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82" r:id="rId1"/>
    <p:sldMasterId id="2147483887" r:id="rId2"/>
  </p:sldMasterIdLst>
  <p:notesMasterIdLst>
    <p:notesMasterId r:id="rId31"/>
  </p:notesMasterIdLst>
  <p:handoutMasterIdLst>
    <p:handoutMasterId r:id="rId32"/>
  </p:handoutMasterIdLst>
  <p:sldIdLst>
    <p:sldId id="741" r:id="rId3"/>
    <p:sldId id="781" r:id="rId4"/>
    <p:sldId id="629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80" r:id="rId15"/>
    <p:sldId id="763" r:id="rId16"/>
    <p:sldId id="764" r:id="rId17"/>
    <p:sldId id="765" r:id="rId18"/>
    <p:sldId id="766" r:id="rId19"/>
    <p:sldId id="767" r:id="rId20"/>
    <p:sldId id="783" r:id="rId21"/>
    <p:sldId id="768" r:id="rId22"/>
    <p:sldId id="769" r:id="rId23"/>
    <p:sldId id="770" r:id="rId24"/>
    <p:sldId id="771" r:id="rId25"/>
    <p:sldId id="772" r:id="rId26"/>
    <p:sldId id="752" r:id="rId27"/>
    <p:sldId id="784" r:id="rId28"/>
    <p:sldId id="782" r:id="rId29"/>
    <p:sldId id="779" r:id="rId30"/>
  </p:sldIdLst>
  <p:sldSz cx="9144000" cy="6858000" type="screen4x3"/>
  <p:notesSz cx="7102475" cy="102314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CCFF66"/>
    <a:srgbClr val="008000"/>
    <a:srgbClr val="006600"/>
    <a:srgbClr val="FFFFCC"/>
    <a:srgbClr val="FFFF99"/>
    <a:srgbClr val="66FFFF"/>
    <a:srgbClr val="FFFF66"/>
    <a:srgbClr val="0000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3" autoAdjust="0"/>
    <p:restoredTop sz="84395" autoAdjust="0"/>
  </p:normalViewPr>
  <p:slideViewPr>
    <p:cSldViewPr snapToGrid="0">
      <p:cViewPr varScale="1">
        <p:scale>
          <a:sx n="83" d="100"/>
          <a:sy n="83" d="100"/>
        </p:scale>
        <p:origin x="198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8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816"/>
    </p:cViewPr>
  </p:sorterViewPr>
  <p:notesViewPr>
    <p:cSldViewPr snapToGrid="0">
      <p:cViewPr>
        <p:scale>
          <a:sx n="100" d="100"/>
          <a:sy n="100" d="100"/>
        </p:scale>
        <p:origin x="-1470" y="-78"/>
      </p:cViewPr>
      <p:guideLst>
        <p:guide orient="horz" pos="3223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243" cy="511327"/>
          </a:xfrm>
          <a:prstGeom prst="rect">
            <a:avLst/>
          </a:prstGeom>
        </p:spPr>
        <p:txBody>
          <a:bodyPr vert="horz" lIns="94576" tIns="47288" rIns="94576" bIns="47288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3577" y="0"/>
            <a:ext cx="3077243" cy="511327"/>
          </a:xfrm>
          <a:prstGeom prst="rect">
            <a:avLst/>
          </a:prstGeom>
        </p:spPr>
        <p:txBody>
          <a:bodyPr vert="horz" lIns="94576" tIns="47288" rIns="94576" bIns="47288" rtlCol="0"/>
          <a:lstStyle>
            <a:lvl1pPr algn="r"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18478"/>
            <a:ext cx="3077243" cy="511326"/>
          </a:xfrm>
          <a:prstGeom prst="rect">
            <a:avLst/>
          </a:prstGeom>
        </p:spPr>
        <p:txBody>
          <a:bodyPr vert="horz" lIns="94576" tIns="47288" rIns="94576" bIns="472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3577" y="9718478"/>
            <a:ext cx="3077243" cy="511326"/>
          </a:xfrm>
          <a:prstGeom prst="rect">
            <a:avLst/>
          </a:prstGeom>
        </p:spPr>
        <p:txBody>
          <a:bodyPr vert="horz" lIns="94576" tIns="47288" rIns="94576" bIns="47288" rtlCol="0" anchor="b"/>
          <a:lstStyle>
            <a:lvl1pPr algn="r">
              <a:defRPr sz="1200"/>
            </a:lvl1pPr>
          </a:lstStyle>
          <a:p>
            <a:pPr>
              <a:defRPr/>
            </a:pPr>
            <a:fld id="{F96A7E30-D13E-4316-875F-B52CDA7F22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65137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t" anchorCtr="0" compatLnSpc="1">
            <a:prstTxWarp prst="textNoShape">
              <a:avLst/>
            </a:prstTxWarp>
          </a:bodyPr>
          <a:lstStyle>
            <a:lvl1pPr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3651" y="0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t" anchorCtr="0" compatLnSpc="1">
            <a:prstTxWarp prst="textNoShape">
              <a:avLst/>
            </a:prstTxWarp>
          </a:bodyPr>
          <a:lstStyle>
            <a:lvl1pPr algn="r"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0125" y="787400"/>
            <a:ext cx="5140325" cy="3856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2879" y="4879660"/>
            <a:ext cx="5216423" cy="456436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/>
              <a:t>Haga clic para modificar el estilo de texto del patrón</a:t>
            </a:r>
          </a:p>
          <a:p>
            <a:pPr lvl="0"/>
            <a:r>
              <a:rPr lang="es-ES_tradnl" noProof="0"/>
              <a:t>Segundo nivel</a:t>
            </a:r>
          </a:p>
          <a:p>
            <a:pPr lvl="0"/>
            <a:r>
              <a:rPr lang="es-ES_tradnl" noProof="0"/>
              <a:t>Tercer nivel</a:t>
            </a:r>
          </a:p>
          <a:p>
            <a:pPr lvl="0"/>
            <a:r>
              <a:rPr lang="es-ES_tradnl" noProof="0"/>
              <a:t>Cuarto nivel</a:t>
            </a:r>
          </a:p>
          <a:p>
            <a:pPr lvl="0"/>
            <a:r>
              <a:rPr lang="es-ES_tradnl" noProof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80903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b" anchorCtr="0" compatLnSpc="1">
            <a:prstTxWarp prst="textNoShape">
              <a:avLst/>
            </a:prstTxWarp>
          </a:bodyPr>
          <a:lstStyle>
            <a:lvl1pPr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3651" y="9680903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b" anchorCtr="0" compatLnSpc="1">
            <a:prstTxWarp prst="textNoShape">
              <a:avLst/>
            </a:prstTxWarp>
          </a:bodyPr>
          <a:lstStyle>
            <a:lvl1pPr algn="r"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fld id="{A386704A-9866-4961-AC23-00AB668AEA6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653400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s-ES" dirty="0"/>
              <a:t>Capitulo 1 del</a:t>
            </a:r>
            <a:r>
              <a:rPr lang="es-ES" baseline="0" dirty="0"/>
              <a:t> libro de </a:t>
            </a:r>
            <a:r>
              <a:rPr lang="es-ES" baseline="0" dirty="0" err="1"/>
              <a:t>Papazoglou</a:t>
            </a:r>
            <a:r>
              <a:rPr lang="es-ES" baseline="0" dirty="0"/>
              <a:t>. Web </a:t>
            </a:r>
            <a:r>
              <a:rPr lang="es-ES" baseline="0" dirty="0" err="1"/>
              <a:t>Services</a:t>
            </a:r>
            <a:r>
              <a:rPr lang="es-ES" baseline="0" dirty="0"/>
              <a:t> &amp; SOA. </a:t>
            </a:r>
            <a:r>
              <a:rPr lang="es-ES" baseline="0" dirty="0" err="1"/>
              <a:t>Principles</a:t>
            </a:r>
            <a:r>
              <a:rPr lang="es-ES" baseline="0" dirty="0"/>
              <a:t> and </a:t>
            </a:r>
            <a:r>
              <a:rPr lang="es-ES" baseline="0" dirty="0" err="1"/>
              <a:t>Technology</a:t>
            </a:r>
            <a:endParaRPr lang="es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11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12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86704A-9866-4961-AC23-00AB668AEA67}" type="slidenum">
              <a:rPr lang="es-ES_tradnl" smtClean="0"/>
              <a:pPr>
                <a:defRPr/>
              </a:pPr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7917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14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15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16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17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18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86704A-9866-4961-AC23-00AB668AEA67}" type="slidenum">
              <a:rPr lang="es-ES_tradnl" smtClean="0"/>
              <a:pPr>
                <a:defRPr/>
              </a:pPr>
              <a:t>19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79176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20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La adopción de una solución de diseño basada en SOA no exige implantar servicios Web. </a:t>
            </a:r>
          </a:p>
          <a:p>
            <a:r>
              <a:rPr lang="es-ES" dirty="0"/>
              <a:t>No obstante, como ya comentamos anteriormente, los servicios Web son la forma más habitual de implementar SOA.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21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dirty="0">
                <a:latin typeface="Arial" charset="0"/>
              </a:rPr>
              <a:t>Tema 1 </a:t>
            </a:r>
            <a:r>
              <a:rPr lang="es-ES" dirty="0" err="1">
                <a:latin typeface="Arial" charset="0"/>
              </a:rPr>
              <a:t>Papazoglou</a:t>
            </a:r>
            <a:endParaRPr lang="es-E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22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23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dirty="0">
                <a:latin typeface="Arial" charset="0"/>
              </a:rPr>
              <a:t>Tema 1 </a:t>
            </a:r>
            <a:r>
              <a:rPr lang="es-ES" dirty="0" err="1">
                <a:latin typeface="Arial" charset="0"/>
              </a:rPr>
              <a:t>Papazoglou</a:t>
            </a:r>
            <a:endParaRPr lang="es-E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24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dirty="0">
                <a:latin typeface="Arial" charset="0"/>
              </a:rPr>
              <a:t>Tema 1 </a:t>
            </a:r>
            <a:r>
              <a:rPr lang="es-ES" dirty="0" err="1">
                <a:latin typeface="Arial" charset="0"/>
              </a:rPr>
              <a:t>Papazoglou</a:t>
            </a:r>
            <a:endParaRPr lang="es-E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La adopción de una solución de diseño basada en SOA no exige implantar servicios Web. </a:t>
            </a:r>
          </a:p>
          <a:p>
            <a:r>
              <a:rPr lang="es-ES" dirty="0"/>
              <a:t>No obstante, como ya comentamos anteriormente, los servicios Web son la forma más habitual de implementar SOA. Los servicios Web son aplicaciones que utilizan estándares para el transporte, codificación y protocolo de intercambio de información. Los servicios Web permiten la intercomunicación entre sistemas de cualquier plataforma y se utilizan en una gran variedad de escenarios de integración, tanto dentro de las organizaciones como con </a:t>
            </a:r>
            <a:r>
              <a:rPr lang="es-ES" dirty="0" err="1"/>
              <a:t>partners</a:t>
            </a:r>
            <a:r>
              <a:rPr lang="es-ES" dirty="0"/>
              <a:t> de negocios. Los servicios Web se basan en un conjunto de estándares de comunicación, como son XML para la representación de datos, SOAP (Simple </a:t>
            </a:r>
            <a:r>
              <a:rPr lang="es-ES" dirty="0" err="1"/>
              <a:t>Object</a:t>
            </a:r>
            <a:r>
              <a:rPr lang="es-ES" dirty="0"/>
              <a:t> Access </a:t>
            </a:r>
            <a:r>
              <a:rPr lang="es-ES" dirty="0" err="1"/>
              <a:t>Protocol</a:t>
            </a:r>
            <a:r>
              <a:rPr lang="es-ES" dirty="0"/>
              <a:t>) para el intercambio de datos y el lenguaje WSDL (Web </a:t>
            </a:r>
            <a:r>
              <a:rPr lang="es-ES" dirty="0" err="1"/>
              <a:t>Services</a:t>
            </a:r>
            <a:r>
              <a:rPr lang="es-ES" dirty="0"/>
              <a:t> </a:t>
            </a:r>
            <a:r>
              <a:rPr lang="es-ES" dirty="0" err="1"/>
              <a:t>Description</a:t>
            </a:r>
            <a:r>
              <a:rPr lang="es-ES" dirty="0"/>
              <a:t> </a:t>
            </a:r>
            <a:r>
              <a:rPr lang="es-ES" dirty="0" err="1"/>
              <a:t>Language</a:t>
            </a:r>
            <a:r>
              <a:rPr lang="es-ES" dirty="0"/>
              <a:t>) para describir las funcionalidades de un servicio Web. Existen más especificaciones, a las que se denomina genéricamente como la arquitectura WS-*, que definen distintas funcionalidades para el descubrimiento de servicios Web, gestión de eventos, archivos adjuntos, seguridad, gestión y fiabilidad en el intercambio de mensajes y transacciones. 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86704A-9866-4961-AC23-00AB668AEA67}" type="slidenum">
              <a:rPr lang="es-ES_tradnl" smtClean="0"/>
              <a:pPr>
                <a:defRPr/>
              </a:pPr>
              <a:t>25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010897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4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5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6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7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8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9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D43A79-C225-4734-AD77-BA01932E3DC3}" type="slidenum">
              <a:rPr lang="es-ES" smtClean="0">
                <a:latin typeface="Arial" charset="0"/>
              </a:rPr>
              <a:pPr/>
              <a:t>10</a:t>
            </a:fld>
            <a:endParaRPr lang="es-ES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 descr="U1 copi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0525" y="203200"/>
            <a:ext cx="1398588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logo-urj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25" y="328613"/>
            <a:ext cx="180340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199840" y="1395168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21538" name="Rectangle 72"/>
          <p:cNvSpPr>
            <a:spLocks noGrp="1" noChangeArrowheads="1"/>
          </p:cNvSpPr>
          <p:nvPr>
            <p:ph type="ctrTitle"/>
          </p:nvPr>
        </p:nvSpPr>
        <p:spPr>
          <a:xfrm>
            <a:off x="685800" y="2754313"/>
            <a:ext cx="7772400" cy="1470025"/>
          </a:xfrm>
          <a:prstGeom prst="bevel">
            <a:avLst>
              <a:gd name="adj" fmla="val 5074"/>
            </a:avLst>
          </a:prstGeom>
          <a:gradFill rotWithShape="1">
            <a:gsLst>
              <a:gs pos="0">
                <a:schemeClr val="bg1">
                  <a:alpha val="34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>
            <a:prstShdw prst="shdw17" dist="17961" dir="13500000">
              <a:schemeClr val="bg1"/>
            </a:prst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>
            <a:lvl1pPr algn="r" rtl="0" eaLnBrk="1" fontAlgn="auto" hangingPunct="1">
              <a:spcBef>
                <a:spcPct val="20000"/>
              </a:spcBef>
              <a:spcAft>
                <a:spcPts val="0"/>
              </a:spcAft>
              <a:defRPr lang="es-ES" sz="3600" b="1">
                <a:solidFill>
                  <a:schemeClr val="tx2">
                    <a:satMod val="13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5432425"/>
            <a:ext cx="6400800" cy="957263"/>
          </a:xfrm>
          <a:prstGeom prst="bevel">
            <a:avLst>
              <a:gd name="adj" fmla="val 4801"/>
            </a:avLst>
          </a:prstGeom>
          <a:gradFill rotWithShape="1">
            <a:gsLst>
              <a:gs pos="0">
                <a:schemeClr val="bg1">
                  <a:alpha val="23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prstShdw prst="shdw17" dist="17961" dir="13500000">
              <a:schemeClr val="bg1"/>
            </a:prstShdw>
          </a:effectLst>
          <a:scene3d>
            <a:camera prst="orthographicFront"/>
            <a:lightRig rig="balanced" dir="t"/>
          </a:scene3d>
          <a:sp3d prstMaterial="plastic"/>
        </p:spPr>
        <p:txBody>
          <a:bodyPr/>
          <a:lstStyle>
            <a:lvl1pPr marL="0" indent="0" algn="ctr">
              <a:buClrTx/>
              <a:buSzTx/>
              <a:buFontTx/>
              <a:buNone/>
              <a:defRPr sz="1800" b="1">
                <a:solidFill>
                  <a:srgbClr val="666633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0009" y="1258785"/>
            <a:ext cx="8478983" cy="5194404"/>
          </a:xfrm>
        </p:spPr>
        <p:txBody>
          <a:bodyPr/>
          <a:lstStyle>
            <a:lvl3pPr>
              <a:defRPr>
                <a:solidFill>
                  <a:srgbClr val="008000"/>
                </a:solidFill>
              </a:defRPr>
            </a:lvl3pPr>
            <a:lvl5pPr>
              <a:defRPr i="1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 descr="U1 copi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0525" y="203200"/>
            <a:ext cx="1398588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logo-urj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25" y="328613"/>
            <a:ext cx="180340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199840" y="1395168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321538" name="Rectangle 72"/>
          <p:cNvSpPr>
            <a:spLocks noGrp="1" noChangeArrowheads="1"/>
          </p:cNvSpPr>
          <p:nvPr>
            <p:ph type="ctrTitle"/>
          </p:nvPr>
        </p:nvSpPr>
        <p:spPr>
          <a:xfrm>
            <a:off x="685800" y="2754313"/>
            <a:ext cx="7772400" cy="1470025"/>
          </a:xfrm>
          <a:prstGeom prst="bevel">
            <a:avLst>
              <a:gd name="adj" fmla="val 5074"/>
            </a:avLst>
          </a:prstGeom>
          <a:gradFill rotWithShape="1">
            <a:gsLst>
              <a:gs pos="0">
                <a:schemeClr val="bg1">
                  <a:alpha val="34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>
            <a:prstShdw prst="shdw17" dist="17961" dir="13500000">
              <a:schemeClr val="bg1"/>
            </a:prst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>
            <a:lvl1pPr algn="r" rtl="0" eaLnBrk="1" fontAlgn="auto" hangingPunct="1">
              <a:spcBef>
                <a:spcPct val="20000"/>
              </a:spcBef>
              <a:spcAft>
                <a:spcPts val="0"/>
              </a:spcAft>
              <a:defRPr lang="es-ES" sz="3600" b="1">
                <a:solidFill>
                  <a:schemeClr val="tx2">
                    <a:satMod val="13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5432425"/>
            <a:ext cx="6400800" cy="957263"/>
          </a:xfrm>
          <a:prstGeom prst="bevel">
            <a:avLst>
              <a:gd name="adj" fmla="val 4801"/>
            </a:avLst>
          </a:prstGeom>
          <a:gradFill rotWithShape="1">
            <a:gsLst>
              <a:gs pos="0">
                <a:schemeClr val="bg1">
                  <a:alpha val="23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prstShdw prst="shdw17" dist="17961" dir="13500000">
              <a:schemeClr val="bg1"/>
            </a:prstShdw>
          </a:effectLst>
          <a:scene3d>
            <a:camera prst="orthographicFront"/>
            <a:lightRig rig="balanced" dir="t"/>
          </a:scene3d>
          <a:sp3d prstMaterial="plastic"/>
        </p:spPr>
        <p:txBody>
          <a:bodyPr/>
          <a:lstStyle>
            <a:lvl1pPr marL="0" indent="0" algn="ctr">
              <a:buClrTx/>
              <a:buSzTx/>
              <a:buFontTx/>
              <a:buNone/>
              <a:defRPr sz="1800" b="1">
                <a:solidFill>
                  <a:srgbClr val="666633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74062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11288" y="5819284"/>
            <a:ext cx="6038850" cy="8715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3" y="465412"/>
            <a:ext cx="8807822" cy="5194404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v"/>
              <a:defRPr/>
            </a:lvl1pPr>
            <a:lvl3pPr>
              <a:defRPr>
                <a:solidFill>
                  <a:srgbClr val="008000"/>
                </a:solidFill>
              </a:defRPr>
            </a:lvl3pPr>
            <a:lvl5pPr>
              <a:defRPr i="1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  <a:endParaRPr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0894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11288" y="5819284"/>
            <a:ext cx="6038850" cy="8715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3" y="465412"/>
            <a:ext cx="4145727" cy="5194404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v"/>
              <a:defRPr/>
            </a:lvl1pPr>
            <a:lvl3pPr>
              <a:defRPr>
                <a:solidFill>
                  <a:srgbClr val="008000"/>
                </a:solidFill>
              </a:defRPr>
            </a:lvl3pPr>
            <a:lvl5pPr>
              <a:defRPr i="1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  <a:endParaRPr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/>
              <a:pPr/>
              <a:t>‹Nº›</a:t>
            </a:fld>
            <a:endParaRPr dirty="0"/>
          </a:p>
        </p:txBody>
      </p:sp>
      <p:sp>
        <p:nvSpPr>
          <p:cNvPr id="6" name="2 Marcador de contenido"/>
          <p:cNvSpPr>
            <a:spLocks noGrp="1"/>
          </p:cNvSpPr>
          <p:nvPr>
            <p:ph idx="12"/>
          </p:nvPr>
        </p:nvSpPr>
        <p:spPr>
          <a:xfrm>
            <a:off x="4842063" y="572092"/>
            <a:ext cx="4145727" cy="5194404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v"/>
              <a:defRPr/>
            </a:lvl1pPr>
            <a:lvl3pPr>
              <a:defRPr>
                <a:solidFill>
                  <a:srgbClr val="008000"/>
                </a:solidFill>
              </a:defRPr>
            </a:lvl3pPr>
            <a:lvl5pPr>
              <a:defRPr i="1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890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62063"/>
            <a:ext cx="8664575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Master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styles</a:t>
            </a:r>
            <a:endParaRPr lang="es-ES" dirty="0"/>
          </a:p>
          <a:p>
            <a:pPr lvl="1"/>
            <a:r>
              <a:rPr lang="es-ES" dirty="0"/>
              <a:t>Second </a:t>
            </a:r>
            <a:r>
              <a:rPr lang="es-ES" dirty="0" err="1"/>
              <a:t>level</a:t>
            </a:r>
            <a:endParaRPr lang="es-ES" dirty="0"/>
          </a:p>
          <a:p>
            <a:pPr lvl="2"/>
            <a:r>
              <a:rPr lang="es-ES" dirty="0" err="1"/>
              <a:t>Third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3"/>
            <a:r>
              <a:rPr lang="es-ES" dirty="0" err="1"/>
              <a:t>Fourth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4"/>
            <a:r>
              <a:rPr lang="es-ES" dirty="0" err="1"/>
              <a:t>Fifthvel</a:t>
            </a:r>
            <a:endParaRPr lang="es-ES" dirty="0"/>
          </a:p>
        </p:txBody>
      </p:sp>
      <p:sp>
        <p:nvSpPr>
          <p:cNvPr id="124976" name="Rectangle 48"/>
          <p:cNvSpPr>
            <a:spLocks noChangeArrowheads="1"/>
          </p:cNvSpPr>
          <p:nvPr/>
        </p:nvSpPr>
        <p:spPr bwMode="auto">
          <a:xfrm>
            <a:off x="163513" y="188913"/>
            <a:ext cx="114935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78" name="Rectangle 50"/>
          <p:cNvSpPr>
            <a:spLocks noChangeArrowheads="1"/>
          </p:cNvSpPr>
          <p:nvPr/>
        </p:nvSpPr>
        <p:spPr bwMode="auto">
          <a:xfrm>
            <a:off x="1371600" y="188913"/>
            <a:ext cx="607060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s-ES" sz="1400" b="1">
              <a:solidFill>
                <a:srgbClr val="91931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ansumi-DemiBold" pitchFamily="2" charset="0"/>
            </a:endParaRPr>
          </a:p>
        </p:txBody>
      </p:sp>
      <p:sp>
        <p:nvSpPr>
          <p:cNvPr id="124979" name="Rectangle 51"/>
          <p:cNvSpPr>
            <a:spLocks noChangeArrowheads="1"/>
          </p:cNvSpPr>
          <p:nvPr/>
        </p:nvSpPr>
        <p:spPr bwMode="auto">
          <a:xfrm>
            <a:off x="7496175" y="188913"/>
            <a:ext cx="1452563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endParaRPr lang="es-ES" sz="1200" b="1">
              <a:solidFill>
                <a:srgbClr val="91931B"/>
              </a:solidFill>
              <a:latin typeface="Sansumi-DemiBold" pitchFamily="2" charset="0"/>
            </a:endParaRPr>
          </a:p>
        </p:txBody>
      </p:sp>
      <p:sp>
        <p:nvSpPr>
          <p:cNvPr id="124985" name="Line 57"/>
          <p:cNvSpPr>
            <a:spLocks noChangeShapeType="1"/>
          </p:cNvSpPr>
          <p:nvPr/>
        </p:nvSpPr>
        <p:spPr bwMode="auto">
          <a:xfrm>
            <a:off x="1239838" y="936625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86" name="Oval 58"/>
          <p:cNvSpPr>
            <a:spLocks noChangeAspect="1" noChangeArrowheads="1"/>
          </p:cNvSpPr>
          <p:nvPr/>
        </p:nvSpPr>
        <p:spPr bwMode="auto">
          <a:xfrm>
            <a:off x="1214438" y="911225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87" name="Oval 59"/>
          <p:cNvSpPr>
            <a:spLocks noChangeAspect="1" noChangeArrowheads="1"/>
          </p:cNvSpPr>
          <p:nvPr/>
        </p:nvSpPr>
        <p:spPr bwMode="auto">
          <a:xfrm>
            <a:off x="1430338" y="911225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88" name="Line 60"/>
          <p:cNvSpPr>
            <a:spLocks noChangeShapeType="1"/>
          </p:cNvSpPr>
          <p:nvPr/>
        </p:nvSpPr>
        <p:spPr bwMode="auto">
          <a:xfrm>
            <a:off x="1235075" y="360363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89" name="Oval 61"/>
          <p:cNvSpPr>
            <a:spLocks noChangeAspect="1" noChangeArrowheads="1"/>
          </p:cNvSpPr>
          <p:nvPr/>
        </p:nvSpPr>
        <p:spPr bwMode="auto">
          <a:xfrm>
            <a:off x="1211263" y="334963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0" name="Oval 62"/>
          <p:cNvSpPr>
            <a:spLocks noChangeAspect="1" noChangeArrowheads="1"/>
          </p:cNvSpPr>
          <p:nvPr/>
        </p:nvSpPr>
        <p:spPr bwMode="auto">
          <a:xfrm>
            <a:off x="1427163" y="334963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1" name="Line 63"/>
          <p:cNvSpPr>
            <a:spLocks noChangeShapeType="1"/>
          </p:cNvSpPr>
          <p:nvPr/>
        </p:nvSpPr>
        <p:spPr bwMode="auto">
          <a:xfrm>
            <a:off x="7358063" y="935038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92" name="Oval 64"/>
          <p:cNvSpPr>
            <a:spLocks noChangeAspect="1" noChangeArrowheads="1"/>
          </p:cNvSpPr>
          <p:nvPr/>
        </p:nvSpPr>
        <p:spPr bwMode="auto">
          <a:xfrm>
            <a:off x="7332663" y="912813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3" name="Oval 65"/>
          <p:cNvSpPr>
            <a:spLocks noChangeAspect="1" noChangeArrowheads="1"/>
          </p:cNvSpPr>
          <p:nvPr/>
        </p:nvSpPr>
        <p:spPr bwMode="auto">
          <a:xfrm>
            <a:off x="7548563" y="912813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4" name="Line 66"/>
          <p:cNvSpPr>
            <a:spLocks noChangeShapeType="1"/>
          </p:cNvSpPr>
          <p:nvPr/>
        </p:nvSpPr>
        <p:spPr bwMode="auto">
          <a:xfrm>
            <a:off x="7353300" y="358775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95" name="Oval 67"/>
          <p:cNvSpPr>
            <a:spLocks noChangeAspect="1" noChangeArrowheads="1"/>
          </p:cNvSpPr>
          <p:nvPr/>
        </p:nvSpPr>
        <p:spPr bwMode="auto">
          <a:xfrm>
            <a:off x="7329488" y="336550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6" name="Oval 68"/>
          <p:cNvSpPr>
            <a:spLocks noChangeAspect="1" noChangeArrowheads="1"/>
          </p:cNvSpPr>
          <p:nvPr/>
        </p:nvSpPr>
        <p:spPr bwMode="auto">
          <a:xfrm>
            <a:off x="7543800" y="336550"/>
            <a:ext cx="46038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5003" name="Text Box 75"/>
          <p:cNvSpPr txBox="1">
            <a:spLocks noChangeArrowheads="1"/>
          </p:cNvSpPr>
          <p:nvPr/>
        </p:nvSpPr>
        <p:spPr bwMode="auto">
          <a:xfrm>
            <a:off x="65088" y="6642100"/>
            <a:ext cx="2863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800" b="1" dirty="0">
                <a:solidFill>
                  <a:srgbClr val="808000"/>
                </a:solidFill>
                <a:latin typeface="Consolas" pitchFamily="49" charset="0"/>
              </a:rPr>
              <a:t>Cádiz, 18 de noviembre de 2014</a:t>
            </a:r>
          </a:p>
        </p:txBody>
      </p:sp>
      <p:sp>
        <p:nvSpPr>
          <p:cNvPr id="1049" name="Rectangle 72"/>
          <p:cNvSpPr>
            <a:spLocks noGrp="1" noChangeArrowheads="1"/>
          </p:cNvSpPr>
          <p:nvPr>
            <p:ph type="title"/>
          </p:nvPr>
        </p:nvSpPr>
        <p:spPr bwMode="auto">
          <a:xfrm>
            <a:off x="1411288" y="198438"/>
            <a:ext cx="603885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133165" y="6578355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808000"/>
              </a:solidFill>
            </a:endParaRPr>
          </a:p>
        </p:txBody>
      </p:sp>
      <p:sp>
        <p:nvSpPr>
          <p:cNvPr id="2" name="Text Box 75"/>
          <p:cNvSpPr txBox="1">
            <a:spLocks noChangeArrowheads="1"/>
          </p:cNvSpPr>
          <p:nvPr/>
        </p:nvSpPr>
        <p:spPr bwMode="auto">
          <a:xfrm>
            <a:off x="7852725" y="6642100"/>
            <a:ext cx="1231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s-ES" sz="800" b="1" dirty="0">
                <a:solidFill>
                  <a:srgbClr val="808000"/>
                </a:solidFill>
                <a:latin typeface="Consolas" pitchFamily="49" charset="0"/>
              </a:rPr>
              <a:t>www.kybele.es</a:t>
            </a:r>
          </a:p>
        </p:txBody>
      </p:sp>
      <p:pic>
        <p:nvPicPr>
          <p:cNvPr id="1054" name="Picture 42" descr="C:\Documents and Settings\Marcos\Desktop\Sin títul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450" y="334963"/>
            <a:ext cx="9334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5" name="Picture 43" descr="C:\Documents and Settings\Marcos\Desktop\Sin título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35900" y="242888"/>
            <a:ext cx="8001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</p:sldLayoutIdLst>
  <p:hf hdr="0" dt="0"/>
  <p:txStyles>
    <p:titleStyle>
      <a:lvl1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80E06"/>
        </a:buClr>
        <a:buSzPct val="70000"/>
        <a:buFont typeface="Wingdings" pitchFamily="2" charset="2"/>
        <a:buChar char="q"/>
        <a:defRPr sz="3200">
          <a:solidFill>
            <a:srgbClr val="980E0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buChar char=""/>
        <a:defRPr sz="2800" i="1">
          <a:solidFill>
            <a:srgbClr val="00206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rgbClr val="92D05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57242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rgbClr val="00206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66" y="441796"/>
            <a:ext cx="883621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Master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styles</a:t>
            </a:r>
            <a:endParaRPr lang="es-ES" dirty="0"/>
          </a:p>
          <a:p>
            <a:pPr lvl="1"/>
            <a:r>
              <a:rPr lang="es-ES" dirty="0"/>
              <a:t>Second </a:t>
            </a:r>
            <a:r>
              <a:rPr lang="es-ES" dirty="0" err="1"/>
              <a:t>level</a:t>
            </a:r>
            <a:endParaRPr lang="es-ES" dirty="0"/>
          </a:p>
          <a:p>
            <a:pPr lvl="2"/>
            <a:r>
              <a:rPr lang="es-ES" dirty="0" err="1"/>
              <a:t>Third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3"/>
            <a:r>
              <a:rPr lang="es-ES" dirty="0" err="1"/>
              <a:t>Fourth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4"/>
            <a:r>
              <a:rPr lang="es-ES" dirty="0" err="1"/>
              <a:t>Fifthvel</a:t>
            </a:r>
            <a:endParaRPr lang="es-ES" dirty="0"/>
          </a:p>
        </p:txBody>
      </p:sp>
      <p:sp>
        <p:nvSpPr>
          <p:cNvPr id="124976" name="Rectangle 48"/>
          <p:cNvSpPr>
            <a:spLocks noChangeArrowheads="1"/>
          </p:cNvSpPr>
          <p:nvPr/>
        </p:nvSpPr>
        <p:spPr bwMode="auto">
          <a:xfrm>
            <a:off x="163513" y="5715630"/>
            <a:ext cx="114935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124978" name="Rectangle 50"/>
          <p:cNvSpPr>
            <a:spLocks noChangeArrowheads="1"/>
          </p:cNvSpPr>
          <p:nvPr/>
        </p:nvSpPr>
        <p:spPr bwMode="auto">
          <a:xfrm>
            <a:off x="1371600" y="5742524"/>
            <a:ext cx="607060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s-ES" sz="1400" b="1">
              <a:solidFill>
                <a:srgbClr val="91931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ansumi-DemiBold" pitchFamily="2" charset="0"/>
            </a:endParaRPr>
          </a:p>
        </p:txBody>
      </p:sp>
      <p:sp>
        <p:nvSpPr>
          <p:cNvPr id="124979" name="Rectangle 51"/>
          <p:cNvSpPr>
            <a:spLocks noChangeArrowheads="1"/>
          </p:cNvSpPr>
          <p:nvPr/>
        </p:nvSpPr>
        <p:spPr bwMode="auto">
          <a:xfrm>
            <a:off x="7496175" y="5715630"/>
            <a:ext cx="1452563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endParaRPr lang="es-ES" sz="1200" b="1">
              <a:solidFill>
                <a:srgbClr val="91931B"/>
              </a:solidFill>
              <a:latin typeface="Sansumi-DemiBold" pitchFamily="2" charset="0"/>
            </a:endParaRPr>
          </a:p>
        </p:txBody>
      </p:sp>
      <p:sp>
        <p:nvSpPr>
          <p:cNvPr id="124985" name="Line 57"/>
          <p:cNvSpPr>
            <a:spLocks noChangeShapeType="1"/>
          </p:cNvSpPr>
          <p:nvPr/>
        </p:nvSpPr>
        <p:spPr bwMode="auto">
          <a:xfrm>
            <a:off x="1239838" y="6463342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124986" name="Oval 58"/>
          <p:cNvSpPr>
            <a:spLocks noChangeAspect="1" noChangeArrowheads="1"/>
          </p:cNvSpPr>
          <p:nvPr/>
        </p:nvSpPr>
        <p:spPr bwMode="auto">
          <a:xfrm>
            <a:off x="1214438" y="6437942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87" name="Oval 59"/>
          <p:cNvSpPr>
            <a:spLocks noChangeAspect="1" noChangeArrowheads="1"/>
          </p:cNvSpPr>
          <p:nvPr/>
        </p:nvSpPr>
        <p:spPr bwMode="auto">
          <a:xfrm>
            <a:off x="1430338" y="6437942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88" name="Line 60"/>
          <p:cNvSpPr>
            <a:spLocks noChangeShapeType="1"/>
          </p:cNvSpPr>
          <p:nvPr/>
        </p:nvSpPr>
        <p:spPr bwMode="auto">
          <a:xfrm>
            <a:off x="1235075" y="5887080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124989" name="Oval 61"/>
          <p:cNvSpPr>
            <a:spLocks noChangeAspect="1" noChangeArrowheads="1"/>
          </p:cNvSpPr>
          <p:nvPr/>
        </p:nvSpPr>
        <p:spPr bwMode="auto">
          <a:xfrm>
            <a:off x="1211263" y="586168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90" name="Oval 62"/>
          <p:cNvSpPr>
            <a:spLocks noChangeAspect="1" noChangeArrowheads="1"/>
          </p:cNvSpPr>
          <p:nvPr/>
        </p:nvSpPr>
        <p:spPr bwMode="auto">
          <a:xfrm>
            <a:off x="1427163" y="586168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91" name="Line 63"/>
          <p:cNvSpPr>
            <a:spLocks noChangeShapeType="1"/>
          </p:cNvSpPr>
          <p:nvPr/>
        </p:nvSpPr>
        <p:spPr bwMode="auto">
          <a:xfrm>
            <a:off x="7358063" y="6461755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124992" name="Oval 64"/>
          <p:cNvSpPr>
            <a:spLocks noChangeAspect="1" noChangeArrowheads="1"/>
          </p:cNvSpPr>
          <p:nvPr/>
        </p:nvSpPr>
        <p:spPr bwMode="auto">
          <a:xfrm>
            <a:off x="7332663" y="643953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93" name="Oval 65"/>
          <p:cNvSpPr>
            <a:spLocks noChangeAspect="1" noChangeArrowheads="1"/>
          </p:cNvSpPr>
          <p:nvPr/>
        </p:nvSpPr>
        <p:spPr bwMode="auto">
          <a:xfrm>
            <a:off x="7548563" y="643953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94" name="Line 66"/>
          <p:cNvSpPr>
            <a:spLocks noChangeShapeType="1"/>
          </p:cNvSpPr>
          <p:nvPr/>
        </p:nvSpPr>
        <p:spPr bwMode="auto">
          <a:xfrm>
            <a:off x="7353300" y="5885492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124995" name="Oval 67"/>
          <p:cNvSpPr>
            <a:spLocks noChangeAspect="1" noChangeArrowheads="1"/>
          </p:cNvSpPr>
          <p:nvPr/>
        </p:nvSpPr>
        <p:spPr bwMode="auto">
          <a:xfrm>
            <a:off x="7329488" y="5863267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96" name="Oval 68"/>
          <p:cNvSpPr>
            <a:spLocks noChangeAspect="1" noChangeArrowheads="1"/>
          </p:cNvSpPr>
          <p:nvPr/>
        </p:nvSpPr>
        <p:spPr bwMode="auto">
          <a:xfrm>
            <a:off x="7543800" y="5863267"/>
            <a:ext cx="46038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049" name="Rectangle 72"/>
          <p:cNvSpPr>
            <a:spLocks noGrp="1" noChangeArrowheads="1"/>
          </p:cNvSpPr>
          <p:nvPr>
            <p:ph type="title"/>
          </p:nvPr>
        </p:nvSpPr>
        <p:spPr bwMode="auto">
          <a:xfrm>
            <a:off x="1411288" y="5805837"/>
            <a:ext cx="603885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133165" y="285159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808000"/>
              </a:solidFill>
            </a:endParaRPr>
          </a:p>
        </p:txBody>
      </p:sp>
      <p:sp>
        <p:nvSpPr>
          <p:cNvPr id="2" name="Text Box 75"/>
          <p:cNvSpPr txBox="1">
            <a:spLocks noChangeArrowheads="1"/>
          </p:cNvSpPr>
          <p:nvPr/>
        </p:nvSpPr>
        <p:spPr bwMode="auto">
          <a:xfrm>
            <a:off x="4815588" y="53070"/>
            <a:ext cx="1231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s-ES" sz="800" b="1" dirty="0">
                <a:solidFill>
                  <a:srgbClr val="808000"/>
                </a:solidFill>
                <a:latin typeface="Consolas" pitchFamily="49" charset="0"/>
              </a:rPr>
              <a:t>www.kybele.es</a:t>
            </a:r>
          </a:p>
        </p:txBody>
      </p:sp>
      <p:pic>
        <p:nvPicPr>
          <p:cNvPr id="1054" name="Picture 42" descr="C:\Documents and Settings\Marcos\Desktop\Sin títul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450" y="5861680"/>
            <a:ext cx="9334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5" name="Picture 43" descr="C:\Documents and Settings\Marcos\Desktop\Sin título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35900" y="5769605"/>
            <a:ext cx="8001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33164" y="53071"/>
            <a:ext cx="4036500" cy="21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800" b="1" kern="1200" dirty="0" smtClean="0">
                <a:solidFill>
                  <a:srgbClr val="808000"/>
                </a:solidFill>
                <a:latin typeface="Consolas" pitchFamily="49" charset="0"/>
                <a:ea typeface="+mn-ea"/>
                <a:cs typeface="+mn-cs"/>
              </a:defRPr>
            </a:lvl1pPr>
          </a:lstStyle>
          <a:p>
            <a:r>
              <a:rPr lang="es-ES"/>
              <a:t>SOA con Servicios Web</a:t>
            </a:r>
            <a:endParaRPr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886112" y="53071"/>
            <a:ext cx="2133600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s-ES" sz="800" b="1" kern="1200" smtClean="0">
                <a:solidFill>
                  <a:srgbClr val="808000"/>
                </a:solidFill>
                <a:latin typeface="Consolas" pitchFamily="49" charset="0"/>
                <a:ea typeface="+mn-ea"/>
                <a:cs typeface="+mn-cs"/>
              </a:defRPr>
            </a:lvl1pPr>
          </a:lstStyle>
          <a:p>
            <a:fld id="{641E3000-C681-433C-A5C2-1B6E94BF0C1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01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</p:sldLayoutIdLst>
  <p:hf hdr="0" dt="0"/>
  <p:txStyles>
    <p:titleStyle>
      <a:lvl1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80E06"/>
        </a:buClr>
        <a:buSzPct val="70000"/>
        <a:buFont typeface="Wingdings" pitchFamily="2" charset="2"/>
        <a:buChar char="v"/>
        <a:defRPr sz="3200">
          <a:solidFill>
            <a:srgbClr val="980E0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buChar char=""/>
        <a:defRPr sz="2800" i="1">
          <a:solidFill>
            <a:srgbClr val="00206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accent3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57242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rgbClr val="00206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c.es/Divulgacion/GuiasBreves/ServiciosWeb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700213"/>
            <a:ext cx="8713788" cy="2376487"/>
          </a:xfrm>
        </p:spPr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SOA con Servicios Web</a:t>
            </a:r>
            <a:b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ES" altLang="es-CO" dirty="0"/>
            </a:br>
            <a:r>
              <a:rPr lang="es-ES" altLang="es-CO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</a:t>
            </a:r>
            <a:r>
              <a:rPr lang="es-ES" altLang="es-CO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altLang="es-CO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  <a:endParaRPr lang="es-ES" altLang="es-CO" sz="2200" dirty="0"/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164204"/>
            <a:ext cx="3368675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495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Definición y características</a:t>
            </a:r>
            <a:endParaRPr lang="es-E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Servicios Web. Características</a:t>
            </a:r>
          </a:p>
          <a:p>
            <a:pPr lvl="1"/>
            <a:r>
              <a:rPr lang="es-ES" dirty="0"/>
              <a:t>Estado: mantenimiento del contexto de ejecución entre diferentes invocaciones</a:t>
            </a:r>
          </a:p>
          <a:p>
            <a:pPr lvl="2"/>
            <a:r>
              <a:rPr lang="es-ES" dirty="0"/>
              <a:t>El protocolo de acceso al servicio es siempre “sin conexión” (el concepto de sesión no lo maneja el canal/protocolo de intercambio de mensajes sino el WS)</a:t>
            </a:r>
          </a:p>
          <a:p>
            <a:pPr lvl="2"/>
            <a:endParaRPr lang="es-ES_tradnl" dirty="0"/>
          </a:p>
          <a:p>
            <a:pPr lvl="2"/>
            <a:r>
              <a:rPr lang="es-ES_tradnl" dirty="0"/>
              <a:t>Opciones:</a:t>
            </a:r>
            <a:endParaRPr lang="es-ES" dirty="0"/>
          </a:p>
          <a:p>
            <a:pPr lvl="3"/>
            <a:r>
              <a:rPr lang="es-ES" dirty="0" err="1"/>
              <a:t>Stateless</a:t>
            </a:r>
            <a:r>
              <a:rPr lang="es-ES" dirty="0"/>
              <a:t>: sin estado</a:t>
            </a:r>
          </a:p>
          <a:p>
            <a:pPr lvl="3"/>
            <a:r>
              <a:rPr lang="es-ES" dirty="0" err="1"/>
              <a:t>Stateful</a:t>
            </a:r>
            <a:r>
              <a:rPr lang="es-ES" dirty="0"/>
              <a:t>: con estado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0307881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Definición y características</a:t>
            </a:r>
            <a:endParaRPr lang="es-E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Servicios Web. Características</a:t>
            </a:r>
          </a:p>
          <a:p>
            <a:pPr lvl="1"/>
            <a:r>
              <a:rPr lang="es-ES" dirty="0"/>
              <a:t>Desacoplamiento: grado de dependencia existente entre 2 aplicaciones </a:t>
            </a:r>
          </a:p>
          <a:p>
            <a:pPr lvl="1"/>
            <a:r>
              <a:rPr lang="es-ES" dirty="0">
                <a:sym typeface="Wingdings" pitchFamily="2" charset="2"/>
              </a:rPr>
              <a:t>El consumidor no tiene constancia del lenguaje de implementación del proveedor, de su plataforma de despliegue, etc.</a:t>
            </a:r>
          </a:p>
          <a:p>
            <a:pPr lvl="1"/>
            <a:endParaRPr lang="es-ES" dirty="0">
              <a:sym typeface="Wingdings" pitchFamily="2" charset="2"/>
            </a:endParaRPr>
          </a:p>
          <a:p>
            <a:pPr lvl="1"/>
            <a:r>
              <a:rPr lang="es-ES" dirty="0" err="1">
                <a:sym typeface="Wingdings" pitchFamily="2" charset="2"/>
              </a:rPr>
              <a:t>Tightly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coupled</a:t>
            </a:r>
            <a:r>
              <a:rPr lang="es-ES" dirty="0">
                <a:sym typeface="Wingdings" pitchFamily="2" charset="2"/>
              </a:rPr>
              <a:t> vs. </a:t>
            </a:r>
            <a:r>
              <a:rPr lang="es-ES" dirty="0" err="1">
                <a:sym typeface="Wingdings" pitchFamily="2" charset="2"/>
              </a:rPr>
              <a:t>Loosely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coupled</a:t>
            </a:r>
            <a:r>
              <a:rPr lang="es-ES" dirty="0">
                <a:sym typeface="Wingdings" pitchFamily="2" charset="2"/>
              </a:rPr>
              <a:t>:</a:t>
            </a:r>
          </a:p>
          <a:p>
            <a:pPr lvl="2"/>
            <a:r>
              <a:rPr lang="es-ES" dirty="0">
                <a:sym typeface="Wingdings" pitchFamily="2" charset="2"/>
              </a:rPr>
              <a:t>Patrón de interacción: síncrono vs. asíncrono</a:t>
            </a:r>
          </a:p>
          <a:p>
            <a:pPr lvl="2"/>
            <a:r>
              <a:rPr lang="es-ES" dirty="0"/>
              <a:t>Estilo de mensajes: tipo RPC vs. basado en documentos</a:t>
            </a:r>
          </a:p>
          <a:p>
            <a:pPr lvl="2"/>
            <a:r>
              <a:rPr lang="es-ES" dirty="0"/>
              <a:t>Ruta de los mensajes: </a:t>
            </a:r>
            <a:r>
              <a:rPr lang="es-ES" dirty="0" err="1"/>
              <a:t>hard-coded</a:t>
            </a:r>
            <a:r>
              <a:rPr lang="es-ES" dirty="0"/>
              <a:t> vs. enrutamiento</a:t>
            </a:r>
          </a:p>
          <a:p>
            <a:pPr lvl="2"/>
            <a:r>
              <a:rPr lang="es-ES" dirty="0"/>
              <a:t>Plataforma subyacente: homogénea vs. heterogénea </a:t>
            </a:r>
          </a:p>
          <a:p>
            <a:pPr lvl="2"/>
            <a:r>
              <a:rPr lang="es-ES" dirty="0"/>
              <a:t>Protocolo de unión (</a:t>
            </a:r>
            <a:r>
              <a:rPr lang="es-ES" dirty="0" err="1"/>
              <a:t>binding</a:t>
            </a:r>
            <a:r>
              <a:rPr lang="es-ES" dirty="0"/>
              <a:t>): estático vs. dinámico (late </a:t>
            </a:r>
            <a:r>
              <a:rPr lang="es-ES" dirty="0" err="1"/>
              <a:t>binding</a:t>
            </a:r>
            <a:r>
              <a:rPr lang="es-ES" dirty="0"/>
              <a:t>)</a:t>
            </a:r>
          </a:p>
          <a:p>
            <a:pPr lvl="2"/>
            <a:r>
              <a:rPr lang="es-ES" dirty="0"/>
              <a:t>Objetivo: reutilización vs. flexibilidad/aplicabilidad amplia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1334458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Definición y características</a:t>
            </a:r>
            <a:endParaRPr lang="es-E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/>
              <a:t>Servicios Web. Características</a:t>
            </a:r>
          </a:p>
          <a:p>
            <a:pPr lvl="1"/>
            <a:r>
              <a:rPr lang="es-ES" dirty="0"/>
              <a:t>Granularidad</a:t>
            </a:r>
          </a:p>
          <a:p>
            <a:pPr lvl="2"/>
            <a:r>
              <a:rPr lang="es-ES" dirty="0"/>
              <a:t>Atómicos (simples)</a:t>
            </a:r>
          </a:p>
          <a:p>
            <a:pPr lvl="2"/>
            <a:r>
              <a:rPr lang="es-ES" dirty="0"/>
              <a:t>Complejos (estructuras de datos complejas)</a:t>
            </a:r>
          </a:p>
          <a:p>
            <a:pPr lvl="2"/>
            <a:endParaRPr lang="es-ES" dirty="0"/>
          </a:p>
          <a:p>
            <a:pPr lvl="1"/>
            <a:r>
              <a:rPr lang="es-ES" dirty="0"/>
              <a:t>Sincronismo</a:t>
            </a:r>
          </a:p>
          <a:p>
            <a:pPr lvl="2"/>
            <a:r>
              <a:rPr lang="es-ES" dirty="0"/>
              <a:t>Síncronos (tipo RPC)</a:t>
            </a:r>
          </a:p>
          <a:p>
            <a:pPr lvl="3"/>
            <a:r>
              <a:rPr lang="es-ES" dirty="0"/>
              <a:t>Conversación de ida y vuelta</a:t>
            </a:r>
          </a:p>
          <a:p>
            <a:pPr lvl="3"/>
            <a:r>
              <a:rPr lang="es-ES" dirty="0"/>
              <a:t>Respuesta inmediata requerida</a:t>
            </a:r>
          </a:p>
          <a:p>
            <a:pPr lvl="2"/>
            <a:r>
              <a:rPr lang="es-ES" dirty="0"/>
              <a:t>Asíncronos (basados en documentos)</a:t>
            </a:r>
          </a:p>
          <a:p>
            <a:pPr lvl="3"/>
            <a:r>
              <a:rPr lang="es-ES" dirty="0"/>
              <a:t>La idea es que el cliente envía toda la información en un documento compuesto en vez de parámetros simples</a:t>
            </a:r>
          </a:p>
          <a:p>
            <a:pPr lvl="3"/>
            <a:endParaRPr lang="es-ES" dirty="0"/>
          </a:p>
          <a:p>
            <a:pPr lvl="1"/>
            <a:r>
              <a:rPr lang="es-ES" dirty="0"/>
              <a:t>Descripción completa</a:t>
            </a:r>
          </a:p>
          <a:p>
            <a:pPr lvl="2"/>
            <a:r>
              <a:rPr lang="es-ES" dirty="0"/>
              <a:t>WSDL: mecanismo uniforme para describir interfaces de servicio abstractas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176696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Roles y Operaciones de un Servicio en SOA</a:t>
            </a:r>
          </a:p>
        </p:txBody>
      </p:sp>
      <p:sp>
        <p:nvSpPr>
          <p:cNvPr id="4" name="3 Hexágono"/>
          <p:cNvSpPr/>
          <p:nvPr/>
        </p:nvSpPr>
        <p:spPr bwMode="auto">
          <a:xfrm>
            <a:off x="5232400" y="3793618"/>
            <a:ext cx="1764000" cy="1440000"/>
          </a:xfrm>
          <a:prstGeom prst="hexag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/>
              <a:t>Proveedor del Servicio</a:t>
            </a:r>
          </a:p>
        </p:txBody>
      </p:sp>
      <p:sp>
        <p:nvSpPr>
          <p:cNvPr id="11" name="10 Hexágono"/>
          <p:cNvSpPr/>
          <p:nvPr/>
        </p:nvSpPr>
        <p:spPr bwMode="auto">
          <a:xfrm>
            <a:off x="1524000" y="3793618"/>
            <a:ext cx="1764000" cy="1440000"/>
          </a:xfrm>
          <a:prstGeom prst="hexag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>
                <a:latin typeface="Calibri" pitchFamily="34" charset="0"/>
              </a:rPr>
              <a:t>Solicitante del Servicio</a:t>
            </a: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4 Nube"/>
          <p:cNvSpPr/>
          <p:nvPr/>
        </p:nvSpPr>
        <p:spPr bwMode="auto">
          <a:xfrm>
            <a:off x="2540000" y="632468"/>
            <a:ext cx="3352800" cy="1041602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Agentes de Registro y Descubrimiento</a:t>
            </a: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215900" y="4241665"/>
            <a:ext cx="1841500" cy="63510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Consumidores (Clientes)</a:t>
            </a:r>
          </a:p>
        </p:txBody>
      </p:sp>
      <p:sp>
        <p:nvSpPr>
          <p:cNvPr id="15" name="14 Elipse"/>
          <p:cNvSpPr/>
          <p:nvPr/>
        </p:nvSpPr>
        <p:spPr bwMode="auto">
          <a:xfrm>
            <a:off x="5473700" y="632468"/>
            <a:ext cx="1841500" cy="63510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Descripción del Servicio</a:t>
            </a:r>
          </a:p>
        </p:txBody>
      </p:sp>
      <p:sp>
        <p:nvSpPr>
          <p:cNvPr id="16" name="15 Elipse"/>
          <p:cNvSpPr/>
          <p:nvPr/>
        </p:nvSpPr>
        <p:spPr bwMode="auto">
          <a:xfrm>
            <a:off x="6667500" y="4690371"/>
            <a:ext cx="1841500" cy="63510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Descripción del Servicio</a:t>
            </a:r>
          </a:p>
        </p:txBody>
      </p:sp>
      <p:sp>
        <p:nvSpPr>
          <p:cNvPr id="17" name="16 Elipse"/>
          <p:cNvSpPr/>
          <p:nvPr/>
        </p:nvSpPr>
        <p:spPr bwMode="auto">
          <a:xfrm>
            <a:off x="6553200" y="3675266"/>
            <a:ext cx="1841500" cy="63510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Servicio</a:t>
            </a:r>
          </a:p>
        </p:txBody>
      </p:sp>
      <p:cxnSp>
        <p:nvCxnSpPr>
          <p:cNvPr id="12" name="11 Conector recto de flecha"/>
          <p:cNvCxnSpPr>
            <a:stCxn id="11" idx="0"/>
            <a:endCxn id="4" idx="3"/>
          </p:cNvCxnSpPr>
          <p:nvPr/>
        </p:nvCxnSpPr>
        <p:spPr bwMode="auto">
          <a:xfrm>
            <a:off x="3288000" y="4513618"/>
            <a:ext cx="194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5" idx="1"/>
          </p:cNvCxnSpPr>
          <p:nvPr/>
        </p:nvCxnSpPr>
        <p:spPr bwMode="auto">
          <a:xfrm flipV="1">
            <a:off x="2406000" y="1672961"/>
            <a:ext cx="1810400" cy="21206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>
            <a:endCxn id="5" idx="1"/>
          </p:cNvCxnSpPr>
          <p:nvPr/>
        </p:nvCxnSpPr>
        <p:spPr bwMode="auto">
          <a:xfrm flipH="1" flipV="1">
            <a:off x="4216400" y="1672961"/>
            <a:ext cx="1898000" cy="21206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2098672" y="2417805"/>
            <a:ext cx="1099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+mn-lt"/>
              </a:rPr>
              <a:t>Encontrar</a:t>
            </a:r>
          </a:p>
          <a:p>
            <a:pPr algn="ctr"/>
            <a:r>
              <a:rPr lang="es-ES" i="1" dirty="0">
                <a:latin typeface="+mn-lt"/>
              </a:rPr>
              <a:t>(</a:t>
            </a:r>
            <a:r>
              <a:rPr lang="es-ES" i="1" dirty="0" err="1">
                <a:latin typeface="+mn-lt"/>
              </a:rPr>
              <a:t>Find</a:t>
            </a:r>
            <a:r>
              <a:rPr lang="es-ES" i="1" dirty="0">
                <a:latin typeface="+mn-lt"/>
              </a:rPr>
              <a:t>)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5387972" y="2328905"/>
            <a:ext cx="995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+mn-lt"/>
              </a:rPr>
              <a:t>Publicar</a:t>
            </a:r>
          </a:p>
          <a:p>
            <a:pPr algn="ctr"/>
            <a:r>
              <a:rPr lang="es-ES" i="1" dirty="0">
                <a:latin typeface="+mn-lt"/>
              </a:rPr>
              <a:t>(</a:t>
            </a:r>
            <a:r>
              <a:rPr lang="es-ES" i="1" dirty="0" err="1">
                <a:latin typeface="+mn-lt"/>
              </a:rPr>
              <a:t>publish</a:t>
            </a:r>
            <a:r>
              <a:rPr lang="es-ES" i="1" dirty="0">
                <a:latin typeface="+mn-lt"/>
              </a:rPr>
              <a:t>)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3197884" y="3852951"/>
            <a:ext cx="2211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+mn-lt"/>
              </a:rPr>
              <a:t>Vincular e interactuar</a:t>
            </a:r>
          </a:p>
          <a:p>
            <a:pPr algn="ctr"/>
            <a:r>
              <a:rPr lang="es-ES" i="1" dirty="0">
                <a:latin typeface="+mn-lt"/>
              </a:rPr>
              <a:t>(</a:t>
            </a:r>
            <a:r>
              <a:rPr lang="es-ES" i="1" dirty="0" err="1">
                <a:latin typeface="+mn-lt"/>
              </a:rPr>
              <a:t>Bind</a:t>
            </a:r>
            <a:r>
              <a:rPr lang="es-ES" i="1" dirty="0">
                <a:latin typeface="+mn-lt"/>
              </a:rPr>
              <a:t>)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55268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SOA con Servicios Web</a:t>
            </a:r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Operaciones en SOA</a:t>
            </a:r>
          </a:p>
          <a:p>
            <a:pPr lvl="1"/>
            <a:r>
              <a:rPr lang="es-ES" b="1" dirty="0"/>
              <a:t>Publicar</a:t>
            </a:r>
            <a:r>
              <a:rPr lang="es-ES" dirty="0"/>
              <a:t> (</a:t>
            </a:r>
            <a:r>
              <a:rPr lang="es-ES" dirty="0" err="1"/>
              <a:t>publish</a:t>
            </a:r>
            <a:r>
              <a:rPr lang="es-ES" dirty="0"/>
              <a:t>) un servicio de tal forma que los usuarios u otras aplicaciones puedan encontrarlo. </a:t>
            </a:r>
          </a:p>
          <a:p>
            <a:pPr lvl="1"/>
            <a:endParaRPr lang="es-ES" dirty="0"/>
          </a:p>
          <a:p>
            <a:pPr lvl="1"/>
            <a:r>
              <a:rPr lang="es-ES" dirty="0"/>
              <a:t>Consta de 2 operaciones: </a:t>
            </a:r>
          </a:p>
          <a:p>
            <a:pPr lvl="2"/>
            <a:r>
              <a:rPr lang="es-ES" b="1" i="1" dirty="0"/>
              <a:t>Describir</a:t>
            </a:r>
            <a:r>
              <a:rPr lang="es-ES" dirty="0"/>
              <a:t> el servicio. Categorías de información descrita:</a:t>
            </a:r>
          </a:p>
          <a:p>
            <a:pPr lvl="3"/>
            <a:r>
              <a:rPr lang="es-ES" dirty="0"/>
              <a:t>Información de negocio (sobre el proveedor o quien implementa el servicio)</a:t>
            </a:r>
          </a:p>
          <a:p>
            <a:pPr lvl="3"/>
            <a:r>
              <a:rPr lang="es-ES" dirty="0"/>
              <a:t>Información de servicio (sobre la naturaleza del servicio, qué hace)</a:t>
            </a:r>
          </a:p>
          <a:p>
            <a:pPr lvl="3"/>
            <a:r>
              <a:rPr lang="es-ES" dirty="0"/>
              <a:t>Información técnica (sobre detalles de implementación y formas de invocación)</a:t>
            </a:r>
          </a:p>
          <a:p>
            <a:pPr lvl="2"/>
            <a:r>
              <a:rPr lang="es-ES" b="1" i="1" dirty="0"/>
              <a:t>Registrar </a:t>
            </a:r>
            <a:r>
              <a:rPr lang="es-ES" dirty="0"/>
              <a:t>el servicio:</a:t>
            </a:r>
          </a:p>
          <a:p>
            <a:pPr lvl="3"/>
            <a:r>
              <a:rPr lang="es-ES" dirty="0"/>
              <a:t>Almacenamiento de la información descriptiva en un registro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914268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SOA con Servicios Web</a:t>
            </a:r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Operaciones en SOA:</a:t>
            </a:r>
          </a:p>
          <a:p>
            <a:pPr lvl="1"/>
            <a:r>
              <a:rPr lang="es-ES" b="1" dirty="0"/>
              <a:t>Descubrir</a:t>
            </a:r>
            <a:r>
              <a:rPr lang="es-ES" dirty="0"/>
              <a:t> (</a:t>
            </a:r>
            <a:r>
              <a:rPr lang="es-ES" dirty="0" err="1"/>
              <a:t>find</a:t>
            </a:r>
            <a:r>
              <a:rPr lang="es-ES" dirty="0"/>
              <a:t>) un servicio </a:t>
            </a:r>
            <a:br>
              <a:rPr lang="es-ES" dirty="0"/>
            </a:br>
            <a:endParaRPr lang="es-ES" dirty="0"/>
          </a:p>
          <a:p>
            <a:pPr lvl="1"/>
            <a:r>
              <a:rPr lang="es-ES" dirty="0"/>
              <a:t>Consta de 2 operaciones: </a:t>
            </a:r>
          </a:p>
          <a:p>
            <a:pPr lvl="2"/>
            <a:r>
              <a:rPr lang="es-ES" b="1" i="1" dirty="0"/>
              <a:t>Descubrir</a:t>
            </a:r>
            <a:r>
              <a:rPr lang="es-ES" dirty="0"/>
              <a:t> el servicio</a:t>
            </a:r>
          </a:p>
          <a:p>
            <a:pPr lvl="3"/>
            <a:r>
              <a:rPr lang="es-ES" dirty="0"/>
              <a:t>Preguntar al registro por un servicio que “cuadre” con las necesidades del peticionario (tipo de servicio, rango de precio, productos asociados, etc.)</a:t>
            </a:r>
          </a:p>
          <a:p>
            <a:pPr lvl="3"/>
            <a:r>
              <a:rPr lang="es-ES" dirty="0"/>
              <a:t>En tiempo de ejecución (run-time, dinámicamente) o en tiempo de diseño (diseño)</a:t>
            </a:r>
          </a:p>
          <a:p>
            <a:pPr lvl="2"/>
            <a:r>
              <a:rPr lang="es-ES" b="1" i="1" dirty="0"/>
              <a:t>Seleccionar </a:t>
            </a:r>
            <a:r>
              <a:rPr lang="es-ES" dirty="0"/>
              <a:t>el servicio:</a:t>
            </a:r>
          </a:p>
          <a:p>
            <a:pPr lvl="3"/>
            <a:r>
              <a:rPr lang="es-ES" dirty="0"/>
              <a:t>Decidir qué servicio invocar</a:t>
            </a:r>
          </a:p>
          <a:p>
            <a:pPr lvl="3"/>
            <a:r>
              <a:rPr lang="es-ES" dirty="0"/>
              <a:t>Métodos: </a:t>
            </a:r>
            <a:r>
              <a:rPr lang="es-ES" b="1" dirty="0"/>
              <a:t>manual</a:t>
            </a:r>
            <a:r>
              <a:rPr lang="es-ES" dirty="0"/>
              <a:t> (el peticionario lo selecciona manualmente) o </a:t>
            </a:r>
            <a:r>
              <a:rPr lang="es-ES" b="1" dirty="0"/>
              <a:t>automática</a:t>
            </a:r>
            <a:r>
              <a:rPr lang="es-ES" dirty="0"/>
              <a:t> (en base a una serie de preferencias pre-establecidas)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762715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SOA con Servicios Web</a:t>
            </a:r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Operaciones en SOA:</a:t>
            </a:r>
          </a:p>
          <a:p>
            <a:pPr lvl="1"/>
            <a:r>
              <a:rPr lang="es-ES" b="1" dirty="0"/>
              <a:t>Vincular</a:t>
            </a:r>
            <a:r>
              <a:rPr lang="es-ES" dirty="0"/>
              <a:t> e interactuar (</a:t>
            </a:r>
            <a:r>
              <a:rPr lang="es-ES" dirty="0" err="1"/>
              <a:t>bind</a:t>
            </a:r>
            <a:r>
              <a:rPr lang="es-ES" dirty="0"/>
              <a:t>) con un servicio: </a:t>
            </a:r>
          </a:p>
          <a:p>
            <a:pPr lvl="2"/>
            <a:r>
              <a:rPr lang="es-ES" dirty="0"/>
              <a:t>El peticionario invoca o inicia una interacción en tiempo de ejecución</a:t>
            </a:r>
          </a:p>
          <a:p>
            <a:pPr lvl="2"/>
            <a:r>
              <a:rPr lang="es-ES" dirty="0"/>
              <a:t>Se usan los detalles de descripción del servicio para localizar y contactar con el servicio</a:t>
            </a:r>
          </a:p>
          <a:p>
            <a:pPr lvl="2"/>
            <a:endParaRPr lang="es-ES" dirty="0"/>
          </a:p>
          <a:p>
            <a:pPr lvl="2"/>
            <a:r>
              <a:rPr lang="es-ES" dirty="0"/>
              <a:t>Tipos de invocación:</a:t>
            </a:r>
          </a:p>
          <a:p>
            <a:pPr lvl="3"/>
            <a:r>
              <a:rPr lang="es-ES" b="1" dirty="0"/>
              <a:t>Directa</a:t>
            </a:r>
            <a:r>
              <a:rPr lang="es-ES" dirty="0"/>
              <a:t>: usa la información del descriptor de servicio</a:t>
            </a:r>
          </a:p>
          <a:p>
            <a:pPr lvl="3"/>
            <a:r>
              <a:rPr lang="es-ES" b="1" dirty="0"/>
              <a:t>Mediación</a:t>
            </a:r>
            <a:r>
              <a:rPr lang="es-ES" dirty="0"/>
              <a:t>: usa al servicio de descubrimiento (</a:t>
            </a:r>
            <a:r>
              <a:rPr lang="es-ES" i="1" dirty="0" err="1"/>
              <a:t>discovery</a:t>
            </a:r>
            <a:r>
              <a:rPr lang="es-ES" i="1" dirty="0"/>
              <a:t> </a:t>
            </a:r>
            <a:r>
              <a:rPr lang="es-ES" i="1" dirty="0" err="1"/>
              <a:t>agency</a:t>
            </a:r>
            <a:r>
              <a:rPr lang="es-ES" dirty="0"/>
              <a:t>) para intercambiar los mensajes con el servicio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9718215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Pila de protocolos en Servicios Web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34818" name="Picture 2" descr="http://www.querix.com/image/image_gallery?uuid=19e28b6f-9e47-4dfb-9205-9cfb12c8dde2&amp;groupId=15329&amp;t=12483576502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593" y="522494"/>
            <a:ext cx="6993024" cy="4703513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6323717" y="5226007"/>
            <a:ext cx="24542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i="1" dirty="0"/>
              <a:t>Extraído de www.querix.com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6360078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SOA con Servicios Web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/>
              <a:t>Lenguajes y tecnologías de WS</a:t>
            </a:r>
          </a:p>
          <a:p>
            <a:pPr lvl="1"/>
            <a:r>
              <a:rPr lang="es-ES" dirty="0"/>
              <a:t>Estándares básicos (‘</a:t>
            </a:r>
            <a:r>
              <a:rPr lang="es-ES" dirty="0" err="1"/>
              <a:t>enabling</a:t>
            </a:r>
            <a:r>
              <a:rPr lang="es-ES" dirty="0"/>
              <a:t> </a:t>
            </a:r>
            <a:r>
              <a:rPr lang="es-ES" dirty="0" err="1"/>
              <a:t>technology</a:t>
            </a:r>
            <a:r>
              <a:rPr lang="es-ES" dirty="0"/>
              <a:t> </a:t>
            </a:r>
            <a:r>
              <a:rPr lang="es-ES" dirty="0" err="1"/>
              <a:t>standards</a:t>
            </a:r>
            <a:r>
              <a:rPr lang="es-ES" dirty="0"/>
              <a:t>’):</a:t>
            </a:r>
          </a:p>
          <a:p>
            <a:pPr lvl="2"/>
            <a:r>
              <a:rPr lang="es-ES" dirty="0"/>
              <a:t>Sobre los protocolos de Internet (transporte 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b="1" dirty="0">
                <a:sym typeface="Wingdings" pitchFamily="2" charset="2"/>
              </a:rPr>
              <a:t>HTTP</a:t>
            </a:r>
            <a:r>
              <a:rPr lang="es-ES" dirty="0">
                <a:sym typeface="Wingdings" pitchFamily="2" charset="2"/>
              </a:rPr>
              <a:t>)</a:t>
            </a:r>
          </a:p>
          <a:p>
            <a:pPr lvl="2"/>
            <a:r>
              <a:rPr lang="es-ES" dirty="0">
                <a:sym typeface="Wingdings" pitchFamily="2" charset="2"/>
              </a:rPr>
              <a:t>Intercambio de mensajes: </a:t>
            </a:r>
            <a:r>
              <a:rPr lang="es-ES" b="1" dirty="0">
                <a:sym typeface="Wingdings" pitchFamily="2" charset="2"/>
              </a:rPr>
              <a:t>XML</a:t>
            </a:r>
            <a:r>
              <a:rPr lang="es-ES" dirty="0">
                <a:sym typeface="Wingdings" pitchFamily="2" charset="2"/>
              </a:rPr>
              <a:t>, </a:t>
            </a:r>
            <a:r>
              <a:rPr lang="es-ES" b="1" dirty="0" err="1">
                <a:sym typeface="Wingdings" pitchFamily="2" charset="2"/>
              </a:rPr>
              <a:t>XMLSchema</a:t>
            </a:r>
            <a:endParaRPr lang="es-ES" b="1" dirty="0">
              <a:sym typeface="Wingdings" pitchFamily="2" charset="2"/>
            </a:endParaRPr>
          </a:p>
          <a:p>
            <a:pPr lvl="1"/>
            <a:r>
              <a:rPr lang="es-ES" dirty="0">
                <a:sym typeface="Wingdings" pitchFamily="2" charset="2"/>
              </a:rPr>
              <a:t>Estándares principales (‘</a:t>
            </a:r>
            <a:r>
              <a:rPr lang="es-ES" dirty="0" err="1">
                <a:sym typeface="Wingdings" pitchFamily="2" charset="2"/>
              </a:rPr>
              <a:t>core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service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standards</a:t>
            </a:r>
            <a:r>
              <a:rPr lang="es-ES" dirty="0">
                <a:sym typeface="Wingdings" pitchFamily="2" charset="2"/>
              </a:rPr>
              <a:t>’)</a:t>
            </a:r>
          </a:p>
          <a:p>
            <a:pPr lvl="2"/>
            <a:r>
              <a:rPr lang="es-ES" b="1" dirty="0">
                <a:sym typeface="Wingdings" pitchFamily="2" charset="2"/>
              </a:rPr>
              <a:t>SOAP</a:t>
            </a:r>
            <a:r>
              <a:rPr lang="es-ES" dirty="0">
                <a:sym typeface="Wingdings" pitchFamily="2" charset="2"/>
              </a:rPr>
              <a:t> (</a:t>
            </a:r>
            <a:r>
              <a:rPr lang="es-ES" i="1" dirty="0">
                <a:sym typeface="Wingdings" pitchFamily="2" charset="2"/>
              </a:rPr>
              <a:t>Simple </a:t>
            </a:r>
            <a:r>
              <a:rPr lang="es-ES" i="1" dirty="0" err="1">
                <a:sym typeface="Wingdings" pitchFamily="2" charset="2"/>
              </a:rPr>
              <a:t>Object</a:t>
            </a:r>
            <a:r>
              <a:rPr lang="es-ES" i="1" dirty="0">
                <a:sym typeface="Wingdings" pitchFamily="2" charset="2"/>
              </a:rPr>
              <a:t> Access </a:t>
            </a:r>
            <a:r>
              <a:rPr lang="es-ES" i="1" dirty="0" err="1">
                <a:sym typeface="Wingdings" pitchFamily="2" charset="2"/>
              </a:rPr>
              <a:t>Protocol</a:t>
            </a:r>
            <a:r>
              <a:rPr lang="es-ES" dirty="0">
                <a:sym typeface="Wingdings" pitchFamily="2" charset="2"/>
              </a:rPr>
              <a:t>): </a:t>
            </a:r>
          </a:p>
          <a:p>
            <a:pPr lvl="3"/>
            <a:r>
              <a:rPr lang="es-ES" dirty="0">
                <a:sym typeface="Wingdings" pitchFamily="2" charset="2"/>
              </a:rPr>
              <a:t>Protocolo de mensajes basado en XML utilizado para intercambiar información entre servicios Web</a:t>
            </a:r>
          </a:p>
          <a:p>
            <a:pPr lvl="3"/>
            <a:r>
              <a:rPr lang="es-ES" dirty="0">
                <a:sym typeface="Wingdings" pitchFamily="2" charset="2"/>
              </a:rPr>
              <a:t>Implementa un modelo de comunicación pregunta/respuesta</a:t>
            </a:r>
          </a:p>
          <a:p>
            <a:pPr lvl="2"/>
            <a:r>
              <a:rPr lang="es-ES" b="1" dirty="0">
                <a:sym typeface="Wingdings" pitchFamily="2" charset="2"/>
              </a:rPr>
              <a:t>WSDL</a:t>
            </a:r>
            <a:r>
              <a:rPr lang="es-ES" dirty="0">
                <a:sym typeface="Wingdings" pitchFamily="2" charset="2"/>
              </a:rPr>
              <a:t> (</a:t>
            </a:r>
            <a:r>
              <a:rPr lang="es-ES" i="1" dirty="0">
                <a:sym typeface="Wingdings" pitchFamily="2" charset="2"/>
              </a:rPr>
              <a:t>Web </a:t>
            </a:r>
            <a:r>
              <a:rPr lang="es-ES" i="1" dirty="0" err="1">
                <a:sym typeface="Wingdings" pitchFamily="2" charset="2"/>
              </a:rPr>
              <a:t>Service</a:t>
            </a:r>
            <a:r>
              <a:rPr lang="es-ES" i="1" dirty="0">
                <a:sym typeface="Wingdings" pitchFamily="2" charset="2"/>
              </a:rPr>
              <a:t> </a:t>
            </a:r>
            <a:r>
              <a:rPr lang="es-ES" i="1" dirty="0" err="1">
                <a:sym typeface="Wingdings" pitchFamily="2" charset="2"/>
              </a:rPr>
              <a:t>Description</a:t>
            </a:r>
            <a:r>
              <a:rPr lang="es-ES" i="1" dirty="0">
                <a:sym typeface="Wingdings" pitchFamily="2" charset="2"/>
              </a:rPr>
              <a:t> </a:t>
            </a:r>
            <a:r>
              <a:rPr lang="es-ES" i="1" dirty="0" err="1">
                <a:sym typeface="Wingdings" pitchFamily="2" charset="2"/>
              </a:rPr>
              <a:t>Language</a:t>
            </a:r>
            <a:r>
              <a:rPr lang="es-ES" dirty="0">
                <a:sym typeface="Wingdings" pitchFamily="2" charset="2"/>
              </a:rPr>
              <a:t>):</a:t>
            </a:r>
          </a:p>
          <a:p>
            <a:pPr lvl="3"/>
            <a:r>
              <a:rPr lang="es-ES" dirty="0">
                <a:sym typeface="Wingdings" pitchFamily="2" charset="2"/>
              </a:rPr>
              <a:t>Forma de especificar los datos, operaciones, contratos y funcionalidades (</a:t>
            </a:r>
            <a:r>
              <a:rPr lang="es-ES" dirty="0" err="1">
                <a:sym typeface="Wingdings" pitchFamily="2" charset="2"/>
              </a:rPr>
              <a:t>capabilities</a:t>
            </a:r>
            <a:r>
              <a:rPr lang="es-ES" dirty="0">
                <a:sym typeface="Wingdings" pitchFamily="2" charset="2"/>
              </a:rPr>
              <a:t>) ofrecidas por un servicio Web</a:t>
            </a:r>
          </a:p>
          <a:p>
            <a:pPr lvl="3"/>
            <a:r>
              <a:rPr lang="es-ES" dirty="0">
                <a:sym typeface="Wingdings" pitchFamily="2" charset="2"/>
              </a:rPr>
              <a:t>Gramática basada en XML que describe los servicios Web como </a:t>
            </a:r>
            <a:r>
              <a:rPr lang="es-ES" i="1" dirty="0">
                <a:sym typeface="Wingdings" pitchFamily="2" charset="2"/>
              </a:rPr>
              <a:t>colecciones de </a:t>
            </a:r>
            <a:r>
              <a:rPr lang="es-ES" i="1" dirty="0" err="1">
                <a:sym typeface="Wingdings" pitchFamily="2" charset="2"/>
              </a:rPr>
              <a:t>endpoints</a:t>
            </a:r>
            <a:r>
              <a:rPr lang="es-ES" i="1" dirty="0">
                <a:sym typeface="Wingdings" pitchFamily="2" charset="2"/>
              </a:rPr>
              <a:t> (puertos remotos) capaces de intercambiar mensajes</a:t>
            </a:r>
          </a:p>
          <a:p>
            <a:pPr lvl="2"/>
            <a:r>
              <a:rPr lang="es-ES" b="1" dirty="0">
                <a:sym typeface="Wingdings" pitchFamily="2" charset="2"/>
              </a:rPr>
              <a:t>UDDI</a:t>
            </a:r>
            <a:r>
              <a:rPr lang="es-ES" dirty="0">
                <a:sym typeface="Wingdings" pitchFamily="2" charset="2"/>
              </a:rPr>
              <a:t> (</a:t>
            </a:r>
            <a:r>
              <a:rPr lang="es-ES" i="1" dirty="0">
                <a:sym typeface="Wingdings" pitchFamily="2" charset="2"/>
              </a:rPr>
              <a:t>Universal Discovery, </a:t>
            </a:r>
            <a:r>
              <a:rPr lang="es-ES" i="1" dirty="0" err="1">
                <a:sym typeface="Wingdings" pitchFamily="2" charset="2"/>
              </a:rPr>
              <a:t>Description</a:t>
            </a:r>
            <a:r>
              <a:rPr lang="es-ES" i="1" dirty="0">
                <a:sym typeface="Wingdings" pitchFamily="2" charset="2"/>
              </a:rPr>
              <a:t> and </a:t>
            </a:r>
            <a:r>
              <a:rPr lang="es-ES" i="1" dirty="0" err="1">
                <a:sym typeface="Wingdings" pitchFamily="2" charset="2"/>
              </a:rPr>
              <a:t>Integration</a:t>
            </a:r>
            <a:r>
              <a:rPr lang="es-ES" dirty="0">
                <a:sym typeface="Wingdings" pitchFamily="2" charset="2"/>
              </a:rPr>
              <a:t>)</a:t>
            </a:r>
          </a:p>
          <a:p>
            <a:pPr lvl="3"/>
            <a:r>
              <a:rPr lang="es-ES" dirty="0">
                <a:sym typeface="Wingdings" pitchFamily="2" charset="2"/>
              </a:rPr>
              <a:t>Directorio público que permite la publicación online de servicios (WSDL) y su eventual descubrimiento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5072487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Hexágono"/>
          <p:cNvSpPr/>
          <p:nvPr/>
        </p:nvSpPr>
        <p:spPr bwMode="auto">
          <a:xfrm>
            <a:off x="1524000" y="3793618"/>
            <a:ext cx="1764000" cy="1440000"/>
          </a:xfrm>
          <a:prstGeom prst="hexag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>
                <a:latin typeface="Calibri" pitchFamily="34" charset="0"/>
              </a:rPr>
              <a:t>Solicitante del Servicio</a:t>
            </a: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3" name="32 Flecha doblada"/>
          <p:cNvSpPr/>
          <p:nvPr/>
        </p:nvSpPr>
        <p:spPr bwMode="auto">
          <a:xfrm rot="16200000" flipH="1">
            <a:off x="929018" y="1600540"/>
            <a:ext cx="2753968" cy="1750854"/>
          </a:xfrm>
          <a:prstGeom prst="bentArrow">
            <a:avLst>
              <a:gd name="adj1" fmla="val 28547"/>
              <a:gd name="adj2" fmla="val 32085"/>
              <a:gd name="adj3" fmla="val 25000"/>
              <a:gd name="adj4" fmla="val 11829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dirty="0">
              <a:solidFill>
                <a:schemeClr val="tx1"/>
              </a:solidFill>
              <a:latin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dirty="0">
              <a:solidFill>
                <a:schemeClr val="tx1"/>
              </a:solidFill>
              <a:latin typeface="Calibri" pitchFamily="34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>
                <a:solidFill>
                  <a:schemeClr val="tx1"/>
                </a:solidFill>
                <a:latin typeface="Calibri" pitchFamily="34" charset="0"/>
              </a:rPr>
              <a:t>      </a:t>
            </a:r>
            <a:r>
              <a:rPr kumimoji="0" 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SOAP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Lenguajes de SW </a:t>
            </a:r>
            <a:br>
              <a:rPr lang="es-ES" dirty="0"/>
            </a:br>
            <a:r>
              <a:rPr lang="es-ES" dirty="0"/>
              <a:t>vs Operaciones SOA</a:t>
            </a:r>
          </a:p>
        </p:txBody>
      </p:sp>
      <p:sp>
        <p:nvSpPr>
          <p:cNvPr id="5" name="4 Nube"/>
          <p:cNvSpPr/>
          <p:nvPr/>
        </p:nvSpPr>
        <p:spPr bwMode="auto">
          <a:xfrm>
            <a:off x="2540000" y="398815"/>
            <a:ext cx="3352800" cy="1275255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Agentes de Registro y Descubrimiento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215900" y="4241665"/>
            <a:ext cx="1841500" cy="63510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Consumidores (Clientes)</a:t>
            </a:r>
          </a:p>
        </p:txBody>
      </p:sp>
      <p:sp>
        <p:nvSpPr>
          <p:cNvPr id="15" name="14 Elipse"/>
          <p:cNvSpPr/>
          <p:nvPr/>
        </p:nvSpPr>
        <p:spPr bwMode="auto">
          <a:xfrm>
            <a:off x="5632450" y="398816"/>
            <a:ext cx="3511550" cy="70016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Descripción del Servicio</a:t>
            </a:r>
          </a:p>
        </p:txBody>
      </p:sp>
      <p:cxnSp>
        <p:nvCxnSpPr>
          <p:cNvPr id="12" name="11 Conector recto de flecha"/>
          <p:cNvCxnSpPr>
            <a:stCxn id="11" idx="0"/>
            <a:endCxn id="4" idx="3"/>
          </p:cNvCxnSpPr>
          <p:nvPr/>
        </p:nvCxnSpPr>
        <p:spPr bwMode="auto">
          <a:xfrm>
            <a:off x="3288000" y="4513618"/>
            <a:ext cx="194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5" idx="1"/>
          </p:cNvCxnSpPr>
          <p:nvPr/>
        </p:nvCxnSpPr>
        <p:spPr bwMode="auto">
          <a:xfrm flipV="1">
            <a:off x="2406000" y="1672712"/>
            <a:ext cx="1810400" cy="21209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>
            <a:endCxn id="5" idx="1"/>
          </p:cNvCxnSpPr>
          <p:nvPr/>
        </p:nvCxnSpPr>
        <p:spPr bwMode="auto">
          <a:xfrm flipH="1" flipV="1">
            <a:off x="4216400" y="1672712"/>
            <a:ext cx="1898000" cy="21209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2337901" y="2477484"/>
            <a:ext cx="1099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+mn-lt"/>
              </a:rPr>
              <a:t>Encontrar</a:t>
            </a:r>
          </a:p>
          <a:p>
            <a:pPr algn="ctr"/>
            <a:r>
              <a:rPr lang="es-ES" i="1" dirty="0">
                <a:latin typeface="+mn-lt"/>
              </a:rPr>
              <a:t>(</a:t>
            </a:r>
            <a:r>
              <a:rPr lang="es-ES" i="1" dirty="0" err="1">
                <a:latin typeface="+mn-lt"/>
              </a:rPr>
              <a:t>Find</a:t>
            </a:r>
            <a:r>
              <a:rPr lang="es-ES" i="1" dirty="0">
                <a:latin typeface="+mn-lt"/>
              </a:rPr>
              <a:t>)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4284043" y="2767992"/>
            <a:ext cx="995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+mn-lt"/>
              </a:rPr>
              <a:t>Publicar</a:t>
            </a:r>
          </a:p>
          <a:p>
            <a:pPr algn="ctr"/>
            <a:r>
              <a:rPr lang="es-ES" i="1" dirty="0">
                <a:latin typeface="+mn-lt"/>
              </a:rPr>
              <a:t>(</a:t>
            </a:r>
            <a:r>
              <a:rPr lang="es-ES" i="1" dirty="0" err="1">
                <a:latin typeface="+mn-lt"/>
              </a:rPr>
              <a:t>publish</a:t>
            </a:r>
            <a:r>
              <a:rPr lang="es-ES" i="1" dirty="0">
                <a:latin typeface="+mn-lt"/>
              </a:rPr>
              <a:t>)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3197884" y="3852951"/>
            <a:ext cx="2211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+mn-lt"/>
              </a:rPr>
              <a:t>Vincular e interactuar</a:t>
            </a:r>
          </a:p>
          <a:p>
            <a:pPr algn="ctr"/>
            <a:r>
              <a:rPr lang="es-ES" i="1" dirty="0">
                <a:latin typeface="+mn-lt"/>
              </a:rPr>
              <a:t>(</a:t>
            </a:r>
            <a:r>
              <a:rPr lang="es-ES" i="1" dirty="0" err="1">
                <a:latin typeface="+mn-lt"/>
              </a:rPr>
              <a:t>Bind</a:t>
            </a:r>
            <a:r>
              <a:rPr lang="es-ES" i="1" dirty="0">
                <a:latin typeface="+mn-lt"/>
              </a:rPr>
              <a:t>)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19</a:t>
            </a:fld>
            <a:endParaRPr lang="es-ES" dirty="0"/>
          </a:p>
        </p:txBody>
      </p:sp>
      <p:sp>
        <p:nvSpPr>
          <p:cNvPr id="31" name="30 Flecha doblada"/>
          <p:cNvSpPr/>
          <p:nvPr/>
        </p:nvSpPr>
        <p:spPr bwMode="auto">
          <a:xfrm flipH="1">
            <a:off x="4826672" y="905810"/>
            <a:ext cx="1841500" cy="2947141"/>
          </a:xfrm>
          <a:prstGeom prst="bentArrow">
            <a:avLst>
              <a:gd name="adj1" fmla="val 28547"/>
              <a:gd name="adj2" fmla="val 33867"/>
              <a:gd name="adj3" fmla="val 25000"/>
              <a:gd name="adj4" fmla="val 11829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SOAP</a:t>
            </a:r>
          </a:p>
        </p:txBody>
      </p:sp>
      <p:sp>
        <p:nvSpPr>
          <p:cNvPr id="34" name="33 Flecha arriba"/>
          <p:cNvSpPr/>
          <p:nvPr/>
        </p:nvSpPr>
        <p:spPr bwMode="auto">
          <a:xfrm>
            <a:off x="6179716" y="2271008"/>
            <a:ext cx="487787" cy="1404258"/>
          </a:xfrm>
          <a:prstGeom prst="upArrow">
            <a:avLst>
              <a:gd name="adj1" fmla="val 50000"/>
              <a:gd name="adj2" fmla="val 5334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>
                <a:latin typeface="Calibri" pitchFamily="34" charset="0"/>
              </a:rPr>
              <a:t>WSDL</a:t>
            </a: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6" name="35 Flecha abajo"/>
          <p:cNvSpPr/>
          <p:nvPr/>
        </p:nvSpPr>
        <p:spPr bwMode="auto">
          <a:xfrm>
            <a:off x="1714494" y="1359480"/>
            <a:ext cx="558850" cy="131395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WSDL</a:t>
            </a:r>
          </a:p>
        </p:txBody>
      </p:sp>
      <p:sp>
        <p:nvSpPr>
          <p:cNvPr id="4" name="3 Hexágono"/>
          <p:cNvSpPr/>
          <p:nvPr/>
        </p:nvSpPr>
        <p:spPr bwMode="auto">
          <a:xfrm>
            <a:off x="5232400" y="3793618"/>
            <a:ext cx="1764000" cy="1440000"/>
          </a:xfrm>
          <a:prstGeom prst="hexag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/>
              <a:t>Proveedor del Servicio</a:t>
            </a:r>
          </a:p>
        </p:txBody>
      </p:sp>
      <p:sp>
        <p:nvSpPr>
          <p:cNvPr id="16" name="15 Elipse"/>
          <p:cNvSpPr/>
          <p:nvPr/>
        </p:nvSpPr>
        <p:spPr bwMode="auto">
          <a:xfrm>
            <a:off x="6585855" y="4445436"/>
            <a:ext cx="1841500" cy="95931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Descripción del Servicio</a:t>
            </a:r>
          </a:p>
        </p:txBody>
      </p:sp>
      <p:sp>
        <p:nvSpPr>
          <p:cNvPr id="17" name="16 Elipse"/>
          <p:cNvSpPr/>
          <p:nvPr/>
        </p:nvSpPr>
        <p:spPr bwMode="auto">
          <a:xfrm>
            <a:off x="6553200" y="3756911"/>
            <a:ext cx="1841500" cy="63510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Servicio</a:t>
            </a:r>
          </a:p>
        </p:txBody>
      </p:sp>
      <p:sp>
        <p:nvSpPr>
          <p:cNvPr id="37" name="36 CuadroTexto"/>
          <p:cNvSpPr txBox="1"/>
          <p:nvPr/>
        </p:nvSpPr>
        <p:spPr>
          <a:xfrm>
            <a:off x="7074265" y="5084411"/>
            <a:ext cx="79936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/>
              <a:t>WSDL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6996400" y="814215"/>
            <a:ext cx="799369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/>
              <a:t>WSDL</a:t>
            </a:r>
          </a:p>
        </p:txBody>
      </p:sp>
      <p:sp>
        <p:nvSpPr>
          <p:cNvPr id="39" name="38 CuadroTexto"/>
          <p:cNvSpPr txBox="1"/>
          <p:nvPr/>
        </p:nvSpPr>
        <p:spPr>
          <a:xfrm>
            <a:off x="3687143" y="1155490"/>
            <a:ext cx="799369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/>
              <a:t>UDDI</a:t>
            </a:r>
          </a:p>
        </p:txBody>
      </p:sp>
      <p:sp>
        <p:nvSpPr>
          <p:cNvPr id="41" name="40 Flecha derecha"/>
          <p:cNvSpPr/>
          <p:nvPr/>
        </p:nvSpPr>
        <p:spPr bwMode="auto">
          <a:xfrm flipH="1">
            <a:off x="2731728" y="4803261"/>
            <a:ext cx="1850008" cy="666806"/>
          </a:xfrm>
          <a:prstGeom prst="rightArrow">
            <a:avLst>
              <a:gd name="adj1" fmla="val 43815"/>
              <a:gd name="adj2" fmla="val 4381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Respuesta</a:t>
            </a:r>
            <a:r>
              <a:rPr kumimoji="0" lang="es-E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SOAP</a:t>
            </a:r>
          </a:p>
        </p:txBody>
      </p:sp>
      <p:sp>
        <p:nvSpPr>
          <p:cNvPr id="40" name="39 Flecha derecha"/>
          <p:cNvSpPr/>
          <p:nvPr/>
        </p:nvSpPr>
        <p:spPr bwMode="auto">
          <a:xfrm>
            <a:off x="3736130" y="4384167"/>
            <a:ext cx="1800244" cy="735148"/>
          </a:xfrm>
          <a:prstGeom prst="rightArrow">
            <a:avLst>
              <a:gd name="adj1" fmla="val 43815"/>
              <a:gd name="adj2" fmla="val 4381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Petición SOAP</a:t>
            </a:r>
          </a:p>
        </p:txBody>
      </p:sp>
    </p:spTree>
    <p:extLst>
      <p:ext uri="{BB962C8B-B14F-4D97-AF65-F5344CB8AC3E}">
        <p14:creationId xmlns:p14="http://schemas.microsoft.com/office/powerpoint/2010/main" val="3254110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Agenda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¿Qué es un Servicio Web?</a:t>
            </a:r>
          </a:p>
          <a:p>
            <a:r>
              <a:rPr lang="es-ES" dirty="0"/>
              <a:t>Características de un Servicio Web</a:t>
            </a:r>
          </a:p>
          <a:p>
            <a:pPr lvl="1"/>
            <a:r>
              <a:rPr lang="es-ES" dirty="0"/>
              <a:t>Tipos </a:t>
            </a:r>
          </a:p>
          <a:p>
            <a:pPr lvl="1"/>
            <a:r>
              <a:rPr lang="es-ES" dirty="0"/>
              <a:t>Operaciones</a:t>
            </a:r>
          </a:p>
          <a:p>
            <a:r>
              <a:rPr lang="es-ES" dirty="0"/>
              <a:t>Estándares en Servicios Web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5989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SOA con Servicios Web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/>
              <a:t>Conjunto de lenguajes y tecnologías de WS</a:t>
            </a:r>
          </a:p>
          <a:p>
            <a:pPr lvl="1"/>
            <a:r>
              <a:rPr lang="es-ES" dirty="0"/>
              <a:t>Estándares de composición y colaboración</a:t>
            </a:r>
          </a:p>
          <a:p>
            <a:pPr lvl="2"/>
            <a:r>
              <a:rPr lang="es-ES" dirty="0">
                <a:sym typeface="Wingdings" pitchFamily="2" charset="2"/>
              </a:rPr>
              <a:t>Coordinación basada en </a:t>
            </a:r>
            <a:r>
              <a:rPr lang="es-ES" b="1" dirty="0">
                <a:sym typeface="Wingdings" pitchFamily="2" charset="2"/>
              </a:rPr>
              <a:t>orquestación</a:t>
            </a:r>
            <a:r>
              <a:rPr lang="es-ES" dirty="0">
                <a:sym typeface="Wingdings" pitchFamily="2" charset="2"/>
              </a:rPr>
              <a:t> de flujos de trabajo (‘composición de servicios’):</a:t>
            </a:r>
          </a:p>
          <a:p>
            <a:pPr lvl="3"/>
            <a:r>
              <a:rPr lang="es-ES" dirty="0">
                <a:sym typeface="Wingdings" pitchFamily="2" charset="2"/>
              </a:rPr>
              <a:t>Describe la lógica de ejecución de aplicaciones basadas en servicios Web mediante la definición de sus flujos de control (ejecución condicional, secuencial, paralela o excepcional) y el establecimiento de reglas para gestionar los datos de negocio no observables</a:t>
            </a:r>
          </a:p>
          <a:p>
            <a:pPr lvl="3"/>
            <a:r>
              <a:rPr lang="es-ES" dirty="0">
                <a:sym typeface="Wingdings" pitchFamily="2" charset="2"/>
              </a:rPr>
              <a:t>Ejemplo: </a:t>
            </a:r>
            <a:r>
              <a:rPr lang="es-ES" b="1" dirty="0">
                <a:sym typeface="Wingdings" pitchFamily="2" charset="2"/>
              </a:rPr>
              <a:t>BPEL </a:t>
            </a:r>
            <a:r>
              <a:rPr lang="es-ES" dirty="0">
                <a:sym typeface="Wingdings" pitchFamily="2" charset="2"/>
              </a:rPr>
              <a:t>(</a:t>
            </a:r>
            <a:r>
              <a:rPr lang="es-ES" i="1" dirty="0">
                <a:sym typeface="Wingdings" pitchFamily="2" charset="2"/>
              </a:rPr>
              <a:t>Business </a:t>
            </a:r>
            <a:r>
              <a:rPr lang="es-ES" i="1" dirty="0" err="1">
                <a:sym typeface="Wingdings" pitchFamily="2" charset="2"/>
              </a:rPr>
              <a:t>Process</a:t>
            </a:r>
            <a:r>
              <a:rPr lang="es-ES" i="1" dirty="0">
                <a:sym typeface="Wingdings" pitchFamily="2" charset="2"/>
              </a:rPr>
              <a:t> </a:t>
            </a:r>
            <a:r>
              <a:rPr lang="es-ES" i="1" dirty="0" err="1">
                <a:sym typeface="Wingdings" pitchFamily="2" charset="2"/>
              </a:rPr>
              <a:t>Execution</a:t>
            </a:r>
            <a:r>
              <a:rPr lang="es-ES" i="1" dirty="0">
                <a:sym typeface="Wingdings" pitchFamily="2" charset="2"/>
              </a:rPr>
              <a:t> </a:t>
            </a:r>
            <a:r>
              <a:rPr lang="es-ES" i="1" dirty="0" err="1">
                <a:sym typeface="Wingdings" pitchFamily="2" charset="2"/>
              </a:rPr>
              <a:t>Language</a:t>
            </a:r>
            <a:r>
              <a:rPr lang="es-ES" dirty="0">
                <a:sym typeface="Wingdings" pitchFamily="2" charset="2"/>
              </a:rPr>
              <a:t>)</a:t>
            </a:r>
          </a:p>
          <a:p>
            <a:pPr lvl="3"/>
            <a:endParaRPr lang="es-ES" dirty="0">
              <a:sym typeface="Wingdings" pitchFamily="2" charset="2"/>
            </a:endParaRPr>
          </a:p>
          <a:p>
            <a:pPr lvl="2"/>
            <a:r>
              <a:rPr lang="es-ES" dirty="0">
                <a:sym typeface="Wingdings" pitchFamily="2" charset="2"/>
              </a:rPr>
              <a:t>Coordinación basada en </a:t>
            </a:r>
            <a:r>
              <a:rPr lang="es-ES" b="1" dirty="0">
                <a:sym typeface="Wingdings" pitchFamily="2" charset="2"/>
              </a:rPr>
              <a:t>coreografías</a:t>
            </a:r>
            <a:r>
              <a:rPr lang="es-ES" dirty="0">
                <a:sym typeface="Wingdings" pitchFamily="2" charset="2"/>
              </a:rPr>
              <a:t> </a:t>
            </a:r>
            <a:br>
              <a:rPr lang="es-ES" dirty="0">
                <a:sym typeface="Wingdings" pitchFamily="2" charset="2"/>
              </a:rPr>
            </a:br>
            <a:r>
              <a:rPr lang="es-ES" dirty="0">
                <a:sym typeface="Wingdings" pitchFamily="2" charset="2"/>
              </a:rPr>
              <a:t>(‘colaboración de servicios’):</a:t>
            </a:r>
          </a:p>
          <a:p>
            <a:pPr lvl="3"/>
            <a:r>
              <a:rPr lang="es-ES" dirty="0">
                <a:sym typeface="Wingdings" pitchFamily="2" charset="2"/>
              </a:rPr>
              <a:t>Describen colaboraciones de servicios Web (entre empresas) mediante la definición del comportamiento común observable</a:t>
            </a:r>
          </a:p>
          <a:p>
            <a:pPr lvl="3"/>
            <a:r>
              <a:rPr lang="es-ES" dirty="0">
                <a:sym typeface="Wingdings" pitchFamily="2" charset="2"/>
              </a:rPr>
              <a:t>Los intercambios de información se producen a través de los puntos de contacto compartidos cuando las reglas de ordenación de mensajes se cumplen</a:t>
            </a:r>
          </a:p>
          <a:p>
            <a:pPr lvl="3"/>
            <a:r>
              <a:rPr lang="es-ES" dirty="0">
                <a:sym typeface="Wingdings" pitchFamily="2" charset="2"/>
              </a:rPr>
              <a:t>Ejemplo: </a:t>
            </a:r>
            <a:r>
              <a:rPr lang="es-ES" b="1" dirty="0">
                <a:sym typeface="Wingdings" pitchFamily="2" charset="2"/>
              </a:rPr>
              <a:t>WS-CDL </a:t>
            </a:r>
            <a:r>
              <a:rPr lang="es-ES" dirty="0">
                <a:sym typeface="Wingdings" pitchFamily="2" charset="2"/>
              </a:rPr>
              <a:t>(</a:t>
            </a:r>
            <a:r>
              <a:rPr lang="es-ES" i="1" dirty="0">
                <a:sym typeface="Wingdings" pitchFamily="2" charset="2"/>
              </a:rPr>
              <a:t>Web </a:t>
            </a:r>
            <a:r>
              <a:rPr lang="es-ES" i="1" dirty="0" err="1">
                <a:sym typeface="Wingdings" pitchFamily="2" charset="2"/>
              </a:rPr>
              <a:t>Services</a:t>
            </a:r>
            <a:r>
              <a:rPr lang="es-ES" i="1" dirty="0">
                <a:sym typeface="Wingdings" pitchFamily="2" charset="2"/>
              </a:rPr>
              <a:t> </a:t>
            </a:r>
            <a:r>
              <a:rPr lang="es-ES" i="1" dirty="0" err="1">
                <a:sym typeface="Wingdings" pitchFamily="2" charset="2"/>
              </a:rPr>
              <a:t>Choreography</a:t>
            </a:r>
            <a:r>
              <a:rPr lang="es-ES" i="1" dirty="0">
                <a:sym typeface="Wingdings" pitchFamily="2" charset="2"/>
              </a:rPr>
              <a:t> </a:t>
            </a:r>
            <a:r>
              <a:rPr lang="es-ES" i="1" dirty="0" err="1">
                <a:sym typeface="Wingdings" pitchFamily="2" charset="2"/>
              </a:rPr>
              <a:t>Description</a:t>
            </a:r>
            <a:r>
              <a:rPr lang="es-ES" i="1" dirty="0">
                <a:sym typeface="Wingdings" pitchFamily="2" charset="2"/>
              </a:rPr>
              <a:t> </a:t>
            </a:r>
            <a:r>
              <a:rPr lang="es-ES" i="1" dirty="0" err="1">
                <a:sym typeface="Wingdings" pitchFamily="2" charset="2"/>
              </a:rPr>
              <a:t>Language</a:t>
            </a:r>
            <a:r>
              <a:rPr lang="es-ES" dirty="0">
                <a:sym typeface="Wingdings" pitchFamily="2" charset="2"/>
              </a:rPr>
              <a:t>)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223897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SOA con Servicios Web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/>
              <a:t>Conjunto de lenguajes y tecnologías de WS</a:t>
            </a:r>
          </a:p>
          <a:p>
            <a:pPr lvl="1"/>
            <a:r>
              <a:rPr lang="es-ES" dirty="0"/>
              <a:t>Otros estándares de composición y colaboración</a:t>
            </a:r>
          </a:p>
          <a:p>
            <a:pPr lvl="2"/>
            <a:r>
              <a:rPr lang="es-ES" dirty="0">
                <a:sym typeface="Wingdings" pitchFamily="2" charset="2"/>
              </a:rPr>
              <a:t>Coordinación/Transacción:</a:t>
            </a:r>
          </a:p>
          <a:p>
            <a:pPr lvl="3"/>
            <a:r>
              <a:rPr lang="es-ES" dirty="0">
                <a:sym typeface="Wingdings" pitchFamily="2" charset="2"/>
              </a:rPr>
              <a:t>Esfuerzos para conseguir interacciones transaccionales entre servicios</a:t>
            </a:r>
          </a:p>
          <a:p>
            <a:pPr lvl="3"/>
            <a:r>
              <a:rPr lang="es-ES" b="1" dirty="0">
                <a:sym typeface="Wingdings" pitchFamily="2" charset="2"/>
              </a:rPr>
              <a:t>WS-</a:t>
            </a:r>
            <a:r>
              <a:rPr lang="es-ES" b="1" dirty="0" err="1">
                <a:sym typeface="Wingdings" pitchFamily="2" charset="2"/>
              </a:rPr>
              <a:t>Coordination</a:t>
            </a:r>
            <a:r>
              <a:rPr lang="es-ES" b="1" dirty="0">
                <a:sym typeface="Wingdings" pitchFamily="2" charset="2"/>
              </a:rPr>
              <a:t> </a:t>
            </a:r>
            <a:r>
              <a:rPr lang="es-ES" dirty="0">
                <a:sym typeface="Wingdings" pitchFamily="2" charset="2"/>
              </a:rPr>
              <a:t>y </a:t>
            </a:r>
            <a:r>
              <a:rPr lang="es-ES" b="1" dirty="0">
                <a:sym typeface="Wingdings" pitchFamily="2" charset="2"/>
              </a:rPr>
              <a:t>WS-</a:t>
            </a:r>
            <a:r>
              <a:rPr lang="es-ES" b="1" dirty="0" err="1">
                <a:sym typeface="Wingdings" pitchFamily="2" charset="2"/>
              </a:rPr>
              <a:t>Transaction</a:t>
            </a:r>
            <a:r>
              <a:rPr lang="es-ES" b="1" dirty="0">
                <a:sym typeface="Wingdings" pitchFamily="2" charset="2"/>
              </a:rPr>
              <a:t> </a:t>
            </a:r>
            <a:r>
              <a:rPr lang="es-ES" dirty="0">
                <a:sym typeface="Wingdings" pitchFamily="2" charset="2"/>
              </a:rPr>
              <a:t>complementan BPEL para ofrecer mecanismos que definan protocolos específicos para sistemas de procesamiento de transacciones o sistemas de flujos de trabajo</a:t>
            </a:r>
          </a:p>
          <a:p>
            <a:pPr lvl="3"/>
            <a:endParaRPr lang="es-ES" dirty="0">
              <a:sym typeface="Wingdings" pitchFamily="2" charset="2"/>
            </a:endParaRPr>
          </a:p>
          <a:p>
            <a:pPr lvl="2"/>
            <a:r>
              <a:rPr lang="es-ES" dirty="0">
                <a:sym typeface="Wingdings" pitchFamily="2" charset="2"/>
              </a:rPr>
              <a:t>Estándares de valor añadido</a:t>
            </a:r>
          </a:p>
          <a:p>
            <a:pPr lvl="3"/>
            <a:r>
              <a:rPr lang="es-ES" dirty="0">
                <a:sym typeface="Wingdings" pitchFamily="2" charset="2"/>
              </a:rPr>
              <a:t>Soportan interacciones de negocio complejas  embebidos en SOAP</a:t>
            </a:r>
          </a:p>
          <a:p>
            <a:pPr lvl="3"/>
            <a:r>
              <a:rPr lang="es-ES" dirty="0">
                <a:sym typeface="Wingdings" pitchFamily="2" charset="2"/>
              </a:rPr>
              <a:t>Mecanismos de seguridad y autenticación, autorización, confianza, privacidad, conversaciones seguras, gestión de contratos, etc.</a:t>
            </a:r>
          </a:p>
          <a:p>
            <a:pPr lvl="3"/>
            <a:r>
              <a:rPr lang="es-ES" dirty="0">
                <a:sym typeface="Wingdings" pitchFamily="2" charset="2"/>
              </a:rPr>
              <a:t>Ejemplos: </a:t>
            </a:r>
            <a:r>
              <a:rPr lang="es-ES" b="1" dirty="0">
                <a:sym typeface="Wingdings" pitchFamily="2" charset="2"/>
              </a:rPr>
              <a:t>WS-Security</a:t>
            </a:r>
            <a:r>
              <a:rPr lang="es-ES" dirty="0">
                <a:sym typeface="Wingdings" pitchFamily="2" charset="2"/>
              </a:rPr>
              <a:t>, </a:t>
            </a:r>
            <a:r>
              <a:rPr lang="es-ES" b="1" dirty="0">
                <a:sym typeface="Wingdings" pitchFamily="2" charset="2"/>
              </a:rPr>
              <a:t>WS-</a:t>
            </a:r>
            <a:r>
              <a:rPr lang="es-ES" b="1" dirty="0" err="1">
                <a:sym typeface="Wingdings" pitchFamily="2" charset="2"/>
              </a:rPr>
              <a:t>Policy</a:t>
            </a:r>
            <a:r>
              <a:rPr lang="es-ES" dirty="0">
                <a:sym typeface="Wingdings" pitchFamily="2" charset="2"/>
              </a:rPr>
              <a:t>, </a:t>
            </a:r>
            <a:r>
              <a:rPr lang="es-ES" b="1" dirty="0">
                <a:sym typeface="Wingdings" pitchFamily="2" charset="2"/>
              </a:rPr>
              <a:t>WS-Management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6369707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Relación entre </a:t>
            </a:r>
            <a:br>
              <a:rPr lang="es-ES" dirty="0"/>
            </a:br>
            <a:r>
              <a:rPr lang="es-ES" dirty="0"/>
              <a:t>lenguajes WS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0" y="6106285"/>
            <a:ext cx="24542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i="1" dirty="0"/>
              <a:t>Extraído de www.querix.com</a:t>
            </a:r>
          </a:p>
        </p:txBody>
      </p:sp>
      <p:pic>
        <p:nvPicPr>
          <p:cNvPr id="36866" name="Picture 2" descr="WebService_Relationhip_between_Standard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894" y="0"/>
            <a:ext cx="5929106" cy="6858000"/>
          </a:xfrm>
          <a:prstGeom prst="rect">
            <a:avLst/>
          </a:prstGeom>
          <a:noFill/>
        </p:spPr>
      </p:pic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616118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SOA con Servicios Web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Calidad de Servicio (</a:t>
            </a:r>
            <a:r>
              <a:rPr lang="es-ES" i="1" dirty="0" err="1"/>
              <a:t>Quality</a:t>
            </a:r>
            <a:r>
              <a:rPr lang="es-ES" i="1" dirty="0"/>
              <a:t> of </a:t>
            </a:r>
            <a:r>
              <a:rPr lang="es-ES" i="1" dirty="0" err="1"/>
              <a:t>Service</a:t>
            </a:r>
            <a:r>
              <a:rPr lang="es-ES" dirty="0"/>
              <a:t>, </a:t>
            </a:r>
            <a:r>
              <a:rPr lang="es-ES" dirty="0" err="1"/>
              <a:t>QoS</a:t>
            </a:r>
            <a:r>
              <a:rPr lang="es-ES" dirty="0"/>
              <a:t>)</a:t>
            </a:r>
          </a:p>
          <a:p>
            <a:pPr lvl="1"/>
            <a:r>
              <a:rPr lang="es-ES" dirty="0">
                <a:sym typeface="Wingdings" pitchFamily="2" charset="2"/>
              </a:rPr>
              <a:t>Definición: </a:t>
            </a:r>
          </a:p>
          <a:p>
            <a:pPr lvl="2"/>
            <a:r>
              <a:rPr lang="es-ES" dirty="0">
                <a:sym typeface="Wingdings" pitchFamily="2" charset="2"/>
              </a:rPr>
              <a:t>Habilidad de los servicios Web para responder a las invocaciones esperadas y a realizarlas al nivel exigido y acordado por el proveedor y sus consumidores</a:t>
            </a:r>
          </a:p>
          <a:p>
            <a:pPr lvl="2"/>
            <a:endParaRPr lang="es-ES" dirty="0">
              <a:sym typeface="Wingdings" pitchFamily="2" charset="2"/>
            </a:endParaRPr>
          </a:p>
          <a:p>
            <a:pPr lvl="1"/>
            <a:r>
              <a:rPr lang="es-ES" dirty="0">
                <a:sym typeface="Wingdings" pitchFamily="2" charset="2"/>
              </a:rPr>
              <a:t>Medición de </a:t>
            </a:r>
            <a:r>
              <a:rPr lang="es-ES" dirty="0" err="1">
                <a:sym typeface="Wingdings" pitchFamily="2" charset="2"/>
              </a:rPr>
              <a:t>QoS</a:t>
            </a:r>
            <a:r>
              <a:rPr lang="es-ES" dirty="0">
                <a:sym typeface="Wingdings" pitchFamily="2" charset="2"/>
              </a:rPr>
              <a:t>: </a:t>
            </a:r>
          </a:p>
          <a:p>
            <a:pPr lvl="2"/>
            <a:r>
              <a:rPr lang="es-ES" dirty="0">
                <a:sym typeface="Wingdings" pitchFamily="2" charset="2"/>
              </a:rPr>
              <a:t>Se mide el grado en el que las aplicaciones, sistemas, redes y otros elementos de infraestructura soportan la disponibilidad de servicios a un determinado nivel de rendimiento bajo cualquier condición de acceso y carga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813644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SOA con Servicios Web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/>
              <a:t>Calidad de Servicio (</a:t>
            </a:r>
            <a:r>
              <a:rPr lang="es-ES" dirty="0" err="1"/>
              <a:t>Quality</a:t>
            </a:r>
            <a:r>
              <a:rPr lang="es-ES" dirty="0"/>
              <a:t> of </a:t>
            </a:r>
            <a:r>
              <a:rPr lang="es-ES" dirty="0" err="1"/>
              <a:t>Service</a:t>
            </a:r>
            <a:r>
              <a:rPr lang="es-ES" dirty="0"/>
              <a:t>, </a:t>
            </a:r>
            <a:r>
              <a:rPr lang="es-ES" dirty="0" err="1"/>
              <a:t>QoS</a:t>
            </a:r>
            <a:r>
              <a:rPr lang="es-ES" dirty="0"/>
              <a:t>)</a:t>
            </a:r>
          </a:p>
          <a:p>
            <a:pPr lvl="1"/>
            <a:r>
              <a:rPr lang="es-ES" dirty="0">
                <a:sym typeface="Wingdings" pitchFamily="2" charset="2"/>
              </a:rPr>
              <a:t>Aspectos:</a:t>
            </a:r>
          </a:p>
          <a:p>
            <a:pPr lvl="2"/>
            <a:r>
              <a:rPr lang="es-ES" b="1" dirty="0">
                <a:sym typeface="Wingdings" pitchFamily="2" charset="2"/>
              </a:rPr>
              <a:t>Disponibilidad</a:t>
            </a:r>
            <a:r>
              <a:rPr lang="es-ES" dirty="0">
                <a:sym typeface="Wingdings" pitchFamily="2" charset="2"/>
              </a:rPr>
              <a:t> (</a:t>
            </a:r>
            <a:r>
              <a:rPr lang="es-ES" i="1" dirty="0" err="1">
                <a:sym typeface="Wingdings" pitchFamily="2" charset="2"/>
              </a:rPr>
              <a:t>availability</a:t>
            </a:r>
            <a:r>
              <a:rPr lang="es-ES" dirty="0">
                <a:sym typeface="Wingdings" pitchFamily="2" charset="2"/>
              </a:rPr>
              <a:t>): ausencia de tiempos en los que el servicio no está disponible (</a:t>
            </a:r>
            <a:r>
              <a:rPr lang="es-ES" i="1" dirty="0" err="1">
                <a:sym typeface="Wingdings" pitchFamily="2" charset="2"/>
              </a:rPr>
              <a:t>downtimes</a:t>
            </a:r>
            <a:r>
              <a:rPr lang="es-ES" dirty="0">
                <a:sym typeface="Wingdings" pitchFamily="2" charset="2"/>
              </a:rPr>
              <a:t>)</a:t>
            </a:r>
          </a:p>
          <a:p>
            <a:pPr lvl="2"/>
            <a:r>
              <a:rPr lang="es-ES" b="1" dirty="0">
                <a:sym typeface="Wingdings" pitchFamily="2" charset="2"/>
              </a:rPr>
              <a:t>Accesibilidad</a:t>
            </a:r>
            <a:r>
              <a:rPr lang="es-ES" dirty="0">
                <a:sym typeface="Wingdings" pitchFamily="2" charset="2"/>
              </a:rPr>
              <a:t>: grado en el que una petición a un servicio Web es servida. Tasa de éxito de invocación a un servicio</a:t>
            </a:r>
          </a:p>
          <a:p>
            <a:pPr lvl="2"/>
            <a:r>
              <a:rPr lang="es-ES" b="1" dirty="0">
                <a:sym typeface="Wingdings" pitchFamily="2" charset="2"/>
              </a:rPr>
              <a:t>Adecuación a estándares </a:t>
            </a:r>
            <a:r>
              <a:rPr lang="es-ES" dirty="0">
                <a:sym typeface="Wingdings" pitchFamily="2" charset="2"/>
              </a:rPr>
              <a:t>(</a:t>
            </a:r>
            <a:r>
              <a:rPr lang="es-ES" i="1" dirty="0" err="1">
                <a:sym typeface="Wingdings" pitchFamily="2" charset="2"/>
              </a:rPr>
              <a:t>conformance</a:t>
            </a:r>
            <a:r>
              <a:rPr lang="es-ES" dirty="0">
                <a:sym typeface="Wingdings" pitchFamily="2" charset="2"/>
              </a:rPr>
              <a:t>): grado de cumplimiento de un estándar (especificado en un SLA)</a:t>
            </a:r>
          </a:p>
          <a:p>
            <a:pPr lvl="2"/>
            <a:r>
              <a:rPr lang="es-ES" b="1" dirty="0">
                <a:sym typeface="Wingdings" pitchFamily="2" charset="2"/>
              </a:rPr>
              <a:t>Integridad</a:t>
            </a:r>
            <a:r>
              <a:rPr lang="es-ES" dirty="0">
                <a:sym typeface="Wingdings" pitchFamily="2" charset="2"/>
              </a:rPr>
              <a:t>: grado en el que un servicio Web realiza sus tareas de acuerdo a su descripción WSDL y a los acuerdos especificados en el contrato SLA</a:t>
            </a:r>
          </a:p>
          <a:p>
            <a:pPr lvl="2"/>
            <a:r>
              <a:rPr lang="es-ES" b="1" dirty="0">
                <a:sym typeface="Wingdings" pitchFamily="2" charset="2"/>
              </a:rPr>
              <a:t>Rendimiento</a:t>
            </a:r>
            <a:r>
              <a:rPr lang="es-ES" dirty="0">
                <a:sym typeface="Wingdings" pitchFamily="2" charset="2"/>
              </a:rPr>
              <a:t>: </a:t>
            </a:r>
          </a:p>
          <a:p>
            <a:pPr lvl="3"/>
            <a:r>
              <a:rPr lang="es-ES" b="1" i="1" dirty="0" err="1">
                <a:sym typeface="Wingdings" pitchFamily="2" charset="2"/>
              </a:rPr>
              <a:t>Throughput</a:t>
            </a:r>
            <a:r>
              <a:rPr lang="es-ES" dirty="0">
                <a:sym typeface="Wingdings" pitchFamily="2" charset="2"/>
              </a:rPr>
              <a:t>: número de peticiones servidas en un tiempo determinado</a:t>
            </a:r>
          </a:p>
          <a:p>
            <a:pPr lvl="3"/>
            <a:r>
              <a:rPr lang="es-ES" b="1" i="1" dirty="0">
                <a:sym typeface="Wingdings" pitchFamily="2" charset="2"/>
              </a:rPr>
              <a:t>Latencia</a:t>
            </a:r>
            <a:r>
              <a:rPr lang="es-ES" dirty="0">
                <a:sym typeface="Wingdings" pitchFamily="2" charset="2"/>
              </a:rPr>
              <a:t>: tiempo que pasa desde que se envía una petición y se recibe la respuesta</a:t>
            </a:r>
          </a:p>
          <a:p>
            <a:pPr lvl="2"/>
            <a:r>
              <a:rPr lang="es-ES" b="1" dirty="0">
                <a:sym typeface="Wingdings" pitchFamily="2" charset="2"/>
              </a:rPr>
              <a:t>Fiabilidad</a:t>
            </a:r>
            <a:r>
              <a:rPr lang="es-ES" dirty="0">
                <a:sym typeface="Wingdings" pitchFamily="2" charset="2"/>
              </a:rPr>
              <a:t> (</a:t>
            </a:r>
            <a:r>
              <a:rPr lang="es-ES" i="1" dirty="0" err="1">
                <a:sym typeface="Wingdings" pitchFamily="2" charset="2"/>
              </a:rPr>
              <a:t>reliability</a:t>
            </a:r>
            <a:r>
              <a:rPr lang="es-ES" dirty="0">
                <a:sym typeface="Wingdings" pitchFamily="2" charset="2"/>
              </a:rPr>
              <a:t>): habilidad de un servicio para funcionar correctamente y consistentemente ofreciendo la misma calidad de servicio independientemente de fallos de sistema o red.</a:t>
            </a:r>
          </a:p>
          <a:p>
            <a:pPr lvl="2"/>
            <a:r>
              <a:rPr lang="es-ES" b="1" dirty="0">
                <a:sym typeface="Wingdings" pitchFamily="2" charset="2"/>
              </a:rPr>
              <a:t>Escalabilidad</a:t>
            </a:r>
            <a:r>
              <a:rPr lang="es-ES" dirty="0">
                <a:sym typeface="Wingdings" pitchFamily="2" charset="2"/>
              </a:rPr>
              <a:t>: habilidad para servir peticiones a pesar de las variaciones en el volumen de peticiones</a:t>
            </a:r>
          </a:p>
          <a:p>
            <a:pPr lvl="2"/>
            <a:r>
              <a:rPr lang="es-ES" b="1" dirty="0">
                <a:sym typeface="Wingdings" pitchFamily="2" charset="2"/>
              </a:rPr>
              <a:t>Seguridad</a:t>
            </a:r>
            <a:r>
              <a:rPr lang="es-ES" dirty="0">
                <a:sym typeface="Wingdings" pitchFamily="2" charset="2"/>
              </a:rPr>
              <a:t>: aspectos tales como autenticación, autorización, integridad de mensajes y confidencialidad.</a:t>
            </a:r>
          </a:p>
          <a:p>
            <a:pPr lvl="2"/>
            <a:r>
              <a:rPr lang="es-ES" b="1" dirty="0" err="1">
                <a:sym typeface="Wingdings" pitchFamily="2" charset="2"/>
              </a:rPr>
              <a:t>Transaccionalidad</a:t>
            </a:r>
            <a:endParaRPr lang="es-ES" b="1" dirty="0">
              <a:sym typeface="Wingdings" pitchFamily="2" charset="2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4499929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Resumen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/>
              <a:t>La adopción de una solución de diseño basada en </a:t>
            </a:r>
            <a:r>
              <a:rPr lang="es-ES" b="1" dirty="0"/>
              <a:t>SOA no exige implantar servicios Web</a:t>
            </a:r>
            <a:r>
              <a:rPr lang="es-ES" dirty="0"/>
              <a:t>. </a:t>
            </a:r>
          </a:p>
          <a:p>
            <a:pPr algn="ctr"/>
            <a:r>
              <a:rPr lang="es-ES" b="1" dirty="0"/>
              <a:t>Servicios Web </a:t>
            </a:r>
            <a:r>
              <a:rPr lang="es-ES" dirty="0"/>
              <a:t>son la forma más habitual de implementar SOA. </a:t>
            </a:r>
          </a:p>
          <a:p>
            <a:r>
              <a:rPr lang="es-ES" dirty="0"/>
              <a:t>Servicios Web: </a:t>
            </a:r>
          </a:p>
          <a:p>
            <a:pPr lvl="1"/>
            <a:r>
              <a:rPr lang="es-ES" dirty="0"/>
              <a:t>Aplicaciones que utilizan estándares para el transporte, codificación y protocolo de intercambio de información. </a:t>
            </a:r>
          </a:p>
          <a:p>
            <a:pPr lvl="1"/>
            <a:r>
              <a:rPr lang="es-ES" dirty="0"/>
              <a:t>Permiten la intercomunicación entre sistemas de cualquier plataforma</a:t>
            </a:r>
          </a:p>
          <a:p>
            <a:pPr lvl="1"/>
            <a:r>
              <a:rPr lang="es-ES" dirty="0"/>
              <a:t>Se utilizan en una gran variedad de escenarios de integración, tanto dentro de las organizaciones como con </a:t>
            </a:r>
            <a:r>
              <a:rPr lang="es-ES" dirty="0" err="1"/>
              <a:t>partners</a:t>
            </a:r>
            <a:r>
              <a:rPr lang="es-ES" dirty="0"/>
              <a:t> de negocios. </a:t>
            </a:r>
          </a:p>
          <a:p>
            <a:pPr lvl="1"/>
            <a:r>
              <a:rPr lang="es-ES" dirty="0"/>
              <a:t>Se basan en un conjunto de estándares de comunicación:</a:t>
            </a:r>
          </a:p>
          <a:p>
            <a:pPr lvl="2"/>
            <a:r>
              <a:rPr lang="es-ES" b="1" dirty="0"/>
              <a:t>XML</a:t>
            </a:r>
            <a:r>
              <a:rPr lang="es-ES" dirty="0"/>
              <a:t>: para la representación de datos</a:t>
            </a:r>
          </a:p>
          <a:p>
            <a:pPr lvl="2"/>
            <a:r>
              <a:rPr lang="es-ES" b="1" dirty="0"/>
              <a:t>SOAP</a:t>
            </a:r>
            <a:r>
              <a:rPr lang="es-ES" dirty="0"/>
              <a:t> (Simple </a:t>
            </a:r>
            <a:r>
              <a:rPr lang="es-ES" dirty="0" err="1"/>
              <a:t>Object</a:t>
            </a:r>
            <a:r>
              <a:rPr lang="es-ES" dirty="0"/>
              <a:t> Access </a:t>
            </a:r>
            <a:r>
              <a:rPr lang="es-ES" dirty="0" err="1"/>
              <a:t>Protocol</a:t>
            </a:r>
            <a:r>
              <a:rPr lang="es-ES" dirty="0"/>
              <a:t>) para el intercambio de datos y el lenguaje</a:t>
            </a:r>
          </a:p>
          <a:p>
            <a:pPr lvl="2"/>
            <a:r>
              <a:rPr lang="es-ES" b="1" dirty="0"/>
              <a:t>WSDL</a:t>
            </a:r>
            <a:r>
              <a:rPr lang="es-ES" dirty="0"/>
              <a:t> (Web </a:t>
            </a:r>
            <a:r>
              <a:rPr lang="es-ES" dirty="0" err="1"/>
              <a:t>Services</a:t>
            </a:r>
            <a:r>
              <a:rPr lang="es-ES" dirty="0"/>
              <a:t> </a:t>
            </a:r>
            <a:r>
              <a:rPr lang="es-ES" dirty="0" err="1"/>
              <a:t>Description</a:t>
            </a:r>
            <a:r>
              <a:rPr lang="es-ES" dirty="0"/>
              <a:t> </a:t>
            </a:r>
            <a:r>
              <a:rPr lang="es-ES" dirty="0" err="1"/>
              <a:t>Language</a:t>
            </a:r>
            <a:r>
              <a:rPr lang="es-ES" dirty="0"/>
              <a:t>) para describir las funcionalidades de un servicio Web </a:t>
            </a:r>
          </a:p>
          <a:p>
            <a:pPr lvl="2"/>
            <a:r>
              <a:rPr lang="es-ES" b="1" dirty="0"/>
              <a:t>UDDI</a:t>
            </a:r>
            <a:r>
              <a:rPr lang="es-ES" dirty="0"/>
              <a:t>: para permitir el descubrimiento de los servicios </a:t>
            </a:r>
          </a:p>
          <a:p>
            <a:pPr lvl="2"/>
            <a:r>
              <a:rPr lang="es-ES" b="1" dirty="0"/>
              <a:t>WS-*</a:t>
            </a:r>
            <a:r>
              <a:rPr lang="es-ES" dirty="0"/>
              <a:t>: Definen distintas funcionalidades para la  gestión de eventos, archivos adjuntos, seguridad, gestión y fiabilidad en el intercambio de mensajes y transacciones, etc.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06843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SLA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190674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Review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27</a:t>
            </a:fld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2162175"/>
            <a:ext cx="799147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6264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Bibliografía</a:t>
            </a:r>
            <a:endParaRPr lang="es-ES" dirty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_tradnl" dirty="0"/>
              <a:t>M. </a:t>
            </a:r>
            <a:r>
              <a:rPr lang="es-ES_tradnl" dirty="0" err="1"/>
              <a:t>Papazoglou</a:t>
            </a:r>
            <a:r>
              <a:rPr lang="es-ES_tradnl" dirty="0"/>
              <a:t>, 2008. Web </a:t>
            </a:r>
            <a:r>
              <a:rPr lang="es-ES_tradnl" dirty="0" err="1"/>
              <a:t>service</a:t>
            </a:r>
            <a:r>
              <a:rPr lang="es-ES_tradnl" dirty="0"/>
              <a:t>: </a:t>
            </a:r>
            <a:r>
              <a:rPr lang="es-ES_tradnl" dirty="0" err="1"/>
              <a:t>principles</a:t>
            </a:r>
            <a:r>
              <a:rPr lang="es-ES_tradnl" dirty="0"/>
              <a:t> and </a:t>
            </a:r>
            <a:r>
              <a:rPr lang="es-ES_tradnl" dirty="0" err="1"/>
              <a:t>technology</a:t>
            </a:r>
            <a:r>
              <a:rPr lang="es-ES_tradnl" dirty="0"/>
              <a:t>. Ed. Pearson Prentice Hall.</a:t>
            </a:r>
          </a:p>
          <a:p>
            <a:endParaRPr lang="es-ES_tradnl" dirty="0"/>
          </a:p>
          <a:p>
            <a:r>
              <a:rPr lang="es-ES_tradnl" dirty="0"/>
              <a:t>Michael Bell, 2008. </a:t>
            </a:r>
            <a:r>
              <a:rPr lang="es-ES_tradnl" dirty="0" err="1"/>
              <a:t>Service-Oriented</a:t>
            </a:r>
            <a:r>
              <a:rPr lang="es-ES_tradnl" dirty="0"/>
              <a:t> </a:t>
            </a:r>
            <a:r>
              <a:rPr lang="es-ES_tradnl" dirty="0" err="1"/>
              <a:t>Modeling</a:t>
            </a:r>
            <a:r>
              <a:rPr lang="es-ES_tradnl" dirty="0"/>
              <a:t> (SOA): </a:t>
            </a:r>
            <a:r>
              <a:rPr lang="es-ES_tradnl" dirty="0" err="1"/>
              <a:t>Service</a:t>
            </a:r>
            <a:r>
              <a:rPr lang="es-ES_tradnl" dirty="0"/>
              <a:t> </a:t>
            </a:r>
            <a:r>
              <a:rPr lang="es-ES_tradnl" dirty="0" err="1"/>
              <a:t>Analysis</a:t>
            </a:r>
            <a:r>
              <a:rPr lang="es-ES_tradnl" dirty="0"/>
              <a:t>, </a:t>
            </a:r>
            <a:r>
              <a:rPr lang="es-ES_tradnl" dirty="0" err="1"/>
              <a:t>Design</a:t>
            </a:r>
            <a:r>
              <a:rPr lang="es-ES_tradnl" dirty="0"/>
              <a:t>, and </a:t>
            </a:r>
            <a:r>
              <a:rPr lang="es-ES_tradnl" dirty="0" err="1"/>
              <a:t>Architecture</a:t>
            </a:r>
            <a:r>
              <a:rPr lang="es-ES_tradnl" dirty="0"/>
              <a:t>, Ed. </a:t>
            </a:r>
            <a:r>
              <a:rPr lang="es-ES_tradnl" dirty="0" err="1"/>
              <a:t>Wiley</a:t>
            </a:r>
            <a:r>
              <a:rPr lang="es-ES_tradnl" dirty="0"/>
              <a:t>. </a:t>
            </a:r>
          </a:p>
          <a:p>
            <a:endParaRPr lang="en-GB" dirty="0"/>
          </a:p>
          <a:p>
            <a:r>
              <a:rPr lang="en-GB" dirty="0"/>
              <a:t>M. </a:t>
            </a:r>
            <a:r>
              <a:rPr lang="en-GB" dirty="0" err="1"/>
              <a:t>Papazoglou</a:t>
            </a:r>
            <a:r>
              <a:rPr lang="en-GB" dirty="0"/>
              <a:t>, P. </a:t>
            </a:r>
            <a:r>
              <a:rPr lang="en-GB" dirty="0" err="1"/>
              <a:t>Traverso</a:t>
            </a:r>
            <a:r>
              <a:rPr lang="en-GB" dirty="0"/>
              <a:t>, S. </a:t>
            </a:r>
            <a:r>
              <a:rPr lang="en-GB" dirty="0" err="1"/>
              <a:t>Dustdar</a:t>
            </a:r>
            <a:r>
              <a:rPr lang="en-GB" dirty="0"/>
              <a:t>, F. </a:t>
            </a:r>
            <a:r>
              <a:rPr lang="en-GB" dirty="0" err="1"/>
              <a:t>Leymann</a:t>
            </a:r>
            <a:r>
              <a:rPr lang="en-GB" dirty="0"/>
              <a:t>, 2006. Service-Oriented Computing. Research Roadmap, </a:t>
            </a:r>
            <a:r>
              <a:rPr lang="en-GB" dirty="0" err="1"/>
              <a:t>Accesible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: http://drops.dagstuhl.de/opus/volltexte/2006/524/</a:t>
            </a:r>
          </a:p>
          <a:p>
            <a:endParaRPr lang="es-ES_tradnl" dirty="0"/>
          </a:p>
          <a:p>
            <a:r>
              <a:rPr lang="es-ES_tradnl" dirty="0"/>
              <a:t>Guía breve de Servicios Web W3C. </a:t>
            </a:r>
            <a:r>
              <a:rPr lang="es-ES_tradnl" dirty="0">
                <a:hlinkClick r:id="rId3"/>
              </a:rPr>
              <a:t>http://www.w3c.es/Divulgacion/GuiasBreves/ServiciosWeb</a:t>
            </a:r>
            <a:r>
              <a:rPr lang="es-ES_tradnl" dirty="0"/>
              <a:t>. Recuperado el 10 de febrero de 2015.</a:t>
            </a:r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</p:txBody>
      </p:sp>
      <p:sp>
        <p:nvSpPr>
          <p:cNvPr id="5" name="3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7CF06B-B287-4841-B91C-1B26E605FD9C}" type="slidenum">
              <a:rPr lang="es-ES" smtClean="0"/>
              <a:pPr/>
              <a:t>28</a:t>
            </a:fld>
            <a:endParaRPr lang="es-ES"/>
          </a:p>
        </p:txBody>
      </p:sp>
      <p:sp>
        <p:nvSpPr>
          <p:cNvPr id="8194" name="3 Marcador de número de diapositiva"/>
          <p:cNvSpPr txBox="1">
            <a:spLocks noGrp="1"/>
          </p:cNvSpPr>
          <p:nvPr/>
        </p:nvSpPr>
        <p:spPr bwMode="auto">
          <a:xfrm>
            <a:off x="8761413" y="6672263"/>
            <a:ext cx="4333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BC03913-26A5-49AE-8866-3B73839A7F6E}" type="slidenum">
              <a:rPr lang="es-ES" sz="1000">
                <a:solidFill>
                  <a:schemeClr val="bg1"/>
                </a:solidFill>
                <a:latin typeface="Trebuchet MS" pitchFamily="34" charset="0"/>
              </a:rPr>
              <a:pPr algn="r"/>
              <a:t>28</a:t>
            </a:fld>
            <a:endParaRPr lang="es-ES" sz="10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</p:spTree>
    <p:extLst>
      <p:ext uri="{BB962C8B-B14F-4D97-AF65-F5344CB8AC3E}">
        <p14:creationId xmlns:p14="http://schemas.microsoft.com/office/powerpoint/2010/main" val="1471318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SOA con Servicios Web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141314" name="3 Marcador de número de diapositiva"/>
          <p:cNvSpPr txBox="1">
            <a:spLocks noGrp="1"/>
          </p:cNvSpPr>
          <p:nvPr/>
        </p:nvSpPr>
        <p:spPr bwMode="auto">
          <a:xfrm>
            <a:off x="8761413" y="6672263"/>
            <a:ext cx="4333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950FC04-AC21-4121-ACDA-A8E0A909B374}" type="slidenum">
              <a:rPr lang="es-ES" sz="1000">
                <a:solidFill>
                  <a:schemeClr val="bg1"/>
                </a:solidFill>
                <a:latin typeface="Trebuchet MS" pitchFamily="34" charset="0"/>
              </a:rPr>
              <a:pPr algn="r"/>
              <a:t>3</a:t>
            </a:fld>
            <a:endParaRPr lang="es-ES" sz="1000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1028" name="Picture 4" descr="Periód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991" y="1763485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eriódi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17" y="5715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8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Definición y características</a:t>
            </a:r>
            <a:endParaRPr lang="es-E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Servicio Web</a:t>
            </a:r>
          </a:p>
          <a:p>
            <a:pPr lvl="1"/>
            <a:r>
              <a:rPr lang="es-ES" dirty="0"/>
              <a:t>Definición:</a:t>
            </a:r>
          </a:p>
          <a:p>
            <a:pPr lvl="2"/>
            <a:r>
              <a:rPr lang="es-ES" dirty="0"/>
              <a:t>Módulo software auto-contenido (independiente) y auto-descrito disponible a través de una red (como Internet), que completa tareas, resuelve problemas o realiza transacciones de acuerdo a las peticiones de un usuario o aplicación</a:t>
            </a:r>
          </a:p>
          <a:p>
            <a:pPr lvl="1"/>
            <a:endParaRPr lang="es-ES" dirty="0"/>
          </a:p>
          <a:p>
            <a:pPr lvl="1"/>
            <a:r>
              <a:rPr lang="es-ES" dirty="0"/>
              <a:t>Ejemplos:</a:t>
            </a:r>
          </a:p>
          <a:p>
            <a:pPr lvl="2"/>
            <a:r>
              <a:rPr lang="es-ES" dirty="0"/>
              <a:t>Tarea de negocio auto-contenida</a:t>
            </a:r>
          </a:p>
          <a:p>
            <a:pPr lvl="2"/>
            <a:r>
              <a:rPr lang="es-ES" dirty="0"/>
              <a:t>Proceso de negocio completamente desarrollado</a:t>
            </a:r>
          </a:p>
          <a:p>
            <a:pPr lvl="2"/>
            <a:r>
              <a:rPr lang="es-ES" dirty="0"/>
              <a:t>Aplicación</a:t>
            </a:r>
          </a:p>
          <a:p>
            <a:pPr lvl="2"/>
            <a:r>
              <a:rPr lang="es-ES" dirty="0"/>
              <a:t>Recurso disponible como servicio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6396609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Definición y características</a:t>
            </a:r>
            <a:endParaRPr lang="es-E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/>
              <a:t>Servicios Web. Propiedades</a:t>
            </a:r>
          </a:p>
          <a:p>
            <a:pPr lvl="1"/>
            <a:r>
              <a:rPr lang="es-ES" dirty="0"/>
              <a:t>WS son módulos de software débilmente acoplados</a:t>
            </a:r>
          </a:p>
          <a:p>
            <a:pPr lvl="2"/>
            <a:r>
              <a:rPr lang="es-ES" dirty="0"/>
              <a:t>Protocolos, interfaces y registros de servicios permiten la coordinación de WS con un alto grado de desacoplamiento</a:t>
            </a:r>
          </a:p>
          <a:p>
            <a:pPr lvl="2"/>
            <a:r>
              <a:rPr lang="es-ES" dirty="0"/>
              <a:t>Interfaz independiente de la plataforma, sistema operativo o lenguaje de programación (neutral)</a:t>
            </a:r>
          </a:p>
          <a:p>
            <a:pPr lvl="1"/>
            <a:r>
              <a:rPr lang="es-ES" dirty="0"/>
              <a:t>WS encapsulan una funcionalidad discreta de forma semántica</a:t>
            </a:r>
          </a:p>
          <a:p>
            <a:pPr lvl="2"/>
            <a:r>
              <a:rPr lang="es-ES" dirty="0"/>
              <a:t>Un WS es una entidad auto-contenida que realiza una única tarea</a:t>
            </a:r>
          </a:p>
          <a:p>
            <a:pPr lvl="2"/>
            <a:r>
              <a:rPr lang="es-ES" dirty="0"/>
              <a:t>La interfaz define: las operaciones, los parámetros, los tipos de datos y los protocolos de acceso</a:t>
            </a:r>
          </a:p>
          <a:p>
            <a:pPr lvl="1"/>
            <a:r>
              <a:rPr lang="es-ES" dirty="0"/>
              <a:t>WS pueden ser accedidos mediante código y no sólo como interfaz Web</a:t>
            </a:r>
          </a:p>
          <a:p>
            <a:pPr lvl="1"/>
            <a:r>
              <a:rPr lang="es-ES" dirty="0"/>
              <a:t>WS pueden ser descubiertos y añadidos a un programa de forma dinámica</a:t>
            </a:r>
          </a:p>
          <a:p>
            <a:pPr lvl="1"/>
            <a:r>
              <a:rPr lang="es-ES" dirty="0"/>
              <a:t>WS se describen mediante un lenguaje estándar </a:t>
            </a:r>
          </a:p>
          <a:p>
            <a:pPr lvl="2"/>
            <a:r>
              <a:rPr lang="es-ES" dirty="0"/>
              <a:t>Características funcionales y no funcionales</a:t>
            </a:r>
          </a:p>
          <a:p>
            <a:pPr lvl="1"/>
            <a:r>
              <a:rPr lang="es-ES" dirty="0"/>
              <a:t>WS se distribuyen a través de Internet </a:t>
            </a:r>
          </a:p>
          <a:p>
            <a:pPr lvl="2"/>
            <a:r>
              <a:rPr lang="es-ES" dirty="0"/>
              <a:t>Sobre el protocolo HTTP</a:t>
            </a:r>
          </a:p>
          <a:p>
            <a:pPr lvl="2"/>
            <a:r>
              <a:rPr lang="es-ES" dirty="0"/>
              <a:t>Es posible integrarlos en soluciones existentes orientadas a la Web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7468771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Definición y características</a:t>
            </a:r>
            <a:endParaRPr lang="es-E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Servicios Web. Tipos</a:t>
            </a:r>
          </a:p>
          <a:p>
            <a:pPr lvl="1"/>
            <a:r>
              <a:rPr lang="es-ES" dirty="0"/>
              <a:t>Simples o de información (</a:t>
            </a:r>
            <a:r>
              <a:rPr lang="es-ES" dirty="0" err="1"/>
              <a:t>informational</a:t>
            </a:r>
            <a:r>
              <a:rPr lang="es-ES" dirty="0"/>
              <a:t>)</a:t>
            </a:r>
          </a:p>
          <a:p>
            <a:pPr lvl="2"/>
            <a:r>
              <a:rPr lang="es-ES" dirty="0"/>
              <a:t>Ofrecen acceso a contenidos (recursos) o permiten el acceso a aplicaciones del lado de servidor</a:t>
            </a:r>
          </a:p>
          <a:p>
            <a:pPr lvl="2"/>
            <a:r>
              <a:rPr lang="es-ES" dirty="0"/>
              <a:t>No suelen tener un comportamiento transaccional</a:t>
            </a:r>
          </a:p>
          <a:p>
            <a:pPr lvl="2"/>
            <a:r>
              <a:rPr lang="es-ES" dirty="0"/>
              <a:t>Suelen ser sin estado (‘</a:t>
            </a:r>
            <a:r>
              <a:rPr lang="es-ES" dirty="0" err="1"/>
              <a:t>stateless</a:t>
            </a:r>
            <a:r>
              <a:rPr lang="es-ES" dirty="0"/>
              <a:t>’)</a:t>
            </a:r>
          </a:p>
          <a:p>
            <a:pPr lvl="2"/>
            <a:endParaRPr lang="es-ES_tradnl" dirty="0"/>
          </a:p>
          <a:p>
            <a:pPr lvl="2"/>
            <a:r>
              <a:rPr lang="es-ES_tradnl" dirty="0"/>
              <a:t>Clasificación:</a:t>
            </a:r>
            <a:endParaRPr lang="es-ES" dirty="0"/>
          </a:p>
          <a:p>
            <a:pPr lvl="3"/>
            <a:r>
              <a:rPr lang="es-ES" dirty="0"/>
              <a:t>Servicios de contenido “puros”: ofrecen información</a:t>
            </a:r>
          </a:p>
          <a:p>
            <a:pPr lvl="3"/>
            <a:r>
              <a:rPr lang="es-ES" dirty="0"/>
              <a:t>Servicios de intercambio simple: ofrecen información obtenida de la agregación de otras fuentes </a:t>
            </a:r>
          </a:p>
          <a:p>
            <a:pPr lvl="3"/>
            <a:r>
              <a:rPr lang="es-ES" dirty="0"/>
              <a:t>Servicios de sindicación de información: permiten acceso a una funcionalidad externa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5178807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Definición y características</a:t>
            </a:r>
            <a:endParaRPr lang="es-E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Servicios Web. Tipos</a:t>
            </a:r>
          </a:p>
          <a:p>
            <a:pPr lvl="1"/>
            <a:r>
              <a:rPr lang="es-ES" dirty="0"/>
              <a:t>Complejos o de negocio (</a:t>
            </a:r>
            <a:r>
              <a:rPr lang="es-ES" dirty="0" err="1"/>
              <a:t>composite</a:t>
            </a:r>
            <a:r>
              <a:rPr lang="es-ES" dirty="0"/>
              <a:t>)</a:t>
            </a:r>
          </a:p>
          <a:p>
            <a:pPr lvl="2"/>
            <a:r>
              <a:rPr lang="es-ES" dirty="0"/>
              <a:t>Ofrecen como funcionalidad el resultado de ensamblar o invocar múltiples servicios de, normalmente, contextos de negocio independientes (diferentes empresas)</a:t>
            </a:r>
          </a:p>
          <a:p>
            <a:pPr lvl="2"/>
            <a:r>
              <a:rPr lang="es-ES" dirty="0"/>
              <a:t>Suelen entenderse como </a:t>
            </a:r>
            <a:r>
              <a:rPr lang="es-ES" dirty="0" err="1"/>
              <a:t>coarse-grained</a:t>
            </a:r>
            <a:r>
              <a:rPr lang="es-ES" dirty="0"/>
              <a:t> servicios</a:t>
            </a:r>
          </a:p>
          <a:p>
            <a:pPr lvl="2"/>
            <a:r>
              <a:rPr lang="es-ES" dirty="0"/>
              <a:t>Suelen ser con estado (‘</a:t>
            </a:r>
            <a:r>
              <a:rPr lang="es-ES" dirty="0" err="1"/>
              <a:t>stateful</a:t>
            </a:r>
            <a:r>
              <a:rPr lang="es-ES" dirty="0"/>
              <a:t>’)</a:t>
            </a:r>
          </a:p>
          <a:p>
            <a:pPr lvl="2"/>
            <a:endParaRPr lang="es-ES_tradnl" dirty="0"/>
          </a:p>
          <a:p>
            <a:pPr lvl="2"/>
            <a:r>
              <a:rPr lang="es-ES_tradnl" dirty="0"/>
              <a:t>Clasificación:</a:t>
            </a:r>
            <a:endParaRPr lang="es-ES" dirty="0"/>
          </a:p>
          <a:p>
            <a:pPr lvl="3"/>
            <a:r>
              <a:rPr lang="es-ES" dirty="0"/>
              <a:t>Servicios complejos que componen WS programáticos: ensamblado de otros WS</a:t>
            </a:r>
          </a:p>
          <a:p>
            <a:pPr lvl="3"/>
            <a:r>
              <a:rPr lang="es-ES" dirty="0"/>
              <a:t>Servicios complejos que componen WS interactivos: exponen la funcionalidad a través de una capa de presentación (browser) que cuenta con múltiples pasos para realizar una funcionalidad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504987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Definición y características</a:t>
            </a:r>
            <a:endParaRPr lang="es-E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Servicios Web. Tipos</a:t>
            </a:r>
          </a:p>
          <a:p>
            <a:pPr lvl="1"/>
            <a:r>
              <a:rPr lang="es-ES" dirty="0"/>
              <a:t>Según el punto de vista del consumidor:</a:t>
            </a:r>
          </a:p>
          <a:p>
            <a:pPr lvl="2"/>
            <a:r>
              <a:rPr lang="es-ES" dirty="0"/>
              <a:t>WS reemplazable</a:t>
            </a:r>
          </a:p>
          <a:p>
            <a:pPr lvl="3"/>
            <a:r>
              <a:rPr lang="es-ES" dirty="0"/>
              <a:t>Necesidad de un servicio de descubrimiento</a:t>
            </a:r>
          </a:p>
          <a:p>
            <a:pPr lvl="3"/>
            <a:r>
              <a:rPr lang="es-ES" dirty="0"/>
              <a:t>Normalmente integrado con la funcionalidad del cliente (no suele cambiar las reglas de comunicación o interfaces)</a:t>
            </a:r>
          </a:p>
          <a:p>
            <a:pPr lvl="3"/>
            <a:endParaRPr lang="es-ES" dirty="0"/>
          </a:p>
          <a:p>
            <a:pPr lvl="2"/>
            <a:r>
              <a:rPr lang="es-ES" dirty="0"/>
              <a:t>WS crítico</a:t>
            </a:r>
          </a:p>
          <a:p>
            <a:pPr lvl="3"/>
            <a:r>
              <a:rPr lang="es-ES" dirty="0"/>
              <a:t>Normalmente provisto por un solo proveedor de servicios</a:t>
            </a:r>
          </a:p>
          <a:p>
            <a:pPr lvl="3"/>
            <a:r>
              <a:rPr lang="es-ES" dirty="0"/>
              <a:t>Productividad ligada a la disponibilidad del servicio</a:t>
            </a:r>
          </a:p>
          <a:p>
            <a:pPr lvl="3"/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8823251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Definición y características</a:t>
            </a:r>
            <a:endParaRPr lang="es-E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Servicios Web. Características</a:t>
            </a:r>
          </a:p>
          <a:p>
            <a:pPr lvl="1"/>
            <a:r>
              <a:rPr lang="es-ES" dirty="0"/>
              <a:t>Especificación de requisitos: incluida dentro de la descripción de un servicio</a:t>
            </a:r>
          </a:p>
          <a:p>
            <a:pPr lvl="2"/>
            <a:r>
              <a:rPr lang="es-ES" dirty="0" err="1"/>
              <a:t>Req</a:t>
            </a:r>
            <a:r>
              <a:rPr lang="es-ES" dirty="0"/>
              <a:t>. funcionales</a:t>
            </a:r>
          </a:p>
          <a:p>
            <a:pPr lvl="3"/>
            <a:r>
              <a:rPr lang="es-ES" dirty="0"/>
              <a:t>Detalles de cómo se invoca el servicio o de localización</a:t>
            </a:r>
          </a:p>
          <a:p>
            <a:pPr lvl="3"/>
            <a:r>
              <a:rPr lang="es-ES" dirty="0"/>
              <a:t>Centrados en la descripción sintáctica de los mensajes intercambiados</a:t>
            </a:r>
          </a:p>
          <a:p>
            <a:pPr lvl="3"/>
            <a:r>
              <a:rPr lang="es-ES" dirty="0"/>
              <a:t>Foco de atención en la descripción del protocolo de comunicación</a:t>
            </a:r>
          </a:p>
          <a:p>
            <a:pPr lvl="3"/>
            <a:endParaRPr lang="es-ES" dirty="0"/>
          </a:p>
          <a:p>
            <a:pPr lvl="2"/>
            <a:r>
              <a:rPr lang="es-ES" dirty="0" err="1"/>
              <a:t>Req</a:t>
            </a:r>
            <a:r>
              <a:rPr lang="es-ES" dirty="0"/>
              <a:t>. no funcionales</a:t>
            </a:r>
          </a:p>
          <a:p>
            <a:pPr lvl="3"/>
            <a:r>
              <a:rPr lang="es-ES" dirty="0"/>
              <a:t>Tiempo de respuesta, seguridad, autorización, fiabilidad, escalabilidad…</a:t>
            </a:r>
          </a:p>
          <a:p>
            <a:pPr lvl="3"/>
            <a:r>
              <a:rPr lang="es-ES" dirty="0"/>
              <a:t>El consumidor debe entender que estas propiedades influyen en la codificación de los mensajes intercambiados (cabeceras SOAP)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SOA con Servicios Web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186978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2_Kybele_Template.JMVARA.2010.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_Kybele_Template.JMVARA.2010.V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2_Kybele_Template.JMVARA.2010.V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2">
        <a:dk1>
          <a:srgbClr val="000066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56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Kybele_Template.JMVARA.2010.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_Kybele_Template.JMVARA.2010.V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2_Kybele_Template.JMVARA.2010.V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2">
        <a:dk1>
          <a:srgbClr val="000066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56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[IS-LADE-2010-11]TEMA I - Introduccion</Template>
  <TotalTime>15779</TotalTime>
  <Words>2491</Words>
  <Application>Microsoft Macintosh PowerPoint</Application>
  <PresentationFormat>Presentación en pantalla (4:3)</PresentationFormat>
  <Paragraphs>357</Paragraphs>
  <Slides>28</Slides>
  <Notes>25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28</vt:i4>
      </vt:variant>
    </vt:vector>
  </HeadingPairs>
  <TitlesOfParts>
    <vt:vector size="37" baseType="lpstr">
      <vt:lpstr>Arial</vt:lpstr>
      <vt:lpstr>Calibri</vt:lpstr>
      <vt:lpstr>Comic Sans MS</vt:lpstr>
      <vt:lpstr>Consolas</vt:lpstr>
      <vt:lpstr>Sansumi-DemiBold</vt:lpstr>
      <vt:lpstr>Trebuchet MS</vt:lpstr>
      <vt:lpstr>Wingdings</vt:lpstr>
      <vt:lpstr>2_Kybele_Template.JMVARA.2010.V3</vt:lpstr>
      <vt:lpstr>3_Kybele_Template.JMVARA.2010.V3</vt:lpstr>
      <vt:lpstr>SOA con Servicios Web  Service Development</vt:lpstr>
      <vt:lpstr>Agenda</vt:lpstr>
      <vt:lpstr>SOA con Servicios Web</vt:lpstr>
      <vt:lpstr>Definición y características</vt:lpstr>
      <vt:lpstr>Definición y características</vt:lpstr>
      <vt:lpstr>Definición y características</vt:lpstr>
      <vt:lpstr>Definición y características</vt:lpstr>
      <vt:lpstr>Definición y características</vt:lpstr>
      <vt:lpstr>Definición y características</vt:lpstr>
      <vt:lpstr>Definición y características</vt:lpstr>
      <vt:lpstr>Definición y características</vt:lpstr>
      <vt:lpstr>Definición y características</vt:lpstr>
      <vt:lpstr>Roles y Operaciones de un Servicio en SOA</vt:lpstr>
      <vt:lpstr>SOA con Servicios Web</vt:lpstr>
      <vt:lpstr>SOA con Servicios Web</vt:lpstr>
      <vt:lpstr>SOA con Servicios Web</vt:lpstr>
      <vt:lpstr>Pila de protocolos en Servicios Web</vt:lpstr>
      <vt:lpstr>SOA con Servicios Web</vt:lpstr>
      <vt:lpstr>Lenguajes de SW  vs Operaciones SOA</vt:lpstr>
      <vt:lpstr>SOA con Servicios Web</vt:lpstr>
      <vt:lpstr>SOA con Servicios Web</vt:lpstr>
      <vt:lpstr>Presentación de PowerPoint</vt:lpstr>
      <vt:lpstr>SOA con Servicios Web</vt:lpstr>
      <vt:lpstr>SOA con Servicios Web</vt:lpstr>
      <vt:lpstr>Resumen</vt:lpstr>
      <vt:lpstr>SLA</vt:lpstr>
      <vt:lpstr>Review</vt:lpstr>
      <vt:lpstr>Bibliografía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IS-LADE: Introducción a la IS</dc:title>
  <dc:creator>Universidad Rey Juan Carlos</dc:creator>
  <cp:lastModifiedBy>Marcos López Sanz</cp:lastModifiedBy>
  <cp:revision>781</cp:revision>
  <cp:lastPrinted>2001-02-23T19:33:49Z</cp:lastPrinted>
  <dcterms:created xsi:type="dcterms:W3CDTF">2001-02-21T19:24:47Z</dcterms:created>
  <dcterms:modified xsi:type="dcterms:W3CDTF">2020-03-26T08:57:23Z</dcterms:modified>
</cp:coreProperties>
</file>