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82" r:id="rId1"/>
    <p:sldMasterId id="2147483887" r:id="rId2"/>
  </p:sldMasterIdLst>
  <p:notesMasterIdLst>
    <p:notesMasterId r:id="rId46"/>
  </p:notesMasterIdLst>
  <p:handoutMasterIdLst>
    <p:handoutMasterId r:id="rId47"/>
  </p:handoutMasterIdLst>
  <p:sldIdLst>
    <p:sldId id="676" r:id="rId3"/>
    <p:sldId id="629" r:id="rId4"/>
    <p:sldId id="709" r:id="rId5"/>
    <p:sldId id="679" r:id="rId6"/>
    <p:sldId id="683" r:id="rId7"/>
    <p:sldId id="565" r:id="rId8"/>
    <p:sldId id="684" r:id="rId9"/>
    <p:sldId id="685" r:id="rId10"/>
    <p:sldId id="688" r:id="rId11"/>
    <p:sldId id="690" r:id="rId12"/>
    <p:sldId id="696" r:id="rId13"/>
    <p:sldId id="700" r:id="rId14"/>
    <p:sldId id="702" r:id="rId15"/>
    <p:sldId id="677" r:id="rId16"/>
    <p:sldId id="714" r:id="rId17"/>
    <p:sldId id="719" r:id="rId18"/>
    <p:sldId id="720" r:id="rId19"/>
    <p:sldId id="716" r:id="rId20"/>
    <p:sldId id="717" r:id="rId21"/>
    <p:sldId id="704" r:id="rId22"/>
    <p:sldId id="727" r:id="rId23"/>
    <p:sldId id="722" r:id="rId24"/>
    <p:sldId id="723" r:id="rId25"/>
    <p:sldId id="724" r:id="rId26"/>
    <p:sldId id="725" r:id="rId27"/>
    <p:sldId id="726" r:id="rId28"/>
    <p:sldId id="721" r:id="rId29"/>
    <p:sldId id="728" r:id="rId30"/>
    <p:sldId id="729" r:id="rId31"/>
    <p:sldId id="730" r:id="rId32"/>
    <p:sldId id="731" r:id="rId33"/>
    <p:sldId id="732" r:id="rId34"/>
    <p:sldId id="733" r:id="rId35"/>
    <p:sldId id="734" r:id="rId36"/>
    <p:sldId id="735" r:id="rId37"/>
    <p:sldId id="736" r:id="rId38"/>
    <p:sldId id="737" r:id="rId39"/>
    <p:sldId id="738" r:id="rId40"/>
    <p:sldId id="739" r:id="rId41"/>
    <p:sldId id="741" r:id="rId42"/>
    <p:sldId id="715" r:id="rId43"/>
    <p:sldId id="675" r:id="rId44"/>
    <p:sldId id="740" r:id="rId45"/>
  </p:sldIdLst>
  <p:sldSz cx="9144000" cy="6858000" type="screen4x3"/>
  <p:notesSz cx="7102475" cy="102314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6600"/>
    <a:srgbClr val="FFFFCC"/>
    <a:srgbClr val="FFFF99"/>
    <a:srgbClr val="66FFFF"/>
    <a:srgbClr val="CCFF66"/>
    <a:srgbClr val="FFFF66"/>
    <a:srgbClr val="000099"/>
    <a:srgbClr val="FF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3" autoAdjust="0"/>
    <p:restoredTop sz="84314" autoAdjust="0"/>
  </p:normalViewPr>
  <p:slideViewPr>
    <p:cSldViewPr snapToGrid="0">
      <p:cViewPr varScale="1">
        <p:scale>
          <a:sx n="83" d="100"/>
          <a:sy n="83" d="100"/>
        </p:scale>
        <p:origin x="1984" y="200"/>
      </p:cViewPr>
      <p:guideLst>
        <p:guide orient="horz" pos="2160"/>
        <p:guide pos="2880"/>
      </p:guideLst>
    </p:cSldViewPr>
  </p:slideViewPr>
  <p:outlineViewPr>
    <p:cViewPr>
      <p:scale>
        <a:sx n="33" d="100"/>
        <a:sy n="33" d="100"/>
      </p:scale>
      <p:origin x="48" y="11304"/>
    </p:cViewPr>
  </p:outlineViewPr>
  <p:notesTextViewPr>
    <p:cViewPr>
      <p:scale>
        <a:sx n="100" d="100"/>
        <a:sy n="100" d="100"/>
      </p:scale>
      <p:origin x="0" y="0"/>
    </p:cViewPr>
  </p:notesTextViewPr>
  <p:sorterViewPr>
    <p:cViewPr>
      <p:scale>
        <a:sx n="100" d="100"/>
        <a:sy n="100" d="100"/>
      </p:scale>
      <p:origin x="0" y="18816"/>
    </p:cViewPr>
  </p:sorterViewPr>
  <p:notesViewPr>
    <p:cSldViewPr snapToGrid="0">
      <p:cViewPr>
        <p:scale>
          <a:sx n="100" d="100"/>
          <a:sy n="100" d="100"/>
        </p:scale>
        <p:origin x="-1470" y="-78"/>
      </p:cViewPr>
      <p:guideLst>
        <p:guide orient="horz" pos="3223"/>
        <p:guide pos="223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D69B4D-19FD-4066-938A-503EE55079A1}" type="doc">
      <dgm:prSet loTypeId="urn:microsoft.com/office/officeart/2011/layout/HexagonRadial" loCatId="officeonline" qsTypeId="urn:microsoft.com/office/officeart/2005/8/quickstyle/3d1" qsCatId="3D" csTypeId="urn:microsoft.com/office/officeart/2005/8/colors/colorful3" csCatId="colorful" phldr="1"/>
      <dgm:spPr/>
      <dgm:t>
        <a:bodyPr/>
        <a:lstStyle/>
        <a:p>
          <a:endParaRPr lang="es-ES"/>
        </a:p>
      </dgm:t>
    </dgm:pt>
    <dgm:pt modelId="{4D58EBE7-B5DC-45A3-A9E8-D4EA905E34A7}">
      <dgm:prSet phldrT="[Texto]"/>
      <dgm:spPr/>
      <dgm:t>
        <a:bodyPr/>
        <a:lstStyle/>
        <a:p>
          <a:r>
            <a:rPr lang="es-ES" dirty="0"/>
            <a:t>Arquitecturas Orientadas a Servicios</a:t>
          </a:r>
        </a:p>
      </dgm:t>
    </dgm:pt>
    <dgm:pt modelId="{6D6EE52A-3D49-427F-97DB-96944627F56A}" type="parTrans" cxnId="{E9A73A96-7799-4A14-91FB-2114469D0E44}">
      <dgm:prSet/>
      <dgm:spPr/>
      <dgm:t>
        <a:bodyPr/>
        <a:lstStyle/>
        <a:p>
          <a:endParaRPr lang="es-ES"/>
        </a:p>
      </dgm:t>
    </dgm:pt>
    <dgm:pt modelId="{CC2FD25A-133C-4F6E-8DF8-794FD986FD7C}" type="sibTrans" cxnId="{E9A73A96-7799-4A14-91FB-2114469D0E44}">
      <dgm:prSet/>
      <dgm:spPr/>
      <dgm:t>
        <a:bodyPr/>
        <a:lstStyle/>
        <a:p>
          <a:endParaRPr lang="es-ES"/>
        </a:p>
      </dgm:t>
    </dgm:pt>
    <dgm:pt modelId="{2157AD88-E7C4-4AC8-A18D-CE786B2DD455}">
      <dgm:prSet phldrT="[Texto]"/>
      <dgm:spPr/>
      <dgm:t>
        <a:bodyPr/>
        <a:lstStyle/>
        <a:p>
          <a:r>
            <a:rPr lang="es-ES" dirty="0"/>
            <a:t>Orientación a Servicios</a:t>
          </a:r>
        </a:p>
      </dgm:t>
    </dgm:pt>
    <dgm:pt modelId="{3596CF2B-218C-41A7-A331-C9C362DB7BDA}" type="parTrans" cxnId="{7F979176-2947-4811-BF65-35FCE10BC70A}">
      <dgm:prSet/>
      <dgm:spPr/>
      <dgm:t>
        <a:bodyPr/>
        <a:lstStyle/>
        <a:p>
          <a:endParaRPr lang="es-ES"/>
        </a:p>
      </dgm:t>
    </dgm:pt>
    <dgm:pt modelId="{8A4C599C-3108-4B8E-A68C-A2E5EADCE678}" type="sibTrans" cxnId="{7F979176-2947-4811-BF65-35FCE10BC70A}">
      <dgm:prSet/>
      <dgm:spPr/>
      <dgm:t>
        <a:bodyPr/>
        <a:lstStyle/>
        <a:p>
          <a:endParaRPr lang="es-ES"/>
        </a:p>
      </dgm:t>
    </dgm:pt>
    <dgm:pt modelId="{30C29D1E-6F59-43E5-927D-D78A2E1238F5}">
      <dgm:prSet phldrT="[Texto]"/>
      <dgm:spPr/>
      <dgm:t>
        <a:bodyPr/>
        <a:lstStyle/>
        <a:p>
          <a:r>
            <a:rPr lang="es-ES" dirty="0"/>
            <a:t>Servicios</a:t>
          </a:r>
        </a:p>
      </dgm:t>
    </dgm:pt>
    <dgm:pt modelId="{6CB5DEAF-8B2F-4B71-9BC0-1D2493187332}" type="parTrans" cxnId="{8A373337-0FAE-40B4-B903-7FE8422668C0}">
      <dgm:prSet/>
      <dgm:spPr/>
      <dgm:t>
        <a:bodyPr/>
        <a:lstStyle/>
        <a:p>
          <a:endParaRPr lang="es-ES"/>
        </a:p>
      </dgm:t>
    </dgm:pt>
    <dgm:pt modelId="{DD84ED31-3A5C-460A-B6EA-F81DE5F5074D}" type="sibTrans" cxnId="{8A373337-0FAE-40B4-B903-7FE8422668C0}">
      <dgm:prSet/>
      <dgm:spPr/>
      <dgm:t>
        <a:bodyPr/>
        <a:lstStyle/>
        <a:p>
          <a:endParaRPr lang="es-ES"/>
        </a:p>
      </dgm:t>
    </dgm:pt>
    <dgm:pt modelId="{4F8740D6-4FE6-47E3-9337-EB382E691F89}">
      <dgm:prSet phldrT="[Texto]"/>
      <dgm:spPr/>
      <dgm:t>
        <a:bodyPr/>
        <a:lstStyle/>
        <a:p>
          <a:r>
            <a:rPr lang="es-ES" dirty="0"/>
            <a:t>Lógica de Soluciones Orientada a Servicios</a:t>
          </a:r>
        </a:p>
      </dgm:t>
    </dgm:pt>
    <dgm:pt modelId="{BCDD5804-4F36-49DE-A149-A0079C3986C7}" type="parTrans" cxnId="{0DF40C8F-3981-42B6-9D97-BA286BCDF068}">
      <dgm:prSet/>
      <dgm:spPr/>
      <dgm:t>
        <a:bodyPr/>
        <a:lstStyle/>
        <a:p>
          <a:endParaRPr lang="es-ES"/>
        </a:p>
      </dgm:t>
    </dgm:pt>
    <dgm:pt modelId="{483129D8-B80D-4133-8222-D2FCAE0338EF}" type="sibTrans" cxnId="{0DF40C8F-3981-42B6-9D97-BA286BCDF068}">
      <dgm:prSet/>
      <dgm:spPr/>
      <dgm:t>
        <a:bodyPr/>
        <a:lstStyle/>
        <a:p>
          <a:endParaRPr lang="es-ES"/>
        </a:p>
      </dgm:t>
    </dgm:pt>
    <dgm:pt modelId="{8405AC1A-5DDB-4E65-91DC-C795570758DC}">
      <dgm:prSet phldrT="[Texto]"/>
      <dgm:spPr/>
      <dgm:t>
        <a:bodyPr/>
        <a:lstStyle/>
        <a:p>
          <a:r>
            <a:rPr lang="es-ES" dirty="0"/>
            <a:t>Composición de Servicios</a:t>
          </a:r>
        </a:p>
      </dgm:t>
    </dgm:pt>
    <dgm:pt modelId="{3B2D784F-F4E0-4861-A62D-DA036FCB9361}" type="parTrans" cxnId="{8C0204DE-C55F-46B6-A96E-88723F971F76}">
      <dgm:prSet/>
      <dgm:spPr/>
      <dgm:t>
        <a:bodyPr/>
        <a:lstStyle/>
        <a:p>
          <a:endParaRPr lang="es-ES"/>
        </a:p>
      </dgm:t>
    </dgm:pt>
    <dgm:pt modelId="{C6840274-CE4A-490E-80F7-0E347EE57323}" type="sibTrans" cxnId="{8C0204DE-C55F-46B6-A96E-88723F971F76}">
      <dgm:prSet/>
      <dgm:spPr/>
      <dgm:t>
        <a:bodyPr/>
        <a:lstStyle/>
        <a:p>
          <a:endParaRPr lang="es-ES"/>
        </a:p>
      </dgm:t>
    </dgm:pt>
    <dgm:pt modelId="{48F2676C-2126-45D0-A786-04A066917E3D}">
      <dgm:prSet phldrT="[Texto]"/>
      <dgm:spPr/>
      <dgm:t>
        <a:bodyPr/>
        <a:lstStyle/>
        <a:p>
          <a:r>
            <a:rPr lang="es-ES" dirty="0"/>
            <a:t>Inventario de Servicios</a:t>
          </a:r>
        </a:p>
      </dgm:t>
    </dgm:pt>
    <dgm:pt modelId="{E7A6AC48-911F-4CCD-B0E4-DFD8A8C54315}" type="parTrans" cxnId="{EAEB416B-876B-4BE4-8042-2224BE06AB4E}">
      <dgm:prSet/>
      <dgm:spPr/>
      <dgm:t>
        <a:bodyPr/>
        <a:lstStyle/>
        <a:p>
          <a:endParaRPr lang="es-ES"/>
        </a:p>
      </dgm:t>
    </dgm:pt>
    <dgm:pt modelId="{7FAACA93-3103-4B0B-9C03-AD5E36634EC8}" type="sibTrans" cxnId="{EAEB416B-876B-4BE4-8042-2224BE06AB4E}">
      <dgm:prSet/>
      <dgm:spPr/>
      <dgm:t>
        <a:bodyPr/>
        <a:lstStyle/>
        <a:p>
          <a:endParaRPr lang="es-ES"/>
        </a:p>
      </dgm:t>
    </dgm:pt>
    <dgm:pt modelId="{3BD1D2A9-F75F-45DF-90CE-8890591321D2}">
      <dgm:prSet phldrT="[Texto]"/>
      <dgm:spPr/>
      <dgm:t>
        <a:bodyPr/>
        <a:lstStyle/>
        <a:p>
          <a:r>
            <a:rPr lang="es-ES" dirty="0"/>
            <a:t>Computación Orientada a Servicios</a:t>
          </a:r>
        </a:p>
      </dgm:t>
    </dgm:pt>
    <dgm:pt modelId="{09B12BCE-BA7E-46A5-BAB1-236A105D570F}" type="parTrans" cxnId="{77AEE2A8-9E9E-4039-8DE8-9784D15D4B75}">
      <dgm:prSet/>
      <dgm:spPr/>
      <dgm:t>
        <a:bodyPr/>
        <a:lstStyle/>
        <a:p>
          <a:endParaRPr lang="es-ES"/>
        </a:p>
      </dgm:t>
    </dgm:pt>
    <dgm:pt modelId="{386DA51D-AACA-4C6C-8EEF-2E53B5F7BD9E}" type="sibTrans" cxnId="{77AEE2A8-9E9E-4039-8DE8-9784D15D4B75}">
      <dgm:prSet/>
      <dgm:spPr/>
      <dgm:t>
        <a:bodyPr/>
        <a:lstStyle/>
        <a:p>
          <a:endParaRPr lang="es-ES"/>
        </a:p>
      </dgm:t>
    </dgm:pt>
    <dgm:pt modelId="{A33F8F4B-43C2-4840-BA03-72202AE0A253}" type="pres">
      <dgm:prSet presAssocID="{EFD69B4D-19FD-4066-938A-503EE55079A1}" presName="Name0" presStyleCnt="0">
        <dgm:presLayoutVars>
          <dgm:chMax val="1"/>
          <dgm:chPref val="1"/>
          <dgm:dir/>
          <dgm:animOne val="branch"/>
          <dgm:animLvl val="lvl"/>
        </dgm:presLayoutVars>
      </dgm:prSet>
      <dgm:spPr/>
    </dgm:pt>
    <dgm:pt modelId="{E2B0EEFB-5C81-4BDC-89A9-80178404152E}" type="pres">
      <dgm:prSet presAssocID="{3BD1D2A9-F75F-45DF-90CE-8890591321D2}" presName="Parent" presStyleLbl="node0" presStyleIdx="0" presStyleCnt="1">
        <dgm:presLayoutVars>
          <dgm:chMax val="6"/>
          <dgm:chPref val="6"/>
        </dgm:presLayoutVars>
      </dgm:prSet>
      <dgm:spPr/>
    </dgm:pt>
    <dgm:pt modelId="{EB2D84C5-C7D2-4A16-8181-62CECC117E1C}" type="pres">
      <dgm:prSet presAssocID="{4D58EBE7-B5DC-45A3-A9E8-D4EA905E34A7}" presName="Accent1" presStyleCnt="0"/>
      <dgm:spPr/>
    </dgm:pt>
    <dgm:pt modelId="{95E028A1-2650-4825-96CF-5E3A7132E166}" type="pres">
      <dgm:prSet presAssocID="{4D58EBE7-B5DC-45A3-A9E8-D4EA905E34A7}" presName="Accent" presStyleLbl="bgShp" presStyleIdx="0" presStyleCnt="6"/>
      <dgm:spPr/>
    </dgm:pt>
    <dgm:pt modelId="{CCE406B4-01FA-4550-A704-189453744F55}" type="pres">
      <dgm:prSet presAssocID="{4D58EBE7-B5DC-45A3-A9E8-D4EA905E34A7}" presName="Child1" presStyleLbl="node1" presStyleIdx="0" presStyleCnt="6">
        <dgm:presLayoutVars>
          <dgm:chMax val="0"/>
          <dgm:chPref val="0"/>
          <dgm:bulletEnabled val="1"/>
        </dgm:presLayoutVars>
      </dgm:prSet>
      <dgm:spPr/>
    </dgm:pt>
    <dgm:pt modelId="{EC090ADD-4C97-4176-8553-771721158B6E}" type="pres">
      <dgm:prSet presAssocID="{2157AD88-E7C4-4AC8-A18D-CE786B2DD455}" presName="Accent2" presStyleCnt="0"/>
      <dgm:spPr/>
    </dgm:pt>
    <dgm:pt modelId="{107911EE-2C77-4FD1-999D-3E38B0E9387B}" type="pres">
      <dgm:prSet presAssocID="{2157AD88-E7C4-4AC8-A18D-CE786B2DD455}" presName="Accent" presStyleLbl="bgShp" presStyleIdx="1" presStyleCnt="6"/>
      <dgm:spPr/>
    </dgm:pt>
    <dgm:pt modelId="{E4153953-9E99-4DCC-A85D-63AB80758EA2}" type="pres">
      <dgm:prSet presAssocID="{2157AD88-E7C4-4AC8-A18D-CE786B2DD455}" presName="Child2" presStyleLbl="node1" presStyleIdx="1" presStyleCnt="6">
        <dgm:presLayoutVars>
          <dgm:chMax val="0"/>
          <dgm:chPref val="0"/>
          <dgm:bulletEnabled val="1"/>
        </dgm:presLayoutVars>
      </dgm:prSet>
      <dgm:spPr/>
    </dgm:pt>
    <dgm:pt modelId="{4D8CC24E-C13B-400F-835A-D12B6552C21E}" type="pres">
      <dgm:prSet presAssocID="{30C29D1E-6F59-43E5-927D-D78A2E1238F5}" presName="Accent3" presStyleCnt="0"/>
      <dgm:spPr/>
    </dgm:pt>
    <dgm:pt modelId="{3755E4A7-91A2-4158-8F79-5F13612BA201}" type="pres">
      <dgm:prSet presAssocID="{30C29D1E-6F59-43E5-927D-D78A2E1238F5}" presName="Accent" presStyleLbl="bgShp" presStyleIdx="2" presStyleCnt="6"/>
      <dgm:spPr/>
    </dgm:pt>
    <dgm:pt modelId="{1081BEE0-E3CD-434F-B33F-47D4B7F0E9D6}" type="pres">
      <dgm:prSet presAssocID="{30C29D1E-6F59-43E5-927D-D78A2E1238F5}" presName="Child3" presStyleLbl="node1" presStyleIdx="2" presStyleCnt="6">
        <dgm:presLayoutVars>
          <dgm:chMax val="0"/>
          <dgm:chPref val="0"/>
          <dgm:bulletEnabled val="1"/>
        </dgm:presLayoutVars>
      </dgm:prSet>
      <dgm:spPr/>
    </dgm:pt>
    <dgm:pt modelId="{A5EA8FC6-1C97-4D50-9728-D545DBE9DCD9}" type="pres">
      <dgm:prSet presAssocID="{4F8740D6-4FE6-47E3-9337-EB382E691F89}" presName="Accent4" presStyleCnt="0"/>
      <dgm:spPr/>
    </dgm:pt>
    <dgm:pt modelId="{FD547AF1-9118-4BC3-94EC-947BA1E5D9BE}" type="pres">
      <dgm:prSet presAssocID="{4F8740D6-4FE6-47E3-9337-EB382E691F89}" presName="Accent" presStyleLbl="bgShp" presStyleIdx="3" presStyleCnt="6"/>
      <dgm:spPr/>
    </dgm:pt>
    <dgm:pt modelId="{279DA791-3B53-4272-B5E9-6B421FCD6A32}" type="pres">
      <dgm:prSet presAssocID="{4F8740D6-4FE6-47E3-9337-EB382E691F89}" presName="Child4" presStyleLbl="node1" presStyleIdx="3" presStyleCnt="6">
        <dgm:presLayoutVars>
          <dgm:chMax val="0"/>
          <dgm:chPref val="0"/>
          <dgm:bulletEnabled val="1"/>
        </dgm:presLayoutVars>
      </dgm:prSet>
      <dgm:spPr/>
    </dgm:pt>
    <dgm:pt modelId="{E1FC34F2-FD18-4751-A190-F009C8221C12}" type="pres">
      <dgm:prSet presAssocID="{48F2676C-2126-45D0-A786-04A066917E3D}" presName="Accent5" presStyleCnt="0"/>
      <dgm:spPr/>
    </dgm:pt>
    <dgm:pt modelId="{E19D514B-C166-4AAA-A7F2-4BEF464CAF87}" type="pres">
      <dgm:prSet presAssocID="{48F2676C-2126-45D0-A786-04A066917E3D}" presName="Accent" presStyleLbl="bgShp" presStyleIdx="4" presStyleCnt="6"/>
      <dgm:spPr/>
    </dgm:pt>
    <dgm:pt modelId="{A445F098-72A2-4858-B306-0D8F02CD2F42}" type="pres">
      <dgm:prSet presAssocID="{48F2676C-2126-45D0-A786-04A066917E3D}" presName="Child5" presStyleLbl="node1" presStyleIdx="4" presStyleCnt="6">
        <dgm:presLayoutVars>
          <dgm:chMax val="0"/>
          <dgm:chPref val="0"/>
          <dgm:bulletEnabled val="1"/>
        </dgm:presLayoutVars>
      </dgm:prSet>
      <dgm:spPr/>
    </dgm:pt>
    <dgm:pt modelId="{DC407985-8FF6-4AF1-B3B9-2E1BBAA60C6A}" type="pres">
      <dgm:prSet presAssocID="{8405AC1A-5DDB-4E65-91DC-C795570758DC}" presName="Accent6" presStyleCnt="0"/>
      <dgm:spPr/>
    </dgm:pt>
    <dgm:pt modelId="{5A6D1A0A-415A-4296-A2C4-64C54C7BBD90}" type="pres">
      <dgm:prSet presAssocID="{8405AC1A-5DDB-4E65-91DC-C795570758DC}" presName="Accent" presStyleLbl="bgShp" presStyleIdx="5" presStyleCnt="6"/>
      <dgm:spPr/>
    </dgm:pt>
    <dgm:pt modelId="{F8DA927B-C2B0-436E-8DA2-DEBB10CF84C0}" type="pres">
      <dgm:prSet presAssocID="{8405AC1A-5DDB-4E65-91DC-C795570758DC}" presName="Child6" presStyleLbl="node1" presStyleIdx="5" presStyleCnt="6">
        <dgm:presLayoutVars>
          <dgm:chMax val="0"/>
          <dgm:chPref val="0"/>
          <dgm:bulletEnabled val="1"/>
        </dgm:presLayoutVars>
      </dgm:prSet>
      <dgm:spPr/>
    </dgm:pt>
  </dgm:ptLst>
  <dgm:cxnLst>
    <dgm:cxn modelId="{0502720A-16E7-4433-AB3A-10AE4439250D}" type="presOf" srcId="{EFD69B4D-19FD-4066-938A-503EE55079A1}" destId="{A33F8F4B-43C2-4840-BA03-72202AE0A253}" srcOrd="0" destOrd="0" presId="urn:microsoft.com/office/officeart/2011/layout/HexagonRadial"/>
    <dgm:cxn modelId="{ACC49810-2815-4501-ABD8-AA204D3D6BB9}" type="presOf" srcId="{4F8740D6-4FE6-47E3-9337-EB382E691F89}" destId="{279DA791-3B53-4272-B5E9-6B421FCD6A32}" srcOrd="0" destOrd="0" presId="urn:microsoft.com/office/officeart/2011/layout/HexagonRadial"/>
    <dgm:cxn modelId="{8A373337-0FAE-40B4-B903-7FE8422668C0}" srcId="{3BD1D2A9-F75F-45DF-90CE-8890591321D2}" destId="{30C29D1E-6F59-43E5-927D-D78A2E1238F5}" srcOrd="2" destOrd="0" parTransId="{6CB5DEAF-8B2F-4B71-9BC0-1D2493187332}" sibTransId="{DD84ED31-3A5C-460A-B6EA-F81DE5F5074D}"/>
    <dgm:cxn modelId="{1EAC1048-959B-4C69-8EA1-94F580E2BCD8}" type="presOf" srcId="{3BD1D2A9-F75F-45DF-90CE-8890591321D2}" destId="{E2B0EEFB-5C81-4BDC-89A9-80178404152E}" srcOrd="0" destOrd="0" presId="urn:microsoft.com/office/officeart/2011/layout/HexagonRadial"/>
    <dgm:cxn modelId="{8E250760-251B-4ADA-8675-E6A93C047099}" type="presOf" srcId="{30C29D1E-6F59-43E5-927D-D78A2E1238F5}" destId="{1081BEE0-E3CD-434F-B33F-47D4B7F0E9D6}" srcOrd="0" destOrd="0" presId="urn:microsoft.com/office/officeart/2011/layout/HexagonRadial"/>
    <dgm:cxn modelId="{EAEB416B-876B-4BE4-8042-2224BE06AB4E}" srcId="{3BD1D2A9-F75F-45DF-90CE-8890591321D2}" destId="{48F2676C-2126-45D0-A786-04A066917E3D}" srcOrd="4" destOrd="0" parTransId="{E7A6AC48-911F-4CCD-B0E4-DFD8A8C54315}" sibTransId="{7FAACA93-3103-4B0B-9C03-AD5E36634EC8}"/>
    <dgm:cxn modelId="{7F979176-2947-4811-BF65-35FCE10BC70A}" srcId="{3BD1D2A9-F75F-45DF-90CE-8890591321D2}" destId="{2157AD88-E7C4-4AC8-A18D-CE786B2DD455}" srcOrd="1" destOrd="0" parTransId="{3596CF2B-218C-41A7-A331-C9C362DB7BDA}" sibTransId="{8A4C599C-3108-4B8E-A68C-A2E5EADCE678}"/>
    <dgm:cxn modelId="{F50DE18D-117E-4D92-AA1E-8BEE8A92F00C}" type="presOf" srcId="{8405AC1A-5DDB-4E65-91DC-C795570758DC}" destId="{F8DA927B-C2B0-436E-8DA2-DEBB10CF84C0}" srcOrd="0" destOrd="0" presId="urn:microsoft.com/office/officeart/2011/layout/HexagonRadial"/>
    <dgm:cxn modelId="{0DF40C8F-3981-42B6-9D97-BA286BCDF068}" srcId="{3BD1D2A9-F75F-45DF-90CE-8890591321D2}" destId="{4F8740D6-4FE6-47E3-9337-EB382E691F89}" srcOrd="3" destOrd="0" parTransId="{BCDD5804-4F36-49DE-A149-A0079C3986C7}" sibTransId="{483129D8-B80D-4133-8222-D2FCAE0338EF}"/>
    <dgm:cxn modelId="{E9A73A96-7799-4A14-91FB-2114469D0E44}" srcId="{3BD1D2A9-F75F-45DF-90CE-8890591321D2}" destId="{4D58EBE7-B5DC-45A3-A9E8-D4EA905E34A7}" srcOrd="0" destOrd="0" parTransId="{6D6EE52A-3D49-427F-97DB-96944627F56A}" sibTransId="{CC2FD25A-133C-4F6E-8DF8-794FD986FD7C}"/>
    <dgm:cxn modelId="{77AEE2A8-9E9E-4039-8DE8-9784D15D4B75}" srcId="{EFD69B4D-19FD-4066-938A-503EE55079A1}" destId="{3BD1D2A9-F75F-45DF-90CE-8890591321D2}" srcOrd="0" destOrd="0" parTransId="{09B12BCE-BA7E-46A5-BAB1-236A105D570F}" sibTransId="{386DA51D-AACA-4C6C-8EEF-2E53B5F7BD9E}"/>
    <dgm:cxn modelId="{E9AF27C0-C884-421E-9F81-A6389B269F73}" type="presOf" srcId="{2157AD88-E7C4-4AC8-A18D-CE786B2DD455}" destId="{E4153953-9E99-4DCC-A85D-63AB80758EA2}" srcOrd="0" destOrd="0" presId="urn:microsoft.com/office/officeart/2011/layout/HexagonRadial"/>
    <dgm:cxn modelId="{8C0204DE-C55F-46B6-A96E-88723F971F76}" srcId="{3BD1D2A9-F75F-45DF-90CE-8890591321D2}" destId="{8405AC1A-5DDB-4E65-91DC-C795570758DC}" srcOrd="5" destOrd="0" parTransId="{3B2D784F-F4E0-4861-A62D-DA036FCB9361}" sibTransId="{C6840274-CE4A-490E-80F7-0E347EE57323}"/>
    <dgm:cxn modelId="{624885DF-8CA3-4CB7-B83F-10B462243FE1}" type="presOf" srcId="{48F2676C-2126-45D0-A786-04A066917E3D}" destId="{A445F098-72A2-4858-B306-0D8F02CD2F42}" srcOrd="0" destOrd="0" presId="urn:microsoft.com/office/officeart/2011/layout/HexagonRadial"/>
    <dgm:cxn modelId="{BD365FE7-388F-40E3-B765-9C5747B96847}" type="presOf" srcId="{4D58EBE7-B5DC-45A3-A9E8-D4EA905E34A7}" destId="{CCE406B4-01FA-4550-A704-189453744F55}" srcOrd="0" destOrd="0" presId="urn:microsoft.com/office/officeart/2011/layout/HexagonRadial"/>
    <dgm:cxn modelId="{609B370C-AFE2-4EE0-955C-DA2541983812}" type="presParOf" srcId="{A33F8F4B-43C2-4840-BA03-72202AE0A253}" destId="{E2B0EEFB-5C81-4BDC-89A9-80178404152E}" srcOrd="0" destOrd="0" presId="urn:microsoft.com/office/officeart/2011/layout/HexagonRadial"/>
    <dgm:cxn modelId="{82CE22B9-F83D-46B8-8AE0-ED4FB2A5E3AF}" type="presParOf" srcId="{A33F8F4B-43C2-4840-BA03-72202AE0A253}" destId="{EB2D84C5-C7D2-4A16-8181-62CECC117E1C}" srcOrd="1" destOrd="0" presId="urn:microsoft.com/office/officeart/2011/layout/HexagonRadial"/>
    <dgm:cxn modelId="{E9CF5A2A-C127-4D2F-8A85-1A9464950968}" type="presParOf" srcId="{EB2D84C5-C7D2-4A16-8181-62CECC117E1C}" destId="{95E028A1-2650-4825-96CF-5E3A7132E166}" srcOrd="0" destOrd="0" presId="urn:microsoft.com/office/officeart/2011/layout/HexagonRadial"/>
    <dgm:cxn modelId="{87040B88-32FA-4F3C-8BA3-236CCFE1C2A4}" type="presParOf" srcId="{A33F8F4B-43C2-4840-BA03-72202AE0A253}" destId="{CCE406B4-01FA-4550-A704-189453744F55}" srcOrd="2" destOrd="0" presId="urn:microsoft.com/office/officeart/2011/layout/HexagonRadial"/>
    <dgm:cxn modelId="{FF3744F5-9446-4F00-AB7A-6A45A23C601E}" type="presParOf" srcId="{A33F8F4B-43C2-4840-BA03-72202AE0A253}" destId="{EC090ADD-4C97-4176-8553-771721158B6E}" srcOrd="3" destOrd="0" presId="urn:microsoft.com/office/officeart/2011/layout/HexagonRadial"/>
    <dgm:cxn modelId="{3F43EA4D-DA1F-4725-AA9D-60B61B33C699}" type="presParOf" srcId="{EC090ADD-4C97-4176-8553-771721158B6E}" destId="{107911EE-2C77-4FD1-999D-3E38B0E9387B}" srcOrd="0" destOrd="0" presId="urn:microsoft.com/office/officeart/2011/layout/HexagonRadial"/>
    <dgm:cxn modelId="{26FD46EF-FC2B-4903-9E26-D5BAEA926A9D}" type="presParOf" srcId="{A33F8F4B-43C2-4840-BA03-72202AE0A253}" destId="{E4153953-9E99-4DCC-A85D-63AB80758EA2}" srcOrd="4" destOrd="0" presId="urn:microsoft.com/office/officeart/2011/layout/HexagonRadial"/>
    <dgm:cxn modelId="{BC011FA0-1564-4D88-A8B0-5408967F6578}" type="presParOf" srcId="{A33F8F4B-43C2-4840-BA03-72202AE0A253}" destId="{4D8CC24E-C13B-400F-835A-D12B6552C21E}" srcOrd="5" destOrd="0" presId="urn:microsoft.com/office/officeart/2011/layout/HexagonRadial"/>
    <dgm:cxn modelId="{7DC4410F-ADA8-4A02-8DD6-253ABFC15D87}" type="presParOf" srcId="{4D8CC24E-C13B-400F-835A-D12B6552C21E}" destId="{3755E4A7-91A2-4158-8F79-5F13612BA201}" srcOrd="0" destOrd="0" presId="urn:microsoft.com/office/officeart/2011/layout/HexagonRadial"/>
    <dgm:cxn modelId="{B22322C6-45BD-420A-822F-036CBC0910FD}" type="presParOf" srcId="{A33F8F4B-43C2-4840-BA03-72202AE0A253}" destId="{1081BEE0-E3CD-434F-B33F-47D4B7F0E9D6}" srcOrd="6" destOrd="0" presId="urn:microsoft.com/office/officeart/2011/layout/HexagonRadial"/>
    <dgm:cxn modelId="{05B3BC27-C3DF-49BC-A65F-33870EB05F53}" type="presParOf" srcId="{A33F8F4B-43C2-4840-BA03-72202AE0A253}" destId="{A5EA8FC6-1C97-4D50-9728-D545DBE9DCD9}" srcOrd="7" destOrd="0" presId="urn:microsoft.com/office/officeart/2011/layout/HexagonRadial"/>
    <dgm:cxn modelId="{198A3C6C-9F73-4BE1-A93B-0ABF7A0EE4F6}" type="presParOf" srcId="{A5EA8FC6-1C97-4D50-9728-D545DBE9DCD9}" destId="{FD547AF1-9118-4BC3-94EC-947BA1E5D9BE}" srcOrd="0" destOrd="0" presId="urn:microsoft.com/office/officeart/2011/layout/HexagonRadial"/>
    <dgm:cxn modelId="{0BF18331-DC5D-499A-B294-5DFA80630D3A}" type="presParOf" srcId="{A33F8F4B-43C2-4840-BA03-72202AE0A253}" destId="{279DA791-3B53-4272-B5E9-6B421FCD6A32}" srcOrd="8" destOrd="0" presId="urn:microsoft.com/office/officeart/2011/layout/HexagonRadial"/>
    <dgm:cxn modelId="{535F4AB8-AF16-4DAE-A23E-F82D2E715D78}" type="presParOf" srcId="{A33F8F4B-43C2-4840-BA03-72202AE0A253}" destId="{E1FC34F2-FD18-4751-A190-F009C8221C12}" srcOrd="9" destOrd="0" presId="urn:microsoft.com/office/officeart/2011/layout/HexagonRadial"/>
    <dgm:cxn modelId="{30A23C8E-9B16-41C2-907C-0BC046C92B3A}" type="presParOf" srcId="{E1FC34F2-FD18-4751-A190-F009C8221C12}" destId="{E19D514B-C166-4AAA-A7F2-4BEF464CAF87}" srcOrd="0" destOrd="0" presId="urn:microsoft.com/office/officeart/2011/layout/HexagonRadial"/>
    <dgm:cxn modelId="{DCB7C6BC-74D4-40B6-ACD6-3CABE3EB1E16}" type="presParOf" srcId="{A33F8F4B-43C2-4840-BA03-72202AE0A253}" destId="{A445F098-72A2-4858-B306-0D8F02CD2F42}" srcOrd="10" destOrd="0" presId="urn:microsoft.com/office/officeart/2011/layout/HexagonRadial"/>
    <dgm:cxn modelId="{4AB9C2C9-E70F-4733-820F-D9D7273CA83C}" type="presParOf" srcId="{A33F8F4B-43C2-4840-BA03-72202AE0A253}" destId="{DC407985-8FF6-4AF1-B3B9-2E1BBAA60C6A}" srcOrd="11" destOrd="0" presId="urn:microsoft.com/office/officeart/2011/layout/HexagonRadial"/>
    <dgm:cxn modelId="{C87A9BE2-7F10-4B73-8153-F4E7658F23B0}" type="presParOf" srcId="{DC407985-8FF6-4AF1-B3B9-2E1BBAA60C6A}" destId="{5A6D1A0A-415A-4296-A2C4-64C54C7BBD90}" srcOrd="0" destOrd="0" presId="urn:microsoft.com/office/officeart/2011/layout/HexagonRadial"/>
    <dgm:cxn modelId="{DC339DFB-C4EB-4FE3-8803-16E768ACE1EB}" type="presParOf" srcId="{A33F8F4B-43C2-4840-BA03-72202AE0A253}" destId="{F8DA927B-C2B0-436E-8DA2-DEBB10CF84C0}"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B0EEFB-5C81-4BDC-89A9-80178404152E}">
      <dsp:nvSpPr>
        <dsp:cNvPr id="0" name=""/>
        <dsp:cNvSpPr/>
      </dsp:nvSpPr>
      <dsp:spPr>
        <a:xfrm>
          <a:off x="2214607" y="1311046"/>
          <a:ext cx="1666396" cy="1441500"/>
        </a:xfrm>
        <a:prstGeom prst="hexagon">
          <a:avLst>
            <a:gd name="adj" fmla="val 28570"/>
            <a:gd name="vf" fmla="val 11547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Computación Orientada a Servicios</a:t>
          </a:r>
        </a:p>
      </dsp:txBody>
      <dsp:txXfrm>
        <a:off x="2490752" y="1549923"/>
        <a:ext cx="1114106" cy="963746"/>
      </dsp:txXfrm>
    </dsp:sp>
    <dsp:sp modelId="{107911EE-2C77-4FD1-999D-3E38B0E9387B}">
      <dsp:nvSpPr>
        <dsp:cNvPr id="0" name=""/>
        <dsp:cNvSpPr/>
      </dsp:nvSpPr>
      <dsp:spPr>
        <a:xfrm>
          <a:off x="3258092" y="621385"/>
          <a:ext cx="628726" cy="541731"/>
        </a:xfrm>
        <a:prstGeom prst="hexagon">
          <a:avLst>
            <a:gd name="adj" fmla="val 28900"/>
            <a:gd name="vf" fmla="val 115470"/>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CE406B4-01FA-4550-A704-189453744F55}">
      <dsp:nvSpPr>
        <dsp:cNvPr id="0" name=""/>
        <dsp:cNvSpPr/>
      </dsp:nvSpPr>
      <dsp:spPr>
        <a:xfrm>
          <a:off x="2368106" y="0"/>
          <a:ext cx="1365600" cy="1181404"/>
        </a:xfrm>
        <a:prstGeom prst="hexagon">
          <a:avLst>
            <a:gd name="adj" fmla="val 28570"/>
            <a:gd name="vf" fmla="val 11547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Arquitecturas Orientadas a Servicios</a:t>
          </a:r>
        </a:p>
      </dsp:txBody>
      <dsp:txXfrm>
        <a:off x="2594415" y="195784"/>
        <a:ext cx="912982" cy="789836"/>
      </dsp:txXfrm>
    </dsp:sp>
    <dsp:sp modelId="{3755E4A7-91A2-4158-8F79-5F13612BA201}">
      <dsp:nvSpPr>
        <dsp:cNvPr id="0" name=""/>
        <dsp:cNvSpPr/>
      </dsp:nvSpPr>
      <dsp:spPr>
        <a:xfrm>
          <a:off x="3991865" y="1634134"/>
          <a:ext cx="628726" cy="541731"/>
        </a:xfrm>
        <a:prstGeom prst="hexagon">
          <a:avLst>
            <a:gd name="adj" fmla="val 28900"/>
            <a:gd name="vf" fmla="val 115470"/>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E4153953-9E99-4DCC-A85D-63AB80758EA2}">
      <dsp:nvSpPr>
        <dsp:cNvPr id="0" name=""/>
        <dsp:cNvSpPr/>
      </dsp:nvSpPr>
      <dsp:spPr>
        <a:xfrm>
          <a:off x="3620521" y="726643"/>
          <a:ext cx="1365600" cy="1181404"/>
        </a:xfrm>
        <a:prstGeom prst="hexagon">
          <a:avLst>
            <a:gd name="adj" fmla="val 28570"/>
            <a:gd name="vf" fmla="val 115470"/>
          </a:avLst>
        </a:prstGeom>
        <a:gradFill rotWithShape="0">
          <a:gsLst>
            <a:gs pos="0">
              <a:schemeClr val="accent3">
                <a:hueOff val="2250053"/>
                <a:satOff val="-3376"/>
                <a:lumOff val="-549"/>
                <a:alphaOff val="0"/>
                <a:shade val="51000"/>
                <a:satMod val="130000"/>
              </a:schemeClr>
            </a:gs>
            <a:gs pos="80000">
              <a:schemeClr val="accent3">
                <a:hueOff val="2250053"/>
                <a:satOff val="-3376"/>
                <a:lumOff val="-549"/>
                <a:alphaOff val="0"/>
                <a:shade val="93000"/>
                <a:satMod val="130000"/>
              </a:schemeClr>
            </a:gs>
            <a:gs pos="100000">
              <a:schemeClr val="accent3">
                <a:hueOff val="2250053"/>
                <a:satOff val="-337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Orientación a Servicios</a:t>
          </a:r>
        </a:p>
      </dsp:txBody>
      <dsp:txXfrm>
        <a:off x="3846830" y="922427"/>
        <a:ext cx="912982" cy="789836"/>
      </dsp:txXfrm>
    </dsp:sp>
    <dsp:sp modelId="{FD547AF1-9118-4BC3-94EC-947BA1E5D9BE}">
      <dsp:nvSpPr>
        <dsp:cNvPr id="0" name=""/>
        <dsp:cNvSpPr/>
      </dsp:nvSpPr>
      <dsp:spPr>
        <a:xfrm>
          <a:off x="3482139" y="2777337"/>
          <a:ext cx="628726" cy="541731"/>
        </a:xfrm>
        <a:prstGeom prst="hexagon">
          <a:avLst>
            <a:gd name="adj" fmla="val 28900"/>
            <a:gd name="vf" fmla="val 115470"/>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081BEE0-E3CD-434F-B33F-47D4B7F0E9D6}">
      <dsp:nvSpPr>
        <dsp:cNvPr id="0" name=""/>
        <dsp:cNvSpPr/>
      </dsp:nvSpPr>
      <dsp:spPr>
        <a:xfrm>
          <a:off x="3620521" y="2155139"/>
          <a:ext cx="1365600" cy="1181404"/>
        </a:xfrm>
        <a:prstGeom prst="hexagon">
          <a:avLst>
            <a:gd name="adj" fmla="val 28570"/>
            <a:gd name="vf" fmla="val 115470"/>
          </a:avLst>
        </a:prstGeom>
        <a:gradFill rotWithShape="0">
          <a:gsLst>
            <a:gs pos="0">
              <a:schemeClr val="accent3">
                <a:hueOff val="4500106"/>
                <a:satOff val="-6752"/>
                <a:lumOff val="-1098"/>
                <a:alphaOff val="0"/>
                <a:shade val="51000"/>
                <a:satMod val="130000"/>
              </a:schemeClr>
            </a:gs>
            <a:gs pos="80000">
              <a:schemeClr val="accent3">
                <a:hueOff val="4500106"/>
                <a:satOff val="-6752"/>
                <a:lumOff val="-1098"/>
                <a:alphaOff val="0"/>
                <a:shade val="93000"/>
                <a:satMod val="130000"/>
              </a:schemeClr>
            </a:gs>
            <a:gs pos="100000">
              <a:schemeClr val="accent3">
                <a:hueOff val="4500106"/>
                <a:satOff val="-6752"/>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Servicios</a:t>
          </a:r>
        </a:p>
      </dsp:txBody>
      <dsp:txXfrm>
        <a:off x="3846830" y="2350923"/>
        <a:ext cx="912982" cy="789836"/>
      </dsp:txXfrm>
    </dsp:sp>
    <dsp:sp modelId="{E19D514B-C166-4AAA-A7F2-4BEF464CAF87}">
      <dsp:nvSpPr>
        <dsp:cNvPr id="0" name=""/>
        <dsp:cNvSpPr/>
      </dsp:nvSpPr>
      <dsp:spPr>
        <a:xfrm>
          <a:off x="2217708" y="2896006"/>
          <a:ext cx="628726" cy="541731"/>
        </a:xfrm>
        <a:prstGeom prst="hexagon">
          <a:avLst>
            <a:gd name="adj" fmla="val 28900"/>
            <a:gd name="vf" fmla="val 115470"/>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79DA791-3B53-4272-B5E9-6B421FCD6A32}">
      <dsp:nvSpPr>
        <dsp:cNvPr id="0" name=""/>
        <dsp:cNvSpPr/>
      </dsp:nvSpPr>
      <dsp:spPr>
        <a:xfrm>
          <a:off x="2368106" y="2882595"/>
          <a:ext cx="1365600" cy="1181404"/>
        </a:xfrm>
        <a:prstGeom prst="hexagon">
          <a:avLst>
            <a:gd name="adj" fmla="val 28570"/>
            <a:gd name="vf" fmla="val 115470"/>
          </a:avLst>
        </a:prstGeom>
        <a:gradFill rotWithShape="0">
          <a:gsLst>
            <a:gs pos="0">
              <a:schemeClr val="accent3">
                <a:hueOff val="6750158"/>
                <a:satOff val="-10128"/>
                <a:lumOff val="-1647"/>
                <a:alphaOff val="0"/>
                <a:shade val="51000"/>
                <a:satMod val="130000"/>
              </a:schemeClr>
            </a:gs>
            <a:gs pos="80000">
              <a:schemeClr val="accent3">
                <a:hueOff val="6750158"/>
                <a:satOff val="-10128"/>
                <a:lumOff val="-1647"/>
                <a:alphaOff val="0"/>
                <a:shade val="93000"/>
                <a:satMod val="130000"/>
              </a:schemeClr>
            </a:gs>
            <a:gs pos="100000">
              <a:schemeClr val="accent3">
                <a:hueOff val="6750158"/>
                <a:satOff val="-10128"/>
                <a:lumOff val="-164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Lógica de Soluciones Orientada a Servicios</a:t>
          </a:r>
        </a:p>
      </dsp:txBody>
      <dsp:txXfrm>
        <a:off x="2594415" y="3078379"/>
        <a:ext cx="912982" cy="789836"/>
      </dsp:txXfrm>
    </dsp:sp>
    <dsp:sp modelId="{5A6D1A0A-415A-4296-A2C4-64C54C7BBD90}">
      <dsp:nvSpPr>
        <dsp:cNvPr id="0" name=""/>
        <dsp:cNvSpPr/>
      </dsp:nvSpPr>
      <dsp:spPr>
        <a:xfrm>
          <a:off x="1471919" y="1883664"/>
          <a:ext cx="628726" cy="541731"/>
        </a:xfrm>
        <a:prstGeom prst="hexagon">
          <a:avLst>
            <a:gd name="adj" fmla="val 28900"/>
            <a:gd name="vf" fmla="val 115470"/>
          </a:avLst>
        </a:prstGeom>
        <a:gradFill rotWithShape="0">
          <a:gsLst>
            <a:gs pos="0">
              <a:schemeClr val="accent3">
                <a:tint val="40000"/>
                <a:hueOff val="0"/>
                <a:satOff val="0"/>
                <a:lumOff val="0"/>
                <a:alphaOff val="0"/>
                <a:shade val="51000"/>
                <a:satMod val="130000"/>
              </a:schemeClr>
            </a:gs>
            <a:gs pos="80000">
              <a:schemeClr val="accent3">
                <a:tint val="40000"/>
                <a:hueOff val="0"/>
                <a:satOff val="0"/>
                <a:lumOff val="0"/>
                <a:alphaOff val="0"/>
                <a:shade val="93000"/>
                <a:satMod val="130000"/>
              </a:schemeClr>
            </a:gs>
            <a:gs pos="100000">
              <a:schemeClr val="accent3">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A445F098-72A2-4858-B306-0D8F02CD2F42}">
      <dsp:nvSpPr>
        <dsp:cNvPr id="0" name=""/>
        <dsp:cNvSpPr/>
      </dsp:nvSpPr>
      <dsp:spPr>
        <a:xfrm>
          <a:off x="1109878" y="2155952"/>
          <a:ext cx="1365600" cy="1181404"/>
        </a:xfrm>
        <a:prstGeom prst="hexagon">
          <a:avLst>
            <a:gd name="adj" fmla="val 28570"/>
            <a:gd name="vf" fmla="val 115470"/>
          </a:avLst>
        </a:prstGeom>
        <a:gradFill rotWithShape="0">
          <a:gsLst>
            <a:gs pos="0">
              <a:schemeClr val="accent3">
                <a:hueOff val="9000211"/>
                <a:satOff val="-13504"/>
                <a:lumOff val="-2196"/>
                <a:alphaOff val="0"/>
                <a:shade val="51000"/>
                <a:satMod val="130000"/>
              </a:schemeClr>
            </a:gs>
            <a:gs pos="80000">
              <a:schemeClr val="accent3">
                <a:hueOff val="9000211"/>
                <a:satOff val="-13504"/>
                <a:lumOff val="-2196"/>
                <a:alphaOff val="0"/>
                <a:shade val="93000"/>
                <a:satMod val="130000"/>
              </a:schemeClr>
            </a:gs>
            <a:gs pos="100000">
              <a:schemeClr val="accent3">
                <a:hueOff val="9000211"/>
                <a:satOff val="-13504"/>
                <a:lumOff val="-2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Inventario de Servicios</a:t>
          </a:r>
        </a:p>
      </dsp:txBody>
      <dsp:txXfrm>
        <a:off x="1336187" y="2351736"/>
        <a:ext cx="912982" cy="789836"/>
      </dsp:txXfrm>
    </dsp:sp>
    <dsp:sp modelId="{F8DA927B-C2B0-436E-8DA2-DEBB10CF84C0}">
      <dsp:nvSpPr>
        <dsp:cNvPr id="0" name=""/>
        <dsp:cNvSpPr/>
      </dsp:nvSpPr>
      <dsp:spPr>
        <a:xfrm>
          <a:off x="1109878" y="725017"/>
          <a:ext cx="1365600" cy="1181404"/>
        </a:xfrm>
        <a:prstGeom prst="hexagon">
          <a:avLst>
            <a:gd name="adj" fmla="val 28570"/>
            <a:gd name="vf" fmla="val 11547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ES" sz="1200" kern="1200" dirty="0"/>
            <a:t>Composición de Servicios</a:t>
          </a:r>
        </a:p>
      </dsp:txBody>
      <dsp:txXfrm>
        <a:off x="1336187" y="920801"/>
        <a:ext cx="912982" cy="789836"/>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7243" cy="511327"/>
          </a:xfrm>
          <a:prstGeom prst="rect">
            <a:avLst/>
          </a:prstGeom>
        </p:spPr>
        <p:txBody>
          <a:bodyPr vert="horz" lIns="94576" tIns="47288" rIns="94576" bIns="47288" rtlCol="0"/>
          <a:lstStyle>
            <a:lvl1pPr algn="l">
              <a:defRPr sz="1200"/>
            </a:lvl1pPr>
          </a:lstStyle>
          <a:p>
            <a:pPr>
              <a:defRPr/>
            </a:pPr>
            <a:endParaRPr lang="es-ES"/>
          </a:p>
        </p:txBody>
      </p:sp>
      <p:sp>
        <p:nvSpPr>
          <p:cNvPr id="3" name="2 Marcador de fecha"/>
          <p:cNvSpPr>
            <a:spLocks noGrp="1"/>
          </p:cNvSpPr>
          <p:nvPr>
            <p:ph type="dt" sz="quarter" idx="1"/>
          </p:nvPr>
        </p:nvSpPr>
        <p:spPr>
          <a:xfrm>
            <a:off x="4023577" y="0"/>
            <a:ext cx="3077243" cy="511327"/>
          </a:xfrm>
          <a:prstGeom prst="rect">
            <a:avLst/>
          </a:prstGeom>
        </p:spPr>
        <p:txBody>
          <a:bodyPr vert="horz" lIns="94576" tIns="47288" rIns="94576" bIns="47288" rtlCol="0"/>
          <a:lstStyle>
            <a:lvl1pPr algn="r">
              <a:defRPr sz="1200"/>
            </a:lvl1pPr>
          </a:lstStyle>
          <a:p>
            <a:pPr>
              <a:defRPr/>
            </a:pPr>
            <a:endParaRPr lang="es-ES" dirty="0"/>
          </a:p>
        </p:txBody>
      </p:sp>
      <p:sp>
        <p:nvSpPr>
          <p:cNvPr id="4" name="3 Marcador de pie de página"/>
          <p:cNvSpPr>
            <a:spLocks noGrp="1"/>
          </p:cNvSpPr>
          <p:nvPr>
            <p:ph type="ftr" sz="quarter" idx="2"/>
          </p:nvPr>
        </p:nvSpPr>
        <p:spPr>
          <a:xfrm>
            <a:off x="0" y="9718478"/>
            <a:ext cx="3077243" cy="511326"/>
          </a:xfrm>
          <a:prstGeom prst="rect">
            <a:avLst/>
          </a:prstGeom>
        </p:spPr>
        <p:txBody>
          <a:bodyPr vert="horz" lIns="94576" tIns="47288" rIns="94576" bIns="47288" rtlCol="0" anchor="b"/>
          <a:lstStyle>
            <a:lvl1pPr algn="l">
              <a:defRPr sz="1200"/>
            </a:lvl1pPr>
          </a:lstStyle>
          <a:p>
            <a:pPr>
              <a:defRPr/>
            </a:pPr>
            <a:endParaRPr lang="es-ES"/>
          </a:p>
        </p:txBody>
      </p:sp>
      <p:sp>
        <p:nvSpPr>
          <p:cNvPr id="5" name="4 Marcador de número de diapositiva"/>
          <p:cNvSpPr>
            <a:spLocks noGrp="1"/>
          </p:cNvSpPr>
          <p:nvPr>
            <p:ph type="sldNum" sz="quarter" idx="3"/>
          </p:nvPr>
        </p:nvSpPr>
        <p:spPr>
          <a:xfrm>
            <a:off x="4023577" y="9718478"/>
            <a:ext cx="3077243" cy="511326"/>
          </a:xfrm>
          <a:prstGeom prst="rect">
            <a:avLst/>
          </a:prstGeom>
        </p:spPr>
        <p:txBody>
          <a:bodyPr vert="horz" lIns="94576" tIns="47288" rIns="94576" bIns="47288" rtlCol="0" anchor="b"/>
          <a:lstStyle>
            <a:lvl1pPr algn="r">
              <a:defRPr sz="1200"/>
            </a:lvl1pPr>
          </a:lstStyle>
          <a:p>
            <a:pPr>
              <a:defRPr/>
            </a:pPr>
            <a:fld id="{F96A7E30-D13E-4316-875F-B52CDA7F22F3}" type="slidenum">
              <a:rPr lang="es-ES"/>
              <a:pPr>
                <a:defRPr/>
              </a:pPr>
              <a:t>‹Nº›</a:t>
            </a:fld>
            <a:endParaRPr lang="es-ES"/>
          </a:p>
        </p:txBody>
      </p:sp>
    </p:spTree>
    <p:extLst>
      <p:ext uri="{BB962C8B-B14F-4D97-AF65-F5344CB8AC3E}">
        <p14:creationId xmlns:p14="http://schemas.microsoft.com/office/powerpoint/2010/main" val="25465137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49118" cy="550535"/>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lvl1pPr defTabSz="951773" eaLnBrk="0" hangingPunct="0">
              <a:defRPr sz="1200">
                <a:latin typeface="Comic Sans MS" pitchFamily="66" charset="0"/>
              </a:defRPr>
            </a:lvl1pPr>
          </a:lstStyle>
          <a:p>
            <a:pPr>
              <a:defRPr/>
            </a:pPr>
            <a:endParaRPr lang="es-ES_tradnl"/>
          </a:p>
        </p:txBody>
      </p:sp>
      <p:sp>
        <p:nvSpPr>
          <p:cNvPr id="34819" name="Rectangle 3"/>
          <p:cNvSpPr>
            <a:spLocks noGrp="1" noChangeArrowheads="1"/>
          </p:cNvSpPr>
          <p:nvPr>
            <p:ph type="dt" idx="1"/>
          </p:nvPr>
        </p:nvSpPr>
        <p:spPr bwMode="auto">
          <a:xfrm>
            <a:off x="4013651" y="0"/>
            <a:ext cx="3049118" cy="550535"/>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lvl1pPr algn="r" defTabSz="951773" eaLnBrk="0" hangingPunct="0">
              <a:defRPr sz="1200">
                <a:latin typeface="Comic Sans MS" pitchFamily="66" charset="0"/>
              </a:defRPr>
            </a:lvl1pPr>
          </a:lstStyle>
          <a:p>
            <a:pPr>
              <a:defRPr/>
            </a:pPr>
            <a:endParaRPr lang="es-ES_tradnl"/>
          </a:p>
        </p:txBody>
      </p:sp>
      <p:sp>
        <p:nvSpPr>
          <p:cNvPr id="60420" name="Rectangle 4"/>
          <p:cNvSpPr>
            <a:spLocks noGrp="1" noRot="1" noChangeAspect="1" noChangeArrowheads="1" noTextEdit="1"/>
          </p:cNvSpPr>
          <p:nvPr>
            <p:ph type="sldImg" idx="2"/>
          </p:nvPr>
        </p:nvSpPr>
        <p:spPr bwMode="auto">
          <a:xfrm>
            <a:off x="1000125" y="787400"/>
            <a:ext cx="5140325" cy="3856038"/>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62879" y="4879660"/>
            <a:ext cx="5216423" cy="4564368"/>
          </a:xfrm>
          <a:prstGeom prst="rect">
            <a:avLst/>
          </a:prstGeom>
          <a:noFill/>
          <a:ln w="12700">
            <a:noFill/>
            <a:miter lim="800000"/>
            <a:headEnd type="none" w="sm" len="sm"/>
            <a:tailEnd type="none" w="sm" len="sm"/>
          </a:ln>
          <a:effectLst/>
        </p:spPr>
        <p:txBody>
          <a:bodyPr vert="horz" wrap="square" lIns="95116" tIns="47559" rIns="95116" bIns="47559" numCol="1" anchor="t" anchorCtr="0" compatLnSpc="1">
            <a:prstTxWarp prst="textNoShape">
              <a:avLst/>
            </a:prstTxWarp>
          </a:bodyPr>
          <a:lstStyle/>
          <a:p>
            <a:pPr lvl="0"/>
            <a:r>
              <a:rPr lang="es-ES_tradnl" noProof="0"/>
              <a:t>Haga clic para modificar el estilo de texto del patrón</a:t>
            </a:r>
          </a:p>
          <a:p>
            <a:pPr lvl="0"/>
            <a:r>
              <a:rPr lang="es-ES_tradnl" noProof="0"/>
              <a:t>Segundo nivel</a:t>
            </a:r>
          </a:p>
          <a:p>
            <a:pPr lvl="0"/>
            <a:r>
              <a:rPr lang="es-ES_tradnl" noProof="0"/>
              <a:t>Tercer nivel</a:t>
            </a:r>
          </a:p>
          <a:p>
            <a:pPr lvl="0"/>
            <a:r>
              <a:rPr lang="es-ES_tradnl" noProof="0"/>
              <a:t>Cuarto nivel</a:t>
            </a:r>
          </a:p>
          <a:p>
            <a:pPr lvl="0"/>
            <a:r>
              <a:rPr lang="es-ES_tradnl" noProof="0"/>
              <a:t>Quinto nivel</a:t>
            </a:r>
          </a:p>
        </p:txBody>
      </p:sp>
      <p:sp>
        <p:nvSpPr>
          <p:cNvPr id="34822" name="Rectangle 6"/>
          <p:cNvSpPr>
            <a:spLocks noGrp="1" noChangeArrowheads="1"/>
          </p:cNvSpPr>
          <p:nvPr>
            <p:ph type="ftr" sz="quarter" idx="4"/>
          </p:nvPr>
        </p:nvSpPr>
        <p:spPr bwMode="auto">
          <a:xfrm>
            <a:off x="0" y="9680903"/>
            <a:ext cx="3049118" cy="550535"/>
          </a:xfrm>
          <a:prstGeom prst="rect">
            <a:avLst/>
          </a:prstGeom>
          <a:noFill/>
          <a:ln w="12700">
            <a:noFill/>
            <a:miter lim="800000"/>
            <a:headEnd type="none" w="sm" len="sm"/>
            <a:tailEnd type="none" w="sm" len="sm"/>
          </a:ln>
          <a:effectLst/>
        </p:spPr>
        <p:txBody>
          <a:bodyPr vert="horz" wrap="square" lIns="95116" tIns="47559" rIns="95116" bIns="47559" numCol="1" anchor="b" anchorCtr="0" compatLnSpc="1">
            <a:prstTxWarp prst="textNoShape">
              <a:avLst/>
            </a:prstTxWarp>
          </a:bodyPr>
          <a:lstStyle>
            <a:lvl1pPr defTabSz="951773" eaLnBrk="0" hangingPunct="0">
              <a:defRPr sz="1200">
                <a:latin typeface="Comic Sans MS" pitchFamily="66" charset="0"/>
              </a:defRPr>
            </a:lvl1pPr>
          </a:lstStyle>
          <a:p>
            <a:pPr>
              <a:defRPr/>
            </a:pPr>
            <a:endParaRPr lang="es-ES_tradnl"/>
          </a:p>
        </p:txBody>
      </p:sp>
      <p:sp>
        <p:nvSpPr>
          <p:cNvPr id="34823" name="Rectangle 7"/>
          <p:cNvSpPr>
            <a:spLocks noGrp="1" noChangeArrowheads="1"/>
          </p:cNvSpPr>
          <p:nvPr>
            <p:ph type="sldNum" sz="quarter" idx="5"/>
          </p:nvPr>
        </p:nvSpPr>
        <p:spPr bwMode="auto">
          <a:xfrm>
            <a:off x="4013651" y="9680903"/>
            <a:ext cx="3049118" cy="550535"/>
          </a:xfrm>
          <a:prstGeom prst="rect">
            <a:avLst/>
          </a:prstGeom>
          <a:noFill/>
          <a:ln w="12700">
            <a:noFill/>
            <a:miter lim="800000"/>
            <a:headEnd type="none" w="sm" len="sm"/>
            <a:tailEnd type="none" w="sm" len="sm"/>
          </a:ln>
          <a:effectLst/>
        </p:spPr>
        <p:txBody>
          <a:bodyPr vert="horz" wrap="square" lIns="95116" tIns="47559" rIns="95116" bIns="47559" numCol="1" anchor="b" anchorCtr="0" compatLnSpc="1">
            <a:prstTxWarp prst="textNoShape">
              <a:avLst/>
            </a:prstTxWarp>
          </a:bodyPr>
          <a:lstStyle>
            <a:lvl1pPr algn="r" defTabSz="951773" eaLnBrk="0" hangingPunct="0">
              <a:defRPr sz="1200">
                <a:latin typeface="Comic Sans MS" pitchFamily="66" charset="0"/>
              </a:defRPr>
            </a:lvl1pPr>
          </a:lstStyle>
          <a:p>
            <a:pPr>
              <a:defRPr/>
            </a:pPr>
            <a:fld id="{A386704A-9866-4961-AC23-00AB668AEA67}" type="slidenum">
              <a:rPr lang="es-ES_tradnl"/>
              <a:pPr>
                <a:defRPr/>
              </a:pPr>
              <a:t>‹Nº›</a:t>
            </a:fld>
            <a:endParaRPr lang="es-ES_tradnl"/>
          </a:p>
        </p:txBody>
      </p:sp>
    </p:spTree>
    <p:extLst>
      <p:ext uri="{BB962C8B-B14F-4D97-AF65-F5344CB8AC3E}">
        <p14:creationId xmlns:p14="http://schemas.microsoft.com/office/powerpoint/2010/main" val="426534003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Comic Sans MS" pitchFamily="6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r>
              <a:rPr lang="es-ES" dirty="0"/>
              <a:t>Apuntes de Valeria usados en master ing. biomédica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38912" indent="-320040" fontAlgn="auto">
              <a:spcBef>
                <a:spcPts val="0"/>
              </a:spcBef>
              <a:spcAft>
                <a:spcPts val="0"/>
              </a:spcAft>
              <a:buFont typeface="Wingdings 2"/>
              <a:buChar char=""/>
              <a:defRPr/>
            </a:pPr>
            <a:r>
              <a:rPr lang="en-US" dirty="0"/>
              <a:t>Service-oriented computing introduces a design paradigm that promotes abstraction on many levels. One of the most effective means by which functional abstraction is applied is the establishment of service layers that accurately encapsulate and represent business models</a:t>
            </a:r>
          </a:p>
          <a:p>
            <a:pPr marL="438912" indent="-320040" fontAlgn="auto">
              <a:spcBef>
                <a:spcPts val="0"/>
              </a:spcBef>
              <a:spcAft>
                <a:spcPts val="0"/>
              </a:spcAft>
              <a:buFont typeface="Wingdings 2"/>
              <a:buChar char=""/>
              <a:defRPr/>
            </a:pPr>
            <a:endParaRPr lang="en-US" dirty="0"/>
          </a:p>
          <a:p>
            <a:pPr marL="438912" indent="-320040" fontAlgn="auto">
              <a:spcBef>
                <a:spcPts val="0"/>
              </a:spcBef>
              <a:spcAft>
                <a:spcPts val="0"/>
              </a:spcAft>
              <a:buFont typeface="Wingdings 2"/>
              <a:buChar char=""/>
              <a:defRPr/>
            </a:pPr>
            <a:r>
              <a:rPr lang="en-US" dirty="0"/>
              <a:t>Services are designed to be intrinsically interoperable directly facilitates business change</a:t>
            </a:r>
          </a:p>
          <a:p>
            <a:pPr marL="438912" indent="-320040" fontAlgn="auto">
              <a:spcBef>
                <a:spcPts val="0"/>
              </a:spcBef>
              <a:spcAft>
                <a:spcPts val="0"/>
              </a:spcAft>
              <a:buFont typeface="Wingdings 2"/>
              <a:buChar char=""/>
              <a:defRPr/>
            </a:pPr>
            <a:endParaRPr lang="en-US" dirty="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E79F9BBC-08C8-42E1-ACFE-9D3228533963}" type="slidenum">
              <a:rPr lang="en-US" altLang="es-ES">
                <a:latin typeface="Calibri" pitchFamily="34" charset="0"/>
              </a:rPr>
              <a:pPr fontAlgn="base">
                <a:spcBef>
                  <a:spcPct val="0"/>
                </a:spcBef>
                <a:spcAft>
                  <a:spcPct val="0"/>
                </a:spcAft>
              </a:pPr>
              <a:t>11</a:t>
            </a:fld>
            <a:endParaRPr lang="en-US" altLang="es-ES">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Clr>
                <a:schemeClr val="accent1"/>
              </a:buClr>
              <a:buSzPct val="80000"/>
              <a:buFont typeface="Wingdings 2" pitchFamily="18" charset="2"/>
              <a:buChar char=""/>
            </a:pPr>
            <a:r>
              <a:rPr lang="en-US" altLang="es-ES" sz="1200" dirty="0"/>
              <a:t>Agility, on an organizational level, refers to the efficiency with which an organization can respond to change </a:t>
            </a:r>
          </a:p>
          <a:p>
            <a:pPr>
              <a:buClr>
                <a:schemeClr val="accent1"/>
              </a:buClr>
              <a:buSzPct val="80000"/>
              <a:buFont typeface="Wingdings 2" pitchFamily="18" charset="2"/>
              <a:buChar char=""/>
            </a:pPr>
            <a:endParaRPr lang="en-US" altLang="es-ES" sz="1200" dirty="0"/>
          </a:p>
          <a:p>
            <a:pPr>
              <a:buClr>
                <a:schemeClr val="accent1"/>
              </a:buClr>
              <a:buSzPct val="80000"/>
              <a:buFont typeface="Wingdings 2" pitchFamily="18" charset="2"/>
              <a:buChar char=""/>
            </a:pPr>
            <a:r>
              <a:rPr lang="en-US" altLang="es-ES" sz="1200" dirty="0"/>
              <a:t>Increasing organizational agility is very attractive to corporations, especially those in the private sector</a:t>
            </a:r>
          </a:p>
          <a:p>
            <a:pPr>
              <a:spcBef>
                <a:spcPct val="0"/>
              </a:spcBef>
            </a:pPr>
            <a:endParaRPr lang="es-ES" altLang="es-ES" dirty="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F747FBA6-156F-4861-9F0A-70B034B058A2}" type="slidenum">
              <a:rPr lang="en-US" altLang="es-ES">
                <a:latin typeface="Calibri" pitchFamily="34" charset="0"/>
              </a:rPr>
              <a:pPr fontAlgn="base">
                <a:spcBef>
                  <a:spcPct val="0"/>
                </a:spcBef>
                <a:spcAft>
                  <a:spcPct val="0"/>
                </a:spcAft>
              </a:pPr>
              <a:t>12</a:t>
            </a:fld>
            <a:endParaRPr lang="en-US" altLang="es-ES">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38912" indent="-320040" fontAlgn="auto">
              <a:spcBef>
                <a:spcPts val="0"/>
              </a:spcBef>
              <a:spcAft>
                <a:spcPts val="0"/>
              </a:spcAft>
              <a:buClr>
                <a:schemeClr val="accent1"/>
              </a:buClr>
              <a:buSzPct val="80000"/>
              <a:buFont typeface="Wingdings 2"/>
              <a:buChar char=""/>
              <a:defRPr/>
            </a:pPr>
            <a:r>
              <a:rPr kumimoji="1" lang="en-US" sz="1200" kern="1200" dirty="0">
                <a:solidFill>
                  <a:schemeClr val="tx1"/>
                </a:solidFill>
                <a:latin typeface="Comic Sans MS" pitchFamily="66" charset="0"/>
                <a:ea typeface="+mn-ea"/>
                <a:cs typeface="+mn-cs"/>
              </a:rPr>
              <a:t>Consistently applying service-orientation results in an IT enterprise with reduced waste and redundancy, reduced size and operational cost and reduced overhead associated with its governance and evolution</a:t>
            </a:r>
          </a:p>
          <a:p>
            <a:pPr marL="438912" indent="-320040" fontAlgn="auto">
              <a:spcBef>
                <a:spcPts val="0"/>
              </a:spcBef>
              <a:spcAft>
                <a:spcPts val="0"/>
              </a:spcAft>
              <a:buClr>
                <a:schemeClr val="accent1"/>
              </a:buClr>
              <a:buSzPct val="80000"/>
              <a:buFont typeface="Wingdings 2"/>
              <a:buChar char=""/>
              <a:defRPr/>
            </a:pPr>
            <a:endParaRPr kumimoji="1" lang="en-US" sz="1200" kern="1200" dirty="0">
              <a:solidFill>
                <a:schemeClr val="tx1"/>
              </a:solidFill>
              <a:latin typeface="Comic Sans MS" pitchFamily="66" charset="0"/>
              <a:ea typeface="+mn-ea"/>
              <a:cs typeface="+mn-cs"/>
            </a:endParaRPr>
          </a:p>
          <a:p>
            <a:pPr marL="438912" indent="-320040" fontAlgn="auto">
              <a:spcBef>
                <a:spcPts val="0"/>
              </a:spcBef>
              <a:spcAft>
                <a:spcPts val="0"/>
              </a:spcAft>
              <a:buClr>
                <a:schemeClr val="accent1"/>
              </a:buClr>
              <a:buSzPct val="80000"/>
              <a:buFont typeface="Wingdings 2"/>
              <a:buChar char=""/>
              <a:defRPr/>
            </a:pPr>
            <a:r>
              <a:rPr kumimoji="1" lang="en-US" sz="1200" kern="1200" dirty="0">
                <a:solidFill>
                  <a:schemeClr val="tx1"/>
                </a:solidFill>
                <a:latin typeface="Comic Sans MS" pitchFamily="66" charset="0"/>
                <a:ea typeface="+mn-ea"/>
                <a:cs typeface="+mn-cs"/>
              </a:rPr>
              <a:t>An enterprise can benefit an organization</a:t>
            </a:r>
          </a:p>
          <a:p>
            <a:pPr marL="438912" indent="-320040" fontAlgn="auto">
              <a:spcBef>
                <a:spcPts val="0"/>
              </a:spcBef>
              <a:spcAft>
                <a:spcPts val="0"/>
              </a:spcAft>
              <a:buClr>
                <a:schemeClr val="accent1"/>
              </a:buClr>
              <a:buSzPct val="80000"/>
              <a:defRPr/>
            </a:pPr>
            <a:r>
              <a:rPr kumimoji="1" lang="en-US" sz="1200" kern="1200" dirty="0">
                <a:solidFill>
                  <a:schemeClr val="tx1"/>
                </a:solidFill>
                <a:latin typeface="Comic Sans MS" pitchFamily="66" charset="0"/>
                <a:ea typeface="+mn-ea"/>
                <a:cs typeface="+mn-cs"/>
              </a:rPr>
              <a:t>	through dramatic increases in efficiency and cost-effectiveness</a:t>
            </a:r>
          </a:p>
          <a:p>
            <a:pPr>
              <a:spcBef>
                <a:spcPct val="0"/>
              </a:spcBef>
            </a:pPr>
            <a:endParaRPr lang="es-ES" altLang="es-ES" dirty="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FF0B5A79-C6C0-48A9-B1CF-D0126CDF9985}" type="slidenum">
              <a:rPr lang="en-US" altLang="es-ES">
                <a:latin typeface="Calibri" pitchFamily="34" charset="0"/>
              </a:rPr>
              <a:pPr fontAlgn="base">
                <a:spcBef>
                  <a:spcPct val="0"/>
                </a:spcBef>
                <a:spcAft>
                  <a:spcPct val="0"/>
                </a:spcAft>
              </a:pPr>
              <a:t>13</a:t>
            </a:fld>
            <a:endParaRPr lang="en-US" altLang="es-ES">
              <a:latin typeface="Calibri"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s-ES" dirty="0"/>
              <a:t>Ver la idea en mi cuadernito de notas.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DE9E9315-4850-41C9-BDF0-7E08B97A2886}" type="slidenum">
              <a:rPr lang="en-US" altLang="es-ES">
                <a:latin typeface="Calibri" pitchFamily="34" charset="0"/>
              </a:rPr>
              <a:pPr fontAlgn="base">
                <a:spcBef>
                  <a:spcPct val="0"/>
                </a:spcBef>
                <a:spcAft>
                  <a:spcPct val="0"/>
                </a:spcAft>
              </a:pPr>
              <a:t>21</a:t>
            </a:fld>
            <a:endParaRPr lang="en-US" altLang="es-ES">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pitchFamily="34" charset="0"/>
              </a:defRPr>
            </a:lvl1pPr>
            <a:lvl2pPr marL="742950" indent="-285750" defTabSz="966788" eaLnBrk="0" hangingPunct="0">
              <a:defRPr>
                <a:solidFill>
                  <a:schemeClr val="tx1"/>
                </a:solidFill>
                <a:latin typeface="Arial" pitchFamily="34" charset="0"/>
              </a:defRPr>
            </a:lvl2pPr>
            <a:lvl3pPr marL="1143000" indent="-228600" defTabSz="966788" eaLnBrk="0" hangingPunct="0">
              <a:defRPr>
                <a:solidFill>
                  <a:schemeClr val="tx1"/>
                </a:solidFill>
                <a:latin typeface="Arial" pitchFamily="34" charset="0"/>
              </a:defRPr>
            </a:lvl3pPr>
            <a:lvl4pPr marL="1600200" indent="-228600" defTabSz="966788" eaLnBrk="0" hangingPunct="0">
              <a:defRPr>
                <a:solidFill>
                  <a:schemeClr val="tx1"/>
                </a:solidFill>
                <a:latin typeface="Arial" pitchFamily="34" charset="0"/>
              </a:defRPr>
            </a:lvl4pPr>
            <a:lvl5pPr marL="2057400" indent="-228600" defTabSz="966788" eaLnBrk="0" hangingPunct="0">
              <a:defRPr>
                <a:solidFill>
                  <a:schemeClr val="tx1"/>
                </a:solidFill>
                <a:latin typeface="Arial" pitchFamily="34" charset="0"/>
              </a:defRPr>
            </a:lvl5pPr>
            <a:lvl6pPr marL="2514600" indent="-228600" defTabSz="966788" eaLnBrk="0" fontAlgn="base" hangingPunct="0">
              <a:spcBef>
                <a:spcPct val="0"/>
              </a:spcBef>
              <a:spcAft>
                <a:spcPct val="0"/>
              </a:spcAft>
              <a:defRPr>
                <a:solidFill>
                  <a:schemeClr val="tx1"/>
                </a:solidFill>
                <a:latin typeface="Arial" pitchFamily="34" charset="0"/>
              </a:defRPr>
            </a:lvl6pPr>
            <a:lvl7pPr marL="2971800" indent="-228600" defTabSz="966788" eaLnBrk="0" fontAlgn="base" hangingPunct="0">
              <a:spcBef>
                <a:spcPct val="0"/>
              </a:spcBef>
              <a:spcAft>
                <a:spcPct val="0"/>
              </a:spcAft>
              <a:defRPr>
                <a:solidFill>
                  <a:schemeClr val="tx1"/>
                </a:solidFill>
                <a:latin typeface="Arial" pitchFamily="34" charset="0"/>
              </a:defRPr>
            </a:lvl7pPr>
            <a:lvl8pPr marL="3429000" indent="-228600" defTabSz="966788" eaLnBrk="0" fontAlgn="base" hangingPunct="0">
              <a:spcBef>
                <a:spcPct val="0"/>
              </a:spcBef>
              <a:spcAft>
                <a:spcPct val="0"/>
              </a:spcAft>
              <a:defRPr>
                <a:solidFill>
                  <a:schemeClr val="tx1"/>
                </a:solidFill>
                <a:latin typeface="Arial" pitchFamily="34" charset="0"/>
              </a:defRPr>
            </a:lvl8pPr>
            <a:lvl9pPr marL="3886200" indent="-228600" defTabSz="966788" eaLnBrk="0" fontAlgn="base" hangingPunct="0">
              <a:spcBef>
                <a:spcPct val="0"/>
              </a:spcBef>
              <a:spcAft>
                <a:spcPct val="0"/>
              </a:spcAft>
              <a:defRPr>
                <a:solidFill>
                  <a:schemeClr val="tx1"/>
                </a:solidFill>
                <a:latin typeface="Arial" pitchFamily="34" charset="0"/>
              </a:defRPr>
            </a:lvl9pPr>
          </a:lstStyle>
          <a:p>
            <a:pPr eaLnBrk="1" hangingPunct="1"/>
            <a:fld id="{0AF51831-BFB2-4EED-8E1C-64BF99BC601D}" type="slidenum">
              <a:rPr lang="fr-FR" altLang="es-ES" smtClean="0"/>
              <a:pPr eaLnBrk="1" hangingPunct="1"/>
              <a:t>27</a:t>
            </a:fld>
            <a:endParaRPr lang="fr-FR" altLang="es-ES"/>
          </a:p>
        </p:txBody>
      </p:sp>
      <p:sp>
        <p:nvSpPr>
          <p:cNvPr id="58371"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ln/>
        </p:spPr>
        <p:txBody>
          <a:bodyPr/>
          <a:lstStyle/>
          <a:p>
            <a:pPr marL="571500" indent="-571500" eaLnBrk="1" hangingPunct="1">
              <a:defRPr/>
            </a:pPr>
            <a:r>
              <a:rPr lang="es-ES" dirty="0"/>
              <a:t>SOA como Estilo de Arquitectura</a:t>
            </a:r>
          </a:p>
          <a:p>
            <a:pPr marL="1028700" lvl="1" indent="-455613" eaLnBrk="1" hangingPunct="1">
              <a:defRPr/>
            </a:pPr>
            <a:r>
              <a:rPr lang="es-AR" dirty="0"/>
              <a:t>Componente: Servicio</a:t>
            </a:r>
          </a:p>
          <a:p>
            <a:pPr marL="1028700" lvl="1" indent="-455613" eaLnBrk="1" hangingPunct="1">
              <a:defRPr/>
            </a:pPr>
            <a:r>
              <a:rPr lang="es-AR" dirty="0"/>
              <a:t>Conectores: RPC o </a:t>
            </a:r>
            <a:r>
              <a:rPr lang="es-AR" dirty="0" err="1"/>
              <a:t>Message</a:t>
            </a:r>
            <a:r>
              <a:rPr lang="es-AR" dirty="0"/>
              <a:t> </a:t>
            </a:r>
            <a:r>
              <a:rPr lang="es-AR" dirty="0" err="1"/>
              <a:t>Based</a:t>
            </a:r>
            <a:endParaRPr lang="es-AR" dirty="0"/>
          </a:p>
          <a:p>
            <a:pPr marL="1028700" lvl="1" indent="-455613" eaLnBrk="1" hangingPunct="1">
              <a:defRPr/>
            </a:pPr>
            <a:r>
              <a:rPr lang="es-AR" dirty="0"/>
              <a:t>Configuración: Distribuido</a:t>
            </a:r>
          </a:p>
          <a:p>
            <a:pPr marL="1028700" lvl="1" indent="-455613" eaLnBrk="1" hangingPunct="1">
              <a:defRPr/>
            </a:pPr>
            <a:r>
              <a:rPr lang="es-AR" dirty="0" err="1"/>
              <a:t>Constraint</a:t>
            </a:r>
            <a:r>
              <a:rPr lang="es-AR" dirty="0"/>
              <a:t>: Bajo acoplamiento, independencia del modelo de programación, independencia de la plataforma, transporte y protocolos </a:t>
            </a:r>
            <a:r>
              <a:rPr lang="es-AR" dirty="0" err="1"/>
              <a:t>est</a:t>
            </a:r>
            <a:r>
              <a:rPr lang="es-ES" dirty="0" err="1"/>
              <a:t>ándar</a:t>
            </a:r>
            <a:r>
              <a:rPr lang="es-ES" dirty="0"/>
              <a:t>.</a:t>
            </a:r>
            <a:endParaRPr lang="en-US" dirty="0"/>
          </a:p>
          <a:p>
            <a:pPr marL="571500" indent="-571500" eaLnBrk="1" hangingPunct="1">
              <a:spcBef>
                <a:spcPts val="500"/>
              </a:spcBef>
              <a:spcAft>
                <a:spcPts val="500"/>
              </a:spcAft>
              <a:defRPr/>
            </a:pPr>
            <a:endParaRPr lang="es-ES" dirty="0"/>
          </a:p>
          <a:p>
            <a:pPr marL="571500" indent="-571500" eaLnBrk="1" hangingPunct="1">
              <a:spcBef>
                <a:spcPts val="500"/>
              </a:spcBef>
              <a:spcAft>
                <a:spcPts val="500"/>
              </a:spcAft>
              <a:defRPr/>
            </a:pPr>
            <a:r>
              <a:rPr lang="es-ES" dirty="0"/>
              <a:t>SOA NO es un nuevo nombre para la Integración de Aplicaciones Empresariales (EAI).</a:t>
            </a:r>
          </a:p>
          <a:p>
            <a:pPr marL="571500" indent="-571500" eaLnBrk="1" hangingPunct="1">
              <a:spcBef>
                <a:spcPts val="500"/>
              </a:spcBef>
              <a:spcAft>
                <a:spcPts val="500"/>
              </a:spcAft>
              <a:defRPr/>
            </a:pPr>
            <a:r>
              <a:rPr lang="es-ES" dirty="0"/>
              <a:t>Podemos integrar aplicaciones utilizando servicios pero esto NO inválida los patrones de integración existentes. </a:t>
            </a:r>
          </a:p>
          <a:p>
            <a:pPr eaLnBrk="1" hangingPunct="1">
              <a:defRPr/>
            </a:pPr>
            <a:endParaRPr lang="es-MX" dirty="0">
              <a:latin typeface="Times New Roman" pitchFamily="18" charset="0"/>
            </a:endParaRPr>
          </a:p>
          <a:p>
            <a:pPr>
              <a:defRPr/>
            </a:pPr>
            <a:endParaRPr lang="es-MX" dirty="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w="9525"/>
        </p:spPr>
        <p:txBody>
          <a:bodyPr/>
          <a:lstStyle/>
          <a:p>
            <a:r>
              <a:rPr lang="es-ES" dirty="0"/>
              <a:t>Apuntes de Valeria usados en master ing. biomédica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10957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804763" indent="-309524">
              <a:defRPr>
                <a:solidFill>
                  <a:schemeClr val="tx1"/>
                </a:solidFill>
                <a:latin typeface="Tw Cen MT" pitchFamily="34" charset="0"/>
              </a:defRPr>
            </a:lvl2pPr>
            <a:lvl3pPr marL="1238098" indent="-247620">
              <a:defRPr>
                <a:solidFill>
                  <a:schemeClr val="tx1"/>
                </a:solidFill>
                <a:latin typeface="Tw Cen MT" pitchFamily="34" charset="0"/>
              </a:defRPr>
            </a:lvl3pPr>
            <a:lvl4pPr marL="1733337" indent="-247620">
              <a:defRPr>
                <a:solidFill>
                  <a:schemeClr val="tx1"/>
                </a:solidFill>
                <a:latin typeface="Tw Cen MT" pitchFamily="34" charset="0"/>
              </a:defRPr>
            </a:lvl4pPr>
            <a:lvl5pPr marL="2228576" indent="-247620">
              <a:defRPr>
                <a:solidFill>
                  <a:schemeClr val="tx1"/>
                </a:solidFill>
                <a:latin typeface="Tw Cen MT" pitchFamily="34" charset="0"/>
              </a:defRPr>
            </a:lvl5pPr>
            <a:lvl6pPr marL="2723815" indent="-247620" fontAlgn="base">
              <a:spcBef>
                <a:spcPct val="0"/>
              </a:spcBef>
              <a:spcAft>
                <a:spcPct val="0"/>
              </a:spcAft>
              <a:defRPr>
                <a:solidFill>
                  <a:schemeClr val="tx1"/>
                </a:solidFill>
                <a:latin typeface="Tw Cen MT" pitchFamily="34" charset="0"/>
              </a:defRPr>
            </a:lvl6pPr>
            <a:lvl7pPr marL="3219054" indent="-247620" fontAlgn="base">
              <a:spcBef>
                <a:spcPct val="0"/>
              </a:spcBef>
              <a:spcAft>
                <a:spcPct val="0"/>
              </a:spcAft>
              <a:defRPr>
                <a:solidFill>
                  <a:schemeClr val="tx1"/>
                </a:solidFill>
                <a:latin typeface="Tw Cen MT" pitchFamily="34" charset="0"/>
              </a:defRPr>
            </a:lvl7pPr>
            <a:lvl8pPr marL="3714293" indent="-247620" fontAlgn="base">
              <a:spcBef>
                <a:spcPct val="0"/>
              </a:spcBef>
              <a:spcAft>
                <a:spcPct val="0"/>
              </a:spcAft>
              <a:defRPr>
                <a:solidFill>
                  <a:schemeClr val="tx1"/>
                </a:solidFill>
                <a:latin typeface="Tw Cen MT" pitchFamily="34" charset="0"/>
              </a:defRPr>
            </a:lvl8pPr>
            <a:lvl9pPr marL="4209532" indent="-247620" fontAlgn="base">
              <a:spcBef>
                <a:spcPct val="0"/>
              </a:spcBef>
              <a:spcAft>
                <a:spcPct val="0"/>
              </a:spcAft>
              <a:defRPr>
                <a:solidFill>
                  <a:schemeClr val="tx1"/>
                </a:solidFill>
                <a:latin typeface="Tw Cen MT" pitchFamily="34" charset="0"/>
              </a:defRPr>
            </a:lvl9pPr>
          </a:lstStyle>
          <a:p>
            <a:pPr fontAlgn="base">
              <a:spcBef>
                <a:spcPct val="0"/>
              </a:spcBef>
              <a:spcAft>
                <a:spcPct val="0"/>
              </a:spcAft>
            </a:pPr>
            <a:fld id="{30C9D626-3203-4D76-BC80-05274BB9F772}" type="slidenum">
              <a:rPr lang="es-ES" altLang="es-ES">
                <a:latin typeface="Calibri" pitchFamily="34" charset="0"/>
              </a:rPr>
              <a:pPr fontAlgn="base">
                <a:spcBef>
                  <a:spcPct val="0"/>
                </a:spcBef>
                <a:spcAft>
                  <a:spcPct val="0"/>
                </a:spcAft>
              </a:pPr>
              <a:t>3</a:t>
            </a:fld>
            <a:endParaRPr lang="es-ES" altLang="es-ES">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SOC is an emerging cross-disciplinary paradigm for distributed computing that is changing the way software applications are designed, architected, delivered and consumed</a:t>
            </a:r>
          </a:p>
          <a:p>
            <a:endParaRPr lang="en-US" dirty="0"/>
          </a:p>
          <a:p>
            <a:r>
              <a:rPr lang="en-US" dirty="0"/>
              <a:t>SOC is a new computing paradigm that utilizes services as the basic constructs to support the development of rapid, low-cost and easy composition of distributed applications even in heterogeneous environments</a:t>
            </a:r>
          </a:p>
          <a:p>
            <a:pPr>
              <a:spcBef>
                <a:spcPct val="0"/>
              </a:spcBef>
            </a:pPr>
            <a:endParaRPr lang="es-ES" altLang="es-ES" dirty="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EDB0993C-173B-4A28-A28E-A4942C1F9D7F}" type="slidenum">
              <a:rPr lang="en-US" altLang="es-ES">
                <a:latin typeface="Calibri" pitchFamily="34" charset="0"/>
              </a:rPr>
              <a:pPr fontAlgn="base">
                <a:spcBef>
                  <a:spcPct val="0"/>
                </a:spcBef>
                <a:spcAft>
                  <a:spcPct val="0"/>
                </a:spcAft>
              </a:pPr>
              <a:t>4</a:t>
            </a:fld>
            <a:endParaRPr lang="en-US" altLang="es-ES">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AD13F1B1-005D-45E6-A43D-F9FD697FB7B7}" type="slidenum">
              <a:rPr lang="en-US" altLang="es-ES">
                <a:latin typeface="Calibri" pitchFamily="34" charset="0"/>
              </a:rPr>
              <a:pPr fontAlgn="base">
                <a:spcBef>
                  <a:spcPct val="0"/>
                </a:spcBef>
                <a:spcAft>
                  <a:spcPct val="0"/>
                </a:spcAft>
              </a:pPr>
              <a:t>5</a:t>
            </a:fld>
            <a:endParaRPr lang="en-US" altLang="es-ES">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38912" indent="-320040" fontAlgn="auto">
              <a:spcBef>
                <a:spcPts val="0"/>
              </a:spcBef>
              <a:spcAft>
                <a:spcPts val="0"/>
              </a:spcAft>
              <a:buClr>
                <a:schemeClr val="accent1"/>
              </a:buClr>
              <a:buSzPct val="80000"/>
              <a:buFont typeface="Wingdings 2"/>
              <a:buChar char=""/>
              <a:defRPr/>
            </a:pPr>
            <a:r>
              <a:rPr kumimoji="1" lang="en-US" sz="1200" kern="1200" dirty="0">
                <a:solidFill>
                  <a:schemeClr val="tx1"/>
                </a:solidFill>
                <a:latin typeface="Comic Sans MS" pitchFamily="66" charset="0"/>
                <a:ea typeface="+mn-ea"/>
                <a:cs typeface="+mn-cs"/>
              </a:rPr>
              <a:t>Services can be composed of other services</a:t>
            </a:r>
          </a:p>
          <a:p>
            <a:pPr marL="438912" indent="-320040" fontAlgn="auto">
              <a:spcBef>
                <a:spcPts val="0"/>
              </a:spcBef>
              <a:spcAft>
                <a:spcPts val="0"/>
              </a:spcAft>
              <a:buClr>
                <a:schemeClr val="accent1"/>
              </a:buClr>
              <a:buSzPct val="80000"/>
              <a:defRPr/>
            </a:pPr>
            <a:endParaRPr kumimoji="1" lang="en-US" sz="1200" kern="1200" dirty="0">
              <a:solidFill>
                <a:schemeClr val="tx1"/>
              </a:solidFill>
              <a:latin typeface="Comic Sans MS" pitchFamily="66" charset="0"/>
              <a:ea typeface="+mn-ea"/>
              <a:cs typeface="+mn-cs"/>
            </a:endParaRPr>
          </a:p>
          <a:p>
            <a:pPr marL="438912" indent="-320040" fontAlgn="auto">
              <a:spcBef>
                <a:spcPts val="0"/>
              </a:spcBef>
              <a:spcAft>
                <a:spcPts val="0"/>
              </a:spcAft>
              <a:buClr>
                <a:schemeClr val="accent1"/>
              </a:buClr>
              <a:buSzPct val="80000"/>
              <a:buFont typeface="Wingdings 2"/>
              <a:buChar char=""/>
              <a:defRPr/>
            </a:pPr>
            <a:r>
              <a:rPr kumimoji="1" lang="en-US" sz="1200" kern="1200" dirty="0">
                <a:solidFill>
                  <a:schemeClr val="tx1"/>
                </a:solidFill>
                <a:latin typeface="Comic Sans MS" pitchFamily="66" charset="0"/>
                <a:ea typeface="+mn-ea"/>
                <a:cs typeface="+mn-cs"/>
              </a:rPr>
              <a:t>Services can be composed by using other services in a business logic</a:t>
            </a:r>
          </a:p>
          <a:p>
            <a:pPr>
              <a:spcBef>
                <a:spcPct val="0"/>
              </a:spcBef>
            </a:pPr>
            <a:endParaRPr lang="es-ES" altLang="es-ES" dirty="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FD550606-4220-4487-8FC9-B559D0624937}" type="slidenum">
              <a:rPr lang="en-US" altLang="es-ES">
                <a:latin typeface="Calibri" pitchFamily="34" charset="0"/>
              </a:rPr>
              <a:pPr fontAlgn="base">
                <a:spcBef>
                  <a:spcPct val="0"/>
                </a:spcBef>
                <a:spcAft>
                  <a:spcPct val="0"/>
                </a:spcAft>
              </a:pPr>
              <a:t>7</a:t>
            </a:fld>
            <a:endParaRPr lang="en-US" altLang="es-ES">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s-ES" sz="1200" dirty="0"/>
              <a:t>A </a:t>
            </a:r>
            <a:r>
              <a:rPr lang="en-US" altLang="es-ES" sz="1200" i="1" dirty="0"/>
              <a:t>service inventory </a:t>
            </a:r>
            <a:r>
              <a:rPr lang="en-US" altLang="es-ES" sz="1200" dirty="0"/>
              <a:t>is an independently standardized and governed collection of complementary services within a boundary that represents an enterprise or a meaningful segment of an enterprise</a:t>
            </a:r>
          </a:p>
          <a:p>
            <a:pPr>
              <a:spcBef>
                <a:spcPct val="0"/>
              </a:spcBef>
            </a:pPr>
            <a:endParaRPr lang="es-ES" altLang="es-ES" dirty="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D60AA248-F2C5-409C-AC8A-DC5232D05F76}" type="slidenum">
              <a:rPr lang="en-US" altLang="es-ES">
                <a:latin typeface="Calibri" pitchFamily="34" charset="0"/>
              </a:rPr>
              <a:pPr fontAlgn="base">
                <a:spcBef>
                  <a:spcPct val="0"/>
                </a:spcBef>
                <a:spcAft>
                  <a:spcPct val="0"/>
                </a:spcAft>
              </a:pPr>
              <a:t>8</a:t>
            </a:fld>
            <a:endParaRPr lang="en-US" altLang="es-ES">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s-ES" altLang="es-ES"/>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0FD23B78-4F02-4B7A-B316-0A8D5461412C}" type="slidenum">
              <a:rPr lang="en-US" altLang="es-ES">
                <a:latin typeface="Calibri" pitchFamily="34" charset="0"/>
              </a:rPr>
              <a:pPr fontAlgn="base">
                <a:spcBef>
                  <a:spcPct val="0"/>
                </a:spcBef>
                <a:spcAft>
                  <a:spcPct val="0"/>
                </a:spcAft>
              </a:pPr>
              <a:t>9</a:t>
            </a:fld>
            <a:endParaRPr lang="en-US" altLang="es-ES">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s-ES" dirty="0"/>
              <a:t>The more interoperable software programs are, the easier it is for them to exchange information</a:t>
            </a:r>
          </a:p>
          <a:p>
            <a:endParaRPr lang="en-US" altLang="es-ES" dirty="0"/>
          </a:p>
          <a:p>
            <a:r>
              <a:rPr lang="en-US" altLang="es-ES" dirty="0"/>
              <a:t>Integration can be seen as a process that</a:t>
            </a:r>
            <a:r>
              <a:rPr lang="en-US" altLang="es-ES" baseline="0" dirty="0"/>
              <a:t> </a:t>
            </a:r>
            <a:r>
              <a:rPr lang="en-US" altLang="es-ES" dirty="0"/>
              <a:t>enables interoperability</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itchFamily="34" charset="0"/>
              </a:defRPr>
            </a:lvl1pPr>
            <a:lvl2pPr marL="804763" indent="-309524">
              <a:defRPr>
                <a:solidFill>
                  <a:schemeClr val="tx1"/>
                </a:solidFill>
                <a:latin typeface="Corbel" pitchFamily="34" charset="0"/>
              </a:defRPr>
            </a:lvl2pPr>
            <a:lvl3pPr marL="1238098" indent="-247620">
              <a:defRPr>
                <a:solidFill>
                  <a:schemeClr val="tx1"/>
                </a:solidFill>
                <a:latin typeface="Corbel" pitchFamily="34" charset="0"/>
              </a:defRPr>
            </a:lvl3pPr>
            <a:lvl4pPr marL="1733337" indent="-247620">
              <a:defRPr>
                <a:solidFill>
                  <a:schemeClr val="tx1"/>
                </a:solidFill>
                <a:latin typeface="Corbel" pitchFamily="34" charset="0"/>
              </a:defRPr>
            </a:lvl4pPr>
            <a:lvl5pPr marL="2228576" indent="-247620">
              <a:defRPr>
                <a:solidFill>
                  <a:schemeClr val="tx1"/>
                </a:solidFill>
                <a:latin typeface="Corbel" pitchFamily="34" charset="0"/>
              </a:defRPr>
            </a:lvl5pPr>
            <a:lvl6pPr marL="2723815" indent="-247620" fontAlgn="base">
              <a:spcBef>
                <a:spcPct val="0"/>
              </a:spcBef>
              <a:spcAft>
                <a:spcPct val="0"/>
              </a:spcAft>
              <a:defRPr>
                <a:solidFill>
                  <a:schemeClr val="tx1"/>
                </a:solidFill>
                <a:latin typeface="Corbel" pitchFamily="34" charset="0"/>
              </a:defRPr>
            </a:lvl6pPr>
            <a:lvl7pPr marL="3219054" indent="-247620" fontAlgn="base">
              <a:spcBef>
                <a:spcPct val="0"/>
              </a:spcBef>
              <a:spcAft>
                <a:spcPct val="0"/>
              </a:spcAft>
              <a:defRPr>
                <a:solidFill>
                  <a:schemeClr val="tx1"/>
                </a:solidFill>
                <a:latin typeface="Corbel" pitchFamily="34" charset="0"/>
              </a:defRPr>
            </a:lvl7pPr>
            <a:lvl8pPr marL="3714293" indent="-247620" fontAlgn="base">
              <a:spcBef>
                <a:spcPct val="0"/>
              </a:spcBef>
              <a:spcAft>
                <a:spcPct val="0"/>
              </a:spcAft>
              <a:defRPr>
                <a:solidFill>
                  <a:schemeClr val="tx1"/>
                </a:solidFill>
                <a:latin typeface="Corbel" pitchFamily="34" charset="0"/>
              </a:defRPr>
            </a:lvl8pPr>
            <a:lvl9pPr marL="4209532" indent="-247620" fontAlgn="base">
              <a:spcBef>
                <a:spcPct val="0"/>
              </a:spcBef>
              <a:spcAft>
                <a:spcPct val="0"/>
              </a:spcAft>
              <a:defRPr>
                <a:solidFill>
                  <a:schemeClr val="tx1"/>
                </a:solidFill>
                <a:latin typeface="Corbel" pitchFamily="34" charset="0"/>
              </a:defRPr>
            </a:lvl9pPr>
          </a:lstStyle>
          <a:p>
            <a:pPr fontAlgn="base">
              <a:spcBef>
                <a:spcPct val="0"/>
              </a:spcBef>
              <a:spcAft>
                <a:spcPct val="0"/>
              </a:spcAft>
            </a:pPr>
            <a:fld id="{A260CD0B-F6C1-4D8C-91D2-FF1AD472CC83}" type="slidenum">
              <a:rPr lang="en-US" altLang="es-ES">
                <a:latin typeface="Calibri" pitchFamily="34" charset="0"/>
              </a:rPr>
              <a:pPr fontAlgn="base">
                <a:spcBef>
                  <a:spcPct val="0"/>
                </a:spcBef>
                <a:spcAft>
                  <a:spcPct val="0"/>
                </a:spcAft>
              </a:pPr>
              <a:t>10</a:t>
            </a:fld>
            <a:endParaRPr lang="en-US" altLang="es-ES">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a:xfrm>
            <a:off x="380009" y="1258785"/>
            <a:ext cx="8478983" cy="5194404"/>
          </a:xfrm>
        </p:spPr>
        <p:txBody>
          <a:bodyPr/>
          <a:lstStyle>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1_Diapositiva de título">
    <p:spTree>
      <p:nvGrpSpPr>
        <p:cNvPr id="1" name=""/>
        <p:cNvGrpSpPr/>
        <p:nvPr/>
      </p:nvGrpSpPr>
      <p:grpSpPr>
        <a:xfrm>
          <a:off x="0" y="0"/>
          <a:ext cx="0" cy="0"/>
          <a:chOff x="0" y="0"/>
          <a:chExt cx="0" cy="0"/>
        </a:xfrm>
      </p:grpSpPr>
      <p:pic>
        <p:nvPicPr>
          <p:cNvPr id="4" name="Picture 49" descr="U1 copia"/>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0525" y="203200"/>
            <a:ext cx="1398588" cy="982663"/>
          </a:xfrm>
          <a:prstGeom prst="rect">
            <a:avLst/>
          </a:prstGeom>
          <a:noFill/>
          <a:ln w="9525">
            <a:noFill/>
            <a:miter lim="800000"/>
            <a:headEnd/>
            <a:tailEnd/>
          </a:ln>
        </p:spPr>
      </p:pic>
      <p:pic>
        <p:nvPicPr>
          <p:cNvPr id="5" name="Picture 5" descr="logo-urjc"/>
          <p:cNvPicPr>
            <a:picLocks noChangeAspect="1" noChangeArrowheads="1"/>
          </p:cNvPicPr>
          <p:nvPr/>
        </p:nvPicPr>
        <p:blipFill>
          <a:blip r:embed="rId3" cstate="print"/>
          <a:srcRect/>
          <a:stretch>
            <a:fillRect/>
          </a:stretch>
        </p:blipFill>
        <p:spPr bwMode="auto">
          <a:xfrm>
            <a:off x="7096125" y="328613"/>
            <a:ext cx="1803400" cy="700087"/>
          </a:xfrm>
          <a:prstGeom prst="rect">
            <a:avLst/>
          </a:prstGeom>
          <a:noFill/>
          <a:ln w="9525">
            <a:noFill/>
            <a:miter lim="800000"/>
            <a:headEnd/>
            <a:tailEnd/>
          </a:ln>
        </p:spPr>
      </p:pic>
      <p:sp>
        <p:nvSpPr>
          <p:cNvPr id="6" name="5 Rectángulo"/>
          <p:cNvSpPr/>
          <p:nvPr/>
        </p:nvSpPr>
        <p:spPr>
          <a:xfrm>
            <a:off x="199840" y="1395168"/>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prstClr val="white"/>
              </a:solidFill>
            </a:endParaRPr>
          </a:p>
        </p:txBody>
      </p:sp>
      <p:sp>
        <p:nvSpPr>
          <p:cNvPr id="321538" name="Rectangle 72"/>
          <p:cNvSpPr>
            <a:spLocks noGrp="1" noChangeArrowheads="1"/>
          </p:cNvSpPr>
          <p:nvPr>
            <p:ph type="ctrTitle"/>
          </p:nvPr>
        </p:nvSpPr>
        <p:spPr>
          <a:xfrm>
            <a:off x="685800" y="2754313"/>
            <a:ext cx="7772400" cy="1470025"/>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w="9525" algn="ctr">
            <a:solidFill>
              <a:schemeClr val="bg1"/>
            </a:solidFill>
            <a:miter lim="800000"/>
            <a:headEnd/>
            <a:tailEnd/>
          </a:ln>
          <a:effectLst>
            <a:prstShdw prst="shdw17" dist="17961" dir="13500000">
              <a:schemeClr val="bg1"/>
            </a:prstShdw>
          </a:effectLst>
        </p:spPr>
        <p:txBody>
          <a:bodyPr vert="horz" wrap="square" lIns="91440" tIns="45720" rIns="91440" bIns="45720" numCol="1" anchor="t" anchorCtr="0" compatLnSpc="1">
            <a:prstTxWarp prst="textNoShape">
              <a:avLst/>
            </a:prstTxWarp>
            <a:normAutofit fontScale="90000"/>
          </a:bodyPr>
          <a:lstStyle>
            <a:lvl1pPr algn="r" rtl="0" eaLnBrk="1" fontAlgn="auto" hangingPunct="1">
              <a:spcBef>
                <a:spcPct val="20000"/>
              </a:spcBef>
              <a:spcAft>
                <a:spcPts val="0"/>
              </a:spcAft>
              <a:defRPr lang="es-ES" sz="3600" b="1">
                <a:solidFill>
                  <a:schemeClr val="tx2">
                    <a:satMod val="130000"/>
                  </a:schemeClr>
                </a:solidFill>
                <a:latin typeface="+mj-lt"/>
                <a:ea typeface="+mj-ea"/>
                <a:cs typeface="+mj-cs"/>
              </a:defRPr>
            </a:lvl1pPr>
          </a:lstStyle>
          <a:p>
            <a:r>
              <a:rPr lang="es-ES"/>
              <a:t>Haga clic para modificar el estilo de título del patrón</a:t>
            </a:r>
          </a:p>
        </p:txBody>
      </p:sp>
      <p:sp>
        <p:nvSpPr>
          <p:cNvPr id="7171" name="Rectangle 2"/>
          <p:cNvSpPr>
            <a:spLocks noGrp="1" noChangeArrowheads="1"/>
          </p:cNvSpPr>
          <p:nvPr>
            <p:ph type="subTitle" idx="1"/>
          </p:nvPr>
        </p:nvSpPr>
        <p:spPr>
          <a:xfrm>
            <a:off x="1352550" y="5432425"/>
            <a:ext cx="6400800" cy="957263"/>
          </a:xfrm>
          <a:prstGeom prst="bevel">
            <a:avLst>
              <a:gd name="adj" fmla="val 4801"/>
            </a:avLst>
          </a:prstGeom>
          <a:gradFill rotWithShape="1">
            <a:gsLst>
              <a:gs pos="0">
                <a:schemeClr val="bg1">
                  <a:alpha val="23000"/>
                </a:schemeClr>
              </a:gs>
              <a:gs pos="100000">
                <a:schemeClr val="bg1">
                  <a:gamma/>
                  <a:tint val="0"/>
                  <a:invGamma/>
                </a:schemeClr>
              </a:gs>
            </a:gsLst>
            <a:lin ang="5400000" scaled="1"/>
          </a:gradFill>
          <a:ln>
            <a:solidFill>
              <a:schemeClr val="bg1"/>
            </a:solidFill>
          </a:ln>
          <a:effectLst>
            <a:prstShdw prst="shdw17" dist="17961" dir="13500000">
              <a:schemeClr val="bg1"/>
            </a:prstShdw>
          </a:effectLst>
          <a:scene3d>
            <a:camera prst="orthographicFront"/>
            <a:lightRig rig="balanced" dir="t"/>
          </a:scene3d>
          <a:sp3d prstMaterial="plastic"/>
        </p:spPr>
        <p:txBody>
          <a:bodyPr/>
          <a:lstStyle>
            <a:lvl1pPr marL="0" indent="0" algn="ctr">
              <a:buClrTx/>
              <a:buSzTx/>
              <a:buFontTx/>
              <a:buNone/>
              <a:defRPr sz="1800" b="1">
                <a:solidFill>
                  <a:srgbClr val="666633"/>
                </a:solidFill>
              </a:defRPr>
            </a:lvl1pPr>
          </a:lstStyle>
          <a:p>
            <a:r>
              <a:rPr lang="es-ES"/>
              <a:t>Haga clic para modificar el estilo de subtítulo del patrón</a:t>
            </a:r>
          </a:p>
        </p:txBody>
      </p:sp>
    </p:spTree>
    <p:extLst>
      <p:ext uri="{BB962C8B-B14F-4D97-AF65-F5344CB8AC3E}">
        <p14:creationId xmlns:p14="http://schemas.microsoft.com/office/powerpoint/2010/main" val="1274062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8807822"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Arquitectura y Paradigma orientado a servicios</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Tree>
    <p:extLst>
      <p:ext uri="{BB962C8B-B14F-4D97-AF65-F5344CB8AC3E}">
        <p14:creationId xmlns:p14="http://schemas.microsoft.com/office/powerpoint/2010/main" val="230894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11288" y="5819284"/>
            <a:ext cx="6038850" cy="871537"/>
          </a:xfrm>
        </p:spPr>
        <p:txBody>
          <a:bodyPr/>
          <a:lstStyle/>
          <a:p>
            <a:r>
              <a:rPr lang="es-ES"/>
              <a:t>Haga clic para modificar el estilo de título del patrón</a:t>
            </a:r>
          </a:p>
        </p:txBody>
      </p:sp>
      <p:sp>
        <p:nvSpPr>
          <p:cNvPr id="3" name="2 Marcador de contenido"/>
          <p:cNvSpPr>
            <a:spLocks noGrp="1"/>
          </p:cNvSpPr>
          <p:nvPr>
            <p:ph idx="1"/>
          </p:nvPr>
        </p:nvSpPr>
        <p:spPr>
          <a:xfrm>
            <a:off x="174813" y="46541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pie de página"/>
          <p:cNvSpPr>
            <a:spLocks noGrp="1"/>
          </p:cNvSpPr>
          <p:nvPr>
            <p:ph type="ftr" sz="quarter" idx="10"/>
          </p:nvPr>
        </p:nvSpPr>
        <p:spPr/>
        <p:txBody>
          <a:bodyPr/>
          <a:lstStyle/>
          <a:p>
            <a:r>
              <a:rPr lang="es-ES"/>
              <a:t>Arquitectura y Paradigma orientado a servicios</a:t>
            </a:r>
            <a:endParaRPr/>
          </a:p>
        </p:txBody>
      </p:sp>
      <p:sp>
        <p:nvSpPr>
          <p:cNvPr id="5" name="4 Marcador de número de diapositiva"/>
          <p:cNvSpPr>
            <a:spLocks noGrp="1"/>
          </p:cNvSpPr>
          <p:nvPr>
            <p:ph type="sldNum" sz="quarter" idx="11"/>
          </p:nvPr>
        </p:nvSpPr>
        <p:spPr/>
        <p:txBody>
          <a:bodyPr/>
          <a:lstStyle/>
          <a:p>
            <a:fld id="{641E3000-C681-433C-A5C2-1B6E94BF0C1D}" type="slidenum">
              <a:rPr/>
              <a:pPr/>
              <a:t>‹Nº›</a:t>
            </a:fld>
            <a:endParaRPr dirty="0"/>
          </a:p>
        </p:txBody>
      </p:sp>
      <p:sp>
        <p:nvSpPr>
          <p:cNvPr id="6" name="2 Marcador de contenido"/>
          <p:cNvSpPr>
            <a:spLocks noGrp="1"/>
          </p:cNvSpPr>
          <p:nvPr>
            <p:ph idx="12"/>
          </p:nvPr>
        </p:nvSpPr>
        <p:spPr>
          <a:xfrm>
            <a:off x="4842063" y="572092"/>
            <a:ext cx="4145727" cy="5194404"/>
          </a:xfrm>
        </p:spPr>
        <p:txBody>
          <a:bodyPr/>
          <a:lstStyle>
            <a:lvl1pPr marL="342900" indent="-342900">
              <a:buFont typeface="Wingdings" panose="05000000000000000000" pitchFamily="2" charset="2"/>
              <a:buChar char="v"/>
              <a:defRPr/>
            </a:lvl1pPr>
            <a:lvl3pPr>
              <a:defRPr>
                <a:solidFill>
                  <a:srgbClr val="008000"/>
                </a:solidFill>
              </a:defRPr>
            </a:lvl3pPr>
            <a:lvl5pPr>
              <a:defRPr i="1"/>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extLst>
      <p:ext uri="{BB962C8B-B14F-4D97-AF65-F5344CB8AC3E}">
        <p14:creationId xmlns:p14="http://schemas.microsoft.com/office/powerpoint/2010/main" val="189080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304800" y="1262063"/>
            <a:ext cx="8664575"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188913"/>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latin typeface="Arial" charset="0"/>
            </a:endParaRPr>
          </a:p>
        </p:txBody>
      </p:sp>
      <p:sp>
        <p:nvSpPr>
          <p:cNvPr id="124978" name="Rectangle 50"/>
          <p:cNvSpPr>
            <a:spLocks noChangeArrowheads="1"/>
          </p:cNvSpPr>
          <p:nvPr/>
        </p:nvSpPr>
        <p:spPr bwMode="auto">
          <a:xfrm>
            <a:off x="1371600" y="188913"/>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188913"/>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93662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86" name="Oval 58"/>
          <p:cNvSpPr>
            <a:spLocks noChangeAspect="1" noChangeArrowheads="1"/>
          </p:cNvSpPr>
          <p:nvPr/>
        </p:nvSpPr>
        <p:spPr bwMode="auto">
          <a:xfrm>
            <a:off x="1214438" y="911225"/>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87" name="Oval 59"/>
          <p:cNvSpPr>
            <a:spLocks noChangeAspect="1" noChangeArrowheads="1"/>
          </p:cNvSpPr>
          <p:nvPr/>
        </p:nvSpPr>
        <p:spPr bwMode="auto">
          <a:xfrm>
            <a:off x="1430338" y="911225"/>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88" name="Line 60"/>
          <p:cNvSpPr>
            <a:spLocks noChangeShapeType="1"/>
          </p:cNvSpPr>
          <p:nvPr/>
        </p:nvSpPr>
        <p:spPr bwMode="auto">
          <a:xfrm>
            <a:off x="1235075" y="360363"/>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89" name="Oval 61"/>
          <p:cNvSpPr>
            <a:spLocks noChangeAspect="1" noChangeArrowheads="1"/>
          </p:cNvSpPr>
          <p:nvPr/>
        </p:nvSpPr>
        <p:spPr bwMode="auto">
          <a:xfrm>
            <a:off x="1211263" y="33496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0" name="Oval 62"/>
          <p:cNvSpPr>
            <a:spLocks noChangeAspect="1" noChangeArrowheads="1"/>
          </p:cNvSpPr>
          <p:nvPr/>
        </p:nvSpPr>
        <p:spPr bwMode="auto">
          <a:xfrm>
            <a:off x="1427163" y="33496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1" name="Line 63"/>
          <p:cNvSpPr>
            <a:spLocks noChangeShapeType="1"/>
          </p:cNvSpPr>
          <p:nvPr/>
        </p:nvSpPr>
        <p:spPr bwMode="auto">
          <a:xfrm>
            <a:off x="7358063" y="935038"/>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92" name="Oval 64"/>
          <p:cNvSpPr>
            <a:spLocks noChangeAspect="1" noChangeArrowheads="1"/>
          </p:cNvSpPr>
          <p:nvPr/>
        </p:nvSpPr>
        <p:spPr bwMode="auto">
          <a:xfrm>
            <a:off x="7332663" y="91281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3" name="Oval 65"/>
          <p:cNvSpPr>
            <a:spLocks noChangeAspect="1" noChangeArrowheads="1"/>
          </p:cNvSpPr>
          <p:nvPr/>
        </p:nvSpPr>
        <p:spPr bwMode="auto">
          <a:xfrm>
            <a:off x="7548563" y="912813"/>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4" name="Line 66"/>
          <p:cNvSpPr>
            <a:spLocks noChangeShapeType="1"/>
          </p:cNvSpPr>
          <p:nvPr/>
        </p:nvSpPr>
        <p:spPr bwMode="auto">
          <a:xfrm>
            <a:off x="7353300" y="35877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latin typeface="Arial" charset="0"/>
            </a:endParaRPr>
          </a:p>
        </p:txBody>
      </p:sp>
      <p:sp>
        <p:nvSpPr>
          <p:cNvPr id="124995" name="Oval 67"/>
          <p:cNvSpPr>
            <a:spLocks noChangeAspect="1" noChangeArrowheads="1"/>
          </p:cNvSpPr>
          <p:nvPr/>
        </p:nvSpPr>
        <p:spPr bwMode="auto">
          <a:xfrm>
            <a:off x="7329488" y="336550"/>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4996" name="Oval 68"/>
          <p:cNvSpPr>
            <a:spLocks noChangeAspect="1" noChangeArrowheads="1"/>
          </p:cNvSpPr>
          <p:nvPr/>
        </p:nvSpPr>
        <p:spPr bwMode="auto">
          <a:xfrm>
            <a:off x="7543800" y="336550"/>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latin typeface="Arial" charset="0"/>
            </a:endParaRPr>
          </a:p>
        </p:txBody>
      </p:sp>
      <p:sp>
        <p:nvSpPr>
          <p:cNvPr id="125003" name="Text Box 75"/>
          <p:cNvSpPr txBox="1">
            <a:spLocks noChangeArrowheads="1"/>
          </p:cNvSpPr>
          <p:nvPr/>
        </p:nvSpPr>
        <p:spPr bwMode="auto">
          <a:xfrm>
            <a:off x="65088" y="6642100"/>
            <a:ext cx="2863850" cy="214313"/>
          </a:xfrm>
          <a:prstGeom prst="rect">
            <a:avLst/>
          </a:prstGeom>
          <a:noFill/>
          <a:ln w="9525">
            <a:noFill/>
            <a:miter lim="800000"/>
            <a:headEnd/>
            <a:tailEnd/>
          </a:ln>
          <a:effectLst/>
        </p:spPr>
        <p:txBody>
          <a:bodyPr>
            <a:spAutoFit/>
          </a:bodyPr>
          <a:lstStyle/>
          <a:p>
            <a:pPr>
              <a:defRPr/>
            </a:pPr>
            <a:r>
              <a:rPr lang="es-ES" sz="800" b="1" dirty="0">
                <a:solidFill>
                  <a:srgbClr val="808000"/>
                </a:solidFill>
                <a:latin typeface="Consolas" pitchFamily="49" charset="0"/>
              </a:rPr>
              <a:t>Cádiz, 18 de noviembre de 2014</a:t>
            </a:r>
          </a:p>
        </p:txBody>
      </p:sp>
      <p:sp>
        <p:nvSpPr>
          <p:cNvPr id="1049" name="Rectangle 72"/>
          <p:cNvSpPr>
            <a:spLocks noGrp="1" noChangeArrowheads="1"/>
          </p:cNvSpPr>
          <p:nvPr>
            <p:ph type="title"/>
          </p:nvPr>
        </p:nvSpPr>
        <p:spPr bwMode="auto">
          <a:xfrm>
            <a:off x="1411288" y="198438"/>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6578355"/>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7852725" y="664210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4" cstate="print"/>
          <a:srcRect/>
          <a:stretch>
            <a:fillRect/>
          </a:stretch>
        </p:blipFill>
        <p:spPr bwMode="auto">
          <a:xfrm>
            <a:off x="298450" y="334963"/>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5" cstate="print"/>
          <a:srcRect/>
          <a:stretch>
            <a:fillRect/>
          </a:stretch>
        </p:blipFill>
        <p:spPr bwMode="auto">
          <a:xfrm>
            <a:off x="7835900" y="242888"/>
            <a:ext cx="800100" cy="790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84" r:id="rId1"/>
    <p:sldLayoutId id="2147483885" r:id="rId2"/>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q"/>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rgbClr val="92D050"/>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1" name="Rectangle 2"/>
          <p:cNvSpPr>
            <a:spLocks noGrp="1" noChangeArrowheads="1"/>
          </p:cNvSpPr>
          <p:nvPr>
            <p:ph type="body" idx="1"/>
          </p:nvPr>
        </p:nvSpPr>
        <p:spPr bwMode="auto">
          <a:xfrm>
            <a:off x="133166" y="441796"/>
            <a:ext cx="8836210" cy="5191125"/>
          </a:xfrm>
          <a:prstGeom prst="rect">
            <a:avLst/>
          </a:prstGeom>
          <a:noFill/>
          <a:ln w="9525">
            <a:noFill/>
            <a:miter lim="800000"/>
            <a:headEnd/>
            <a:tailEnd/>
          </a:ln>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prstTxWarp prst="textNoShape">
              <a:avLst/>
            </a:prstTxWarp>
            <a:normAutofit/>
          </a:bodyPr>
          <a:lstStyle/>
          <a:p>
            <a:pPr lvl="0"/>
            <a:r>
              <a:rPr lang="es-ES" dirty="0" err="1"/>
              <a:t>Click</a:t>
            </a:r>
            <a:r>
              <a:rPr lang="es-ES" dirty="0"/>
              <a:t> </a:t>
            </a:r>
            <a:r>
              <a:rPr lang="es-ES" dirty="0" err="1"/>
              <a:t>to</a:t>
            </a:r>
            <a:r>
              <a:rPr lang="es-ES" dirty="0"/>
              <a:t> </a:t>
            </a:r>
            <a:r>
              <a:rPr lang="es-ES" dirty="0" err="1"/>
              <a:t>edit</a:t>
            </a:r>
            <a:r>
              <a:rPr lang="es-ES" dirty="0"/>
              <a:t> </a:t>
            </a:r>
            <a:r>
              <a:rPr lang="es-ES" dirty="0" err="1"/>
              <a:t>Master</a:t>
            </a:r>
            <a:r>
              <a:rPr lang="es-ES" dirty="0"/>
              <a:t> </a:t>
            </a:r>
            <a:r>
              <a:rPr lang="es-ES" dirty="0" err="1"/>
              <a:t>text</a:t>
            </a:r>
            <a:r>
              <a:rPr lang="es-ES" dirty="0"/>
              <a:t> </a:t>
            </a:r>
            <a:r>
              <a:rPr lang="es-ES" dirty="0" err="1"/>
              <a:t>styles</a:t>
            </a:r>
            <a:endParaRPr lang="es-ES" dirty="0"/>
          </a:p>
          <a:p>
            <a:pPr lvl="1"/>
            <a:r>
              <a:rPr lang="es-ES" dirty="0"/>
              <a:t>Second </a:t>
            </a:r>
            <a:r>
              <a:rPr lang="es-ES" dirty="0" err="1"/>
              <a:t>level</a:t>
            </a:r>
            <a:endParaRPr lang="es-ES" dirty="0"/>
          </a:p>
          <a:p>
            <a:pPr lvl="2"/>
            <a:r>
              <a:rPr lang="es-ES" dirty="0" err="1"/>
              <a:t>Third</a:t>
            </a:r>
            <a:r>
              <a:rPr lang="es-ES" dirty="0"/>
              <a:t> </a:t>
            </a:r>
            <a:r>
              <a:rPr lang="es-ES" dirty="0" err="1"/>
              <a:t>level</a:t>
            </a:r>
            <a:endParaRPr lang="es-ES" dirty="0"/>
          </a:p>
          <a:p>
            <a:pPr lvl="3"/>
            <a:r>
              <a:rPr lang="es-ES" dirty="0" err="1"/>
              <a:t>Fourth</a:t>
            </a:r>
            <a:r>
              <a:rPr lang="es-ES" dirty="0"/>
              <a:t> </a:t>
            </a:r>
            <a:r>
              <a:rPr lang="es-ES" dirty="0" err="1"/>
              <a:t>level</a:t>
            </a:r>
            <a:endParaRPr lang="es-ES" dirty="0"/>
          </a:p>
          <a:p>
            <a:pPr lvl="4"/>
            <a:r>
              <a:rPr lang="es-ES" dirty="0" err="1"/>
              <a:t>Fifthvel</a:t>
            </a:r>
            <a:endParaRPr lang="es-ES" dirty="0"/>
          </a:p>
        </p:txBody>
      </p:sp>
      <p:sp>
        <p:nvSpPr>
          <p:cNvPr id="124976" name="Rectangle 48"/>
          <p:cNvSpPr>
            <a:spLocks noChangeArrowheads="1"/>
          </p:cNvSpPr>
          <p:nvPr/>
        </p:nvSpPr>
        <p:spPr bwMode="auto">
          <a:xfrm>
            <a:off x="163513" y="5715630"/>
            <a:ext cx="114935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a:solidFill>
                <a:prstClr val="black"/>
              </a:solidFill>
            </a:endParaRPr>
          </a:p>
        </p:txBody>
      </p:sp>
      <p:sp>
        <p:nvSpPr>
          <p:cNvPr id="124978" name="Rectangle 50"/>
          <p:cNvSpPr>
            <a:spLocks noChangeArrowheads="1"/>
          </p:cNvSpPr>
          <p:nvPr/>
        </p:nvSpPr>
        <p:spPr bwMode="auto">
          <a:xfrm>
            <a:off x="1371600" y="5742524"/>
            <a:ext cx="6070600"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s-ES" sz="1400" b="1">
              <a:solidFill>
                <a:srgbClr val="91931B"/>
              </a:solidFill>
              <a:effectLst>
                <a:outerShdw blurRad="38100" dist="38100" dir="2700000" algn="tl">
                  <a:srgbClr val="C0C0C0"/>
                </a:outerShdw>
              </a:effectLst>
              <a:latin typeface="Sansumi-DemiBold" pitchFamily="2" charset="0"/>
            </a:endParaRPr>
          </a:p>
        </p:txBody>
      </p:sp>
      <p:sp>
        <p:nvSpPr>
          <p:cNvPr id="124979" name="Rectangle 51"/>
          <p:cNvSpPr>
            <a:spLocks noChangeArrowheads="1"/>
          </p:cNvSpPr>
          <p:nvPr/>
        </p:nvSpPr>
        <p:spPr bwMode="auto">
          <a:xfrm>
            <a:off x="7496175" y="5715630"/>
            <a:ext cx="1452563" cy="936625"/>
          </a:xfrm>
          <a:prstGeom prst="rect">
            <a:avLst/>
          </a:prstGeom>
          <a:solidFill>
            <a:schemeClr val="bg1"/>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endParaRPr lang="es-ES" sz="1200" b="1">
              <a:solidFill>
                <a:srgbClr val="91931B"/>
              </a:solidFill>
              <a:latin typeface="Sansumi-DemiBold" pitchFamily="2" charset="0"/>
            </a:endParaRPr>
          </a:p>
        </p:txBody>
      </p:sp>
      <p:sp>
        <p:nvSpPr>
          <p:cNvPr id="124985" name="Line 57"/>
          <p:cNvSpPr>
            <a:spLocks noChangeShapeType="1"/>
          </p:cNvSpPr>
          <p:nvPr/>
        </p:nvSpPr>
        <p:spPr bwMode="auto">
          <a:xfrm>
            <a:off x="1239838" y="646334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6" name="Oval 58"/>
          <p:cNvSpPr>
            <a:spLocks noChangeAspect="1" noChangeArrowheads="1"/>
          </p:cNvSpPr>
          <p:nvPr/>
        </p:nvSpPr>
        <p:spPr bwMode="auto">
          <a:xfrm>
            <a:off x="12144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7" name="Oval 59"/>
          <p:cNvSpPr>
            <a:spLocks noChangeAspect="1" noChangeArrowheads="1"/>
          </p:cNvSpPr>
          <p:nvPr/>
        </p:nvSpPr>
        <p:spPr bwMode="auto">
          <a:xfrm>
            <a:off x="1430338" y="6437942"/>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88" name="Line 60"/>
          <p:cNvSpPr>
            <a:spLocks noChangeShapeType="1"/>
          </p:cNvSpPr>
          <p:nvPr/>
        </p:nvSpPr>
        <p:spPr bwMode="auto">
          <a:xfrm>
            <a:off x="1235075" y="5887080"/>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89" name="Oval 61"/>
          <p:cNvSpPr>
            <a:spLocks noChangeAspect="1" noChangeArrowheads="1"/>
          </p:cNvSpPr>
          <p:nvPr/>
        </p:nvSpPr>
        <p:spPr bwMode="auto">
          <a:xfrm>
            <a:off x="12112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0" name="Oval 62"/>
          <p:cNvSpPr>
            <a:spLocks noChangeAspect="1" noChangeArrowheads="1"/>
          </p:cNvSpPr>
          <p:nvPr/>
        </p:nvSpPr>
        <p:spPr bwMode="auto">
          <a:xfrm>
            <a:off x="1427163" y="586168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1" name="Line 63"/>
          <p:cNvSpPr>
            <a:spLocks noChangeShapeType="1"/>
          </p:cNvSpPr>
          <p:nvPr/>
        </p:nvSpPr>
        <p:spPr bwMode="auto">
          <a:xfrm>
            <a:off x="7358063" y="6461755"/>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2" name="Oval 64"/>
          <p:cNvSpPr>
            <a:spLocks noChangeAspect="1" noChangeArrowheads="1"/>
          </p:cNvSpPr>
          <p:nvPr/>
        </p:nvSpPr>
        <p:spPr bwMode="auto">
          <a:xfrm>
            <a:off x="73326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3" name="Oval 65"/>
          <p:cNvSpPr>
            <a:spLocks noChangeAspect="1" noChangeArrowheads="1"/>
          </p:cNvSpPr>
          <p:nvPr/>
        </p:nvSpPr>
        <p:spPr bwMode="auto">
          <a:xfrm>
            <a:off x="7548563" y="6439530"/>
            <a:ext cx="46037" cy="46037"/>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4" name="Line 66"/>
          <p:cNvSpPr>
            <a:spLocks noChangeShapeType="1"/>
          </p:cNvSpPr>
          <p:nvPr/>
        </p:nvSpPr>
        <p:spPr bwMode="auto">
          <a:xfrm>
            <a:off x="7353300" y="5885492"/>
            <a:ext cx="215900" cy="0"/>
          </a:xfrm>
          <a:prstGeom prst="line">
            <a:avLst/>
          </a:prstGeom>
          <a:noFill/>
          <a:ln w="28575">
            <a:solidFill>
              <a:srgbClr val="980E06">
                <a:alpha val="89999"/>
              </a:srgbClr>
            </a:solidFill>
            <a:round/>
            <a:headEnd type="oval" w="med" len="med"/>
            <a:tailEnd type="oval" w="med" len="med"/>
          </a:ln>
          <a:effectLst/>
        </p:spPr>
        <p:txBody>
          <a:bodyPr/>
          <a:lstStyle/>
          <a:p>
            <a:pPr>
              <a:defRPr/>
            </a:pPr>
            <a:endParaRPr lang="es-ES">
              <a:solidFill>
                <a:prstClr val="black"/>
              </a:solidFill>
            </a:endParaRPr>
          </a:p>
        </p:txBody>
      </p:sp>
      <p:sp>
        <p:nvSpPr>
          <p:cNvPr id="124995" name="Oval 67"/>
          <p:cNvSpPr>
            <a:spLocks noChangeAspect="1" noChangeArrowheads="1"/>
          </p:cNvSpPr>
          <p:nvPr/>
        </p:nvSpPr>
        <p:spPr bwMode="auto">
          <a:xfrm>
            <a:off x="7329488" y="5863267"/>
            <a:ext cx="46037"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24996" name="Oval 68"/>
          <p:cNvSpPr>
            <a:spLocks noChangeAspect="1" noChangeArrowheads="1"/>
          </p:cNvSpPr>
          <p:nvPr/>
        </p:nvSpPr>
        <p:spPr bwMode="auto">
          <a:xfrm>
            <a:off x="7543800" y="5863267"/>
            <a:ext cx="46038" cy="46038"/>
          </a:xfrm>
          <a:prstGeom prst="ellipse">
            <a:avLst/>
          </a:prstGeom>
          <a:solidFill>
            <a:srgbClr val="91931B"/>
          </a:solidFill>
          <a:ln w="9525">
            <a:noFill/>
            <a:round/>
            <a:headEnd/>
            <a:tailEnd/>
          </a:ln>
          <a:effectLst/>
        </p:spPr>
        <p:txBody>
          <a:bodyPr wrap="none" anchor="ctr"/>
          <a:lstStyle/>
          <a:p>
            <a:pPr algn="ctr">
              <a:defRPr/>
            </a:pPr>
            <a:endParaRPr lang="es-ES">
              <a:solidFill>
                <a:srgbClr val="91931B"/>
              </a:solidFill>
            </a:endParaRPr>
          </a:p>
        </p:txBody>
      </p:sp>
      <p:sp>
        <p:nvSpPr>
          <p:cNvPr id="1049" name="Rectangle 72"/>
          <p:cNvSpPr>
            <a:spLocks noGrp="1" noChangeArrowheads="1"/>
          </p:cNvSpPr>
          <p:nvPr>
            <p:ph type="title"/>
          </p:nvPr>
        </p:nvSpPr>
        <p:spPr bwMode="auto">
          <a:xfrm>
            <a:off x="1411288" y="5805837"/>
            <a:ext cx="6038850" cy="871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t>Haga clic para cambiar el</a:t>
            </a:r>
          </a:p>
        </p:txBody>
      </p:sp>
      <p:sp>
        <p:nvSpPr>
          <p:cNvPr id="37" name="36 Rectángulo"/>
          <p:cNvSpPr/>
          <p:nvPr/>
        </p:nvSpPr>
        <p:spPr>
          <a:xfrm>
            <a:off x="133165" y="285159"/>
            <a:ext cx="8886547" cy="53265"/>
          </a:xfrm>
          <a:prstGeom prst="rect">
            <a:avLst/>
          </a:prstGeom>
          <a:solidFill>
            <a:schemeClr val="bg1">
              <a:lumMod val="75000"/>
            </a:schemeClr>
          </a:solidFill>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s-ES">
              <a:solidFill>
                <a:srgbClr val="808000"/>
              </a:solidFill>
            </a:endParaRPr>
          </a:p>
        </p:txBody>
      </p:sp>
      <p:sp>
        <p:nvSpPr>
          <p:cNvPr id="2" name="Text Box 75"/>
          <p:cNvSpPr txBox="1">
            <a:spLocks noChangeArrowheads="1"/>
          </p:cNvSpPr>
          <p:nvPr/>
        </p:nvSpPr>
        <p:spPr bwMode="auto">
          <a:xfrm>
            <a:off x="4815588" y="53070"/>
            <a:ext cx="1231900" cy="215900"/>
          </a:xfrm>
          <a:prstGeom prst="rect">
            <a:avLst/>
          </a:prstGeom>
          <a:noFill/>
          <a:ln w="9525">
            <a:noFill/>
            <a:miter lim="800000"/>
            <a:headEnd/>
            <a:tailEnd/>
          </a:ln>
          <a:effectLst/>
        </p:spPr>
        <p:txBody>
          <a:bodyPr>
            <a:spAutoFit/>
          </a:bodyPr>
          <a:lstStyle/>
          <a:p>
            <a:pPr algn="r">
              <a:defRPr/>
            </a:pPr>
            <a:r>
              <a:rPr lang="es-ES" sz="800" b="1" dirty="0">
                <a:solidFill>
                  <a:srgbClr val="808000"/>
                </a:solidFill>
                <a:latin typeface="Consolas" pitchFamily="49" charset="0"/>
              </a:rPr>
              <a:t>www.kybele.es</a:t>
            </a:r>
          </a:p>
        </p:txBody>
      </p:sp>
      <p:pic>
        <p:nvPicPr>
          <p:cNvPr id="1054" name="Picture 42" descr="C:\Documents and Settings\Marcos\Desktop\Sin título.gif"/>
          <p:cNvPicPr>
            <a:picLocks noChangeAspect="1" noChangeArrowheads="1"/>
          </p:cNvPicPr>
          <p:nvPr/>
        </p:nvPicPr>
        <p:blipFill>
          <a:blip r:embed="rId5" cstate="print"/>
          <a:srcRect/>
          <a:stretch>
            <a:fillRect/>
          </a:stretch>
        </p:blipFill>
        <p:spPr bwMode="auto">
          <a:xfrm>
            <a:off x="298450" y="5861680"/>
            <a:ext cx="933450" cy="657225"/>
          </a:xfrm>
          <a:prstGeom prst="rect">
            <a:avLst/>
          </a:prstGeom>
          <a:noFill/>
          <a:ln w="9525">
            <a:noFill/>
            <a:miter lim="800000"/>
            <a:headEnd/>
            <a:tailEnd/>
          </a:ln>
        </p:spPr>
      </p:pic>
      <p:pic>
        <p:nvPicPr>
          <p:cNvPr id="1055" name="Picture 43" descr="C:\Documents and Settings\Marcos\Desktop\Sin título2.gif"/>
          <p:cNvPicPr>
            <a:picLocks noChangeAspect="1" noChangeArrowheads="1"/>
          </p:cNvPicPr>
          <p:nvPr/>
        </p:nvPicPr>
        <p:blipFill>
          <a:blip r:embed="rId6" cstate="print"/>
          <a:srcRect/>
          <a:stretch>
            <a:fillRect/>
          </a:stretch>
        </p:blipFill>
        <p:spPr bwMode="auto">
          <a:xfrm>
            <a:off x="7835900" y="5769605"/>
            <a:ext cx="800100" cy="790575"/>
          </a:xfrm>
          <a:prstGeom prst="rect">
            <a:avLst/>
          </a:prstGeom>
          <a:noFill/>
          <a:ln w="9525">
            <a:noFill/>
            <a:miter lim="800000"/>
            <a:headEnd/>
            <a:tailEnd/>
          </a:ln>
        </p:spPr>
      </p:pic>
      <p:sp>
        <p:nvSpPr>
          <p:cNvPr id="3" name="2 Marcador de pie de página"/>
          <p:cNvSpPr>
            <a:spLocks noGrp="1"/>
          </p:cNvSpPr>
          <p:nvPr>
            <p:ph type="ftr" sz="quarter" idx="3"/>
          </p:nvPr>
        </p:nvSpPr>
        <p:spPr>
          <a:xfrm>
            <a:off x="133164" y="53071"/>
            <a:ext cx="4036500" cy="215899"/>
          </a:xfrm>
          <a:prstGeom prst="rect">
            <a:avLst/>
          </a:prstGeom>
        </p:spPr>
        <p:txBody>
          <a:bodyPr vert="horz" lIns="91440" tIns="45720" rIns="91440" bIns="45720" rtlCol="0" anchor="ctr"/>
          <a:lstStyle>
            <a:lvl1pPr algn="l">
              <a:defRPr lang="es-ES" sz="800" b="1" kern="1200" dirty="0" smtClean="0">
                <a:solidFill>
                  <a:srgbClr val="808000"/>
                </a:solidFill>
                <a:latin typeface="Consolas" pitchFamily="49" charset="0"/>
                <a:ea typeface="+mn-ea"/>
                <a:cs typeface="+mn-cs"/>
              </a:defRPr>
            </a:lvl1pPr>
          </a:lstStyle>
          <a:p>
            <a:r>
              <a:rPr lang="es-ES"/>
              <a:t>Arquitectura y Paradigma orientado a servicios</a:t>
            </a:r>
            <a:endParaRPr/>
          </a:p>
        </p:txBody>
      </p:sp>
      <p:sp>
        <p:nvSpPr>
          <p:cNvPr id="4" name="3 Marcador de número de diapositiva"/>
          <p:cNvSpPr>
            <a:spLocks noGrp="1"/>
          </p:cNvSpPr>
          <p:nvPr>
            <p:ph type="sldNum" sz="quarter" idx="4"/>
          </p:nvPr>
        </p:nvSpPr>
        <p:spPr>
          <a:xfrm>
            <a:off x="6886112" y="53071"/>
            <a:ext cx="2133600" cy="215900"/>
          </a:xfrm>
          <a:prstGeom prst="rect">
            <a:avLst/>
          </a:prstGeom>
        </p:spPr>
        <p:txBody>
          <a:bodyPr vert="horz" lIns="91440" tIns="45720" rIns="91440" bIns="45720" rtlCol="0" anchor="ctr"/>
          <a:lstStyle>
            <a:lvl1pPr algn="r">
              <a:defRPr lang="es-ES" sz="800" b="1" kern="1200" smtClean="0">
                <a:solidFill>
                  <a:srgbClr val="808000"/>
                </a:solidFill>
                <a:latin typeface="Consolas" pitchFamily="49" charset="0"/>
                <a:ea typeface="+mn-ea"/>
                <a:cs typeface="+mn-cs"/>
              </a:defRPr>
            </a:lvl1pPr>
          </a:lstStyle>
          <a:p>
            <a:fld id="{641E3000-C681-433C-A5C2-1B6E94BF0C1D}" type="slidenum">
              <a:rPr/>
              <a:pPr/>
              <a:t>‹Nº›</a:t>
            </a:fld>
            <a:endParaRPr dirty="0"/>
          </a:p>
        </p:txBody>
      </p:sp>
    </p:spTree>
    <p:extLst>
      <p:ext uri="{BB962C8B-B14F-4D97-AF65-F5344CB8AC3E}">
        <p14:creationId xmlns:p14="http://schemas.microsoft.com/office/powerpoint/2010/main" val="243013185"/>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0" r:id="rId3"/>
  </p:sldLayoutIdLst>
  <p:hf hdr="0" dt="0"/>
  <p:txStyles>
    <p:titleStyle>
      <a:lvl1pPr algn="ctr" rtl="0" eaLnBrk="1" fontAlgn="base" hangingPunct="1">
        <a:spcBef>
          <a:spcPct val="20000"/>
        </a:spcBef>
        <a:spcAft>
          <a:spcPct val="0"/>
        </a:spcAft>
        <a:defRPr sz="2400" b="1">
          <a:solidFill>
            <a:schemeClr val="tx1"/>
          </a:solidFill>
          <a:latin typeface="+mj-lt"/>
          <a:ea typeface="+mj-ea"/>
          <a:cs typeface="+mj-cs"/>
        </a:defRPr>
      </a:lvl1pPr>
      <a:lvl2pPr algn="ctr" rtl="0" eaLnBrk="1" fontAlgn="base" hangingPunct="1">
        <a:spcBef>
          <a:spcPct val="20000"/>
        </a:spcBef>
        <a:spcAft>
          <a:spcPct val="0"/>
        </a:spcAft>
        <a:defRPr sz="2400" b="1">
          <a:solidFill>
            <a:schemeClr val="tx1"/>
          </a:solidFill>
          <a:latin typeface="Calibri" pitchFamily="34" charset="0"/>
        </a:defRPr>
      </a:lvl2pPr>
      <a:lvl3pPr algn="ctr" rtl="0" eaLnBrk="1" fontAlgn="base" hangingPunct="1">
        <a:spcBef>
          <a:spcPct val="20000"/>
        </a:spcBef>
        <a:spcAft>
          <a:spcPct val="0"/>
        </a:spcAft>
        <a:defRPr sz="2400" b="1">
          <a:solidFill>
            <a:schemeClr val="tx1"/>
          </a:solidFill>
          <a:latin typeface="Calibri" pitchFamily="34" charset="0"/>
        </a:defRPr>
      </a:lvl3pPr>
      <a:lvl4pPr algn="ctr" rtl="0" eaLnBrk="1" fontAlgn="base" hangingPunct="1">
        <a:spcBef>
          <a:spcPct val="20000"/>
        </a:spcBef>
        <a:spcAft>
          <a:spcPct val="0"/>
        </a:spcAft>
        <a:defRPr sz="2400" b="1">
          <a:solidFill>
            <a:schemeClr val="tx1"/>
          </a:solidFill>
          <a:latin typeface="Calibri" pitchFamily="34" charset="0"/>
        </a:defRPr>
      </a:lvl4pPr>
      <a:lvl5pPr algn="ctr" rtl="0" eaLnBrk="1" fontAlgn="base" hangingPunct="1">
        <a:spcBef>
          <a:spcPct val="20000"/>
        </a:spcBef>
        <a:spcAft>
          <a:spcPct val="0"/>
        </a:spcAft>
        <a:defRPr sz="2400" b="1">
          <a:solidFill>
            <a:schemeClr val="tx1"/>
          </a:solidFill>
          <a:latin typeface="Calibri" pitchFamily="34" charset="0"/>
        </a:defRPr>
      </a:lvl5pPr>
      <a:lvl6pPr marL="457200" algn="ctr" rtl="0" eaLnBrk="1" fontAlgn="base" hangingPunct="1">
        <a:spcBef>
          <a:spcPct val="20000"/>
        </a:spcBef>
        <a:spcAft>
          <a:spcPct val="0"/>
        </a:spcAft>
        <a:defRPr sz="2400" b="1">
          <a:solidFill>
            <a:schemeClr val="tx1"/>
          </a:solidFill>
          <a:latin typeface="Calibri" pitchFamily="34" charset="0"/>
        </a:defRPr>
      </a:lvl6pPr>
      <a:lvl7pPr marL="914400" algn="ctr" rtl="0" eaLnBrk="1" fontAlgn="base" hangingPunct="1">
        <a:spcBef>
          <a:spcPct val="20000"/>
        </a:spcBef>
        <a:spcAft>
          <a:spcPct val="0"/>
        </a:spcAft>
        <a:defRPr sz="2400" b="1">
          <a:solidFill>
            <a:schemeClr val="tx1"/>
          </a:solidFill>
          <a:latin typeface="Calibri" pitchFamily="34" charset="0"/>
        </a:defRPr>
      </a:lvl7pPr>
      <a:lvl8pPr marL="1371600" algn="ctr" rtl="0" eaLnBrk="1" fontAlgn="base" hangingPunct="1">
        <a:spcBef>
          <a:spcPct val="20000"/>
        </a:spcBef>
        <a:spcAft>
          <a:spcPct val="0"/>
        </a:spcAft>
        <a:defRPr sz="2400" b="1">
          <a:solidFill>
            <a:schemeClr val="tx1"/>
          </a:solidFill>
          <a:latin typeface="Calibri" pitchFamily="34" charset="0"/>
        </a:defRPr>
      </a:lvl8pPr>
      <a:lvl9pPr marL="1828800" algn="ctr" rtl="0" eaLnBrk="1" fontAlgn="base" hangingPunct="1">
        <a:spcBef>
          <a:spcPct val="20000"/>
        </a:spcBef>
        <a:spcAft>
          <a:spcPct val="0"/>
        </a:spcAft>
        <a:defRPr sz="2400" b="1">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980E06"/>
        </a:buClr>
        <a:buSzPct val="70000"/>
        <a:buFont typeface="Wingdings" pitchFamily="2" charset="2"/>
        <a:buChar char="v"/>
        <a:defRPr sz="3200">
          <a:solidFill>
            <a:srgbClr val="980E06"/>
          </a:solidFill>
          <a:latin typeface="+mn-lt"/>
          <a:ea typeface="+mn-ea"/>
          <a:cs typeface="+mn-cs"/>
        </a:defRPr>
      </a:lvl1pPr>
      <a:lvl2pPr marL="742950" indent="-285750" algn="l" rtl="0" eaLnBrk="1" fontAlgn="base" hangingPunct="1">
        <a:spcBef>
          <a:spcPct val="20000"/>
        </a:spcBef>
        <a:spcAft>
          <a:spcPct val="0"/>
        </a:spcAft>
        <a:buSzPct val="90000"/>
        <a:buFont typeface="Wingdings" pitchFamily="2" charset="2"/>
        <a:buChar char=""/>
        <a:defRPr sz="2800" i="1">
          <a:solidFill>
            <a:srgbClr val="002060"/>
          </a:solidFill>
          <a:latin typeface="+mn-lt"/>
        </a:defRPr>
      </a:lvl2pPr>
      <a:lvl3pPr marL="1143000" indent="-228600" algn="l" rtl="0" eaLnBrk="1" fontAlgn="base" hangingPunct="1">
        <a:spcBef>
          <a:spcPct val="20000"/>
        </a:spcBef>
        <a:spcAft>
          <a:spcPct val="0"/>
        </a:spcAft>
        <a:buFont typeface="Wingdings" pitchFamily="2" charset="2"/>
        <a:buChar char="§"/>
        <a:defRPr sz="2400">
          <a:solidFill>
            <a:schemeClr val="accent3">
              <a:lumMod val="75000"/>
            </a:schemeClr>
          </a:solidFill>
          <a:latin typeface="+mn-lt"/>
        </a:defRPr>
      </a:lvl3pPr>
      <a:lvl4pPr marL="1600200" indent="-228600" algn="l" rtl="0" eaLnBrk="1" fontAlgn="base" hangingPunct="1">
        <a:spcBef>
          <a:spcPct val="20000"/>
        </a:spcBef>
        <a:spcAft>
          <a:spcPct val="0"/>
        </a:spcAft>
        <a:buFont typeface="Arial" pitchFamily="34" charset="0"/>
        <a:buChar char="•"/>
        <a:defRPr sz="2000">
          <a:solidFill>
            <a:srgbClr val="572423"/>
          </a:solidFill>
          <a:latin typeface="+mn-lt"/>
        </a:defRPr>
      </a:lvl4pPr>
      <a:lvl5pPr marL="2057400" indent="-228600" algn="l" rtl="0" eaLnBrk="1" fontAlgn="base" hangingPunct="1">
        <a:spcBef>
          <a:spcPct val="20000"/>
        </a:spcBef>
        <a:spcAft>
          <a:spcPct val="0"/>
        </a:spcAft>
        <a:buChar char="»"/>
        <a:defRPr sz="2000" i="1">
          <a:solidFill>
            <a:srgbClr val="002060"/>
          </a:solidFill>
          <a:latin typeface="+mn-lt"/>
        </a:defRPr>
      </a:lvl5pPr>
      <a:lvl6pPr marL="2514600" indent="-228600" algn="l" rtl="0" eaLnBrk="1" fontAlgn="base" hangingPunct="1">
        <a:spcBef>
          <a:spcPct val="20000"/>
        </a:spcBef>
        <a:spcAft>
          <a:spcPct val="0"/>
        </a:spcAft>
        <a:buChar char="»"/>
        <a:defRPr sz="2000">
          <a:solidFill>
            <a:srgbClr val="002060"/>
          </a:solidFill>
          <a:latin typeface="+mn-lt"/>
        </a:defRPr>
      </a:lvl6pPr>
      <a:lvl7pPr marL="2971800" indent="-228600" algn="l" rtl="0" eaLnBrk="1" fontAlgn="base" hangingPunct="1">
        <a:spcBef>
          <a:spcPct val="20000"/>
        </a:spcBef>
        <a:spcAft>
          <a:spcPct val="0"/>
        </a:spcAft>
        <a:buChar char="»"/>
        <a:defRPr sz="2000">
          <a:solidFill>
            <a:srgbClr val="002060"/>
          </a:solidFill>
          <a:latin typeface="+mn-lt"/>
        </a:defRPr>
      </a:lvl7pPr>
      <a:lvl8pPr marL="3429000" indent="-228600" algn="l" rtl="0" eaLnBrk="1" fontAlgn="base" hangingPunct="1">
        <a:spcBef>
          <a:spcPct val="20000"/>
        </a:spcBef>
        <a:spcAft>
          <a:spcPct val="0"/>
        </a:spcAft>
        <a:buChar char="»"/>
        <a:defRPr sz="2000">
          <a:solidFill>
            <a:srgbClr val="002060"/>
          </a:solidFill>
          <a:latin typeface="+mn-lt"/>
        </a:defRPr>
      </a:lvl8pPr>
      <a:lvl9pPr marL="3886200" indent="-228600" algn="l" rtl="0" eaLnBrk="1" fontAlgn="base" hangingPunct="1">
        <a:spcBef>
          <a:spcPct val="20000"/>
        </a:spcBef>
        <a:spcAft>
          <a:spcPct val="0"/>
        </a:spcAft>
        <a:buChar char="»"/>
        <a:defRPr sz="2000">
          <a:solidFill>
            <a:srgbClr val="002060"/>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soa-manifesto.org/default_spanish.html"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www.soa-manifesto.org/"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hyperlink" Target="http://www.soa-manifesto.org/default_spanish.html"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hyperlink" Target="http://www.soa-manifesto.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mailto:diana.sanchez@urjc.es"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7.png"/><Relationship Id="rId7"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4.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emf"/><Relationship Id="rId10" Type="http://schemas.openxmlformats.org/officeDocument/2006/relationships/image" Target="../media/image14.emf"/><Relationship Id="rId4" Type="http://schemas.openxmlformats.org/officeDocument/2006/relationships/image" Target="../media/image8.emf"/><Relationship Id="rId9"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eaLnBrk="1" hangingPunct="1">
              <a:defRPr/>
            </a:pPr>
            <a:r>
              <a:rPr lang="es-ES" altLang="es-CO" dirty="0">
                <a:solidFill>
                  <a:schemeClr val="accent2">
                    <a:lumMod val="75000"/>
                  </a:schemeClr>
                </a:solidFill>
                <a:effectLst>
                  <a:outerShdw blurRad="38100" dist="38100" dir="2700000" algn="tl">
                    <a:srgbClr val="000000">
                      <a:alpha val="43137"/>
                    </a:srgbClr>
                  </a:outerShdw>
                </a:effectLst>
              </a:rPr>
              <a:t>Paradigma y Arquitectura Orientada a Servicios</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5285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Objetivos</a:t>
            </a:r>
            <a:r>
              <a:rPr lang="en-US" dirty="0"/>
              <a:t> y </a:t>
            </a:r>
            <a:r>
              <a:rPr lang="en-US" dirty="0" err="1"/>
              <a:t>Beneficios</a:t>
            </a:r>
            <a:endParaRPr lang="en-US" dirty="0"/>
          </a:p>
        </p:txBody>
      </p:sp>
      <p:sp>
        <p:nvSpPr>
          <p:cNvPr id="36869" name="Content Placeholder 6"/>
          <p:cNvSpPr>
            <a:spLocks noGrp="1"/>
          </p:cNvSpPr>
          <p:nvPr>
            <p:ph idx="1"/>
          </p:nvPr>
        </p:nvSpPr>
        <p:spPr/>
        <p:txBody>
          <a:bodyPr>
            <a:normAutofit fontScale="92500" lnSpcReduction="20000"/>
          </a:bodyPr>
          <a:lstStyle/>
          <a:p>
            <a:r>
              <a:rPr lang="es-ES" dirty="0"/>
              <a:t>Incrementar la Federación</a:t>
            </a:r>
          </a:p>
          <a:p>
            <a:pPr lvl="1"/>
            <a:r>
              <a:rPr lang="es-ES" dirty="0"/>
              <a:t>Un entorno federado de Tecnologías de Información es aquel donde los recursos y aplicaciones están unidos pero manteniendo su autonomía individual y el autogobierno </a:t>
            </a:r>
          </a:p>
          <a:p>
            <a:pPr lvl="1"/>
            <a:r>
              <a:rPr lang="es-ES" dirty="0"/>
              <a:t>SOA tiene como objetivo aumentar la perspectiva federada de una empresa no importando el nivel en el que se aplique dicha perspectiva</a:t>
            </a:r>
          </a:p>
          <a:p>
            <a:pPr lvl="1"/>
            <a:endParaRPr lang="en-US" altLang="es-ES" dirty="0"/>
          </a:p>
          <a:p>
            <a:r>
              <a:rPr lang="en-US" altLang="es-ES" dirty="0" err="1"/>
              <a:t>Incrementar</a:t>
            </a:r>
            <a:r>
              <a:rPr lang="en-US" altLang="es-ES" dirty="0"/>
              <a:t> la </a:t>
            </a:r>
            <a:r>
              <a:rPr lang="en-US" altLang="es-ES" dirty="0" err="1"/>
              <a:t>interoperabilidad</a:t>
            </a:r>
            <a:endParaRPr lang="en-US" altLang="es-ES" dirty="0"/>
          </a:p>
          <a:p>
            <a:pPr lvl="1"/>
            <a:r>
              <a:rPr lang="en-US" altLang="es-ES" dirty="0"/>
              <a:t>Mas software interoperable </a:t>
            </a:r>
            <a:r>
              <a:rPr lang="en-US" altLang="es-ES" dirty="0" err="1"/>
              <a:t>significa</a:t>
            </a:r>
            <a:r>
              <a:rPr lang="en-US" altLang="es-ES" dirty="0"/>
              <a:t> </a:t>
            </a:r>
            <a:r>
              <a:rPr lang="en-US" altLang="es-ES" dirty="0" err="1"/>
              <a:t>que</a:t>
            </a:r>
            <a:r>
              <a:rPr lang="en-US" altLang="es-ES" dirty="0"/>
              <a:t> sea mas </a:t>
            </a:r>
            <a:r>
              <a:rPr lang="en-US" altLang="es-ES" dirty="0" err="1"/>
              <a:t>fácil</a:t>
            </a:r>
            <a:r>
              <a:rPr lang="en-US" altLang="es-ES" dirty="0"/>
              <a:t> el </a:t>
            </a:r>
            <a:r>
              <a:rPr lang="en-US" altLang="es-ES" dirty="0" err="1"/>
              <a:t>intercambio</a:t>
            </a:r>
            <a:r>
              <a:rPr lang="en-US" altLang="es-ES" dirty="0"/>
              <a:t> de </a:t>
            </a:r>
            <a:r>
              <a:rPr lang="en-US" altLang="es-ES" dirty="0" err="1"/>
              <a:t>información</a:t>
            </a:r>
            <a:r>
              <a:rPr lang="en-US" altLang="es-ES" dirty="0"/>
              <a:t>. </a:t>
            </a:r>
          </a:p>
          <a:p>
            <a:pPr lvl="1"/>
            <a:r>
              <a:rPr lang="en-US" altLang="es-ES" dirty="0"/>
              <a:t>La </a:t>
            </a:r>
            <a:r>
              <a:rPr lang="en-US" altLang="es-ES" dirty="0" err="1"/>
              <a:t>integración</a:t>
            </a:r>
            <a:r>
              <a:rPr lang="en-US" altLang="es-ES" dirty="0"/>
              <a:t> </a:t>
            </a:r>
            <a:r>
              <a:rPr lang="en-US" altLang="es-ES" dirty="0" err="1"/>
              <a:t>puede</a:t>
            </a:r>
            <a:r>
              <a:rPr lang="en-US" altLang="es-ES" dirty="0"/>
              <a:t> </a:t>
            </a:r>
            <a:r>
              <a:rPr lang="en-US" altLang="es-ES" dirty="0" err="1"/>
              <a:t>ser</a:t>
            </a:r>
            <a:r>
              <a:rPr lang="en-US" altLang="es-ES" dirty="0"/>
              <a:t> vista </a:t>
            </a:r>
            <a:r>
              <a:rPr lang="en-US" altLang="es-ES" dirty="0" err="1"/>
              <a:t>como</a:t>
            </a:r>
            <a:r>
              <a:rPr lang="en-US" altLang="es-ES" dirty="0"/>
              <a:t> un </a:t>
            </a:r>
            <a:r>
              <a:rPr lang="en-US" altLang="es-ES" dirty="0" err="1"/>
              <a:t>proceso</a:t>
            </a:r>
            <a:r>
              <a:rPr lang="en-US" altLang="es-ES" dirty="0"/>
              <a:t> </a:t>
            </a:r>
            <a:r>
              <a:rPr lang="en-US" altLang="es-ES" dirty="0" err="1"/>
              <a:t>que</a:t>
            </a:r>
            <a:r>
              <a:rPr lang="en-US" altLang="es-ES" dirty="0"/>
              <a:t> </a:t>
            </a:r>
            <a:r>
              <a:rPr lang="en-US" altLang="es-ES" dirty="0" err="1"/>
              <a:t>permite</a:t>
            </a:r>
            <a:r>
              <a:rPr lang="en-US" altLang="es-ES" dirty="0"/>
              <a:t> la </a:t>
            </a:r>
            <a:r>
              <a:rPr lang="en-US" altLang="es-ES" dirty="0" err="1"/>
              <a:t>interoperabilidad</a:t>
            </a:r>
            <a:endParaRPr lang="en-US" altLang="es-ES" dirty="0"/>
          </a:p>
          <a:p>
            <a:endParaRPr lang="en-US" altLang="es-ES" dirty="0"/>
          </a:p>
          <a:p>
            <a:endParaRPr lang="en-US" altLang="es-ES" dirty="0"/>
          </a:p>
          <a:p>
            <a:endParaRPr lang="en-US" altLang="es-ES" dirty="0"/>
          </a:p>
          <a:p>
            <a:endParaRPr lang="en-US" altLang="es-ES" dirty="0"/>
          </a:p>
          <a:p>
            <a:endParaRPr lang="en-US" altLang="es-ES" dirty="0"/>
          </a:p>
        </p:txBody>
      </p:sp>
      <p:sp>
        <p:nvSpPr>
          <p:cNvPr id="5" name="Slide Number Placeholder 4"/>
          <p:cNvSpPr>
            <a:spLocks noGrp="1"/>
          </p:cNvSpPr>
          <p:nvPr>
            <p:ph type="sldNum" sz="quarter" idx="11"/>
          </p:nvPr>
        </p:nvSpPr>
        <p:spPr>
          <a:xfrm>
            <a:off x="6886575" y="52388"/>
            <a:ext cx="2133600" cy="215900"/>
          </a:xfrm>
        </p:spPr>
        <p:txBody>
          <a:bodyPr/>
          <a:lstStyle/>
          <a:p>
            <a:fld id="{8BDB42D0-7FC5-43F7-BC8D-31DE30213390}" type="slidenum">
              <a:rPr lang="en-US" smtClean="0"/>
              <a:pPr/>
              <a:t>10</a:t>
            </a:fld>
            <a:endParaRPr lang="en-US"/>
          </a:p>
        </p:txBody>
      </p: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3491107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Objetivos</a:t>
            </a:r>
            <a:r>
              <a:rPr lang="en-US" dirty="0"/>
              <a:t> y </a:t>
            </a:r>
            <a:r>
              <a:rPr lang="en-US" dirty="0" err="1"/>
              <a:t>Beneficios</a:t>
            </a:r>
            <a:endParaRPr lang="en-US" dirty="0"/>
          </a:p>
        </p:txBody>
      </p:sp>
      <p:sp>
        <p:nvSpPr>
          <p:cNvPr id="8" name="Content Placeholder 7"/>
          <p:cNvSpPr>
            <a:spLocks noGrp="1"/>
          </p:cNvSpPr>
          <p:nvPr>
            <p:ph idx="1"/>
          </p:nvPr>
        </p:nvSpPr>
        <p:spPr/>
        <p:txBody>
          <a:bodyPr>
            <a:normAutofit fontScale="77500" lnSpcReduction="20000"/>
          </a:bodyPr>
          <a:lstStyle/>
          <a:p>
            <a:r>
              <a:rPr lang="en-US" dirty="0" err="1"/>
              <a:t>Alineación</a:t>
            </a:r>
            <a:r>
              <a:rPr lang="en-US" dirty="0"/>
              <a:t> entre </a:t>
            </a:r>
            <a:r>
              <a:rPr lang="en-US" dirty="0" err="1"/>
              <a:t>Negocio</a:t>
            </a:r>
            <a:r>
              <a:rPr lang="en-US" dirty="0"/>
              <a:t> y </a:t>
            </a:r>
            <a:r>
              <a:rPr lang="en-US" dirty="0" err="1"/>
              <a:t>Tecnología</a:t>
            </a:r>
            <a:endParaRPr lang="en-US" dirty="0"/>
          </a:p>
          <a:p>
            <a:pPr lvl="1"/>
            <a:r>
              <a:rPr lang="en-US" dirty="0"/>
              <a:t>SOC </a:t>
            </a:r>
            <a:r>
              <a:rPr lang="en-US" dirty="0" err="1"/>
              <a:t>promueve</a:t>
            </a:r>
            <a:r>
              <a:rPr lang="en-US" dirty="0"/>
              <a:t> la </a:t>
            </a:r>
            <a:r>
              <a:rPr lang="en-US" dirty="0" err="1"/>
              <a:t>abstración</a:t>
            </a:r>
            <a:r>
              <a:rPr lang="en-US" dirty="0"/>
              <a:t> </a:t>
            </a:r>
            <a:r>
              <a:rPr lang="en-US" dirty="0" err="1"/>
              <a:t>en</a:t>
            </a:r>
            <a:r>
              <a:rPr lang="en-US" dirty="0"/>
              <a:t> </a:t>
            </a:r>
            <a:r>
              <a:rPr lang="en-US" dirty="0" err="1"/>
              <a:t>múltiples</a:t>
            </a:r>
            <a:r>
              <a:rPr lang="en-US" dirty="0"/>
              <a:t> </a:t>
            </a:r>
            <a:r>
              <a:rPr lang="en-US" dirty="0" err="1"/>
              <a:t>niveles</a:t>
            </a:r>
            <a:r>
              <a:rPr lang="en-US" dirty="0"/>
              <a:t>. </a:t>
            </a:r>
            <a:r>
              <a:rPr lang="es-ES" dirty="0"/>
              <a:t>Uno de los medios más eficaces para aplicar la abstracción funcional es la creación de capas de servicios que encapsulan y representan modelos de negocio con precisión.</a:t>
            </a:r>
          </a:p>
          <a:p>
            <a:pPr lvl="1"/>
            <a:r>
              <a:rPr lang="es-ES" dirty="0"/>
              <a:t>Los servicios están diseñados para ser intrínsecamente interoperables facilitando de manera directa habilidad del negocio para cambiar</a:t>
            </a:r>
          </a:p>
          <a:p>
            <a:pPr lvl="1"/>
            <a:endParaRPr lang="es-ES" dirty="0"/>
          </a:p>
          <a:p>
            <a:r>
              <a:rPr lang="en-US" dirty="0" err="1"/>
              <a:t>Diversificación</a:t>
            </a:r>
            <a:r>
              <a:rPr lang="en-US" dirty="0"/>
              <a:t> de </a:t>
            </a:r>
            <a:r>
              <a:rPr lang="en-US" dirty="0" err="1"/>
              <a:t>Opciones</a:t>
            </a:r>
            <a:endParaRPr lang="en-US" dirty="0"/>
          </a:p>
          <a:p>
            <a:pPr lvl="1"/>
            <a:r>
              <a:rPr lang="en-US" dirty="0" err="1"/>
              <a:t>Habilidad</a:t>
            </a:r>
            <a:r>
              <a:rPr lang="en-US" dirty="0"/>
              <a:t> de </a:t>
            </a:r>
            <a:r>
              <a:rPr lang="en-US" dirty="0" err="1"/>
              <a:t>una</a:t>
            </a:r>
            <a:r>
              <a:rPr lang="en-US" dirty="0"/>
              <a:t> </a:t>
            </a:r>
            <a:r>
              <a:rPr lang="en-US" dirty="0" err="1"/>
              <a:t>empresa</a:t>
            </a:r>
            <a:r>
              <a:rPr lang="en-US" dirty="0"/>
              <a:t> de </a:t>
            </a:r>
            <a:r>
              <a:rPr lang="en-US" dirty="0" err="1"/>
              <a:t>elegir</a:t>
            </a:r>
            <a:r>
              <a:rPr lang="en-US" dirty="0"/>
              <a:t> y </a:t>
            </a:r>
            <a:r>
              <a:rPr lang="en-US" dirty="0" err="1"/>
              <a:t>tomar</a:t>
            </a:r>
            <a:r>
              <a:rPr lang="en-US" dirty="0"/>
              <a:t> “la </a:t>
            </a:r>
            <a:r>
              <a:rPr lang="en-US" dirty="0" err="1"/>
              <a:t>mejor</a:t>
            </a:r>
            <a:r>
              <a:rPr lang="en-US" dirty="0"/>
              <a:t> </a:t>
            </a:r>
            <a:r>
              <a:rPr lang="en-US" dirty="0" err="1"/>
              <a:t>opcion</a:t>
            </a:r>
            <a:r>
              <a:rPr lang="en-US" dirty="0"/>
              <a:t>” </a:t>
            </a:r>
            <a:r>
              <a:rPr lang="en-US" dirty="0" err="1"/>
              <a:t>tanto</a:t>
            </a:r>
            <a:r>
              <a:rPr lang="en-US" dirty="0"/>
              <a:t> </a:t>
            </a:r>
            <a:r>
              <a:rPr lang="en-US" dirty="0" err="1"/>
              <a:t>en</a:t>
            </a:r>
            <a:r>
              <a:rPr lang="en-US" dirty="0"/>
              <a:t> </a:t>
            </a:r>
            <a:r>
              <a:rPr lang="en-US" dirty="0" err="1"/>
              <a:t>servicios</a:t>
            </a:r>
            <a:r>
              <a:rPr lang="en-US" dirty="0"/>
              <a:t>, </a:t>
            </a:r>
            <a:r>
              <a:rPr lang="en-US" dirty="0" err="1"/>
              <a:t>como</a:t>
            </a:r>
            <a:r>
              <a:rPr lang="en-US" dirty="0"/>
              <a:t> </a:t>
            </a:r>
            <a:r>
              <a:rPr lang="en-US" dirty="0" err="1"/>
              <a:t>productos</a:t>
            </a:r>
            <a:r>
              <a:rPr lang="en-US" dirty="0"/>
              <a:t> y </a:t>
            </a:r>
            <a:r>
              <a:rPr lang="en-US" dirty="0" err="1"/>
              <a:t>tecnología</a:t>
            </a:r>
            <a:r>
              <a:rPr lang="en-US" dirty="0"/>
              <a:t> y </a:t>
            </a:r>
            <a:r>
              <a:rPr lang="en-US" dirty="0" err="1"/>
              <a:t>poder</a:t>
            </a:r>
            <a:r>
              <a:rPr lang="en-US" dirty="0"/>
              <a:t> </a:t>
            </a:r>
            <a:r>
              <a:rPr lang="en-US" dirty="0" err="1"/>
              <a:t>usarlos</a:t>
            </a:r>
            <a:r>
              <a:rPr lang="en-US" dirty="0"/>
              <a:t> </a:t>
            </a:r>
            <a:r>
              <a:rPr lang="en-US" dirty="0" err="1"/>
              <a:t>dentro</a:t>
            </a:r>
            <a:r>
              <a:rPr lang="en-US" dirty="0"/>
              <a:t> de la </a:t>
            </a:r>
            <a:r>
              <a:rPr lang="en-US" dirty="0" err="1"/>
              <a:t>organización</a:t>
            </a:r>
            <a:r>
              <a:rPr lang="en-US" dirty="0"/>
              <a:t> sin </a:t>
            </a:r>
            <a:r>
              <a:rPr lang="en-US" dirty="0" err="1"/>
              <a:t>menoscabar</a:t>
            </a:r>
            <a:r>
              <a:rPr lang="en-US" dirty="0"/>
              <a:t> la </a:t>
            </a:r>
            <a:r>
              <a:rPr lang="en-US" dirty="0" err="1"/>
              <a:t>calidad</a:t>
            </a:r>
            <a:r>
              <a:rPr lang="en-US" dirty="0"/>
              <a:t> del </a:t>
            </a:r>
            <a:r>
              <a:rPr lang="en-US" dirty="0" err="1"/>
              <a:t>servicio</a:t>
            </a:r>
            <a:r>
              <a:rPr lang="en-US" dirty="0"/>
              <a:t>. </a:t>
            </a:r>
          </a:p>
          <a:p>
            <a:pPr lvl="1"/>
            <a:r>
              <a:rPr lang="en-US" dirty="0" err="1"/>
              <a:t>Esta</a:t>
            </a:r>
            <a:r>
              <a:rPr lang="en-US" dirty="0"/>
              <a:t> </a:t>
            </a:r>
            <a:r>
              <a:rPr lang="en-US" dirty="0" err="1"/>
              <a:t>característica</a:t>
            </a:r>
            <a:r>
              <a:rPr lang="en-US" dirty="0"/>
              <a:t> </a:t>
            </a:r>
            <a:r>
              <a:rPr lang="en-US" dirty="0" err="1"/>
              <a:t>es</a:t>
            </a:r>
            <a:r>
              <a:rPr lang="en-US" dirty="0"/>
              <a:t> </a:t>
            </a:r>
            <a:r>
              <a:rPr lang="en-US" dirty="0" err="1"/>
              <a:t>soportada</a:t>
            </a:r>
            <a:r>
              <a:rPr lang="en-US" dirty="0"/>
              <a:t> </a:t>
            </a:r>
            <a:r>
              <a:rPr lang="en-US" dirty="0" err="1"/>
              <a:t>por</a:t>
            </a:r>
            <a:r>
              <a:rPr lang="en-US" dirty="0"/>
              <a:t> el </a:t>
            </a:r>
            <a:r>
              <a:rPr lang="en-US" dirty="0" err="1"/>
              <a:t>uso</a:t>
            </a:r>
            <a:r>
              <a:rPr lang="en-US" dirty="0"/>
              <a:t> de los </a:t>
            </a:r>
            <a:r>
              <a:rPr lang="en-US" dirty="0" err="1"/>
              <a:t>estándares</a:t>
            </a:r>
            <a:r>
              <a:rPr lang="en-US" dirty="0"/>
              <a:t> </a:t>
            </a:r>
            <a:r>
              <a:rPr lang="en-US" dirty="0" err="1"/>
              <a:t>que</a:t>
            </a:r>
            <a:r>
              <a:rPr lang="en-US" dirty="0"/>
              <a:t> </a:t>
            </a:r>
            <a:r>
              <a:rPr lang="en-US" dirty="0" err="1"/>
              <a:t>promueve</a:t>
            </a:r>
            <a:r>
              <a:rPr lang="en-US" dirty="0"/>
              <a:t> SOC, lo </a:t>
            </a:r>
            <a:r>
              <a:rPr lang="en-US" dirty="0" err="1"/>
              <a:t>que</a:t>
            </a:r>
            <a:r>
              <a:rPr lang="en-US" dirty="0"/>
              <a:t> </a:t>
            </a:r>
            <a:r>
              <a:rPr lang="en-US" dirty="0" err="1"/>
              <a:t>conlleva</a:t>
            </a:r>
            <a:r>
              <a:rPr lang="en-US" dirty="0"/>
              <a:t> a </a:t>
            </a:r>
            <a:r>
              <a:rPr lang="en-US" dirty="0" err="1"/>
              <a:t>que</a:t>
            </a:r>
            <a:r>
              <a:rPr lang="en-US" dirty="0"/>
              <a:t> se </a:t>
            </a:r>
            <a:r>
              <a:rPr lang="en-US" dirty="0" err="1"/>
              <a:t>oferten</a:t>
            </a:r>
            <a:r>
              <a:rPr lang="en-US" dirty="0"/>
              <a:t> </a:t>
            </a:r>
            <a:r>
              <a:rPr lang="en-US" dirty="0" err="1"/>
              <a:t>servicios</a:t>
            </a:r>
            <a:r>
              <a:rPr lang="en-US" dirty="0"/>
              <a:t> </a:t>
            </a:r>
            <a:r>
              <a:rPr lang="en-US" dirty="0" err="1"/>
              <a:t>neutrales</a:t>
            </a:r>
            <a:r>
              <a:rPr lang="en-US" dirty="0"/>
              <a:t> con </a:t>
            </a:r>
            <a:r>
              <a:rPr lang="en-US" dirty="0" err="1"/>
              <a:t>respecto</a:t>
            </a:r>
            <a:r>
              <a:rPr lang="en-US" dirty="0"/>
              <a:t> al </a:t>
            </a:r>
            <a:r>
              <a:rPr lang="en-US" dirty="0" err="1"/>
              <a:t>vendedor</a:t>
            </a:r>
            <a:r>
              <a:rPr lang="en-US" dirty="0"/>
              <a:t>. </a:t>
            </a:r>
          </a:p>
        </p:txBody>
      </p:sp>
      <p:sp>
        <p:nvSpPr>
          <p:cNvPr id="4" name="Slide Number Placeholder 3"/>
          <p:cNvSpPr>
            <a:spLocks noGrp="1"/>
          </p:cNvSpPr>
          <p:nvPr>
            <p:ph type="sldNum" sz="quarter" idx="11"/>
          </p:nvPr>
        </p:nvSpPr>
        <p:spPr>
          <a:xfrm>
            <a:off x="6886575" y="52388"/>
            <a:ext cx="2133600" cy="215900"/>
          </a:xfrm>
        </p:spPr>
        <p:txBody>
          <a:bodyPr/>
          <a:lstStyle/>
          <a:p>
            <a:fld id="{CB9EC52B-CA33-421A-ADBD-7095588D66C9}" type="slidenum">
              <a:rPr lang="en-US" smtClean="0"/>
              <a:pPr/>
              <a:t>11</a:t>
            </a:fld>
            <a:endParaRPr lang="en-US"/>
          </a:p>
        </p:txBody>
      </p: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1677869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Objetivos</a:t>
            </a:r>
            <a:r>
              <a:rPr lang="en-US" dirty="0"/>
              <a:t> y </a:t>
            </a:r>
            <a:r>
              <a:rPr lang="en-US" dirty="0" err="1"/>
              <a:t>Beneficios</a:t>
            </a:r>
            <a:endParaRPr lang="en-US" dirty="0"/>
          </a:p>
        </p:txBody>
      </p:sp>
      <p:sp>
        <p:nvSpPr>
          <p:cNvPr id="47109" name="Content Placeholder 7"/>
          <p:cNvSpPr>
            <a:spLocks noGrp="1"/>
          </p:cNvSpPr>
          <p:nvPr>
            <p:ph idx="1"/>
          </p:nvPr>
        </p:nvSpPr>
        <p:spPr/>
        <p:txBody>
          <a:bodyPr>
            <a:normAutofit fontScale="92500" lnSpcReduction="10000"/>
          </a:bodyPr>
          <a:lstStyle/>
          <a:p>
            <a:r>
              <a:rPr lang="es-ES" dirty="0"/>
              <a:t>Incremento del Retorno de Inversión</a:t>
            </a:r>
          </a:p>
          <a:p>
            <a:pPr lvl="1"/>
            <a:r>
              <a:rPr lang="es-ES" dirty="0"/>
              <a:t>La medición del retorno de la inversión (ROI) de software es un factor crítico a la hora de determinar cuán rentable es una aplicación o sistema</a:t>
            </a:r>
            <a:endParaRPr lang="en-US" altLang="es-ES" dirty="0"/>
          </a:p>
          <a:p>
            <a:pPr lvl="1"/>
            <a:r>
              <a:rPr lang="en-US" altLang="es-ES" dirty="0"/>
              <a:t>SOC </a:t>
            </a:r>
            <a:r>
              <a:rPr lang="en-US" altLang="es-ES" dirty="0" err="1"/>
              <a:t>aboga</a:t>
            </a:r>
            <a:r>
              <a:rPr lang="en-US" altLang="es-ES" dirty="0"/>
              <a:t> </a:t>
            </a:r>
            <a:r>
              <a:rPr lang="en-US" altLang="es-ES" dirty="0" err="1"/>
              <a:t>por</a:t>
            </a:r>
            <a:r>
              <a:rPr lang="en-US" altLang="es-ES" dirty="0"/>
              <a:t> la </a:t>
            </a:r>
            <a:r>
              <a:rPr lang="en-US" altLang="es-ES" dirty="0" err="1"/>
              <a:t>creación</a:t>
            </a:r>
            <a:r>
              <a:rPr lang="en-US" altLang="es-ES" dirty="0"/>
              <a:t> de </a:t>
            </a:r>
            <a:r>
              <a:rPr lang="en-US" altLang="es-ES" dirty="0" err="1"/>
              <a:t>soluciones</a:t>
            </a:r>
            <a:r>
              <a:rPr lang="en-US" altLang="es-ES" dirty="0"/>
              <a:t> </a:t>
            </a:r>
            <a:r>
              <a:rPr lang="en-US" altLang="es-ES" dirty="0" err="1"/>
              <a:t>agnósticas</a:t>
            </a:r>
            <a:r>
              <a:rPr lang="en-US" altLang="es-ES" dirty="0"/>
              <a:t>, </a:t>
            </a:r>
            <a:r>
              <a:rPr lang="en-US" altLang="es-ES" dirty="0" err="1"/>
              <a:t>es</a:t>
            </a:r>
            <a:r>
              <a:rPr lang="en-US" altLang="es-ES" dirty="0"/>
              <a:t> </a:t>
            </a:r>
            <a:r>
              <a:rPr lang="en-US" altLang="es-ES" dirty="0" err="1"/>
              <a:t>decir</a:t>
            </a:r>
            <a:r>
              <a:rPr lang="en-US" altLang="es-ES" dirty="0"/>
              <a:t>, </a:t>
            </a:r>
            <a:r>
              <a:rPr lang="en-US" altLang="es-ES" dirty="0" err="1"/>
              <a:t>que</a:t>
            </a:r>
            <a:r>
              <a:rPr lang="en-US" altLang="es-ES" dirty="0"/>
              <a:t> </a:t>
            </a:r>
            <a:r>
              <a:rPr lang="en-US" altLang="es-ES" dirty="0" err="1"/>
              <a:t>sirve</a:t>
            </a:r>
            <a:r>
              <a:rPr lang="en-US" altLang="es-ES" dirty="0"/>
              <a:t> para </a:t>
            </a:r>
            <a:r>
              <a:rPr lang="en-US" altLang="es-ES" dirty="0" err="1"/>
              <a:t>múltiples</a:t>
            </a:r>
            <a:r>
              <a:rPr lang="en-US" altLang="es-ES" dirty="0"/>
              <a:t> </a:t>
            </a:r>
            <a:r>
              <a:rPr lang="en-US" altLang="es-ES" dirty="0" err="1"/>
              <a:t>propósitos</a:t>
            </a:r>
            <a:r>
              <a:rPr lang="en-US" altLang="es-ES" dirty="0"/>
              <a:t>. </a:t>
            </a:r>
          </a:p>
          <a:p>
            <a:endParaRPr lang="en-US" altLang="es-ES" dirty="0"/>
          </a:p>
          <a:p>
            <a:r>
              <a:rPr lang="en-US" altLang="es-ES" dirty="0" err="1"/>
              <a:t>Incrementar</a:t>
            </a:r>
            <a:r>
              <a:rPr lang="en-US" altLang="es-ES" dirty="0"/>
              <a:t> la </a:t>
            </a:r>
            <a:r>
              <a:rPr lang="en-US" altLang="es-ES" dirty="0" err="1"/>
              <a:t>agilidad</a:t>
            </a:r>
            <a:r>
              <a:rPr lang="en-US" altLang="es-ES" dirty="0"/>
              <a:t> </a:t>
            </a:r>
            <a:r>
              <a:rPr lang="en-US" altLang="es-ES" dirty="0" err="1"/>
              <a:t>organizacional</a:t>
            </a:r>
            <a:endParaRPr lang="en-US" altLang="es-ES" dirty="0"/>
          </a:p>
          <a:p>
            <a:pPr lvl="1"/>
            <a:r>
              <a:rPr lang="en-US" altLang="es-ES" dirty="0" err="1"/>
              <a:t>Agilidad</a:t>
            </a:r>
            <a:r>
              <a:rPr lang="en-US" altLang="es-ES" dirty="0"/>
              <a:t>, a </a:t>
            </a:r>
            <a:r>
              <a:rPr lang="en-US" altLang="es-ES" dirty="0" err="1"/>
              <a:t>nivel</a:t>
            </a:r>
            <a:r>
              <a:rPr lang="en-US" altLang="es-ES" dirty="0"/>
              <a:t> </a:t>
            </a:r>
            <a:r>
              <a:rPr lang="en-US" altLang="es-ES" dirty="0" err="1"/>
              <a:t>organizacional</a:t>
            </a:r>
            <a:r>
              <a:rPr lang="en-US" altLang="es-ES" dirty="0"/>
              <a:t>, se </a:t>
            </a:r>
            <a:r>
              <a:rPr lang="en-US" altLang="es-ES" dirty="0" err="1"/>
              <a:t>refieren</a:t>
            </a:r>
            <a:r>
              <a:rPr lang="en-US" altLang="es-ES" dirty="0"/>
              <a:t> a la forma </a:t>
            </a:r>
            <a:r>
              <a:rPr lang="en-US" altLang="es-ES" dirty="0" err="1"/>
              <a:t>en</a:t>
            </a:r>
            <a:r>
              <a:rPr lang="en-US" altLang="es-ES" dirty="0"/>
              <a:t> la </a:t>
            </a:r>
            <a:r>
              <a:rPr lang="en-US" altLang="es-ES" dirty="0" err="1"/>
              <a:t>cual</a:t>
            </a:r>
            <a:r>
              <a:rPr lang="en-US" altLang="es-ES" dirty="0"/>
              <a:t> </a:t>
            </a:r>
            <a:r>
              <a:rPr lang="en-US" altLang="es-ES" dirty="0" err="1"/>
              <a:t>una</a:t>
            </a:r>
            <a:r>
              <a:rPr lang="en-US" altLang="es-ES" dirty="0"/>
              <a:t> </a:t>
            </a:r>
            <a:r>
              <a:rPr lang="en-US" altLang="es-ES" dirty="0" err="1"/>
              <a:t>organización</a:t>
            </a:r>
            <a:r>
              <a:rPr lang="en-US" altLang="es-ES" dirty="0"/>
              <a:t> </a:t>
            </a:r>
            <a:r>
              <a:rPr lang="en-US" altLang="es-ES" dirty="0" err="1"/>
              <a:t>puede</a:t>
            </a:r>
            <a:r>
              <a:rPr lang="en-US" altLang="es-ES" dirty="0"/>
              <a:t> </a:t>
            </a:r>
            <a:r>
              <a:rPr lang="en-US" altLang="es-ES" dirty="0" err="1"/>
              <a:t>respnder</a:t>
            </a:r>
            <a:r>
              <a:rPr lang="en-US" altLang="es-ES" dirty="0"/>
              <a:t> al </a:t>
            </a:r>
            <a:r>
              <a:rPr lang="en-US" altLang="es-ES" dirty="0" err="1"/>
              <a:t>cambio</a:t>
            </a:r>
            <a:r>
              <a:rPr lang="en-US" altLang="es-ES" dirty="0"/>
              <a:t>. </a:t>
            </a:r>
          </a:p>
          <a:p>
            <a:pPr lvl="1"/>
            <a:r>
              <a:rPr lang="en-US" altLang="es-ES" dirty="0" err="1"/>
              <a:t>Incrementar</a:t>
            </a:r>
            <a:r>
              <a:rPr lang="en-US" altLang="es-ES" dirty="0"/>
              <a:t> la </a:t>
            </a:r>
            <a:r>
              <a:rPr lang="en-US" altLang="es-ES" dirty="0" err="1"/>
              <a:t>agilidad</a:t>
            </a:r>
            <a:r>
              <a:rPr lang="en-US" altLang="es-ES" dirty="0"/>
              <a:t> </a:t>
            </a:r>
            <a:r>
              <a:rPr lang="en-US" altLang="es-ES" dirty="0" err="1"/>
              <a:t>organizacional</a:t>
            </a:r>
            <a:r>
              <a:rPr lang="en-US" altLang="es-ES" dirty="0"/>
              <a:t> </a:t>
            </a:r>
            <a:r>
              <a:rPr lang="en-US" altLang="es-ES" dirty="0" err="1"/>
              <a:t>es</a:t>
            </a:r>
            <a:r>
              <a:rPr lang="en-US" altLang="es-ES" dirty="0"/>
              <a:t> </a:t>
            </a:r>
            <a:r>
              <a:rPr lang="en-US" altLang="es-ES" dirty="0" err="1"/>
              <a:t>muy</a:t>
            </a:r>
            <a:r>
              <a:rPr lang="en-US" altLang="es-ES" dirty="0"/>
              <a:t> </a:t>
            </a:r>
            <a:r>
              <a:rPr lang="en-US" altLang="es-ES" dirty="0" err="1"/>
              <a:t>atractivo</a:t>
            </a:r>
            <a:r>
              <a:rPr lang="en-US" altLang="es-ES" dirty="0"/>
              <a:t> para </a:t>
            </a:r>
            <a:r>
              <a:rPr lang="en-US" altLang="es-ES" dirty="0" err="1"/>
              <a:t>las</a:t>
            </a:r>
            <a:r>
              <a:rPr lang="en-US" altLang="es-ES" dirty="0"/>
              <a:t> </a:t>
            </a:r>
            <a:r>
              <a:rPr lang="en-US" altLang="es-ES" dirty="0" err="1"/>
              <a:t>empresas</a:t>
            </a:r>
            <a:r>
              <a:rPr lang="en-US" altLang="es-ES" dirty="0"/>
              <a:t>, </a:t>
            </a:r>
            <a:r>
              <a:rPr lang="en-US" altLang="es-ES" dirty="0" err="1"/>
              <a:t>en</a:t>
            </a:r>
            <a:r>
              <a:rPr lang="en-US" altLang="es-ES" dirty="0"/>
              <a:t> especial, </a:t>
            </a:r>
            <a:r>
              <a:rPr lang="en-US" altLang="es-ES" dirty="0" err="1"/>
              <a:t>en</a:t>
            </a:r>
            <a:r>
              <a:rPr lang="en-US" altLang="es-ES" dirty="0"/>
              <a:t> el sector </a:t>
            </a:r>
            <a:r>
              <a:rPr lang="en-US" altLang="es-ES" dirty="0" err="1"/>
              <a:t>privado</a:t>
            </a:r>
            <a:endParaRPr lang="en-US" altLang="es-ES" dirty="0"/>
          </a:p>
        </p:txBody>
      </p:sp>
      <p:sp>
        <p:nvSpPr>
          <p:cNvPr id="4" name="Slide Number Placeholder 3"/>
          <p:cNvSpPr>
            <a:spLocks noGrp="1"/>
          </p:cNvSpPr>
          <p:nvPr>
            <p:ph type="sldNum" sz="quarter" idx="11"/>
          </p:nvPr>
        </p:nvSpPr>
        <p:spPr/>
        <p:txBody>
          <a:bodyPr/>
          <a:lstStyle/>
          <a:p>
            <a:fld id="{9C8E8BAD-09F3-4EFC-837E-2D28D56B2AA4}" type="slidenum">
              <a:rPr lang="en-US" smtClean="0"/>
              <a:pPr/>
              <a:t>12</a:t>
            </a:fld>
            <a:endParaRPr lang="en-US"/>
          </a:p>
        </p:txBody>
      </p: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1227398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Objetivos</a:t>
            </a:r>
            <a:r>
              <a:rPr lang="en-US" dirty="0"/>
              <a:t> y </a:t>
            </a:r>
            <a:r>
              <a:rPr lang="en-US" dirty="0" err="1"/>
              <a:t>Beneficios</a:t>
            </a:r>
            <a:endParaRPr lang="en-US" dirty="0"/>
          </a:p>
        </p:txBody>
      </p:sp>
      <p:sp>
        <p:nvSpPr>
          <p:cNvPr id="49157" name="Content Placeholder 7"/>
          <p:cNvSpPr>
            <a:spLocks noGrp="1"/>
          </p:cNvSpPr>
          <p:nvPr>
            <p:ph idx="1"/>
          </p:nvPr>
        </p:nvSpPr>
        <p:spPr/>
        <p:txBody>
          <a:bodyPr>
            <a:normAutofit/>
          </a:bodyPr>
          <a:lstStyle/>
          <a:p>
            <a:r>
              <a:rPr lang="en-US" dirty="0" err="1"/>
              <a:t>Reducir</a:t>
            </a:r>
            <a:r>
              <a:rPr lang="en-US" dirty="0"/>
              <a:t> la </a:t>
            </a:r>
            <a:r>
              <a:rPr lang="en-US" dirty="0" err="1"/>
              <a:t>Carga</a:t>
            </a:r>
            <a:r>
              <a:rPr lang="en-US" dirty="0"/>
              <a:t> </a:t>
            </a:r>
            <a:r>
              <a:rPr lang="en-US" dirty="0" err="1"/>
              <a:t>Tecnológica</a:t>
            </a:r>
            <a:endParaRPr lang="en-US" dirty="0"/>
          </a:p>
          <a:p>
            <a:pPr lvl="1"/>
            <a:r>
              <a:rPr lang="en-US" dirty="0" err="1"/>
              <a:t>Aplicacion</a:t>
            </a:r>
            <a:r>
              <a:rPr lang="en-US" dirty="0"/>
              <a:t> </a:t>
            </a:r>
            <a:r>
              <a:rPr lang="en-US" dirty="0" err="1"/>
              <a:t>consistente</a:t>
            </a:r>
            <a:r>
              <a:rPr lang="en-US" dirty="0"/>
              <a:t> de la </a:t>
            </a:r>
            <a:r>
              <a:rPr lang="en-US" dirty="0" err="1"/>
              <a:t>orientacion</a:t>
            </a:r>
            <a:r>
              <a:rPr lang="en-US" dirty="0"/>
              <a:t> a </a:t>
            </a:r>
            <a:r>
              <a:rPr lang="en-US" dirty="0" err="1"/>
              <a:t>servicios</a:t>
            </a:r>
            <a:r>
              <a:rPr lang="en-US" dirty="0"/>
              <a:t> reduce:</a:t>
            </a:r>
            <a:endParaRPr lang="en-US" dirty="0">
              <a:sym typeface="Wingdings" panose="05000000000000000000" pitchFamily="2" charset="2"/>
            </a:endParaRPr>
          </a:p>
          <a:p>
            <a:pPr lvl="2"/>
            <a:r>
              <a:rPr lang="en-US" dirty="0" err="1"/>
              <a:t>Basura</a:t>
            </a:r>
            <a:r>
              <a:rPr lang="en-US" dirty="0"/>
              <a:t> </a:t>
            </a:r>
            <a:r>
              <a:rPr lang="en-US" dirty="0" err="1"/>
              <a:t>tecnológica</a:t>
            </a:r>
            <a:r>
              <a:rPr lang="en-US" dirty="0"/>
              <a:t> y la </a:t>
            </a:r>
            <a:r>
              <a:rPr lang="en-US" dirty="0" err="1"/>
              <a:t>redundancia</a:t>
            </a:r>
            <a:r>
              <a:rPr lang="en-US" dirty="0"/>
              <a:t> </a:t>
            </a:r>
          </a:p>
          <a:p>
            <a:pPr lvl="2"/>
            <a:r>
              <a:rPr lang="en-US" dirty="0" err="1"/>
              <a:t>Tamaño</a:t>
            </a:r>
            <a:r>
              <a:rPr lang="en-US" dirty="0"/>
              <a:t> de </a:t>
            </a:r>
            <a:r>
              <a:rPr lang="en-US" dirty="0" err="1"/>
              <a:t>las</a:t>
            </a:r>
            <a:r>
              <a:rPr lang="en-US" dirty="0"/>
              <a:t> </a:t>
            </a:r>
            <a:r>
              <a:rPr lang="en-US" dirty="0" err="1"/>
              <a:t>infraestructuras</a:t>
            </a:r>
            <a:r>
              <a:rPr lang="en-US" dirty="0"/>
              <a:t> </a:t>
            </a:r>
            <a:r>
              <a:rPr lang="en-US" dirty="0" err="1"/>
              <a:t>tecnológicas</a:t>
            </a:r>
            <a:r>
              <a:rPr lang="en-US" dirty="0"/>
              <a:t> </a:t>
            </a:r>
          </a:p>
          <a:p>
            <a:pPr lvl="2"/>
            <a:r>
              <a:rPr lang="en-US" dirty="0" err="1"/>
              <a:t>Costos</a:t>
            </a:r>
            <a:r>
              <a:rPr lang="en-US" dirty="0"/>
              <a:t> </a:t>
            </a:r>
            <a:r>
              <a:rPr lang="en-US" dirty="0" err="1"/>
              <a:t>operacionales</a:t>
            </a:r>
            <a:endParaRPr lang="en-US" dirty="0"/>
          </a:p>
          <a:p>
            <a:pPr lvl="2"/>
            <a:r>
              <a:rPr lang="en-US" dirty="0" err="1"/>
              <a:t>Gastos</a:t>
            </a:r>
            <a:r>
              <a:rPr lang="en-US" dirty="0"/>
              <a:t> </a:t>
            </a:r>
            <a:r>
              <a:rPr lang="en-US" dirty="0" err="1"/>
              <a:t>asociados</a:t>
            </a:r>
            <a:r>
              <a:rPr lang="en-US" dirty="0"/>
              <a:t> a </a:t>
            </a:r>
            <a:r>
              <a:rPr lang="en-US" dirty="0" err="1"/>
              <a:t>su</a:t>
            </a:r>
            <a:r>
              <a:rPr lang="en-US" dirty="0"/>
              <a:t> </a:t>
            </a:r>
            <a:r>
              <a:rPr lang="en-US" dirty="0" err="1"/>
              <a:t>gestion</a:t>
            </a:r>
            <a:r>
              <a:rPr lang="en-US" dirty="0"/>
              <a:t> y </a:t>
            </a:r>
            <a:r>
              <a:rPr lang="en-US" dirty="0" err="1"/>
              <a:t>evolucion</a:t>
            </a:r>
            <a:r>
              <a:rPr lang="en-US" dirty="0"/>
              <a:t>.</a:t>
            </a:r>
          </a:p>
          <a:p>
            <a:pPr lvl="1"/>
            <a:r>
              <a:rPr lang="en-US" dirty="0" err="1"/>
              <a:t>Generando</a:t>
            </a:r>
            <a:r>
              <a:rPr lang="en-US" dirty="0"/>
              <a:t> </a:t>
            </a:r>
            <a:r>
              <a:rPr lang="en-US" dirty="0" err="1"/>
              <a:t>en</a:t>
            </a:r>
            <a:r>
              <a:rPr lang="en-US" dirty="0"/>
              <a:t> la </a:t>
            </a:r>
            <a:r>
              <a:rPr lang="en-US" dirty="0" err="1"/>
              <a:t>organización</a:t>
            </a:r>
            <a:r>
              <a:rPr lang="en-US" dirty="0"/>
              <a:t> un </a:t>
            </a:r>
            <a:r>
              <a:rPr lang="en-US" dirty="0" err="1"/>
              <a:t>aumento</a:t>
            </a:r>
            <a:r>
              <a:rPr lang="en-US" dirty="0"/>
              <a:t> </a:t>
            </a:r>
            <a:r>
              <a:rPr lang="en-US" dirty="0" err="1"/>
              <a:t>espectacular</a:t>
            </a:r>
            <a:r>
              <a:rPr lang="en-US" dirty="0"/>
              <a:t> de la </a:t>
            </a:r>
            <a:r>
              <a:rPr lang="en-US" dirty="0" err="1"/>
              <a:t>eficiencia</a:t>
            </a:r>
            <a:r>
              <a:rPr lang="en-US" dirty="0"/>
              <a:t> y de la </a:t>
            </a:r>
            <a:r>
              <a:rPr lang="en-US" dirty="0" err="1"/>
              <a:t>rentabilidad</a:t>
            </a:r>
            <a:r>
              <a:rPr lang="en-US" dirty="0"/>
              <a:t>. </a:t>
            </a:r>
          </a:p>
        </p:txBody>
      </p:sp>
      <p:sp>
        <p:nvSpPr>
          <p:cNvPr id="4" name="Slide Number Placeholder 3"/>
          <p:cNvSpPr>
            <a:spLocks noGrp="1"/>
          </p:cNvSpPr>
          <p:nvPr>
            <p:ph type="sldNum" sz="quarter" idx="11"/>
          </p:nvPr>
        </p:nvSpPr>
        <p:spPr/>
        <p:txBody>
          <a:bodyPr/>
          <a:lstStyle/>
          <a:p>
            <a:fld id="{EAC9FAB8-6772-4A50-B127-B1E52EF490CA}" type="slidenum">
              <a:rPr lang="en-US" smtClean="0"/>
              <a:pPr/>
              <a:t>13</a:t>
            </a:fld>
            <a:endParaRPr lang="en-US"/>
          </a:p>
        </p:txBody>
      </p:sp>
      <p:sp>
        <p:nvSpPr>
          <p:cNvPr id="9" name="Content Placeholder 7"/>
          <p:cNvSpPr txBox="1">
            <a:spLocks/>
          </p:cNvSpPr>
          <p:nvPr/>
        </p:nvSpPr>
        <p:spPr>
          <a:xfrm>
            <a:off x="838200" y="1676400"/>
            <a:ext cx="7924800" cy="4724400"/>
          </a:xfrm>
          <a:prstGeom prst="rect">
            <a:avLst/>
          </a:prstGeom>
        </p:spPr>
        <p:txBody>
          <a:bodyPr lIns="54864" tIns="91440">
            <a:normAutofit/>
          </a:bodyPr>
          <a:lstStyle/>
          <a:p>
            <a:pPr marL="438912" indent="-320040" fontAlgn="auto">
              <a:spcBef>
                <a:spcPts val="0"/>
              </a:spcBef>
              <a:spcAft>
                <a:spcPts val="0"/>
              </a:spcAft>
              <a:buClr>
                <a:schemeClr val="accent1"/>
              </a:buClr>
              <a:buSzPct val="80000"/>
              <a:buFont typeface="Wingdings 2"/>
              <a:buChar char=""/>
              <a:defRPr/>
            </a:pPr>
            <a:endParaRPr lang="en-US" sz="3200" dirty="0">
              <a:latin typeface="+mn-lt"/>
            </a:endParaRPr>
          </a:p>
        </p:txBody>
      </p: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888205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Beneficios encontrados en proyectos SOA</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14</a:t>
            </a:fld>
            <a:endParaRPr lang="es-ES" dirty="0"/>
          </a:p>
        </p:txBody>
      </p:sp>
      <p:pic>
        <p:nvPicPr>
          <p:cNvPr id="4098"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35000" y="1514475"/>
            <a:ext cx="7886700" cy="309562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04602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07"/>
            <a:ext cx="285750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603" name="Rectangle 2"/>
          <p:cNvSpPr>
            <a:spLocks noGrp="1" noChangeArrowheads="1"/>
          </p:cNvSpPr>
          <p:nvPr>
            <p:ph type="title"/>
          </p:nvPr>
        </p:nvSpPr>
        <p:spPr/>
        <p:txBody>
          <a:bodyPr/>
          <a:lstStyle/>
          <a:p>
            <a:endParaRPr lang="es-ES" dirty="0"/>
          </a:p>
        </p:txBody>
      </p:sp>
      <p:sp>
        <p:nvSpPr>
          <p:cNvPr id="25604" name="Rectangle 3"/>
          <p:cNvSpPr>
            <a:spLocks noGrp="1" noChangeArrowheads="1"/>
          </p:cNvSpPr>
          <p:nvPr>
            <p:ph type="body" idx="1"/>
          </p:nvPr>
        </p:nvSpPr>
        <p:spPr/>
        <p:txBody>
          <a:bodyPr/>
          <a:lstStyle/>
          <a:p>
            <a:endParaRPr lang="es-ES" dirty="0"/>
          </a:p>
          <a:p>
            <a:pPr marL="0" indent="0">
              <a:buNone/>
            </a:pPr>
            <a:endParaRPr lang="es-ES" dirty="0">
              <a:hlinkClick r:id="rId4"/>
            </a:endParaRPr>
          </a:p>
          <a:p>
            <a:r>
              <a:rPr lang="es-ES" dirty="0"/>
              <a:t>Analicemos el Manifiesto SOA</a:t>
            </a:r>
          </a:p>
          <a:p>
            <a:endParaRPr lang="es-ES" dirty="0">
              <a:hlinkClick r:id="rId4"/>
            </a:endParaRPr>
          </a:p>
          <a:p>
            <a:r>
              <a:rPr lang="es-ES" dirty="0">
                <a:hlinkClick r:id="rId4"/>
              </a:rPr>
              <a:t>http://www.soa-manifesto.org/default_spanish.html</a:t>
            </a:r>
            <a:endParaRPr lang="es-ES" dirty="0"/>
          </a:p>
        </p:txBody>
      </p:sp>
      <p:sp>
        <p:nvSpPr>
          <p:cNvPr id="2" name="1 Marcador de pie de página"/>
          <p:cNvSpPr>
            <a:spLocks noGrp="1"/>
          </p:cNvSpPr>
          <p:nvPr>
            <p:ph type="ftr" sz="quarter" idx="10"/>
          </p:nvPr>
        </p:nvSpPr>
        <p:spPr/>
        <p:txBody>
          <a:bodyPr/>
          <a:lstStyle/>
          <a:p>
            <a:r>
              <a:rPr lang="es-ES"/>
              <a:t>Arquitectura y Paradigma orientado a servicios</a:t>
            </a:r>
            <a:endParaRPr lang="es-ES" dirty="0"/>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15</a:t>
            </a:fld>
            <a:endParaRPr lang="es-ES" dirty="0"/>
          </a:p>
        </p:txBody>
      </p:sp>
      <p:sp>
        <p:nvSpPr>
          <p:cNvPr id="8" name="AutoShape 2" descr="data:image/jpeg;base64,/9j/4AAQSkZJRgABAQAAAQABAAD/2wCEAAkGBw8PDQ0MDQ0NDw0MDQ0NDQ0NDg8NDQwOFBEWFhQRFBQYHCghGBolJxQUITEhJSorLi46Fys1ODMsNygtLisBCgoKDg0OFA8PFSwcHBwsLCwtLSwsLCssLCssLyssNy4sLCwvLCwsLCwsKywrKywsLCwsLCwsLCwsLCwsLCwsLP/AABEIAKgBLAMBEQACEQEDEQH/xAAcAAEAAQUBAQAAAAAAAAAAAAAAAQIDBAUGBwj/xABLEAABAwIBBAsMBwYGAwAAAAABAAIDBBEFBgcSIRMxQVFTYXGBkZLRFBYXIjRSVHShsrPSMjVCYnKxwXOCk6LC4SUzNkNVdRUj8f/EABoBAQEBAAMBAAAAAAAAAAAAAAABAgMEBQb/xAAzEQEAAQMABwcDBAIDAQAAAAAAAQIDEQQFEiExUnEUFTJBUaHREzSxYYGR8CIzJHLBI//aAAwDAQACEQMRAD8A9aC8OHfStIIJVQRREFQQEBAQEEoIQEBAQEBAQEBAQEBAQEBAQEBAUBAQEEKKhQQstJC1CJVRKqCoIJQEBAQEBAQFQUBAQQglAQEBBCCUEIJQEBAQEBAQQgICAoCKhQUlZVIVgStIlAVRKAgICAgICAqCAgKAgICAgICAgICAgKgoCAgICAghAUBARUKCkrMqkJAkLSJVQQEBUWa2UxwyyCxMcUjwDtEtaSL9CLTGaoj1eRjOvX8BRdSb51rD3e6rPNPt8HhXr+AoupN86YO6rXNPt8HhXr+AoupN86YO6rXNPt8HhXr+AoupN86YO6rXNPt8HhXr+AoupN86YO6rXNPt8HhXr+AoupN86YO6rXNPt8HhXr+AoupN86YO6rXNPt8HhXr+AoupN86YO6rXNPt8HhWr+AoupN86YO6rXNPt8HhWr+AoupL86YO6rXNPt8HhXr+AoupN86YO6rXNPt8HhXr/AEei6k3zpg7qtc0+3wjwr1/AUXUl+dMHdVrmn2+E+Fev4Ci6kvzpg7qtc0+3weFev4Ci6kvzpg7qtc0+3weFev4Ci6kvzpg7qtc0+3weFev4Ci6kvzpg7qtc0+3weFev4Ci6kvzpg7qtc0+3weFev4Ci6kvzpg7qtc0+3weFav4Ci6k3zpg7qtc0+3weFav4Ci6k3zpg7qtc0+3weFev4Ci6kvzpg7qtc0+3weFev4Ci6k3zpg7qtc0+3w6rN9ljUYlNURzxwMbDE17TE14JJdbXdxUmHS03RKLFNM0zO/1dyo84QQgKAiqVkUlZaVBWElIWkSqCIKggxsV8lqfV5vcKrVHjp6w+aAtPr0oCAgICAgICAgICAgICAgICAgICAgIPRcy3lVb6vH8RSXk628FHV60svEEBAQFFUrIpKy0kKwkqlpBUSiColBi4r5LU+rze4VWrfjp6w+aAtPr0oCAgICAgICAgICAghBKAgICAgICAgIPRcy3lVb6vH8RSXk628FHV60svEFAQEEFRUFRVKzKpCsIqWkEEhVBUSgxcW8lqfV5vcKsNW/HT1h83UVM6aWKCPR05ntjZpODWlzjYAk7S0+trqimmap8m7xjI2vo4HVNRC1sTC1rnNlY8t0jYXAO+QOdTLr2tNtXatimd7CwLAqmukfFSxh7o2ab7uaxrW3A2zu61Zcl6/RZiJrniuYnk3V01RFSSxXqJ26UcMTmzPcCSBqbtbR6FEt6TbromuJ3R5zubmPNrihZpmOBptfY3TN0+TVq9qZh151nYzjM/w5mvw2enmNPUROimBA0H6tvaIO0RxjUq7lF2iunapnMNvi+RdfSQPqaiJjYmFoc4SseRpODRqB3yFMuC1ptq5VFFM75/RhYDk/U17pGUjGvdE1rn6T2ssCbDb29pHJe0iizETXPFlNyQrjWOw8RM7pbDs5ZsrNHY9WvSvbdGpMsdstfT+pndnDPObjFfR4/48XamYcXeOj+vs0OLYPU0bxHVwSQudrbpAFr9/RcLg8xVdq1et3YzRVlgI5GywLAqiukfFSsa98bNkcHPawBtwL3PKEy4b1+izETXPFu/BxivAR/x4u1TMOv3jY9Z/g8HGK8BH/Hi7UzB3lY9Z/hjU+Q2IyQCpZCwxFjng7NGDoi99V+IplqrTrMVbMzv6NLhWHy1U8dNA0OllJDGlwaDZpcdZ4gVXZuXKbdM11cIbTEckK6mlpoZomNkrJNigAlY4OfcCxIOr6QUy4bemWq6aqqZ3U8Wf4OMV4CP+PF2pmHF3jY9Z/hqcZyYrqJunVUz2R3tsrS2SO+4C5pIHPZXLntaTauziireuYFkpW10TpqWNj2MkMbi6RjCHhoNrE7zgplm9pdqzVs1zva/FsNmpJ301QzQlj0S4XDhYtBBBGo7arltXKblMV0zuls8WyPrqSn7qqImNhBYNISsefG2tQKmXDa0y1cq2KZ39HT5lvKq31eP4iS6etfBR1etLLxBQEBRUIIKiqViVSFYJVLbIglVBUSgxMW8mqfV5vcKNW/HT1h81NJFiCQRYgjUQdwhbfXPe8JqGYvg40yNKpgfBN9ycDRLrcoDhyhY4S+auUzo1/d5TmOjV5qsHNLRTzzt0JZ5nh+lqLI4SWWPOJCrLm1je+pcimnfER+f7C9kKBWVFdjTxd1RM6mpNLbjpYwALbxOq/JxqT6M6Z/8qaLEeUZnrLn6/ObNHiT42si7hinMLgWkyuY12i6QOvt7ZAsrh2qNW01WYnP+Uxn9G8zq4U2Skiq7DZaSeEaW6YpHhpb0lp/+pDrauuzTXNHlVEsvOj9TVP4qf4zFI4sav+4p/f8ADksy3lFd+xh98q1O9rbw0dZdFB/qqb/rB7zE8nUn7KP+y1l9lpUYbVQRQxwPjkgErxIH6ZOm4EBwcLagNwpENaFodF+iqapmJiW2yrgjrsGmkczbpO7IdL6Ub2x6bTff2xzlSOLg0aqq1pERE+eJeCrb6ZuMmsop8Olkmp2xOdLHsThM1zm6OkHatFw16kmMuDSNHovxFNWd3o9bzeZSz4jDUSVDYWuhlYxuwtc0EFt9d3FYmMPC03RqLFVMU53x5uaynziVtLX1NLFHSGOCTQYZI5C8iwOsh431Yh3NH1fauWqa6pnM/wB9HXZNvLsEhedt1FI422rkOKk8XQvxjSKo/V5Nm3+uKH8UvwXrU8Huaf8Ab1/t+Yei5e/WOT/rx9+JSPN5Wh/6r/T5bDOBlBNh1JFPTtic+SpbCRM1zm6Jje7VYjX4oUiHFoWj037k01emdzJyXxNuKYc2WeFgE2ywzxa3RusS02vuEW5EncxpFudHu7NM8N8NPmqpthpq+AG4hxOoiBO2Qxkbb+xWXPrGraroq9aYaLPPheulxBg1OaaaUjfF3Rn3+gJS7Oqrvitz1b3OUf8AAr75pPzCRxdbQPuf5c3mW8qrfV4/iKy7etfBR1etLLxBAUEKKhAKzKqVlUhWCVS0yKiVUEBUY2LeS1Pq83uFVq346esPmgLT696HmfxnY6mWgefEqW7LFfcmYPGA5W+4s1Q8rWdnaoi5Hlunp/fy6zOfi3cuGvij8WStcYG21WYfGld0XH76lLpavtfUvRM8Kd/wvZrR/g1Lbzqjp2Z6TxZ1j9xV+34eH1l9klvt7JJfl0itvoqPDHR71liAcHn0uCpzr87ZIyPbZYji+Z0b/fTj9f8A1i50fqap/HT/ABmJHFyau+4p/f8ADksy3lFd+xh98q1O9rbw0dZdFD/qqb/qx7zE8nUn7KP+zY5S5GU+I1ENRUSTAQxiPY4y1rXtDi7WbXG3bUpE4cVjTK7NM00xG9q85mUUVLRuw6K2z1MIjDADow058Uu5wC0DsViHNoGj1XLkXJ4RPu8ZWn0Ag9ZzLeTVvrEfuLNTw9a+Ojo4XL363r/2/wDS1WOD0tC/0UdHreS31DT+ov8Adcs+bwtI+5q6vKc2/wBcUP4pfgvWp4Pc0/7ev9vzD0XL36xyf9ePvxKR5vJ0P/Vf6fLe5VZOx4lAynlkkjbHMJrx6OkSGubbWPvFSJw62j6RVYqmqmM5jDDxCtpcCw1jGBxawOZTxm7nzzG7vGdbVc3JPRuBOLkoouaXemZ8+P6Q1OZ2Rz6Kqe83e+vke8+c4xRkn2q1OfWkRFymI5flXC0Ypk9LB9KeBkkIF7u2enN49e+4BnWThLM/8fSoq8p3/tJnFN8Aad/uI/kpHE0H7n+XO5lvKq31dnxFqXb1t4KOr1pZeIKCFMqhQEUKkigrKqgrAlaZSqJVBEFRi4t5LU+rze4Uat+OnrD5pC2+vdJm5+uaH8cvwXqTwdPTvt6/2/MOxz1f5VB+0n91qlLoaq8VfSGfmexEPoJKa406Wdx0b69jk8Zp6dMcyVOPWdvF2KvWPw5Wtzf1j8UkiEJ7kkqHSd0gtDGwOdpHdvpAEi2+N7Wrl3aNYW4sROf8ojh+rss6+KNgw4Qatkqpog1lwDoRPEjjyXa0fvLMOhq21Nd3a8oj87myyxonV+Eyx0tnumjhmh1gCUBzXgA7WsDUkcXDotcWb8TXuxmJ/Dn81WTtVSOq5qqF0Oytjjja+2m6xJcbDaG0rMu1rHSLd3Ziic4XsOqmyZV1egbiKhMJI85pj0hzE25k8ma6Zp0GnPnVn8rWWONmix3DZS8iF1OI5xfxdjfK9pcRxanfupHBdFs/V0a5GN+d38MnOvgXdFEKuMXmobvNvtU5+mObU7mO+kSzq2/sXNieFX5eMLT6AQes5lvJq31iP3Fmp4etfHR0cLl79b1/7f8AparHB6Whf6KOj1nISRs+CUzGkX2CSnd91wLm6/YedZni8PTImjSKs+uXFZB5HV0GKQzVEBiipdlLpC5pa8ljmgMsdd9K/MrM7no6ZplquxNNM5mW/wAvKlpxfAYARpsqRK4brWukYG9Oi7oSHV0OmfoX6v0X87FXJBR0k8Li2SPEIXtIJFy2OQgHfGoalIZ1bRFdyqmrhNM/+NpjFHHjGE+Ja9REyenJt/65gLtF9zXdp5SnCXDarq0a/v8AKcT0/u9pczbS2hqWuBa5te9rmuBBaRFGCCNwq1OxrWc3KZj0+WmzVYroV9bQuPi1DpJYwdrZY3HSA5Qf5El2NY2s2qLkeW7+XSZ1GgYPIALAS04AG0AHjUpHF1NXfcR+7lsy3lVb6vH8Ral3Na+Cjq9aWHiCCFFEEKAVFUFYlpIWoSVQWkSqiVQRBUY2K+S1Pq83uFWGrfjp6w+aAtPr2wwHFHUdXDWMY17oS4hj7hrrsLddvxJLivWou0TRM4y2uVuV8uJthbLDFEIHPcDGXHS0gBrvyKRGHBo2h02JmYnOWrwPGZ6GcVFM/ReBouBGkyRm61w3QrLnvWaLtOzXDuPC1NoW7hh2S30tmfoX39G1/as4ed3TTnxzjo4fHMZqK6c1FS/SfbRaANFkbPNaNwLT0bNmizTs0Q3uTGX9XQxinLWVFOy+gyQua+MbzXjc4iCpMOtpGr7d6drOJbLFM6lXJGWU8EVO5wIMukZnt423AAPKCmHDb1VbpnNdWfZzOTOUUlBVOq2MbNI+N8btlc7XpODi4kayfF9qsw7mkaPTeoijOIhVlZlJJiU0c8sUcZii2INjLiCNIuub8qkQmjaNFimaYnOXQUec+pjp46d9NTzBkTYnPkL7ytDdG7hx7qYdWrVlE1TVFUw4Z5BcS1ui0kkNuToi+oXO2q9OOClB02SWWUuGxyxxQRSiZ7XkyF4IIFrCykxl09J0Om/MTNWMNNjWIuq6qare1rHTv0y1ty1psBYX5FXYs2ot0RRE5w2GS2VdThrnbAWvikIMkElzG5w+0La2u3LjnvYKTGXFpGi0X4/y3THm6qoztTlhEVFCx9tTnyvkaOPRAH5qbLpU6ppzvrnHRxYxyc10eIzO2aeOaObx9TXFhBDdW0NVrBaw9D6FH0ptU7omMNvlXlvNiUDKeWCKNscwmDoy8kkMc22vc8b2KRGHBo2g02KpqiqZ3YXMmcvqigphSMhilY173sMheCwONy0W3L3POkwzpGgUXq9vOJZWH5yJoH1L46OmHdVQal7dKSwkLGtdbl0L8pKYYr1bTXFMTXO6MOVw/FJIKuOtjsJI5tmDdeibm5YeIgkc6ru12ortzbnhjDocpcv56+ldSSU8MbXPY/SY55cNE33VIh1bGgU2a4riqZbbMt5VW+rs+IkuDWvgo6vWlh4gioUEKAioKkikrEtJarCSqC2iVUFRKqCDFxXyWp9Xm9wo1b8dPWHzSFt9elAQEBFEQQEBAQEBAQEBAQEBAQEBAQEHouZbyqs9XZ8RSp5OtfBR1etLDxBFQoIUUUEFJVQSuOZVUFqElUFuESFUSqggKjFxXyWp9Xm9wpDVvx09YfNI2gtvr0oCAgICAgICAgICAgICAgICAgICCEBB6NmW8qrfV4/iKS8nW3go6vWlh4gghRRBCioKgghZwoFYJVrTIqJVQQFRi4r5LU+rze4VYat+OnrD5pC0+vSgICKICAgIggICAgICAgICAgICAgICD0XMt5VW+rx/EUqeTrXwUdXrSw8QQQoqFAQEVSVhQKwKlpEhVEqoKiUFMjA5rmOF2uaWuB2i0ixCETje0feZhnoFP1T2q5djtd/nlPeZhnoFP1T2pk7Xf55O8zDPQKfqntTJ2u/zyd5mGegU/VPah2u/zyd5mGegU/VPah2y/wA8nebhnoFP1T2pk7Zf55O83DPQKfqntQ7Zf55O83DPQKfqntTJ2u/zyd5mGegU/VPamTtd/nk7zMM9Ap+qe1Mna7/PJ3mYZ6BT9U9qZO13+eTvMwz0Cn6p7UO13+eUd5mGf8fT9U9qZO13+eTvNwz0Cn6p7Uydrv8APKe8zDP+Pp+qe1Mna7/PLh86uT9JS01NLS00cJdUGN5jBGkCwkA9VWHo6uv3LldUV1Z3PMyq9h7XklkHSx0UXdtLHLUyDZZTICTGXbUY17gtz3WcvntJ065Vcn6dWIj+5bnvMwz0Cn6p7Uy6/a7/ADyd5mGegU/VPah2u/zyd5mGegU/VPah2u/zyd5mGegU/VPamTtd/nlHeZhnoFP1T2pk7Xf55ZmGYFSUrnPpaaOFz26LiwEFzb3sVMsV3rlzdXVlsVHGIiFFEEKKhSRBWVSFYErSJVRKqCoIJQFQQEBAQEBAQEBAQFAVBQEHD54IdLC2u4Krhd0te3+pWHoasqxfx6xLic1+T/ddaKiRt6eiLZHXGp83+2z2aR5ONWXo6x0j6dvZjjV+Htyj54UBAQFQUEICgIIUUQQoIKiqSsyqoKwJWmUqgglaQQSgKggICAgICAgICAoCAgICDl85VM6XCahjG6T9Om0Gjbc4zsAA49dlYdzQKopv0zPDf+GfkjgbaCiiphYyf5k7x9uZ30jyDU0cTQkuLSb83rk1+Xl0blRwCAghAQEBAUBFQoCCFAUVQVmVaBuNynXoxjise1cEXqnJNEMmLGz9uMHjaSPYVyRd9YZmhmR4tEdsub+JpP5XXJFylnYleFfDwjfaFdun1TZlcZVRnakYf3gtRVHqmJXQtIlAVBQFQQEBAQFAQEBAQEEIJQY1ZKWmEBrXCSVrTpblgXAjjBaDzIQyUBBCAglBCAgKAgIqFAUEIBRVJWJVxkZXThzyvArbKbqioFBUFpFxkhb9Fzm/hJCsSjKixOVv2g4feH6rcXKoZ2YZkWLt+2wjjabhbi76psMuOtidtPA4neL+a3FdM+bOzK+Dfa18i0iUBUQ5wG2QOU2UFh9dE3bkafw+N+SzNdMea7Msd+LsH0WuPQ0LM3YXYljvxh24xo5SXdizN2fRdhbOLS7zOg9qn1ZXYhLcXk3Qw8xH6p9WTYhkQ4u0/TaW8YOkFqLseaTR6M6Odjhdr2kcu1yjcXJExPBjEp2ZvnBMwuJW5KkDU3Xx7ik1EQx3yuO2drWLarLGZawNncN0niOtMyYX21Q3QebWtbSbKrupvH0K7UJhIqW8fQm1BhIqG7/sKu1BhUJW+cOlMwmFV95ARRAUEIIUBAKkrCgrKvOZJXON7kbwGoBdTDmykSu3XE85WoRcZK7ccRzqitsrvOd0lXCLgkd5x6StIqEzvOPTdUXBUv3weUJgVd1u3m+1MCptYd1o5igusrQPObyILwxE8LJ1nK5n1TEKH4kfPkP7xsmZ9TELBrCdej0lTCqm1bd0Ee0KC6JWnacOlBVpDfCgAoCAgAoLrah42nHn1q7UmFwVrt5p5ldqUwq7uPmjpV2zCe7vufzf2TbMHd33P5v7JtmEd3/d9v8AZNswnu4+aOlNswkV33fb/ZXbMKZK4/ZYOc/om3BhYNdKDezeYHtVzCYlkxY0R9JjuS9/atRUmFw4+3cid1gP0WtpMKDlAdyEc77/AKKbRhafj8m5HGOXSKm0uFmTHZ9wRjkae1SapMMeXF6g/wC6R+FrR+iztSuIY/8A5Gfb2aTrEqZlcQr/APM1I1bMedkZ/RTMriGnHKuJpIQVgKi4CtIrBVRUqgglAKCLoJugXQLoF0EXQQUBpttG3Ioq6Kh3nH80Duh/newJgVsrD9oA8mpQXu62/e6EEmqZbbPJY3QUNrBugj2phVXdjd53QFUUurBuNPOUwKDVu3m+1MGVBqn746EwKu7HW3OVMC0ZXec7pQS2dw+0efWgPmcdsnm1ILRcgjSTIkSEbqZkwkz8XtV2jC26fiWZqXCnZ+JTaMLT6jXte1Tayu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9" name="AutoShape 5"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 name="AutoShape 7" descr="data:image/jpeg;base64,/9j/4AAQSkZJRgABAQAAAQABAAD/2wBDAAkGBwgHBgkIBwgKCgkLDRYPDQwMDRsUFRAWIB0iIiAdHx8kKDQsJCYxJx8fLT0tMTU3Ojo6Iys/RD84QzQ5Ojf/2wBDAQoKCg0MDRoPDxo3JR8lNzc3Nzc3Nzc3Nzc3Nzc3Nzc3Nzc3Nzc3Nzc3Nzc3Nzc3Nzc3Nzc3Nzc3Nzc3Nzc3Nzf/wAARCACoASwDASIAAhEBAxEB/8QAHAAAAgIDAQEAAAAAAAAAAAAAAAECBgMFBwQI/8QAThAAAQMDAQQGBgQJCQYHAAAAAQACAwQFERIGITFRBxNBYXGBFCKRobHBFSMyUiRCYnKCorLC0RYlM2NzdJLS4SY0RFPw8UNUZKOzw+L/xAAbAQEAAgMBAQAAAAAAAAAAAAAAAQUCAwYEB//EADURAAIBAwIDBAgFBQEAAAAAAAABAgMEEQUhEjFBUWFxwQYTFDKBkbHwIjM0odEVIzXh8VL/2gAMAwEAAhEDEQA/AO2IQhYmQ0JIQDQhCAEIQpAIQhACaSEIGhJCAaEkKQNCSEA0JIQgaEkIBoQhACaSaAaEkZQDTSQgGhCEAIQhACEIQAkmkUBiTSTWJkCEIQAmkhANCEKQCEIQAhCSAaEkIQCEIUgEJIQDQkhANCSaEDQllGUBJCSEA00soUgaEk0A01FNQBoQhACEIQAkmkgMSEgmsTIE0kIBoSWKrqYaOlmqql+iGFhfI7BOGgZJ3ISk28IzIVWPSDswPtXFw7zTy/5VaGuDmhzSC0jII7QojOMvdeTOpRqUvfi14rA0LS3Laqy2yrfSVtb1c7AC5gie7GRkbwCOBXrtF4oLzA+a2z9dHG/Q46XNwcZ4EDmtjhJLia2POqtNy4VJZ7D3oSXmrK+joQDW1cFODw62Vrc+0rFvHM2xi5PCR6ULWQ7QWWZ+iK7ULnHgBUNz8VsgQQCDkHeDzUJp8iZ05w95YGhYKiqp6bT6RMyPV9nUeKjDXUk0gjiqGPeeDQd5WDrU1LgclnszuOCTWcbHpSTRhbTASF4LlerZa5GR3Guhp3yAua17t5HPCjb77arlOYKCvgnlDS7Qx2/HNY8cc4zubPU1XHj4XjtxsbFNLCw1dZSUTWvrKmGna44aZZAwE8hlZGptJZZnRleFt4tbvsXCleeTJmuPsBUhc6A8KqL2rVKvSg8Skk/EyjGU1mKyj2J5Xk+kqHOPS4f8SjU3W3UvV+k11NF1jdTNcoGocx3LOnUhUeINN925E04LMtl3ntynleOjuVDXPcyjrIJ3NGXNikDiB5LFNfbPBKYprrQskBwWuqGAjxGVnL8HvbCmnU9zfw3NimsUE0VREJaeVksbuD43BwPmFkQhpp7kkJJoBoSTUAaEkIAQllCEGEJpJrEzGhJGUA1qtqm69mLs3nRTfsFbTK8F+brsdxb96klH6hUS91myk8VIvvR861P9HJ4Fd62LrzV2enjleXSMhY4FxyS0tHz+S4LJvYe8LqmyVaaWhtdRv0+jRh45tLRlc47r2apTm+WcPwf8HT6tS9bFLqV/pI9XbCs74onfqAfJWPoemDrfdWkgBlQw5PZlv+irvSjgbXPc0gh9HE4Edu9w+S0Oz97ko7FeqGF+mSsmia4jsjAfq9u4eBK7G4rKFmpM4HT7WVfVPVx6suu1u3800r6SxSdVA04dVD7T/wA3kO/ie5UN0klROXPc+SV54klznH4leuw2ue93OCgpyGukOXPIyGNHFx/644Xa7HYbdY6cRUEDWvxh8zhmR/i75DcubhTqXbcpPCPole5ttKgqdOOZP7y2cKqaWogaHVFPNE08DJGWg+0LY2HaO52OQGjqCYQfWp5DmN3l2eIwV3aRrZWOZI0PY4Yc1wyCO8LlPSRszS2YMulA1sNLK/RLCOEbyCQW9xwd3YeHHdlUtJ0Vx03yNVtrFC6l6q4ikn28v9G/uV9pb3Z6C5U3qujqOpnicd8Zc3geYy0YPblFundFX08h3NEgz4dq5jYLw0Vk9GBIIqiPidwL2EPZu/RIz+V3rojJg5jXN7QDlUeq8cK8KzWH5o8S9nbnToS4op/Xp3mHpPqy6+W6i1HTFA6VwB3Zc7A/YVf2eu9VR7T0DBVTtpjOxjousOjDsA7s47cqe09Z9JbX102ctihhiHd6gcfe4qv1jzHWF8Zw5paWnvAC7axaqVH2NHzW6quN/Jrp5YLB0mVpqNtJYAd1LTxx+BILj+2tr0TU5lu9ZUkboacMB73O/g0qkXC4i7X+7XFuSyapdoz90bh7gF1Donp9Fmq6ojfNUaR4NaPm4qmguK8fcfV68/VaOkuqSLwue9L7tMFpHOWQ+5v8V0LK5x0wu32dv5Ux9zFaT904a/8A08vvqVPZyjq6raCnfSwSSsigf1hY3OnJGPgVbqyphtzhFWTMp5CNWiU6XY54O9Q6KBmuuDiOEDB7XH+C0PSaP9sp9+PweL4FUWo6dTrL10m88i09FU6tGNHkt3+5aaUmthbPRNfUREka4mlwzyyFSbxXuuV0mqA8OijxBDpORob2jxJJ81YrJcZbZ0a3GSlDzUTVToIy0E6S9rBq7sDJzzwq5ZrXLW1lLb4GOHWODM4+y3tPkMlXHo3pVO1bueLmuvzK70puJes9jis4Z5Z7vUQQyWykkdC2UB9XI04c9uPVZnlg5PPPcs1s2eu1xoJau3UL5YIs/ZIBcRxDQT6x8PjuWLayhNt2vu1OW6WOka+If1ZaNOPDh5LpvR7fbbJYaSgNRFFVQZYY3uDdW8nI55z7V5LiSu7uTqvC6HX2mdM0qn7PHL2z5v77TnGzO0NRZqtlXRvcYSR10OcCRvaCOfI9i7tBKyeGOaI6o5GhzTzBGQqg7o5sb6iacSVo66R0haJW6QXHJx6vDerZSQR0lLDTQ56uGNsbNRycAYG/yW+0o1KOYye3Q8Gq3lvd8E4LE+pnQo5TyvaUxJCjlGVAGhRyjKAllLKjlGVIIJpIWs2DRlJJCB5XnuDddvqmfeheP1Ss6hKNUT282kIZReGmfNh3tb4BdH2fa5lit7ZBhwpovMFgIPsIXNjwaO4Lr1DTatjbHXMG9lJHHJ+bwB8ju/SXMXds61vJx5x3/k63UKijKGeuxQttql8t8hbJ+JQNYDzAkfj448lXbTg+k549YM+xb3bQfz5TO+/SuHsf/qtTY7bUTtus8TS4UsTZntA36MkE+WR5Z5K+pqdbR4dX/DOV0+rSttccpvCfmjoXRG2P6WuDnY6wU4DPDUM/Bq6llfPuzN/ns97grY4z1TDplb2yMPEfPxAXd7fX0typGVVFM2WF43Ob2dxHYe5LRONJRktzfqV7bXV3J0Z8Wy+0evK0G30UU2x9zbMAQ2IObn7wcCPet7lc26SNqKeqg+iLfK2VmsOqZWHLSRvDAe3fvPgBzXpk8IqrqrGnSk5HOaSDFxpAxvrGeMDH5wXTaZnUxujd9qJxYfI4VU2EtTrrtRSHSTBSOFRKewaT6o83Y96ul0aILzXRHcC/rB+kM/Nc5rtJujGp2PBu9HG1GWevkUu4wiC715b/AONI2T2sHzytPXY9JeM7xjPsCse0bQ2uhlaNz4tPm13/AO1T5HvNzr2SNLSJGkA/dLBj3AHzV7oFTjpQfdj5beRzupW7hqFbs5/PBOjZ1TZAN+qVzveu57CU3ouylvbjBkYZT+k4ke4hcOg1GNjQMudvHif+6+h6OAUlHBTN4QxtjH6IA+S89tidxUqLt+rPo2qZo2FvQfPCz8FjzPRlc06YnfhNmb+TMfexdJyuX9MTvw+0NB3iKU+9v8F7p+6cjf8A6eR7eiXfNc3D/lwj3vVf6TwP5ZTf3eL4FWHojwRdXD+pH7arvShj+WUv92i+BXju/wBOW3oltKHg/qXXop3bNzb/APi3/ssVzyeZ9qpXRUf9mpf72/8AZYrkDvGV6Lb8mPgZ6n+sqeJXdsdkaTaaKOQyGmroQRFUBurLfuuHaPePbmmU2yNz2bjnqawRzQNaS6WnJcGjdvLSAezfuOFtIdo7w58zJqotlhldG9gjYACDjhhWau2goWWd0xlZJLJEWtgG9znEYwR2DPaqupVtL3jhLMWu3C/k2xqXNGCgnmL6Gj2dvD6WaJhl10spwRnc3PAhXlcptdO9raelblz3HSB3krqqjQ6k5QnBvKT2NV9GKkmubHlGUspK9PCSyjKihCCWUspIQDyllJCAaFHUlqWs2EkKOpLUhBJMb3Ad6hqXhu9VPTUvWU+AQ4ZcRnSPBa61WNGm6kuSM4Qc5KK6nzzUjTK5v3XEe9dy2GbHVbC2uKUao30xY4d2pwVJqdk7bKXv+v1OJcdMmDxycdi6PYqOlt1npKS3l5pY4/qjI7LiCc7zzySqzTLilcOXD0LvVq6nCKXaci6QKKeiu1C2djvVbMwPIwHgFhBHiCtn0Rlrr9XRuAc19EQQRkEa27vetftreX3+7PJfmkp3uZTAADduBdnic4B9isnR/BQ2S2OuVQzNZVkthAOX9UCB4AFwO/uHFWFte29C3dBZws7vlzKm80O6jVV3NrfG2+eXhj9zU7X7F1FonkqrbE+a3OJcAwanQdxHHTyd7eZrNFcKugk6yiqpoHni6J5bn2Kz7QbSXatrJoJpn08TXENhiJaMdmTxdu5rSDh9kY8FZ0NPVaCqRns91jc4u8qQp12qaax9SNbtBdq6MxVdxqpYyN7HSHSfEcClZbPcL5U9TboDJg4fIdzI/wA53Z4ceQWWAQxzsmNPDIWHOiVmpjvEdq6lsrtDRXOmFNDDHSTwtyaZgAbjmzHZ7x71rr2FSl+JvKNtmqd1PFSTz2dvxPZsvs/T7P270enzLK86p5tO+R3yA7B8yVqtroxDdIJnAgSwlpyO1p/1CqXStUTNv9Mxk0jWehtOlryBnW/fjyCj0YRR3C4V9PXAzRCAPDXOO52oDI37jgqkvUrmLtksPtO8trD2e3Vwnslyx8B7Qap4YBTxukkbLjS0ZJBBHx0rUdItsfbdqXyQxk01VRxhkjRlpexoYRkdo0tPmF7NvKWnpNpZYaaMMjEERDSS7iDnjlVKuf1dTTNbuB1bh5L32dhU0+ydRSy+fzKGNShfar6mcWlLCbz2ZfYbnZiEVF+t8cgxC2oY6Rztwa0EE5PZwXd45mTN1xva8c2uBC4jsnLpvLRwzTP7fymK8U9VLC8SROLTzC52Oq+xz4HDKffudfq9F16uM+6vruXnK5H0t19NUXigbTVEUpgieyQRvDtDtW8HHArp9trRWUzZdwcDh45FcEvYfHeri2VpY4VUpLXbiPXJ+CvKlynSjUhumUlvpkb1zo1JcOC79F17tlupbj9IV8FM6SSPQJX4LgA7h7VoukOvpLltU6ot9QyohMEbQ+M5BIzkKriUFwAcM+Kc8UwDC6KQN6xgJLDj7QXmlWlVSg1sWtvp9LTKUqlOeXFPn8zq3RndaKhspoqycQ1ElS5zWva4ZBDQN+McQe1Wu8bQ26zTRQ18r2yStLmNZGXbgcFcutu+qpW/ls+K3PSc/O0NA3lSOP65/grexpRnKNN8jhXrNe6hVuJRSaa5Zxv8THtZdbRLO252mWQVMsgjnhfGWtkGDh/cRgDv5LUfSrgGa4wOsJ06Xchv7Fpbo4shiDeJlHwK2tls1Ze54YaR0QfGx73dY4gY9UdgPNabvSbN3aU47Pnv/B54azftxUJc+mF5lu2MuFpFUHVczmVhOIhIMMGeTuZ78Kw7WbTR7NxUrn0rqh1Q5zWgSBgbpAzk4PMdi5hdLbVWmtdSVjWiUNDgWuyHNOcEHyPsUL/eZa+htNHUPL5aYzYceJZ9XjPhvHsXtq6fRtaHFb+6bP6tcT4oVtprl/w6Xs1tjBfKw0jqV1NLoL2ZkDw7GMjgN+/Kr+0nSPWWraCsttPQUz46Z4Zrke7LjpB7OHFaDZB7orxFKzjGxzveFXdrJhPtneZGnLTVOwfDA+Spal225U0944/c6T0ep+1QU66znP7PuO5bLXh99skNwkgbA+Rz2ljXah6riMg+S2yrPRw3Tsbb+/rHf+45WXK99JtwTfYY3MYwrzjHkm/qNCELYaBIQhAYNSNSwakalrNhm1I1LDqS1IQZi9QmDZonxyDLXjBWPUkXKGk1hkp4KpNBJBM+Nx9Zhx49681x2hNqsdbRlxE0rSKU/nHD/wDDnP6QW+vkGdFQwbx6r/DsKo+2YHocDuU3xaf4LjownYXzhHk8/J8vvuOgtFC54OLtXzRVGtc9wa3iTgBXi2QdTTMEji5waBk9uBgeWOxVqx0j5quOZzfqWlwB5uGP8w9qutriEtXE1wy3Vkjnjf8AJLniqTjRXXH7lhqVdcWP/Jni2YguM0dVcQ9oa3AY12kvHfyHv3rbiwWUR6Po2nx+bv8Abx969ZeomRdfbQdtRjRhJ4XecZVhTqVHUlFZfcVPaHZGKOF9VaNYLBl1OTqyPyTx8jn5KoU9VPSVEVTSv0TxO1Ru7M8j3Hge4rrXWd65ftJAymvVXHEAGa9QA7NQDse9XVlXlUTpz3Of1S0jQca1Lbf9xdINwjuddbK6EYZPQNdpP4p1vyPI5Hkvd0Tu03iu76X99qqFfI49VG77MetrfAu1/F5Vo6MH6bxV99L++1c1UhwXrj3n0KhU9bo0Z9q8x9IhztXKf/TRfvKmXA/hlJn8v5K3bfOztRJ/dovi5VCuP4ZSZ/L/AHVe3H+Pl4eZxunf5qHj5HQOjSqpqasrnVEsceYWButwGfWPBbczekXStnhaRTSvBZkYyQ0Aux3kZVI2XOL/AAFu76iT91Xmnd6VM6GF8bpGjLgHglo5lcDe1qtWEbWEc9e/qdzfRhC6nVk+z6I3mz5LYpz+KXjHs/7LJtM4O2duYdvBpZAf8JRTNbTwtiYdw4nmea8e0UmbDcBnjTv+C6nTqDoUadKXNHMXc+PjkjnVt/3qAA7tbN3mFf8ApHkLtm3gknNTHxPeVz62D8Lp/wC1Z+0FdekGXNgxnjUs/eV1qb93wZzWn7W1b76MqlrObjSD+tZ8Qtp0kP1bT0ndRf8A2OWqtR/nSj/tWftBe3b1+vamHuoW/wDyPXj0785HlttrKr4oqt6J0U4B4yfIre7O32WxVTJI4GTOkhc3D3EADLT2Kv3o6jTAf8w/BKtqXwT0jWx6i5jm5JwATgjsPHSVuvJU1eZqe6ufyItKVapOlCisyecePxN7d7lU3i4vravQHFoY1jAQ1jRnAGe8k571rbrRywvt9VICGzsl0A9oBYM+3PsW12NZR193ZTXVh9f+iax/quIBOHbgezsXv6UXMF2tcUbWtayldhoGABqxgexLi9o1aHBQ3RY3GlXdrxVbtYljZbdds7bHk2Vbmucc8IT8QtJtfQeh7RPlYPq6polH53B3vGf0l6bLVejXmly7DJGujd54x7wF6Nvng1lvYOyOQ+9v8FxVfijqPdJeX+jrfRdpWkF3v6s6hsGNGx9rHOIn2ucfmt+CtDsd6my1paP/ACrD7Rn5rch66imsQXgeW5ea033v6mbKMrEHJ6lmaDJlNY9XejUgPFgowVl0paVrNhiwUt6ylqRCAxHKRyshCiQgMUjBI0xu3tduK5BeblU3BjYX9VGxj9R0sJJOCO095XYh9oeK4jW+pVTt+7I4e9eWvb0qkozlHLR4L6+ubRRdCfDn/Ra9n4y7ZyB+ATDUysLg3GdQa7J9gHsW2opepnY/7pz5dvuXl2Ea2ew1UMnB058vVbg+5Z5YjDI6N5w4ew94VBq9CdKrG4hy2+DXIutLuJXFv/deZPn35LKHhzQ5pyCMgqJctHT1ktONO5zPunh5Feg3NpH9Hv8AzgrOhrNtOGZvhfZuROzqxeEso9lZWQ0dO6epkDI28Se3uHM9y5pcat1fXTVLhpMj8gch2D2YW32vM1QIaoHMcfqOaODcnj8vYvBZLY6ukD5QW0zT67vvfkj/AK3LotLubepRdeEs9PvxOZ1aFxO4Vtw9/j3/AANPfqU00dtc4YdPA+U+bzj9UNW46OXabzUf3U/ttXt2xo4aiWnqnQseGt6o5b9nfkeW8+5ay2VDrY90lAyKNz26XfVjeO9VVSDlcOq2XEtfpWdurGVN7LGfPBk27eP5RuJIGaaPie9yqdY5rqykw4HGvgfzVZKuR9TO6epd1kzzvcQN3IAdgWlvOfpKkY4Ya2IvHfk4/dXrrXebaVLHQrNGq+06vCcFtnPwwetlH1tuqrhG3MlvdFId3GM6g8ezB/RW1tdWaKtgqWHcxwJA7Wnj7ll2Qcwx18b2a45Gsa9vMEOBHvWppo30zpaOUkvpXmPJ4ub+KfMYXq0SadD1T6nr9LqbV868eax9Fg6uJw4AtdkEZB5heC/zZslcM8YXBeLZmZ1Zbmtzl8J0Hw7Pdu8lk2iY9llrdQI+qK1cDhV4X0Zl61VbfjXVeRTbZuq6f+1Z8QrdtdG+utXUxuaHCZjvW4do+ap1sDjWUw3/ANK34hXuqpnzQPY+J+lw4gcO9enVeJpKPPDwVejwjKE4z5Nldt1pqoqynmk6prYntc718ncc7tyz3u3vu929Lik0NZCIiXMJBwSd28c16Y6sUxEVW9sb+ALzpD/DPwXrY/ryI4fXJ+7vXCf1XUaM+CKxLPZ/06Wjo9hCk4pZi+eWUTai3egmgzPrfI9+AGadwA7zzC9NHb/pCgucIwZ/RWvg/tGv1N9uMeasW02xdzu8lJNSSwZg1ZjlJbnOOBweS9Nj2PuNJ1j6p8THloADHl3DyXR0XXqQUrh5k+fLyKWVuqN/CVvHEFy+XfvzOf0FU6KWnrKd2Hsc2RniN63e3ddHX3qgmiOWOoWvb5vcvXU7AXmKpl9Eihkgc8vZiUAtBOcb156jYTaV8scxp4XtZEI2sbUN1AanO7cD8bmtFtTnTlKDWx03pFUpXllGdNpzXTr9ow0dEKvZ+vmaPrqWaKVhHHADg73HPkvHtZUtqZ7dI05JpST46j/BXzZXZaspKWb07NPI94LQx4dgAduDhak9FEokPVXouiydLZYC4tBOcA6se4KLi09ZONRc1k8Gg1o21OKq7f8ASuUl+uFfHDC+plhp6RjYI4WOLQA0BuTjiTjO/muh7EXapqzLSVMrptDA9j3HJAzggnt4ha2t6NXSytlpLn1MgY1r8wag/SAAcZG/ACs+zWzrbJTuYJOtlfjXKRguxwGOwL3RTTKR29x7c63F+Ftm4GVMZWRsfNTEa25LQw4KeCs3Vo0IDFoS0LPpT0rAzPNoUTGvXpRpCgHjMZWNzDyWw0hIsHJQDVPy08FxG7gtudY3B3VDx+sV9AmFh4tC1cuzNllqH1ElrpHzPOpz3xh2Tz3rF7nivbWVwkk8YKJ0fFz6GrY3iJgceSsdVQzTN3xEkcDjeFZKahpqRmilp4YW5zpijDR7lm0dyxnFTjwyWUei2pyoU4xzuigTU1XB/wAJUPH9XGXe4KAjleP9yrc8vRZP8q6F1YRobyVRPRKEnlNoso3tRLdZKHDbKuqyx1DK2N253XMxkeC20VjdoAc3SAMADcArOGN5J6QrKztKdrBxh1PJWqyqyyyq1OzjZ4nRkgtcMEO4FVyXYG4iU+j1VN1Z4CQuyPYF07QOSegcl6mkzxV7WnX/ADFk5zQ7AztlD62rje0fiRsdv8zj4L21/R5aq6Vk0r6mOVjdIdE8AY5YIKvOkJaFHCmsNGy1oxtXmjsys2TZO32eORtO2R5kIL3SuDiccOAA7V6Z9mLRUy9bPQROkxgu3gnxwd63ulGlZwfBtHY3Vs1m3U3b7TW0Foobe1zaOlihDsatDcZ8V6ZKWKVhZJGx7SMFrmggherCeFLm28s1qCSwjUQbPWmnlE0FtpY5GnIc2FoIPdyXv6gcl6cIwjk3zIUFHkjymBp4tB8lIRYGBuHIL0aUaVjwonc8/VDkgRL06UaVOCMGDqwjqxyWfSnpUjB5+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583934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s-ES"/>
              <a:t>Manifiesto SOA</a:t>
            </a:r>
            <a:endParaRPr lang="es-ES" dirty="0"/>
          </a:p>
        </p:txBody>
      </p:sp>
      <p:sp>
        <p:nvSpPr>
          <p:cNvPr id="26628" name="Rectangle 3"/>
          <p:cNvSpPr>
            <a:spLocks noGrp="1" noChangeArrowheads="1"/>
          </p:cNvSpPr>
          <p:nvPr>
            <p:ph idx="1"/>
          </p:nvPr>
        </p:nvSpPr>
        <p:spPr/>
        <p:txBody>
          <a:bodyPr>
            <a:normAutofit fontScale="62500" lnSpcReduction="20000"/>
          </a:bodyPr>
          <a:lstStyle/>
          <a:p>
            <a:r>
              <a:rPr lang="es-ES_tradnl"/>
              <a:t>SOA manifesto (</a:t>
            </a:r>
            <a:r>
              <a:rPr lang="es-ES">
                <a:hlinkClick r:id="rId2"/>
              </a:rPr>
              <a:t>http://www.soa-manifesto.org/</a:t>
            </a:r>
            <a:r>
              <a:rPr lang="es-ES"/>
              <a:t>)</a:t>
            </a:r>
            <a:endParaRPr lang="es-ES_tradnl"/>
          </a:p>
          <a:p>
            <a:pPr lvl="1"/>
            <a:r>
              <a:rPr lang="es-ES_tradnl"/>
              <a:t>Fundamentos:</a:t>
            </a:r>
            <a:endParaRPr lang="es-ES"/>
          </a:p>
          <a:p>
            <a:pPr lvl="2"/>
            <a:r>
              <a:rPr lang="es-ES"/>
              <a:t>La Orientación a Servicios es un paradigma que enmarca lo que usted hace. </a:t>
            </a:r>
          </a:p>
          <a:p>
            <a:pPr lvl="2"/>
            <a:r>
              <a:rPr lang="es-ES"/>
              <a:t>La arquitectura Orientada a Servicios (SOA) es un tipo de arquitectura que resulta de aplicar la orientación a servicios</a:t>
            </a:r>
          </a:p>
          <a:p>
            <a:pPr lvl="2"/>
            <a:r>
              <a:rPr lang="es-ES"/>
              <a:t>Hemos estado aplicando la orientación a servicios para ayudar a las organizaciones  a entregar consistentemente valor a los negocios, de manera sostenida, con mayor agilidad y con efectividad en los costos, alineada con las necesidades cambiantes de los negocios.</a:t>
            </a:r>
          </a:p>
          <a:p>
            <a:pPr lvl="2"/>
            <a:endParaRPr lang="es-ES"/>
          </a:p>
          <a:p>
            <a:pPr lvl="1"/>
            <a:r>
              <a:rPr lang="es-ES"/>
              <a:t>Priorizar: </a:t>
            </a:r>
          </a:p>
          <a:p>
            <a:pPr lvl="2"/>
            <a:r>
              <a:rPr lang="es-ES"/>
              <a:t>El Valor del Negocio por encima de la estrategia técnica</a:t>
            </a:r>
          </a:p>
          <a:p>
            <a:pPr lvl="2"/>
            <a:r>
              <a:rPr lang="es-ES"/>
              <a:t>Las Metas Estratégicas por encima de los beneficios específicos de los proyectos </a:t>
            </a:r>
          </a:p>
          <a:p>
            <a:pPr lvl="2"/>
            <a:r>
              <a:rPr lang="es-ES"/>
              <a:t>La Interoperabilidad Intrínseca por encima de la integración personalizada </a:t>
            </a:r>
          </a:p>
          <a:p>
            <a:pPr lvl="2"/>
            <a:r>
              <a:rPr lang="es-ES"/>
              <a:t>Los Servicios Compartidos por encima de las implementaciones de propósito específico </a:t>
            </a:r>
          </a:p>
          <a:p>
            <a:pPr lvl="2"/>
            <a:r>
              <a:rPr lang="es-ES"/>
              <a:t>La Flexibilidad por encima de la optimización </a:t>
            </a:r>
          </a:p>
          <a:p>
            <a:pPr lvl="2"/>
            <a:r>
              <a:rPr lang="es-ES"/>
              <a:t>El Refinamiento Evolutivo encima de la búsqueda de la perfección inicial</a:t>
            </a:r>
          </a:p>
          <a:p>
            <a:pPr lvl="3"/>
            <a:endParaRPr lang="es-ES"/>
          </a:p>
          <a:p>
            <a:pPr lvl="1"/>
            <a:r>
              <a:rPr lang="es-ES"/>
              <a:t>Esto significa que aunque valoremos los elementos de la derecha, valoramos más los elementos de la izquierda</a:t>
            </a:r>
          </a:p>
          <a:p>
            <a:pPr lvl="2"/>
            <a:endParaRPr lang="es-ES_tradnl"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16</a:t>
            </a:fld>
            <a:endParaRPr lang="es-ES" dirty="0"/>
          </a:p>
        </p:txBody>
      </p:sp>
    </p:spTree>
    <p:extLst>
      <p:ext uri="{BB962C8B-B14F-4D97-AF65-F5344CB8AC3E}">
        <p14:creationId xmlns:p14="http://schemas.microsoft.com/office/powerpoint/2010/main" val="775714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s-ES" dirty="0"/>
              <a:t>Manifiesto SOA</a:t>
            </a:r>
            <a:endParaRPr lang="es-ES" sz="1800" dirty="0"/>
          </a:p>
        </p:txBody>
      </p:sp>
      <p:sp>
        <p:nvSpPr>
          <p:cNvPr id="27652" name="Rectangle 3"/>
          <p:cNvSpPr>
            <a:spLocks noGrp="1" noChangeArrowheads="1"/>
          </p:cNvSpPr>
          <p:nvPr>
            <p:ph idx="1"/>
          </p:nvPr>
        </p:nvSpPr>
        <p:spPr/>
        <p:txBody>
          <a:bodyPr>
            <a:normAutofit fontScale="62500" lnSpcReduction="20000"/>
          </a:bodyPr>
          <a:lstStyle/>
          <a:p>
            <a:r>
              <a:rPr lang="es-ES_tradnl" dirty="0"/>
              <a:t>SOA </a:t>
            </a:r>
            <a:r>
              <a:rPr lang="es-ES_tradnl" dirty="0" err="1"/>
              <a:t>manifesto</a:t>
            </a:r>
            <a:r>
              <a:rPr lang="es-ES_tradnl" dirty="0"/>
              <a:t> (</a:t>
            </a:r>
            <a:r>
              <a:rPr lang="es-ES_tradnl" dirty="0">
                <a:hlinkClick r:id="rId2"/>
              </a:rPr>
              <a:t>http://www.soa-manifesto.org/default_spanish.html</a:t>
            </a:r>
            <a:r>
              <a:rPr lang="es-ES_tradnl" dirty="0"/>
              <a:t>)</a:t>
            </a:r>
          </a:p>
          <a:p>
            <a:pPr lvl="1"/>
            <a:r>
              <a:rPr lang="es-ES" dirty="0"/>
              <a:t>Principios guía (valores centrales):</a:t>
            </a:r>
          </a:p>
          <a:p>
            <a:pPr lvl="2"/>
            <a:r>
              <a:rPr lang="es-ES" i="0" dirty="0"/>
              <a:t>Respetar la estructura social y de poder de la organización. </a:t>
            </a:r>
            <a:endParaRPr lang="es-ES" dirty="0"/>
          </a:p>
          <a:p>
            <a:pPr lvl="2"/>
            <a:r>
              <a:rPr lang="es-ES" i="0" dirty="0"/>
              <a:t>Reconocer que SOA en última instancia exige cambios en muchos niveles. </a:t>
            </a:r>
            <a:endParaRPr lang="es-ES" dirty="0"/>
          </a:p>
          <a:p>
            <a:pPr lvl="2"/>
            <a:r>
              <a:rPr lang="es-ES" i="0" dirty="0"/>
              <a:t>El alcance de la adopción de SOA puede variar. Mantenga los esfuerzos  manejables y dentro de límites significativos. </a:t>
            </a:r>
            <a:endParaRPr lang="es-ES" dirty="0"/>
          </a:p>
          <a:p>
            <a:pPr lvl="2"/>
            <a:r>
              <a:rPr lang="es-ES" i="0" dirty="0"/>
              <a:t>Los productos y estándares por sí solos no le darán una SOA, ni le aplicarán por usted el paradigma de orientación a servicios. </a:t>
            </a:r>
            <a:endParaRPr lang="es-ES" dirty="0"/>
          </a:p>
          <a:p>
            <a:pPr lvl="2"/>
            <a:r>
              <a:rPr lang="es-ES" i="0" dirty="0"/>
              <a:t>SOA puede ser alcanzado a través de una variedad de tecnologías y de estándares. </a:t>
            </a:r>
          </a:p>
          <a:p>
            <a:pPr lvl="2"/>
            <a:r>
              <a:rPr lang="es-ES" i="0" dirty="0"/>
              <a:t>Establecer un conjunto uniforme de estándares empresariales y de políticas basado en estándares de la industria, de facto, y de la comunidad. </a:t>
            </a:r>
          </a:p>
          <a:p>
            <a:pPr lvl="2"/>
            <a:r>
              <a:rPr lang="es-ES" i="0" dirty="0"/>
              <a:t>Perseguir la uniformidad hacia el exterior a la vez que permitir la diversidad internamente. </a:t>
            </a:r>
          </a:p>
          <a:p>
            <a:pPr lvl="2"/>
            <a:r>
              <a:rPr lang="es-ES" i="0" dirty="0"/>
              <a:t>Identificar los servicios a través de la colaboración con los interesados del negocio y de la tecnología. </a:t>
            </a:r>
            <a:endParaRPr lang="es-ES" dirty="0"/>
          </a:p>
          <a:p>
            <a:pPr lvl="2"/>
            <a:r>
              <a:rPr lang="es-ES" i="0" dirty="0"/>
              <a:t>Maximizar el uso de servicios tomando en consideración el alcance de la </a:t>
            </a:r>
            <a:r>
              <a:rPr lang="es-ES" dirty="0"/>
              <a:t> </a:t>
            </a:r>
            <a:r>
              <a:rPr lang="es-ES" i="0" dirty="0"/>
              <a:t>utilización actual y futura. </a:t>
            </a:r>
            <a:endParaRPr lang="es-ES" dirty="0"/>
          </a:p>
          <a:p>
            <a:pPr lvl="2"/>
            <a:r>
              <a:rPr lang="es-ES" i="0" dirty="0"/>
              <a:t>Verificar que los servicios satisfacen los requerimientos</a:t>
            </a:r>
            <a:r>
              <a:rPr lang="es-ES" dirty="0"/>
              <a:t> </a:t>
            </a:r>
            <a:r>
              <a:rPr lang="es-ES" i="0" dirty="0"/>
              <a:t>y las metas del negocio. </a:t>
            </a:r>
            <a:endParaRPr lang="es-ES" dirty="0"/>
          </a:p>
          <a:p>
            <a:pPr lvl="2"/>
            <a:r>
              <a:rPr lang="es-ES" i="0" dirty="0"/>
              <a:t>Hacer evolucionar los servicios y su organización en respuesta al uso real. </a:t>
            </a:r>
            <a:endParaRPr lang="es-ES" dirty="0"/>
          </a:p>
          <a:p>
            <a:pPr lvl="2"/>
            <a:r>
              <a:rPr lang="es-ES" i="0" dirty="0"/>
              <a:t>Separar los diferentes aspectos de un sistema que cambian</a:t>
            </a:r>
            <a:r>
              <a:rPr lang="es-ES" dirty="0"/>
              <a:t> </a:t>
            </a:r>
            <a:r>
              <a:rPr lang="es-ES" i="0" dirty="0"/>
              <a:t>con diferentes tasas de cambio. </a:t>
            </a:r>
            <a:endParaRPr lang="es-ES" dirty="0"/>
          </a:p>
          <a:p>
            <a:pPr lvl="2"/>
            <a:r>
              <a:rPr lang="es-ES" i="0" dirty="0"/>
              <a:t>Reducir las dependencias implícitas y publicar todas las dependencias externas para incrementar la robustez y reducir el impacto del cambio. </a:t>
            </a:r>
            <a:endParaRPr lang="es-ES" dirty="0"/>
          </a:p>
          <a:p>
            <a:pPr lvl="2"/>
            <a:r>
              <a:rPr lang="es-ES" i="0" dirty="0"/>
              <a:t>En cada nivel de abstracción, organizar cada servicio alrededor de una unidad</a:t>
            </a:r>
            <a:r>
              <a:rPr lang="es-ES" dirty="0"/>
              <a:t> </a:t>
            </a:r>
            <a:r>
              <a:rPr lang="es-ES" i="0" dirty="0"/>
              <a:t>de funcionalidad cohesiva y administrable.</a:t>
            </a:r>
            <a:endParaRPr 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17</a:t>
            </a:fld>
            <a:endParaRPr lang="es-ES" dirty="0"/>
          </a:p>
        </p:txBody>
      </p:sp>
    </p:spTree>
    <p:extLst>
      <p:ext uri="{BB962C8B-B14F-4D97-AF65-F5344CB8AC3E}">
        <p14:creationId xmlns:p14="http://schemas.microsoft.com/office/powerpoint/2010/main" val="6631248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Vuestras conclusiones sobre el </a:t>
            </a:r>
            <a:br>
              <a:rPr lang="es-ES" dirty="0"/>
            </a:br>
            <a:r>
              <a:rPr lang="es-ES" dirty="0"/>
              <a:t>Manifiesto SOA (Principios)</a:t>
            </a:r>
          </a:p>
        </p:txBody>
      </p:sp>
      <p:sp>
        <p:nvSpPr>
          <p:cNvPr id="3" name="2 Marcador de contenido"/>
          <p:cNvSpPr>
            <a:spLocks noGrp="1"/>
          </p:cNvSpPr>
          <p:nvPr>
            <p:ph idx="1"/>
          </p:nvPr>
        </p:nvSpPr>
        <p:spPr/>
        <p:txBody>
          <a:bodyPr>
            <a:normAutofit fontScale="55000" lnSpcReduction="20000"/>
          </a:bodyPr>
          <a:lstStyle/>
          <a:p>
            <a:r>
              <a:rPr lang="es-ES" b="1" dirty="0"/>
              <a:t>Orden de los Principios SOA, de acuerdo a vuestro punto de Vista</a:t>
            </a:r>
            <a:endParaRPr lang="es-ES" dirty="0"/>
          </a:p>
          <a:p>
            <a:pPr lvl="1"/>
            <a:r>
              <a:rPr lang="es-ES" dirty="0"/>
              <a:t>(6) Establecer un conjunto uniforme de estándares empresariales y de políticas basado en estándares de la industria, de facto, y de la comunidad.</a:t>
            </a:r>
          </a:p>
          <a:p>
            <a:pPr lvl="1"/>
            <a:r>
              <a:rPr lang="es-ES" dirty="0"/>
              <a:t>(11) Hacer evolucionar los servicios y su organización en respuesta al uso real.</a:t>
            </a:r>
          </a:p>
          <a:p>
            <a:pPr lvl="1"/>
            <a:r>
              <a:rPr lang="es-ES" dirty="0"/>
              <a:t>(1) Respetar la estructura social y de poder de la organización</a:t>
            </a:r>
          </a:p>
          <a:p>
            <a:pPr lvl="1"/>
            <a:r>
              <a:rPr lang="es-ES" dirty="0"/>
              <a:t>(7) Perseguir la uniformidad hacia el exterior a la vez que permitir la diversidad internamente.</a:t>
            </a:r>
          </a:p>
          <a:p>
            <a:pPr lvl="1"/>
            <a:r>
              <a:rPr lang="es-ES" dirty="0"/>
              <a:t>(10) Verificar que los servicios satisfacen los requerimientos y las metas del negocio</a:t>
            </a:r>
          </a:p>
          <a:p>
            <a:pPr lvl="1"/>
            <a:r>
              <a:rPr lang="es-ES" dirty="0"/>
              <a:t>(8) Identificar los servicios a través de la colaboración con los interesados del negocio y de la tecnología.</a:t>
            </a:r>
          </a:p>
          <a:p>
            <a:pPr lvl="1"/>
            <a:r>
              <a:rPr lang="es-ES" dirty="0"/>
              <a:t>(9) Maximizar el uso de servicios tomando en consideración el alcance de la utilización actual y futura.</a:t>
            </a:r>
          </a:p>
          <a:p>
            <a:pPr lvl="1"/>
            <a:r>
              <a:rPr lang="es-ES" dirty="0"/>
              <a:t>(2) Reconocer que SOA en última instancia exige cambios en muchos niveles</a:t>
            </a:r>
          </a:p>
          <a:p>
            <a:pPr lvl="1"/>
            <a:r>
              <a:rPr lang="es-ES" dirty="0"/>
              <a:t>(5) SOA puede ser alcanzado a través de una variedad de tecnologías y de estándares.</a:t>
            </a:r>
          </a:p>
          <a:p>
            <a:pPr lvl="1"/>
            <a:r>
              <a:rPr lang="es-ES" dirty="0"/>
              <a:t>(4) Los productos y estándares por sí solos no le darán una SOA, ni le aplicarán por usted el paradigma de orientación a servicios.</a:t>
            </a:r>
          </a:p>
          <a:p>
            <a:pPr lvl="1"/>
            <a:r>
              <a:rPr lang="es-ES" dirty="0"/>
              <a:t>(3) El alcance de la adopción de SOA puede variar. Mantenga los esfuerzos manejables y dentro de límites significativos.</a:t>
            </a:r>
          </a:p>
          <a:p>
            <a:pPr lvl="1"/>
            <a:r>
              <a:rPr lang="es-ES" dirty="0"/>
              <a:t>(12) Separar los diferentes aspectos de un sistema que cambian con diferentes tasas de cambio.</a:t>
            </a:r>
          </a:p>
          <a:p>
            <a:pPr lvl="1"/>
            <a:r>
              <a:rPr lang="es-ES" dirty="0"/>
              <a:t>(14) En cada nivel de abstracción, organizar cada servicio alrededor de una unidad de funcionalidad cohesiva y administrable.</a:t>
            </a:r>
          </a:p>
          <a:p>
            <a:pPr lvl="1"/>
            <a:r>
              <a:rPr lang="es-ES" dirty="0"/>
              <a:t>(13) Reducir las dependencias implícitas y publicar todas las dependencias externas para incrementar la robustez y reducir el impacto del cambio</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18</a:t>
            </a:fld>
            <a:endParaRPr lang="es-ES" dirty="0"/>
          </a:p>
        </p:txBody>
      </p:sp>
    </p:spTree>
    <p:extLst>
      <p:ext uri="{BB962C8B-B14F-4D97-AF65-F5344CB8AC3E}">
        <p14:creationId xmlns:p14="http://schemas.microsoft.com/office/powerpoint/2010/main" val="2847910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a:t>Manifiesto SOA </a:t>
            </a:r>
            <a:br>
              <a:rPr lang="es-ES" dirty="0"/>
            </a:br>
            <a:r>
              <a:rPr lang="es-ES" dirty="0"/>
              <a:t>(Prioridades)</a:t>
            </a:r>
          </a:p>
        </p:txBody>
      </p:sp>
      <p:sp>
        <p:nvSpPr>
          <p:cNvPr id="3" name="2 Marcador de contenido"/>
          <p:cNvSpPr>
            <a:spLocks noGrp="1"/>
          </p:cNvSpPr>
          <p:nvPr>
            <p:ph idx="1"/>
          </p:nvPr>
        </p:nvSpPr>
        <p:spPr/>
        <p:txBody>
          <a:bodyPr/>
          <a:lstStyle/>
          <a:p>
            <a:r>
              <a:rPr lang="es-ES" dirty="0"/>
              <a:t>Prioridades en SOA</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19</a:t>
            </a:fld>
            <a:endParaRPr lang="es-ES" dirty="0"/>
          </a:p>
        </p:txBody>
      </p:sp>
      <p:sp>
        <p:nvSpPr>
          <p:cNvPr id="8" name="7 Marcador de contenido"/>
          <p:cNvSpPr>
            <a:spLocks noGrp="1"/>
          </p:cNvSpPr>
          <p:nvPr>
            <p:ph idx="12"/>
          </p:nvPr>
        </p:nvSpPr>
        <p:spPr>
          <a:xfrm>
            <a:off x="5247249" y="1276643"/>
            <a:ext cx="3754608" cy="4447650"/>
          </a:xfrm>
        </p:spPr>
        <p:txBody>
          <a:bodyPr>
            <a:normAutofit fontScale="47500" lnSpcReduction="20000"/>
          </a:bodyPr>
          <a:lstStyle/>
          <a:p>
            <a:r>
              <a:rPr lang="es-ES" dirty="0"/>
              <a:t>El Valor del Negocio por encima de la estrategia técnica</a:t>
            </a:r>
          </a:p>
          <a:p>
            <a:pPr marL="0" indent="0">
              <a:buNone/>
            </a:pPr>
            <a:endParaRPr lang="es-ES" dirty="0"/>
          </a:p>
          <a:p>
            <a:r>
              <a:rPr lang="es-ES" dirty="0"/>
              <a:t>Las Metas Estratégicas por encima de los beneficios específicos de los proyectos</a:t>
            </a:r>
          </a:p>
          <a:p>
            <a:pPr marL="0" indent="0">
              <a:buNone/>
            </a:pPr>
            <a:r>
              <a:rPr lang="es-ES" dirty="0"/>
              <a:t>	</a:t>
            </a:r>
          </a:p>
          <a:p>
            <a:r>
              <a:rPr lang="es-ES" dirty="0"/>
              <a:t>La Interoperabilidad Intrínseca por encima de la integración personalizada</a:t>
            </a:r>
          </a:p>
          <a:p>
            <a:pPr marL="0" indent="0">
              <a:buNone/>
            </a:pPr>
            <a:r>
              <a:rPr lang="es-ES" dirty="0"/>
              <a:t> </a:t>
            </a:r>
          </a:p>
          <a:p>
            <a:r>
              <a:rPr lang="es-ES" dirty="0"/>
              <a:t>Los Servicios Compartidos por encima de las implementaciones de propósito específico</a:t>
            </a:r>
          </a:p>
          <a:p>
            <a:pPr marL="0" indent="0">
              <a:buNone/>
            </a:pPr>
            <a:r>
              <a:rPr lang="es-ES" dirty="0"/>
              <a:t> </a:t>
            </a:r>
          </a:p>
          <a:p>
            <a:r>
              <a:rPr lang="es-ES" dirty="0"/>
              <a:t>La Flexibilidad por encima de la optimización</a:t>
            </a:r>
          </a:p>
          <a:p>
            <a:pPr marL="0" indent="0">
              <a:buNone/>
            </a:pPr>
            <a:r>
              <a:rPr lang="es-ES" dirty="0"/>
              <a:t> </a:t>
            </a:r>
          </a:p>
          <a:p>
            <a:r>
              <a:rPr lang="es-ES" dirty="0"/>
              <a:t>El Refinamiento Evolutivo encima de la búsqueda de la perfección inicial</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179" y="1164303"/>
            <a:ext cx="1859731" cy="10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179" y="1039102"/>
            <a:ext cx="3365122"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7179" y="1069587"/>
            <a:ext cx="2823158"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7179" y="1166475"/>
            <a:ext cx="3073091"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179" y="1149060"/>
            <a:ext cx="2730566"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7179" y="1087002"/>
            <a:ext cx="2450149"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7179" y="1131700"/>
            <a:ext cx="1637705" cy="54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9 Conector recto de flecha"/>
          <p:cNvCxnSpPr/>
          <p:nvPr/>
        </p:nvCxnSpPr>
        <p:spPr bwMode="auto">
          <a:xfrm flipH="1">
            <a:off x="4354701" y="3331029"/>
            <a:ext cx="919430" cy="2171700"/>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14" name="13 Conector recto de flecha"/>
          <p:cNvCxnSpPr/>
          <p:nvPr/>
        </p:nvCxnSpPr>
        <p:spPr bwMode="auto">
          <a:xfrm flipH="1">
            <a:off x="2922814" y="1401700"/>
            <a:ext cx="2351318" cy="17387"/>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24" name="23 Conector recto de flecha"/>
          <p:cNvCxnSpPr/>
          <p:nvPr/>
        </p:nvCxnSpPr>
        <p:spPr bwMode="auto">
          <a:xfrm flipH="1">
            <a:off x="4059116" y="1509402"/>
            <a:ext cx="1215015" cy="3503469"/>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25" name="24 Conector recto de flecha"/>
          <p:cNvCxnSpPr/>
          <p:nvPr/>
        </p:nvCxnSpPr>
        <p:spPr bwMode="auto">
          <a:xfrm flipH="1">
            <a:off x="3660337" y="2105452"/>
            <a:ext cx="1613795" cy="1049606"/>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26" name="25 Conector recto de flecha"/>
          <p:cNvCxnSpPr/>
          <p:nvPr/>
        </p:nvCxnSpPr>
        <p:spPr bwMode="auto">
          <a:xfrm flipH="1">
            <a:off x="3910270" y="2701503"/>
            <a:ext cx="1285147" cy="907111"/>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27" name="26 Conector recto de flecha"/>
          <p:cNvCxnSpPr/>
          <p:nvPr/>
        </p:nvCxnSpPr>
        <p:spPr bwMode="auto">
          <a:xfrm flipH="1" flipV="1">
            <a:off x="2922814" y="2105452"/>
            <a:ext cx="2272604" cy="2058337"/>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37" name="36 Conector recto de flecha"/>
          <p:cNvCxnSpPr/>
          <p:nvPr/>
        </p:nvCxnSpPr>
        <p:spPr bwMode="auto">
          <a:xfrm flipH="1" flipV="1">
            <a:off x="3660338" y="4416879"/>
            <a:ext cx="1613793" cy="416378"/>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5727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 calcmode="lin" valueType="num">
                                      <p:cBhvr additive="base">
                                        <p:cTn id="7" dur="500" fill="hold"/>
                                        <p:tgtEl>
                                          <p:spTgt spid="1028"/>
                                        </p:tgtEl>
                                        <p:attrNameLst>
                                          <p:attrName>ppt_x</p:attrName>
                                        </p:attrNameLst>
                                      </p:cBhvr>
                                      <p:tavLst>
                                        <p:tav tm="0">
                                          <p:val>
                                            <p:strVal val="#ppt_x"/>
                                          </p:val>
                                        </p:tav>
                                        <p:tav tm="100000">
                                          <p:val>
                                            <p:strVal val="#ppt_x"/>
                                          </p:val>
                                        </p:tav>
                                      </p:tavLst>
                                    </p:anim>
                                    <p:anim calcmode="lin" valueType="num">
                                      <p:cBhvr additive="base">
                                        <p:cTn id="8"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nodeType="clickEffect">
                                  <p:stCondLst>
                                    <p:cond delay="0"/>
                                  </p:stCondLst>
                                  <p:childTnLst>
                                    <p:animMotion origin="layout" path="M -8.33333E-7 -2.22222E-6 L -0.00174 0.60232 " pathEditMode="relative" rAng="0" ptsTypes="AA">
                                      <p:cBhvr>
                                        <p:cTn id="12" dur="2000" fill="hold"/>
                                        <p:tgtEl>
                                          <p:spTgt spid="1028"/>
                                        </p:tgtEl>
                                        <p:attrNameLst>
                                          <p:attrName>ppt_x</p:attrName>
                                          <p:attrName>ppt_y</p:attrName>
                                        </p:attrNameLst>
                                      </p:cBhvr>
                                      <p:rCtr x="-87" y="30116"/>
                                    </p:animMotion>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33"/>
                                        </p:tgtEl>
                                        <p:attrNameLst>
                                          <p:attrName>style.visibility</p:attrName>
                                        </p:attrNameLst>
                                      </p:cBhvr>
                                      <p:to>
                                        <p:strVal val="visible"/>
                                      </p:to>
                                    </p:set>
                                    <p:anim calcmode="lin" valueType="num">
                                      <p:cBhvr additive="base">
                                        <p:cTn id="17" dur="500" fill="hold"/>
                                        <p:tgtEl>
                                          <p:spTgt spid="1033"/>
                                        </p:tgtEl>
                                        <p:attrNameLst>
                                          <p:attrName>ppt_x</p:attrName>
                                        </p:attrNameLst>
                                      </p:cBhvr>
                                      <p:tavLst>
                                        <p:tav tm="0">
                                          <p:val>
                                            <p:strVal val="#ppt_x"/>
                                          </p:val>
                                        </p:tav>
                                        <p:tav tm="100000">
                                          <p:val>
                                            <p:strVal val="#ppt_x"/>
                                          </p:val>
                                        </p:tav>
                                      </p:tavLst>
                                    </p:anim>
                                    <p:anim calcmode="lin" valueType="num">
                                      <p:cBhvr additive="base">
                                        <p:cTn id="18" dur="500" fill="hold"/>
                                        <p:tgtEl>
                                          <p:spTgt spid="103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8.33333E-7 3.33333E-6 L -0.00191 0.52152 " pathEditMode="relative" rAng="0" ptsTypes="AA">
                                      <p:cBhvr>
                                        <p:cTn id="22" dur="2000" fill="hold"/>
                                        <p:tgtEl>
                                          <p:spTgt spid="1033"/>
                                        </p:tgtEl>
                                        <p:attrNameLst>
                                          <p:attrName>ppt_x</p:attrName>
                                          <p:attrName>ppt_y</p:attrName>
                                        </p:attrNameLst>
                                      </p:cBhvr>
                                      <p:rCtr x="-104" y="26065"/>
                                    </p:animMotion>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30"/>
                                        </p:tgtEl>
                                        <p:attrNameLst>
                                          <p:attrName>style.visibility</p:attrName>
                                        </p:attrNameLst>
                                      </p:cBhvr>
                                      <p:to>
                                        <p:strVal val="visible"/>
                                      </p:to>
                                    </p:set>
                                    <p:anim calcmode="lin" valueType="num">
                                      <p:cBhvr additive="base">
                                        <p:cTn id="27" dur="500" fill="hold"/>
                                        <p:tgtEl>
                                          <p:spTgt spid="1030"/>
                                        </p:tgtEl>
                                        <p:attrNameLst>
                                          <p:attrName>ppt_x</p:attrName>
                                        </p:attrNameLst>
                                      </p:cBhvr>
                                      <p:tavLst>
                                        <p:tav tm="0">
                                          <p:val>
                                            <p:strVal val="#ppt_x"/>
                                          </p:val>
                                        </p:tav>
                                        <p:tav tm="100000">
                                          <p:val>
                                            <p:strVal val="#ppt_x"/>
                                          </p:val>
                                        </p:tav>
                                      </p:tavLst>
                                    </p:anim>
                                    <p:anim calcmode="lin" valueType="num">
                                      <p:cBhvr additive="base">
                                        <p:cTn id="28"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nodeType="clickEffect">
                                  <p:stCondLst>
                                    <p:cond delay="0"/>
                                  </p:stCondLst>
                                  <p:childTnLst>
                                    <p:animMotion origin="layout" path="M -3.33333E-6 -3.7037E-7 L -0.00364 0.44769 " pathEditMode="relative" rAng="0" ptsTypes="AA">
                                      <p:cBhvr>
                                        <p:cTn id="32" dur="2000" fill="hold"/>
                                        <p:tgtEl>
                                          <p:spTgt spid="1030"/>
                                        </p:tgtEl>
                                        <p:attrNameLst>
                                          <p:attrName>ppt_x</p:attrName>
                                          <p:attrName>ppt_y</p:attrName>
                                        </p:attrNameLst>
                                      </p:cBhvr>
                                      <p:rCtr x="-191" y="22384"/>
                                    </p:animMotion>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31"/>
                                        </p:tgtEl>
                                        <p:attrNameLst>
                                          <p:attrName>style.visibility</p:attrName>
                                        </p:attrNameLst>
                                      </p:cBhvr>
                                      <p:to>
                                        <p:strVal val="visible"/>
                                      </p:to>
                                    </p:set>
                                    <p:anim calcmode="lin" valueType="num">
                                      <p:cBhvr additive="base">
                                        <p:cTn id="37" dur="500" fill="hold"/>
                                        <p:tgtEl>
                                          <p:spTgt spid="1031"/>
                                        </p:tgtEl>
                                        <p:attrNameLst>
                                          <p:attrName>ppt_x</p:attrName>
                                        </p:attrNameLst>
                                      </p:cBhvr>
                                      <p:tavLst>
                                        <p:tav tm="0">
                                          <p:val>
                                            <p:strVal val="#ppt_x"/>
                                          </p:val>
                                        </p:tav>
                                        <p:tav tm="100000">
                                          <p:val>
                                            <p:strVal val="#ppt_x"/>
                                          </p:val>
                                        </p:tav>
                                      </p:tavLst>
                                    </p:anim>
                                    <p:anim calcmode="lin" valueType="num">
                                      <p:cBhvr additive="base">
                                        <p:cTn id="38" dur="500" fill="hold"/>
                                        <p:tgtEl>
                                          <p:spTgt spid="103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1.38889E-6 -7.40741E-7 L 1.38889E-6 0.34282 " pathEditMode="relative" rAng="0" ptsTypes="AA">
                                      <p:cBhvr>
                                        <p:cTn id="42" dur="2000" fill="hold"/>
                                        <p:tgtEl>
                                          <p:spTgt spid="1031"/>
                                        </p:tgtEl>
                                        <p:attrNameLst>
                                          <p:attrName>ppt_x</p:attrName>
                                          <p:attrName>ppt_y</p:attrName>
                                        </p:attrNameLst>
                                      </p:cBhvr>
                                      <p:rCtr x="0" y="17130"/>
                                    </p:animMotion>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032"/>
                                        </p:tgtEl>
                                        <p:attrNameLst>
                                          <p:attrName>style.visibility</p:attrName>
                                        </p:attrNameLst>
                                      </p:cBhvr>
                                      <p:to>
                                        <p:strVal val="visible"/>
                                      </p:to>
                                    </p:set>
                                    <p:anim calcmode="lin" valueType="num">
                                      <p:cBhvr additive="base">
                                        <p:cTn id="47" dur="500" fill="hold"/>
                                        <p:tgtEl>
                                          <p:spTgt spid="1032"/>
                                        </p:tgtEl>
                                        <p:attrNameLst>
                                          <p:attrName>ppt_x</p:attrName>
                                        </p:attrNameLst>
                                      </p:cBhvr>
                                      <p:tavLst>
                                        <p:tav tm="0">
                                          <p:val>
                                            <p:strVal val="#ppt_x"/>
                                          </p:val>
                                        </p:tav>
                                        <p:tav tm="100000">
                                          <p:val>
                                            <p:strVal val="#ppt_x"/>
                                          </p:val>
                                        </p:tav>
                                      </p:tavLst>
                                    </p:anim>
                                    <p:anim calcmode="lin" valueType="num">
                                      <p:cBhvr additive="base">
                                        <p:cTn id="48"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0 0 L 0 0.25 E" pathEditMode="relative" ptsTypes="">
                                      <p:cBhvr>
                                        <p:cTn id="52" dur="2000" fill="hold"/>
                                        <p:tgtEl>
                                          <p:spTgt spid="1032"/>
                                        </p:tgtEl>
                                        <p:attrNameLst>
                                          <p:attrName>ppt_x</p:attrName>
                                          <p:attrName>ppt_y</p:attrName>
                                        </p:attrNameLst>
                                      </p:cBhvr>
                                    </p:animMotion>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027"/>
                                        </p:tgtEl>
                                        <p:attrNameLst>
                                          <p:attrName>style.visibility</p:attrName>
                                        </p:attrNameLst>
                                      </p:cBhvr>
                                      <p:to>
                                        <p:strVal val="visible"/>
                                      </p:to>
                                    </p:set>
                                    <p:anim calcmode="lin" valueType="num">
                                      <p:cBhvr additive="base">
                                        <p:cTn id="57" dur="500" fill="hold"/>
                                        <p:tgtEl>
                                          <p:spTgt spid="1027"/>
                                        </p:tgtEl>
                                        <p:attrNameLst>
                                          <p:attrName>ppt_x</p:attrName>
                                        </p:attrNameLst>
                                      </p:cBhvr>
                                      <p:tavLst>
                                        <p:tav tm="0">
                                          <p:val>
                                            <p:strVal val="#ppt_x"/>
                                          </p:val>
                                        </p:tav>
                                        <p:tav tm="100000">
                                          <p:val>
                                            <p:strVal val="#ppt_x"/>
                                          </p:val>
                                        </p:tav>
                                      </p:tavLst>
                                    </p:anim>
                                    <p:anim calcmode="lin" valueType="num">
                                      <p:cBhvr additive="base">
                                        <p:cTn id="5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8.33333E-7 3.7037E-7 L 8.33333E-7 0.08102 " pathEditMode="relative" rAng="0" ptsTypes="AA">
                                      <p:cBhvr>
                                        <p:cTn id="62" dur="2000" fill="hold"/>
                                        <p:tgtEl>
                                          <p:spTgt spid="1027"/>
                                        </p:tgtEl>
                                        <p:attrNameLst>
                                          <p:attrName>ppt_x</p:attrName>
                                          <p:attrName>ppt_y</p:attrName>
                                        </p:attrNameLst>
                                      </p:cBhvr>
                                      <p:rCtr x="0" y="4051"/>
                                    </p:animMotion>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1034"/>
                                        </p:tgtEl>
                                        <p:attrNameLst>
                                          <p:attrName>style.visibility</p:attrName>
                                        </p:attrNameLst>
                                      </p:cBhvr>
                                      <p:to>
                                        <p:strVal val="visible"/>
                                      </p:to>
                                    </p:set>
                                    <p:anim calcmode="lin" valueType="num">
                                      <p:cBhvr additive="base">
                                        <p:cTn id="67" dur="500" fill="hold"/>
                                        <p:tgtEl>
                                          <p:spTgt spid="1034"/>
                                        </p:tgtEl>
                                        <p:attrNameLst>
                                          <p:attrName>ppt_x</p:attrName>
                                        </p:attrNameLst>
                                      </p:cBhvr>
                                      <p:tavLst>
                                        <p:tav tm="0">
                                          <p:val>
                                            <p:strVal val="#ppt_x"/>
                                          </p:val>
                                        </p:tav>
                                        <p:tav tm="100000">
                                          <p:val>
                                            <p:strVal val="#ppt_x"/>
                                          </p:val>
                                        </p:tav>
                                      </p:tavLst>
                                    </p:anim>
                                    <p:anim calcmode="lin" valueType="num">
                                      <p:cBhvr additive="base">
                                        <p:cTn id="68"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8">
                                            <p:txEl>
                                              <p:pRg st="0" end="0"/>
                                            </p:txEl>
                                          </p:spTgt>
                                        </p:tgtEl>
                                        <p:attrNameLst>
                                          <p:attrName>style.visibility</p:attrName>
                                        </p:attrNameLst>
                                      </p:cBhvr>
                                      <p:to>
                                        <p:strVal val="visible"/>
                                      </p:to>
                                    </p:set>
                                    <p:animEffect transition="in" filter="fade">
                                      <p:cBhvr>
                                        <p:cTn id="73" dur="500"/>
                                        <p:tgtEl>
                                          <p:spTgt spid="8">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8">
                                            <p:txEl>
                                              <p:pRg st="2" end="2"/>
                                            </p:txEl>
                                          </p:spTgt>
                                        </p:tgtEl>
                                        <p:attrNameLst>
                                          <p:attrName>style.visibility</p:attrName>
                                        </p:attrNameLst>
                                      </p:cBhvr>
                                      <p:to>
                                        <p:strVal val="visible"/>
                                      </p:to>
                                    </p:set>
                                    <p:animEffect transition="in" filter="fade">
                                      <p:cBhvr>
                                        <p:cTn id="78" dur="500"/>
                                        <p:tgtEl>
                                          <p:spTgt spid="8">
                                            <p:txEl>
                                              <p:pRg st="2" end="2"/>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8">
                                            <p:txEl>
                                              <p:pRg st="3" end="3"/>
                                            </p:txEl>
                                          </p:spTgt>
                                        </p:tgtEl>
                                        <p:attrNameLst>
                                          <p:attrName>style.visibility</p:attrName>
                                        </p:attrNameLst>
                                      </p:cBhvr>
                                      <p:to>
                                        <p:strVal val="visible"/>
                                      </p:to>
                                    </p:set>
                                    <p:animEffect transition="in" filter="fade">
                                      <p:cBhvr>
                                        <p:cTn id="83" dur="500"/>
                                        <p:tgtEl>
                                          <p:spTgt spid="8">
                                            <p:txEl>
                                              <p:pRg st="3" end="3"/>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8">
                                            <p:txEl>
                                              <p:pRg st="4" end="4"/>
                                            </p:txEl>
                                          </p:spTgt>
                                        </p:tgtEl>
                                        <p:attrNameLst>
                                          <p:attrName>style.visibility</p:attrName>
                                        </p:attrNameLst>
                                      </p:cBhvr>
                                      <p:to>
                                        <p:strVal val="visible"/>
                                      </p:to>
                                    </p:set>
                                    <p:animEffect transition="in" filter="fade">
                                      <p:cBhvr>
                                        <p:cTn id="88" dur="500"/>
                                        <p:tgtEl>
                                          <p:spTgt spid="8">
                                            <p:txEl>
                                              <p:pRg st="4" end="4"/>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8">
                                            <p:txEl>
                                              <p:pRg st="5" end="5"/>
                                            </p:txEl>
                                          </p:spTgt>
                                        </p:tgtEl>
                                        <p:attrNameLst>
                                          <p:attrName>style.visibility</p:attrName>
                                        </p:attrNameLst>
                                      </p:cBhvr>
                                      <p:to>
                                        <p:strVal val="visible"/>
                                      </p:to>
                                    </p:set>
                                    <p:animEffect transition="in" filter="fade">
                                      <p:cBhvr>
                                        <p:cTn id="93" dur="500"/>
                                        <p:tgtEl>
                                          <p:spTgt spid="8">
                                            <p:txEl>
                                              <p:pRg st="5" end="5"/>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grpId="0" nodeType="clickEffect">
                                  <p:stCondLst>
                                    <p:cond delay="0"/>
                                  </p:stCondLst>
                                  <p:childTnLst>
                                    <p:set>
                                      <p:cBhvr>
                                        <p:cTn id="97" dur="1" fill="hold">
                                          <p:stCondLst>
                                            <p:cond delay="0"/>
                                          </p:stCondLst>
                                        </p:cTn>
                                        <p:tgtEl>
                                          <p:spTgt spid="8">
                                            <p:txEl>
                                              <p:pRg st="6" end="6"/>
                                            </p:txEl>
                                          </p:spTgt>
                                        </p:tgtEl>
                                        <p:attrNameLst>
                                          <p:attrName>style.visibility</p:attrName>
                                        </p:attrNameLst>
                                      </p:cBhvr>
                                      <p:to>
                                        <p:strVal val="visible"/>
                                      </p:to>
                                    </p:set>
                                    <p:animEffect transition="in" filter="fade">
                                      <p:cBhvr>
                                        <p:cTn id="98" dur="500"/>
                                        <p:tgtEl>
                                          <p:spTgt spid="8">
                                            <p:txEl>
                                              <p:pRg st="6" end="6"/>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
                                            <p:txEl>
                                              <p:pRg st="7" end="7"/>
                                            </p:txEl>
                                          </p:spTgt>
                                        </p:tgtEl>
                                        <p:attrNameLst>
                                          <p:attrName>style.visibility</p:attrName>
                                        </p:attrNameLst>
                                      </p:cBhvr>
                                      <p:to>
                                        <p:strVal val="visible"/>
                                      </p:to>
                                    </p:set>
                                    <p:animEffect transition="in" filter="fade">
                                      <p:cBhvr>
                                        <p:cTn id="103" dur="500"/>
                                        <p:tgtEl>
                                          <p:spTgt spid="8">
                                            <p:txEl>
                                              <p:pRg st="7" end="7"/>
                                            </p:txEl>
                                          </p:spTgt>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8">
                                            <p:txEl>
                                              <p:pRg st="8" end="8"/>
                                            </p:txEl>
                                          </p:spTgt>
                                        </p:tgtEl>
                                        <p:attrNameLst>
                                          <p:attrName>style.visibility</p:attrName>
                                        </p:attrNameLst>
                                      </p:cBhvr>
                                      <p:to>
                                        <p:strVal val="visible"/>
                                      </p:to>
                                    </p:set>
                                    <p:animEffect transition="in" filter="fade">
                                      <p:cBhvr>
                                        <p:cTn id="108" dur="500"/>
                                        <p:tgtEl>
                                          <p:spTgt spid="8">
                                            <p:txEl>
                                              <p:pRg st="8" end="8"/>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0" nodeType="clickEffect">
                                  <p:stCondLst>
                                    <p:cond delay="0"/>
                                  </p:stCondLst>
                                  <p:childTnLst>
                                    <p:set>
                                      <p:cBhvr>
                                        <p:cTn id="112" dur="1" fill="hold">
                                          <p:stCondLst>
                                            <p:cond delay="0"/>
                                          </p:stCondLst>
                                        </p:cTn>
                                        <p:tgtEl>
                                          <p:spTgt spid="8">
                                            <p:txEl>
                                              <p:pRg st="9" end="9"/>
                                            </p:txEl>
                                          </p:spTgt>
                                        </p:tgtEl>
                                        <p:attrNameLst>
                                          <p:attrName>style.visibility</p:attrName>
                                        </p:attrNameLst>
                                      </p:cBhvr>
                                      <p:to>
                                        <p:strVal val="visible"/>
                                      </p:to>
                                    </p:set>
                                    <p:animEffect transition="in" filter="fade">
                                      <p:cBhvr>
                                        <p:cTn id="113" dur="500"/>
                                        <p:tgtEl>
                                          <p:spTgt spid="8">
                                            <p:txEl>
                                              <p:pRg st="9" end="9"/>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8">
                                            <p:txEl>
                                              <p:pRg st="10" end="10"/>
                                            </p:txEl>
                                          </p:spTgt>
                                        </p:tgtEl>
                                        <p:attrNameLst>
                                          <p:attrName>style.visibility</p:attrName>
                                        </p:attrNameLst>
                                      </p:cBhvr>
                                      <p:to>
                                        <p:strVal val="visible"/>
                                      </p:to>
                                    </p:set>
                                    <p:animEffect transition="in" filter="fade">
                                      <p:cBhvr>
                                        <p:cTn id="118" dur="500"/>
                                        <p:tgtEl>
                                          <p:spTgt spid="8">
                                            <p:txEl>
                                              <p:pRg st="10" end="10"/>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10"/>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1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nodeType="clickEffect">
                                  <p:stCondLst>
                                    <p:cond delay="0"/>
                                  </p:stCondLst>
                                  <p:childTnLst>
                                    <p:set>
                                      <p:cBhvr>
                                        <p:cTn id="130" dur="1" fill="hold">
                                          <p:stCondLst>
                                            <p:cond delay="0"/>
                                          </p:stCondLst>
                                        </p:cTn>
                                        <p:tgtEl>
                                          <p:spTgt spid="2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nodeType="clickEffect">
                                  <p:stCondLst>
                                    <p:cond delay="0"/>
                                  </p:stCondLst>
                                  <p:childTnLst>
                                    <p:set>
                                      <p:cBhvr>
                                        <p:cTn id="134" dur="1" fill="hold">
                                          <p:stCondLst>
                                            <p:cond delay="0"/>
                                          </p:stCondLst>
                                        </p:cTn>
                                        <p:tgtEl>
                                          <p:spTgt spid="25"/>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nodeType="clickEffect">
                                  <p:stCondLst>
                                    <p:cond delay="0"/>
                                  </p:stCondLst>
                                  <p:childTnLst>
                                    <p:set>
                                      <p:cBhvr>
                                        <p:cTn id="138" dur="1" fill="hold">
                                          <p:stCondLst>
                                            <p:cond delay="0"/>
                                          </p:stCondLst>
                                        </p:cTn>
                                        <p:tgtEl>
                                          <p:spTgt spid="27"/>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26"/>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2"/>
          <p:cNvSpPr>
            <a:spLocks noGrp="1" noChangeArrowheads="1"/>
          </p:cNvSpPr>
          <p:nvPr>
            <p:ph type="title"/>
          </p:nvPr>
        </p:nvSpPr>
        <p:spPr/>
        <p:txBody>
          <a:bodyPr/>
          <a:lstStyle/>
          <a:p>
            <a:r>
              <a:rPr lang="es-ES_tradnl" dirty="0"/>
              <a:t>Agenda</a:t>
            </a:r>
            <a:endParaRPr lang="es-ES" dirty="0"/>
          </a:p>
        </p:txBody>
      </p:sp>
      <p:sp>
        <p:nvSpPr>
          <p:cNvPr id="141316" name="Rectangle 3"/>
          <p:cNvSpPr>
            <a:spLocks noGrp="1" noChangeArrowheads="1"/>
          </p:cNvSpPr>
          <p:nvPr>
            <p:ph idx="1"/>
          </p:nvPr>
        </p:nvSpPr>
        <p:spPr/>
        <p:txBody>
          <a:bodyPr/>
          <a:lstStyle/>
          <a:p>
            <a:r>
              <a:rPr lang="es-ES" dirty="0"/>
              <a:t>Paradigma Orientado a Servicios</a:t>
            </a:r>
          </a:p>
          <a:p>
            <a:r>
              <a:rPr lang="es-ES" dirty="0"/>
              <a:t>Computación Orientada a Servicios</a:t>
            </a:r>
          </a:p>
          <a:p>
            <a:pPr lvl="1"/>
            <a:r>
              <a:rPr lang="es-ES" dirty="0"/>
              <a:t>Elementos SOC</a:t>
            </a:r>
          </a:p>
          <a:p>
            <a:pPr lvl="1"/>
            <a:r>
              <a:rPr lang="es-ES" dirty="0"/>
              <a:t>Objetivos y Beneficios</a:t>
            </a:r>
          </a:p>
          <a:p>
            <a:r>
              <a:rPr lang="es-ES" dirty="0"/>
              <a:t>Introducción a Arquitecturas Orientadas a Servicios</a:t>
            </a:r>
          </a:p>
          <a:p>
            <a:pPr lvl="1"/>
            <a:r>
              <a:rPr lang="es-ES" dirty="0"/>
              <a:t>Manifiesto SOA</a:t>
            </a:r>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a:t>
            </a:fld>
            <a:endParaRPr lang="es-ES" dirty="0"/>
          </a:p>
        </p:txBody>
      </p:sp>
      <p:sp>
        <p:nvSpPr>
          <p:cNvPr id="141314" name="3 Marcador de número de diapositiva"/>
          <p:cNvSpPr txBox="1">
            <a:spLocks noGrp="1"/>
          </p:cNvSpPr>
          <p:nvPr/>
        </p:nvSpPr>
        <p:spPr bwMode="auto">
          <a:xfrm>
            <a:off x="8761413" y="6672263"/>
            <a:ext cx="433387" cy="288925"/>
          </a:xfrm>
          <a:prstGeom prst="rect">
            <a:avLst/>
          </a:prstGeom>
          <a:noFill/>
          <a:ln w="9525">
            <a:noFill/>
            <a:miter lim="800000"/>
            <a:headEnd/>
            <a:tailEnd/>
          </a:ln>
        </p:spPr>
        <p:txBody>
          <a:bodyPr/>
          <a:lstStyle/>
          <a:p>
            <a:pPr algn="r"/>
            <a:fld id="{E950FC04-AC21-4121-ACDA-A8E0A909B374}" type="slidenum">
              <a:rPr lang="es-ES" sz="1000">
                <a:solidFill>
                  <a:schemeClr val="bg1"/>
                </a:solidFill>
                <a:latin typeface="Trebuchet MS" pitchFamily="34" charset="0"/>
              </a:rPr>
              <a:pPr algn="r"/>
              <a:t>2</a:t>
            </a:fld>
            <a:endParaRPr lang="es-ES" sz="1000">
              <a:solidFill>
                <a:schemeClr val="bg1"/>
              </a:solidFill>
              <a:latin typeface="Trebuchet MS" pitchFamily="34" charset="0"/>
            </a:endParaRPr>
          </a:p>
        </p:txBody>
      </p:sp>
    </p:spTree>
    <p:extLst>
      <p:ext uri="{BB962C8B-B14F-4D97-AF65-F5344CB8AC3E}">
        <p14:creationId xmlns:p14="http://schemas.microsoft.com/office/powerpoint/2010/main" val="3595891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s-ES_tradnl" dirty="0"/>
              <a:t>Definiendo SOA desde el punto de vista tecnológico</a:t>
            </a:r>
            <a:endParaRPr lang="es-ES" dirty="0"/>
          </a:p>
        </p:txBody>
      </p:sp>
      <p:sp>
        <p:nvSpPr>
          <p:cNvPr id="25604" name="Rectangle 3"/>
          <p:cNvSpPr>
            <a:spLocks noGrp="1" noChangeArrowheads="1"/>
          </p:cNvSpPr>
          <p:nvPr>
            <p:ph idx="1"/>
          </p:nvPr>
        </p:nvSpPr>
        <p:spPr/>
        <p:txBody>
          <a:bodyPr>
            <a:normAutofit fontScale="77500" lnSpcReduction="20000"/>
          </a:bodyPr>
          <a:lstStyle/>
          <a:p>
            <a:r>
              <a:rPr lang="es-ES_tradnl" dirty="0"/>
              <a:t>SOA (</a:t>
            </a:r>
            <a:r>
              <a:rPr lang="en-US" dirty="0"/>
              <a:t>Service Oriented Architecture)</a:t>
            </a:r>
          </a:p>
          <a:p>
            <a:pPr lvl="1"/>
            <a:endParaRPr lang="en-US" dirty="0"/>
          </a:p>
          <a:p>
            <a:pPr lvl="1"/>
            <a:r>
              <a:rPr lang="en-US" dirty="0"/>
              <a:t>“SOA is an </a:t>
            </a:r>
            <a:r>
              <a:rPr lang="en-US" b="1" dirty="0"/>
              <a:t>architectural approach </a:t>
            </a:r>
            <a:r>
              <a:rPr lang="en-US" dirty="0"/>
              <a:t>to loosely coupled, protocol independent, standards-based distributed computing where software resources available on a network are considered as services” </a:t>
            </a:r>
          </a:p>
          <a:p>
            <a:pPr marL="457200" lvl="1" indent="0" algn="r">
              <a:buNone/>
            </a:pPr>
            <a:r>
              <a:rPr lang="en-US" dirty="0"/>
              <a:t>		(</a:t>
            </a:r>
            <a:r>
              <a:rPr lang="en-US" dirty="0" err="1"/>
              <a:t>Papazoglou</a:t>
            </a:r>
            <a:r>
              <a:rPr lang="en-US" dirty="0"/>
              <a:t>, 2008)</a:t>
            </a:r>
          </a:p>
          <a:p>
            <a:pPr lvl="1"/>
            <a:endParaRPr lang="en-US" dirty="0"/>
          </a:p>
          <a:p>
            <a:pPr lvl="1"/>
            <a:r>
              <a:rPr lang="en-US" dirty="0"/>
              <a:t>“SOA is a form of technology architecture that adheres to the principles of service-orientation. </a:t>
            </a:r>
            <a:br>
              <a:rPr lang="en-US" dirty="0"/>
            </a:br>
            <a:br>
              <a:rPr lang="en-US" dirty="0"/>
            </a:br>
            <a:r>
              <a:rPr lang="en-US" dirty="0"/>
              <a:t>When realized through the Web services technology platform, </a:t>
            </a:r>
            <a:r>
              <a:rPr lang="en-US" b="1" dirty="0"/>
              <a:t>SOA establishes the potential to support and promote these principles </a:t>
            </a:r>
            <a:r>
              <a:rPr lang="en-US" dirty="0"/>
              <a:t>throughout the business process and automation domains of an enterprise” </a:t>
            </a:r>
          </a:p>
          <a:p>
            <a:pPr marL="457200" lvl="1" indent="0" algn="r">
              <a:buNone/>
            </a:pPr>
            <a:r>
              <a:rPr lang="en-US" dirty="0"/>
              <a:t>(Thomas </a:t>
            </a:r>
            <a:r>
              <a:rPr lang="en-US" dirty="0" err="1"/>
              <a:t>Erl</a:t>
            </a:r>
            <a:r>
              <a:rPr lang="en-US" dirty="0"/>
              <a:t>, Service-Oriented Architecture: Concepts, Technology, and Design, 2005)</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20</a:t>
            </a:fld>
            <a:endParaRPr lang="es-ES" dirty="0"/>
          </a:p>
        </p:txBody>
      </p:sp>
    </p:spTree>
    <p:extLst>
      <p:ext uri="{BB962C8B-B14F-4D97-AF65-F5344CB8AC3E}">
        <p14:creationId xmlns:p14="http://schemas.microsoft.com/office/powerpoint/2010/main" val="42225199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Relación</a:t>
            </a:r>
            <a:r>
              <a:rPr lang="en-US" dirty="0"/>
              <a:t> entre los </a:t>
            </a:r>
            <a:r>
              <a:rPr lang="en-US" dirty="0" err="1"/>
              <a:t>Elementos</a:t>
            </a:r>
            <a:r>
              <a:rPr lang="en-US" dirty="0"/>
              <a:t> SOC</a:t>
            </a:r>
          </a:p>
        </p:txBody>
      </p:sp>
      <p:sp>
        <p:nvSpPr>
          <p:cNvPr id="3" name="2 Marcador de pie de página"/>
          <p:cNvSpPr>
            <a:spLocks noGrp="1"/>
          </p:cNvSpPr>
          <p:nvPr>
            <p:ph type="ftr" sz="quarter" idx="10"/>
          </p:nvPr>
        </p:nvSpPr>
        <p:spPr/>
        <p:txBody>
          <a:bodyPr/>
          <a:lstStyle/>
          <a:p>
            <a:r>
              <a:rPr lang="es-ES"/>
              <a:t>Arquitectura y Paradigma orientado a servicios</a:t>
            </a:r>
          </a:p>
        </p:txBody>
      </p:sp>
      <p:sp>
        <p:nvSpPr>
          <p:cNvPr id="5" name="Slide Number Placeholder 4"/>
          <p:cNvSpPr>
            <a:spLocks noGrp="1"/>
          </p:cNvSpPr>
          <p:nvPr>
            <p:ph type="sldNum" sz="quarter" idx="11"/>
          </p:nvPr>
        </p:nvSpPr>
        <p:spPr/>
        <p:txBody>
          <a:bodyPr/>
          <a:lstStyle/>
          <a:p>
            <a:fld id="{734605B4-7EEC-461C-A546-9E0351EA0EB0}" type="slidenum">
              <a:rPr lang="en-US" smtClean="0"/>
              <a:pPr/>
              <a:t>21</a:t>
            </a:fld>
            <a:endParaRPr lang="en-US"/>
          </a:p>
        </p:txBody>
      </p:sp>
      <p:sp>
        <p:nvSpPr>
          <p:cNvPr id="6" name="5 Elipse"/>
          <p:cNvSpPr/>
          <p:nvPr/>
        </p:nvSpPr>
        <p:spPr bwMode="auto">
          <a:xfrm>
            <a:off x="3124908" y="508941"/>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a:ln>
                  <a:noFill/>
                </a:ln>
                <a:solidFill>
                  <a:schemeClr val="tx1"/>
                </a:solidFill>
                <a:effectLst/>
                <a:latin typeface="Candara" panose="020E0502030303020204" pitchFamily="34" charset="0"/>
              </a:rPr>
              <a:t>Arquitectura</a:t>
            </a:r>
            <a:r>
              <a:rPr kumimoji="0" lang="es-ES" sz="1200" b="1" i="0" u="none" strike="noStrike" cap="none" normalizeH="0" dirty="0">
                <a:ln>
                  <a:noFill/>
                </a:ln>
                <a:solidFill>
                  <a:schemeClr val="tx1"/>
                </a:solidFill>
                <a:effectLst/>
                <a:latin typeface="Candara" panose="020E0502030303020204" pitchFamily="34" charset="0"/>
              </a:rPr>
              <a:t> orientada a Servicios</a:t>
            </a:r>
            <a:endParaRPr kumimoji="0" lang="es-ES" sz="1200" b="1" i="0" u="none" strike="noStrike" cap="none" normalizeH="0" baseline="0" dirty="0">
              <a:ln>
                <a:noFill/>
              </a:ln>
              <a:solidFill>
                <a:schemeClr val="tx1"/>
              </a:solidFill>
              <a:effectLst/>
              <a:latin typeface="Candara" panose="020E0502030303020204" pitchFamily="34" charset="0"/>
            </a:endParaRPr>
          </a:p>
        </p:txBody>
      </p:sp>
      <p:sp>
        <p:nvSpPr>
          <p:cNvPr id="12" name="11 Elipse"/>
          <p:cNvSpPr/>
          <p:nvPr/>
        </p:nvSpPr>
        <p:spPr bwMode="auto">
          <a:xfrm>
            <a:off x="654878" y="4258520"/>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a:ln>
                  <a:noFill/>
                </a:ln>
                <a:solidFill>
                  <a:schemeClr val="tx1"/>
                </a:solidFill>
                <a:effectLst/>
                <a:latin typeface="Candara" panose="020E0502030303020204" pitchFamily="34" charset="0"/>
              </a:rPr>
              <a:t>Servicios</a:t>
            </a:r>
          </a:p>
        </p:txBody>
      </p:sp>
      <p:sp>
        <p:nvSpPr>
          <p:cNvPr id="13" name="12 Elipse"/>
          <p:cNvSpPr/>
          <p:nvPr/>
        </p:nvSpPr>
        <p:spPr bwMode="auto">
          <a:xfrm>
            <a:off x="7075806" y="3643173"/>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a:ln>
                  <a:noFill/>
                </a:ln>
                <a:solidFill>
                  <a:schemeClr val="tx1"/>
                </a:solidFill>
                <a:effectLst/>
                <a:latin typeface="Candara" panose="020E0502030303020204" pitchFamily="34" charset="0"/>
              </a:rPr>
              <a:t>Inventario de Servicios</a:t>
            </a:r>
          </a:p>
        </p:txBody>
      </p:sp>
      <p:sp>
        <p:nvSpPr>
          <p:cNvPr id="14" name="13 Elipse"/>
          <p:cNvSpPr/>
          <p:nvPr/>
        </p:nvSpPr>
        <p:spPr bwMode="auto">
          <a:xfrm>
            <a:off x="4919205" y="2300235"/>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dirty="0">
                <a:ln>
                  <a:noFill/>
                </a:ln>
                <a:solidFill>
                  <a:schemeClr val="tx1"/>
                </a:solidFill>
                <a:effectLst/>
                <a:latin typeface="Candara" panose="020E0502030303020204" pitchFamily="34" charset="0"/>
              </a:rPr>
              <a:t>Composición de Servicios</a:t>
            </a:r>
          </a:p>
        </p:txBody>
      </p:sp>
      <p:sp>
        <p:nvSpPr>
          <p:cNvPr id="15" name="14 Elipse"/>
          <p:cNvSpPr/>
          <p:nvPr/>
        </p:nvSpPr>
        <p:spPr bwMode="auto">
          <a:xfrm>
            <a:off x="1027251" y="2063327"/>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200" b="1" dirty="0">
                <a:solidFill>
                  <a:schemeClr val="tx1"/>
                </a:solidFill>
                <a:latin typeface="Candara" panose="020E0502030303020204" pitchFamily="34" charset="0"/>
              </a:rPr>
              <a:t>Paradigma </a:t>
            </a:r>
            <a:br>
              <a:rPr lang="es-ES" sz="1200" b="1" dirty="0">
                <a:solidFill>
                  <a:schemeClr val="tx1"/>
                </a:solidFill>
                <a:latin typeface="Candara" panose="020E0502030303020204" pitchFamily="34" charset="0"/>
              </a:rPr>
            </a:br>
            <a:r>
              <a:rPr lang="es-ES" sz="1200" b="1" dirty="0">
                <a:solidFill>
                  <a:schemeClr val="tx1"/>
                </a:solidFill>
                <a:latin typeface="Candara" panose="020E0502030303020204" pitchFamily="34" charset="0"/>
              </a:rPr>
              <a:t>orientado a servicios</a:t>
            </a:r>
            <a:endParaRPr kumimoji="0" lang="es-ES" sz="1200" b="1" i="0" u="none" strike="noStrike" cap="none" normalizeH="0" baseline="0" dirty="0">
              <a:ln>
                <a:noFill/>
              </a:ln>
              <a:solidFill>
                <a:schemeClr val="tx1"/>
              </a:solidFill>
              <a:effectLst/>
              <a:latin typeface="Candara" panose="020E0502030303020204" pitchFamily="34" charset="0"/>
            </a:endParaRPr>
          </a:p>
        </p:txBody>
      </p:sp>
      <p:sp>
        <p:nvSpPr>
          <p:cNvPr id="16" name="15 Elipse"/>
          <p:cNvSpPr/>
          <p:nvPr/>
        </p:nvSpPr>
        <p:spPr bwMode="auto">
          <a:xfrm>
            <a:off x="4483980" y="4258521"/>
            <a:ext cx="1725285" cy="707373"/>
          </a:xfrm>
          <a:prstGeom prst="ellipse">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sz="1200" b="1" dirty="0">
                <a:solidFill>
                  <a:schemeClr val="tx1"/>
                </a:solidFill>
                <a:latin typeface="Candara" panose="020E0502030303020204" pitchFamily="34" charset="0"/>
              </a:rPr>
              <a:t>Solución lógica orientadas a servicios</a:t>
            </a:r>
            <a:endParaRPr kumimoji="0" lang="es-ES" sz="1200" b="1" i="0" u="none" strike="noStrike" cap="none" normalizeH="0" baseline="0" dirty="0">
              <a:ln>
                <a:noFill/>
              </a:ln>
              <a:solidFill>
                <a:schemeClr val="tx1"/>
              </a:solidFill>
              <a:effectLst/>
              <a:latin typeface="Candara" panose="020E0502030303020204" pitchFamily="34" charset="0"/>
            </a:endParaRPr>
          </a:p>
        </p:txBody>
      </p:sp>
      <p:cxnSp>
        <p:nvCxnSpPr>
          <p:cNvPr id="8" name="7 Conector angular"/>
          <p:cNvCxnSpPr>
            <a:stCxn id="6" idx="2"/>
            <a:endCxn id="12" idx="2"/>
          </p:cNvCxnSpPr>
          <p:nvPr/>
        </p:nvCxnSpPr>
        <p:spPr bwMode="auto">
          <a:xfrm rot="10800000" flipV="1">
            <a:off x="654878" y="862627"/>
            <a:ext cx="2470030" cy="3749579"/>
          </a:xfrm>
          <a:prstGeom prst="bentConnector3">
            <a:avLst>
              <a:gd name="adj1" fmla="val 109255"/>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21" name="20 Conector recto de flecha"/>
          <p:cNvCxnSpPr>
            <a:stCxn id="6" idx="3"/>
            <a:endCxn id="15" idx="0"/>
          </p:cNvCxnSpPr>
          <p:nvPr/>
        </p:nvCxnSpPr>
        <p:spPr bwMode="auto">
          <a:xfrm flipH="1">
            <a:off x="1889894" y="1112722"/>
            <a:ext cx="1487676" cy="950605"/>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23" name="22 Conector angular"/>
          <p:cNvCxnSpPr>
            <a:stCxn id="6" idx="6"/>
            <a:endCxn id="13" idx="7"/>
          </p:cNvCxnSpPr>
          <p:nvPr/>
        </p:nvCxnSpPr>
        <p:spPr bwMode="auto">
          <a:xfrm>
            <a:off x="4850193" y="862628"/>
            <a:ext cx="3698236" cy="2884137"/>
          </a:xfrm>
          <a:prstGeom prst="bentConnector2">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25" name="24 Conector angular"/>
          <p:cNvCxnSpPr>
            <a:stCxn id="13" idx="5"/>
            <a:endCxn id="12" idx="4"/>
          </p:cNvCxnSpPr>
          <p:nvPr/>
        </p:nvCxnSpPr>
        <p:spPr bwMode="auto">
          <a:xfrm rot="5400000">
            <a:off x="4673506" y="1090969"/>
            <a:ext cx="718939" cy="7030908"/>
          </a:xfrm>
          <a:prstGeom prst="bentConnector3">
            <a:avLst>
              <a:gd name="adj1" fmla="val 170408"/>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28" name="27 Conector recto de flecha"/>
          <p:cNvCxnSpPr>
            <a:stCxn id="15" idx="3"/>
            <a:endCxn id="12" idx="1"/>
          </p:cNvCxnSpPr>
          <p:nvPr/>
        </p:nvCxnSpPr>
        <p:spPr bwMode="auto">
          <a:xfrm flipH="1">
            <a:off x="907540" y="2667108"/>
            <a:ext cx="372373" cy="1695004"/>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0" name="29 Conector recto de flecha"/>
          <p:cNvCxnSpPr>
            <a:stCxn id="14" idx="3"/>
            <a:endCxn id="12" idx="7"/>
          </p:cNvCxnSpPr>
          <p:nvPr/>
        </p:nvCxnSpPr>
        <p:spPr bwMode="auto">
          <a:xfrm flipH="1">
            <a:off x="2127501" y="2904016"/>
            <a:ext cx="3044366" cy="1458096"/>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2" name="31 Conector recto de flecha"/>
          <p:cNvCxnSpPr>
            <a:stCxn id="16" idx="3"/>
            <a:endCxn id="12" idx="5"/>
          </p:cNvCxnSpPr>
          <p:nvPr/>
        </p:nvCxnSpPr>
        <p:spPr bwMode="auto">
          <a:xfrm flipH="1" flipV="1">
            <a:off x="2127501" y="4862301"/>
            <a:ext cx="2609141" cy="1"/>
          </a:xfrm>
          <a:prstGeom prst="straightConnector1">
            <a:avLst/>
          </a:prstGeom>
          <a:ln>
            <a:headEnd type="none" w="med" len="med"/>
            <a:tailEnd type="arrow"/>
          </a:ln>
        </p:spPr>
        <p:style>
          <a:lnRef idx="1">
            <a:schemeClr val="dk1"/>
          </a:lnRef>
          <a:fillRef idx="0">
            <a:schemeClr val="dk1"/>
          </a:fillRef>
          <a:effectRef idx="0">
            <a:schemeClr val="dk1"/>
          </a:effectRef>
          <a:fontRef idx="minor">
            <a:schemeClr val="tx1"/>
          </a:fontRef>
        </p:style>
      </p:cxnSp>
      <p:cxnSp>
        <p:nvCxnSpPr>
          <p:cNvPr id="34" name="33 Conector recto de flecha"/>
          <p:cNvCxnSpPr>
            <a:stCxn id="16" idx="0"/>
            <a:endCxn id="14" idx="4"/>
          </p:cNvCxnSpPr>
          <p:nvPr/>
        </p:nvCxnSpPr>
        <p:spPr bwMode="auto">
          <a:xfrm flipV="1">
            <a:off x="5346623" y="3007608"/>
            <a:ext cx="435225" cy="1250913"/>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6" name="35 Conector recto de flecha"/>
          <p:cNvCxnSpPr>
            <a:stCxn id="14" idx="6"/>
            <a:endCxn id="13" idx="1"/>
          </p:cNvCxnSpPr>
          <p:nvPr/>
        </p:nvCxnSpPr>
        <p:spPr bwMode="auto">
          <a:xfrm>
            <a:off x="6644490" y="2653922"/>
            <a:ext cx="683978" cy="1092843"/>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8" name="37 Conector recto de flecha"/>
          <p:cNvCxnSpPr>
            <a:stCxn id="6" idx="5"/>
            <a:endCxn id="14" idx="0"/>
          </p:cNvCxnSpPr>
          <p:nvPr/>
        </p:nvCxnSpPr>
        <p:spPr bwMode="auto">
          <a:xfrm>
            <a:off x="4597531" y="1112722"/>
            <a:ext cx="1184317" cy="1187513"/>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41" name="40 Conector recto de flecha"/>
          <p:cNvCxnSpPr>
            <a:stCxn id="15" idx="5"/>
            <a:endCxn id="14" idx="2"/>
          </p:cNvCxnSpPr>
          <p:nvPr/>
        </p:nvCxnSpPr>
        <p:spPr bwMode="auto">
          <a:xfrm flipV="1">
            <a:off x="2499874" y="2653922"/>
            <a:ext cx="2419331" cy="13186"/>
          </a:xfrm>
          <a:prstGeom prst="straightConnector1">
            <a:avLst/>
          </a:prstGeom>
          <a:ln>
            <a:headEnd type="none" w="med" len="med"/>
            <a:tailEnd type="arrow"/>
          </a:ln>
        </p:spPr>
        <p:style>
          <a:lnRef idx="1">
            <a:schemeClr val="accent6"/>
          </a:lnRef>
          <a:fillRef idx="0">
            <a:schemeClr val="accent6"/>
          </a:fillRef>
          <a:effectRef idx="0">
            <a:schemeClr val="accent6"/>
          </a:effectRef>
          <a:fontRef idx="minor">
            <a:schemeClr val="tx1"/>
          </a:fontRef>
        </p:style>
      </p:cxnSp>
      <p:sp>
        <p:nvSpPr>
          <p:cNvPr id="42" name="41 CuadroTexto"/>
          <p:cNvSpPr txBox="1"/>
          <p:nvPr/>
        </p:nvSpPr>
        <p:spPr>
          <a:xfrm>
            <a:off x="321580" y="699337"/>
            <a:ext cx="1976938" cy="428681"/>
          </a:xfrm>
          <a:prstGeom prst="rect">
            <a:avLst/>
          </a:prstGeom>
          <a:noFill/>
        </p:spPr>
        <p:txBody>
          <a:bodyPr wrap="square" rtlCol="0">
            <a:normAutofit fontScale="62500" lnSpcReduction="20000"/>
          </a:bodyPr>
          <a:lstStyle/>
          <a:p>
            <a:pPr algn="ctr"/>
            <a:r>
              <a:rPr lang="es-ES" dirty="0"/>
              <a:t>Es diseñada para soportar la implementación de</a:t>
            </a:r>
          </a:p>
        </p:txBody>
      </p:sp>
      <p:sp>
        <p:nvSpPr>
          <p:cNvPr id="43" name="42 CuadroTexto"/>
          <p:cNvSpPr txBox="1"/>
          <p:nvPr/>
        </p:nvSpPr>
        <p:spPr>
          <a:xfrm>
            <a:off x="6512675" y="920373"/>
            <a:ext cx="2078935" cy="370935"/>
          </a:xfrm>
          <a:prstGeom prst="rect">
            <a:avLst/>
          </a:prstGeom>
          <a:noFill/>
        </p:spPr>
        <p:txBody>
          <a:bodyPr wrap="square" rtlCol="0">
            <a:normAutofit fontScale="62500" lnSpcReduction="20000"/>
          </a:bodyPr>
          <a:lstStyle/>
          <a:p>
            <a:pPr algn="ctr"/>
            <a:r>
              <a:rPr lang="es-ES" dirty="0"/>
              <a:t>Es diseñada para soportar la creación y la evolución de un </a:t>
            </a:r>
          </a:p>
        </p:txBody>
      </p:sp>
      <p:sp>
        <p:nvSpPr>
          <p:cNvPr id="45" name="44 CuadroTexto"/>
          <p:cNvSpPr txBox="1"/>
          <p:nvPr/>
        </p:nvSpPr>
        <p:spPr>
          <a:xfrm>
            <a:off x="1188028" y="1395492"/>
            <a:ext cx="1508092" cy="424116"/>
          </a:xfrm>
          <a:prstGeom prst="rect">
            <a:avLst/>
          </a:prstGeom>
          <a:noFill/>
        </p:spPr>
        <p:txBody>
          <a:bodyPr wrap="square" rtlCol="0">
            <a:normAutofit fontScale="62500" lnSpcReduction="20000"/>
          </a:bodyPr>
          <a:lstStyle/>
          <a:p>
            <a:pPr algn="ctr"/>
            <a:r>
              <a:rPr lang="es-ES" dirty="0"/>
              <a:t>Esta caracterizada principalmente por </a:t>
            </a:r>
          </a:p>
        </p:txBody>
      </p:sp>
      <p:sp>
        <p:nvSpPr>
          <p:cNvPr id="62" name="61 CuadroTexto"/>
          <p:cNvSpPr txBox="1"/>
          <p:nvPr/>
        </p:nvSpPr>
        <p:spPr>
          <a:xfrm>
            <a:off x="2881548" y="2366868"/>
            <a:ext cx="1707100" cy="488004"/>
          </a:xfrm>
          <a:prstGeom prst="rect">
            <a:avLst/>
          </a:prstGeom>
          <a:noFill/>
        </p:spPr>
        <p:txBody>
          <a:bodyPr wrap="square" rtlCol="0">
            <a:normAutofit fontScale="55000" lnSpcReduction="20000"/>
          </a:bodyPr>
          <a:lstStyle/>
          <a:p>
            <a:pPr algn="ctr"/>
            <a:r>
              <a:rPr lang="es-ES" dirty="0"/>
              <a:t>Provee los principios que dan forma al diseño de </a:t>
            </a:r>
          </a:p>
        </p:txBody>
      </p:sp>
      <p:sp>
        <p:nvSpPr>
          <p:cNvPr id="63" name="62 CuadroTexto"/>
          <p:cNvSpPr txBox="1"/>
          <p:nvPr/>
        </p:nvSpPr>
        <p:spPr>
          <a:xfrm>
            <a:off x="948924" y="3359992"/>
            <a:ext cx="1300482" cy="633200"/>
          </a:xfrm>
          <a:prstGeom prst="rect">
            <a:avLst/>
          </a:prstGeom>
          <a:noFill/>
        </p:spPr>
        <p:txBody>
          <a:bodyPr wrap="square" rtlCol="0">
            <a:normAutofit fontScale="62500" lnSpcReduction="20000"/>
          </a:bodyPr>
          <a:lstStyle/>
          <a:p>
            <a:pPr algn="ctr"/>
            <a:r>
              <a:rPr lang="es-ES" dirty="0"/>
              <a:t>Provee los principios que dan forma al diseño de </a:t>
            </a:r>
          </a:p>
        </p:txBody>
      </p:sp>
      <p:sp>
        <p:nvSpPr>
          <p:cNvPr id="64" name="63 CuadroTexto"/>
          <p:cNvSpPr txBox="1"/>
          <p:nvPr/>
        </p:nvSpPr>
        <p:spPr>
          <a:xfrm>
            <a:off x="3123262" y="3167891"/>
            <a:ext cx="1300482" cy="437795"/>
          </a:xfrm>
          <a:prstGeom prst="rect">
            <a:avLst/>
          </a:prstGeom>
          <a:noFill/>
        </p:spPr>
        <p:txBody>
          <a:bodyPr wrap="square" rtlCol="0">
            <a:normAutofit fontScale="62500" lnSpcReduction="20000"/>
          </a:bodyPr>
          <a:lstStyle/>
          <a:p>
            <a:pPr algn="ctr"/>
            <a:r>
              <a:rPr lang="es-ES" dirty="0"/>
              <a:t>Son compuestos por</a:t>
            </a:r>
          </a:p>
        </p:txBody>
      </p:sp>
      <p:sp>
        <p:nvSpPr>
          <p:cNvPr id="67" name="66 CuadroTexto"/>
          <p:cNvSpPr txBox="1"/>
          <p:nvPr/>
        </p:nvSpPr>
        <p:spPr>
          <a:xfrm>
            <a:off x="5167004" y="1552496"/>
            <a:ext cx="1854896" cy="370935"/>
          </a:xfrm>
          <a:prstGeom prst="rect">
            <a:avLst/>
          </a:prstGeom>
          <a:noFill/>
        </p:spPr>
        <p:txBody>
          <a:bodyPr wrap="square" rtlCol="0">
            <a:normAutofit fontScale="62500" lnSpcReduction="20000"/>
          </a:bodyPr>
          <a:lstStyle/>
          <a:p>
            <a:pPr algn="ctr"/>
            <a:r>
              <a:rPr lang="es-ES" dirty="0"/>
              <a:t>Es diseñada para soportar la implementación de</a:t>
            </a:r>
          </a:p>
        </p:txBody>
      </p:sp>
      <p:sp>
        <p:nvSpPr>
          <p:cNvPr id="68" name="67 CuadroTexto"/>
          <p:cNvSpPr txBox="1"/>
          <p:nvPr/>
        </p:nvSpPr>
        <p:spPr>
          <a:xfrm>
            <a:off x="5351958" y="3740875"/>
            <a:ext cx="1300482" cy="437795"/>
          </a:xfrm>
          <a:prstGeom prst="rect">
            <a:avLst/>
          </a:prstGeom>
          <a:noFill/>
        </p:spPr>
        <p:txBody>
          <a:bodyPr wrap="square" rtlCol="0">
            <a:normAutofit fontScale="62500" lnSpcReduction="20000"/>
          </a:bodyPr>
          <a:lstStyle/>
          <a:p>
            <a:pPr algn="ctr"/>
            <a:r>
              <a:rPr lang="es-ES" dirty="0"/>
              <a:t>Pueden estar compuestos por</a:t>
            </a:r>
          </a:p>
        </p:txBody>
      </p:sp>
      <p:sp>
        <p:nvSpPr>
          <p:cNvPr id="69" name="68 CuadroTexto"/>
          <p:cNvSpPr txBox="1"/>
          <p:nvPr/>
        </p:nvSpPr>
        <p:spPr>
          <a:xfrm>
            <a:off x="2562948" y="4639706"/>
            <a:ext cx="1840781" cy="320569"/>
          </a:xfrm>
          <a:prstGeom prst="rect">
            <a:avLst/>
          </a:prstGeom>
          <a:noFill/>
        </p:spPr>
        <p:txBody>
          <a:bodyPr wrap="square" rtlCol="0">
            <a:normAutofit fontScale="70000" lnSpcReduction="20000"/>
          </a:bodyPr>
          <a:lstStyle/>
          <a:p>
            <a:pPr algn="ctr"/>
            <a:r>
              <a:rPr lang="es-ES" dirty="0"/>
              <a:t>Está compuestos por</a:t>
            </a:r>
          </a:p>
        </p:txBody>
      </p:sp>
      <p:sp>
        <p:nvSpPr>
          <p:cNvPr id="70" name="69 CuadroTexto"/>
          <p:cNvSpPr txBox="1"/>
          <p:nvPr/>
        </p:nvSpPr>
        <p:spPr>
          <a:xfrm>
            <a:off x="6790972" y="2991559"/>
            <a:ext cx="1074992" cy="322489"/>
          </a:xfrm>
          <a:prstGeom prst="rect">
            <a:avLst/>
          </a:prstGeom>
          <a:noFill/>
        </p:spPr>
        <p:txBody>
          <a:bodyPr wrap="square" rtlCol="0">
            <a:normAutofit fontScale="62500" lnSpcReduction="20000"/>
          </a:bodyPr>
          <a:lstStyle/>
          <a:p>
            <a:pPr algn="ctr"/>
            <a:r>
              <a:rPr lang="es-ES" dirty="0"/>
              <a:t>Extraídos de </a:t>
            </a:r>
          </a:p>
        </p:txBody>
      </p:sp>
      <p:sp>
        <p:nvSpPr>
          <p:cNvPr id="72" name="71 CuadroTexto"/>
          <p:cNvSpPr txBox="1"/>
          <p:nvPr/>
        </p:nvSpPr>
        <p:spPr>
          <a:xfrm>
            <a:off x="3635593" y="5273637"/>
            <a:ext cx="2146254" cy="432000"/>
          </a:xfrm>
          <a:prstGeom prst="rect">
            <a:avLst/>
          </a:prstGeom>
          <a:noFill/>
        </p:spPr>
        <p:txBody>
          <a:bodyPr wrap="square" rtlCol="0">
            <a:normAutofit fontScale="70000" lnSpcReduction="20000"/>
          </a:bodyPr>
          <a:lstStyle/>
          <a:p>
            <a:pPr algn="ctr"/>
            <a:r>
              <a:rPr lang="es-ES" dirty="0"/>
              <a:t>Está compuestos por estandarizados</a:t>
            </a:r>
          </a:p>
        </p:txBody>
      </p:sp>
    </p:spTree>
    <p:extLst>
      <p:ext uri="{BB962C8B-B14F-4D97-AF65-F5344CB8AC3E}">
        <p14:creationId xmlns:p14="http://schemas.microsoft.com/office/powerpoint/2010/main" val="3985835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par>
                                <p:cTn id="24" presetID="10" presetClass="entr" presetSubtype="0"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fade">
                                      <p:cBhvr>
                                        <p:cTn id="42" dur="500"/>
                                        <p:tgtEl>
                                          <p:spTgt spid="6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10" presetClass="entr" presetSubtype="0"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par>
                                <p:cTn id="56" presetID="10" presetClass="entr" presetSubtype="0"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500"/>
                                        <p:tgtEl>
                                          <p:spTgt spid="70"/>
                                        </p:tgtEl>
                                      </p:cBhvr>
                                    </p:animEffect>
                                  </p:childTnLst>
                                </p:cTn>
                              </p:par>
                              <p:par>
                                <p:cTn id="64" presetID="10" presetClass="entr" presetSubtype="0" fill="hold"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72"/>
                                        </p:tgtEl>
                                        <p:attrNameLst>
                                          <p:attrName>style.visibility</p:attrName>
                                        </p:attrNameLst>
                                      </p:cBhvr>
                                      <p:to>
                                        <p:strVal val="visible"/>
                                      </p:to>
                                    </p:set>
                                    <p:animEffect transition="in" filter="fade">
                                      <p:cBhvr>
                                        <p:cTn id="74" dur="500"/>
                                        <p:tgtEl>
                                          <p:spTgt spid="7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500"/>
                                        <p:tgtEl>
                                          <p:spTgt spid="68"/>
                                        </p:tgtEl>
                                      </p:cBhvr>
                                    </p:animEffect>
                                  </p:childTnLst>
                                </p:cTn>
                              </p:par>
                              <p:par>
                                <p:cTn id="80" presetID="10" presetClass="entr" presetSubtype="0" fill="hold"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fade">
                                      <p:cBhvr>
                                        <p:cTn id="9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5" grpId="0"/>
      <p:bldP spid="62" grpId="0"/>
      <p:bldP spid="63" grpId="0"/>
      <p:bldP spid="64" grpId="0"/>
      <p:bldP spid="67" grpId="0"/>
      <p:bldP spid="68" grpId="0"/>
      <p:bldP spid="69" grpId="0"/>
      <p:bldP spid="70"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altLang="es-ES" dirty="0"/>
              <a:t>SOA desde el punto de vista del negocio</a:t>
            </a:r>
            <a:endParaRPr lang="es-PE" altLang="es-ES" dirty="0"/>
          </a:p>
        </p:txBody>
      </p:sp>
      <p:sp>
        <p:nvSpPr>
          <p:cNvPr id="7171" name="Rectangle 3"/>
          <p:cNvSpPr>
            <a:spLocks noGrp="1" noChangeArrowheads="1"/>
          </p:cNvSpPr>
          <p:nvPr>
            <p:ph type="body" idx="1"/>
          </p:nvPr>
        </p:nvSpPr>
        <p:spPr/>
        <p:txBody>
          <a:bodyPr>
            <a:normAutofit/>
          </a:bodyPr>
          <a:lstStyle/>
          <a:p>
            <a:r>
              <a:rPr lang="es-ES" altLang="es-ES" dirty="0"/>
              <a:t>SOA desde el punto de vista del negocio:</a:t>
            </a:r>
            <a:endParaRPr lang="en-US" altLang="es-ES" dirty="0"/>
          </a:p>
          <a:p>
            <a:pPr lvl="1"/>
            <a:r>
              <a:rPr lang="es-ES" altLang="es-ES" dirty="0"/>
              <a:t>Mejorar la flexibilidad y agilidad de los sistemas.</a:t>
            </a:r>
          </a:p>
          <a:p>
            <a:pPr lvl="1"/>
            <a:r>
              <a:rPr lang="es-ES" altLang="es-ES" dirty="0"/>
              <a:t>Proporcionar una visión integrada de los distintos “silos” de la organización.</a:t>
            </a:r>
          </a:p>
          <a:p>
            <a:pPr lvl="1"/>
            <a:r>
              <a:rPr lang="es-ES" altLang="es-ES" dirty="0"/>
              <a:t>Mejorar la cobertura de las necesidades de negocio.</a:t>
            </a:r>
          </a:p>
          <a:p>
            <a:pPr lvl="1"/>
            <a:r>
              <a:rPr lang="es-ES" altLang="es-ES" dirty="0"/>
              <a:t>Reducir el impacto de la evolución de la tecnología en las aplicaciones de negocio</a:t>
            </a:r>
            <a:r>
              <a:rPr lang="en-US" altLang="es-ES" dirty="0"/>
              <a:t> </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22</a:t>
            </a:fld>
            <a:endParaRPr lang="es-ES" dirty="0"/>
          </a:p>
        </p:txBody>
      </p:sp>
    </p:spTree>
    <p:extLst>
      <p:ext uri="{BB962C8B-B14F-4D97-AF65-F5344CB8AC3E}">
        <p14:creationId xmlns:p14="http://schemas.microsoft.com/office/powerpoint/2010/main" val="326379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altLang="es-ES" dirty="0"/>
              <a:t>SOA desde el punto de vista de la tecnología</a:t>
            </a:r>
            <a:endParaRPr lang="es-PE" altLang="es-ES" dirty="0"/>
          </a:p>
        </p:txBody>
      </p:sp>
      <p:sp>
        <p:nvSpPr>
          <p:cNvPr id="8195" name="Rectangle 3"/>
          <p:cNvSpPr>
            <a:spLocks noGrp="1" noChangeArrowheads="1"/>
          </p:cNvSpPr>
          <p:nvPr>
            <p:ph type="body" idx="1"/>
          </p:nvPr>
        </p:nvSpPr>
        <p:spPr>
          <a:xfrm>
            <a:off x="174813" y="451344"/>
            <a:ext cx="8807822" cy="5194404"/>
          </a:xfrm>
        </p:spPr>
        <p:txBody>
          <a:bodyPr>
            <a:normAutofit fontScale="92500" lnSpcReduction="10000"/>
          </a:bodyPr>
          <a:lstStyle/>
          <a:p>
            <a:r>
              <a:rPr lang="es-ES" altLang="es-ES" dirty="0"/>
              <a:t>SOA desde el punto de vista de la tecnología:</a:t>
            </a:r>
          </a:p>
          <a:p>
            <a:pPr lvl="1"/>
            <a:r>
              <a:rPr lang="es-ES" altLang="es-ES" dirty="0"/>
              <a:t>Favorece la reutilización y la reducción del tiempo de comercialización:</a:t>
            </a:r>
          </a:p>
          <a:p>
            <a:pPr lvl="2"/>
            <a:r>
              <a:rPr lang="es-ES" altLang="es-ES" dirty="0"/>
              <a:t>Aumenta el grado de reutilización al desacoplar las capas de una aplicación. </a:t>
            </a:r>
          </a:p>
          <a:p>
            <a:pPr lvl="2"/>
            <a:r>
              <a:rPr lang="es-ES" altLang="es-ES" dirty="0"/>
              <a:t>Permite reutilizar las aplicaciones existentes mediante la encapsulación en servicios.</a:t>
            </a:r>
          </a:p>
          <a:p>
            <a:pPr lvl="2"/>
            <a:r>
              <a:rPr lang="es-ES" altLang="es-ES" dirty="0"/>
              <a:t>Permite la utilización de servicios de terceros. </a:t>
            </a:r>
          </a:p>
          <a:p>
            <a:pPr lvl="2"/>
            <a:r>
              <a:rPr lang="es-ES" altLang="es-ES" dirty="0"/>
              <a:t>Permite reaprovechar las plataformas existentes.</a:t>
            </a:r>
          </a:p>
          <a:p>
            <a:pPr lvl="2"/>
            <a:r>
              <a:rPr lang="es-ES" altLang="es-ES" dirty="0"/>
              <a:t>Aumenta la flexibilidad</a:t>
            </a:r>
          </a:p>
          <a:p>
            <a:pPr lvl="2"/>
            <a:r>
              <a:rPr lang="es-ES" altLang="es-ES" dirty="0"/>
              <a:t>Simplifica la adaptación de los sistemas existentes.</a:t>
            </a:r>
          </a:p>
          <a:p>
            <a:pPr lvl="2"/>
            <a:r>
              <a:rPr lang="es-ES" altLang="es-ES" dirty="0"/>
              <a:t>Evita el desarrollo de interfaces punto a punto entre los sistemas.</a:t>
            </a:r>
          </a:p>
          <a:p>
            <a:pPr lvl="2"/>
            <a:r>
              <a:rPr lang="es-ES" altLang="es-ES" dirty="0"/>
              <a:t>Aumenta la interoperabilidad entre sistemas, permitiendo tanto la externalización como la prestación de servicios.</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23</a:t>
            </a:fld>
            <a:endParaRPr lang="es-ES" dirty="0"/>
          </a:p>
        </p:txBody>
      </p:sp>
    </p:spTree>
    <p:extLst>
      <p:ext uri="{BB962C8B-B14F-4D97-AF65-F5344CB8AC3E}">
        <p14:creationId xmlns:p14="http://schemas.microsoft.com/office/powerpoint/2010/main" val="36851347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SOA desde el punto de vista de la tecnología (ii)</a:t>
            </a:r>
            <a:endParaRPr lang="es-ES" dirty="0"/>
          </a:p>
        </p:txBody>
      </p:sp>
      <p:sp>
        <p:nvSpPr>
          <p:cNvPr id="9219" name="Rectangle 3"/>
          <p:cNvSpPr>
            <a:spLocks noGrp="1" noChangeArrowheads="1"/>
          </p:cNvSpPr>
          <p:nvPr>
            <p:ph type="body" idx="1"/>
          </p:nvPr>
        </p:nvSpPr>
        <p:spPr/>
        <p:txBody>
          <a:bodyPr>
            <a:normAutofit/>
          </a:bodyPr>
          <a:lstStyle/>
          <a:p>
            <a:r>
              <a:rPr lang="es-ES" altLang="es-ES" dirty="0"/>
              <a:t>SOA desde el punto de vista de la tecnología</a:t>
            </a:r>
          </a:p>
          <a:p>
            <a:pPr lvl="1"/>
            <a:r>
              <a:rPr lang="es-ES" altLang="es-ES" dirty="0"/>
              <a:t>Mejora la productividad de los procesos:</a:t>
            </a:r>
          </a:p>
          <a:p>
            <a:pPr lvl="2"/>
            <a:r>
              <a:rPr lang="es-ES" altLang="es-ES" dirty="0"/>
              <a:t>Aumenta el nivel de automatización de los procesos, reduciendo el número de actividades manuales.</a:t>
            </a:r>
          </a:p>
          <a:p>
            <a:pPr lvl="2"/>
            <a:r>
              <a:rPr lang="es-ES" altLang="es-ES" dirty="0"/>
              <a:t>Permite monitorizar la actividad del negocio (cuadros de mando).</a:t>
            </a:r>
          </a:p>
          <a:p>
            <a:pPr lvl="2"/>
            <a:r>
              <a:rPr lang="es-ES" altLang="es-ES" dirty="0"/>
              <a:t>Permite realizar un análisis estadístico de los flujos de negocio reales en base a indicadores clave de negocio, permitiendo la identificación de puntos de mejora a optimizar.</a:t>
            </a:r>
          </a:p>
          <a:p>
            <a:pPr lvl="2"/>
            <a:r>
              <a:rPr lang="es-ES" altLang="es-ES" dirty="0"/>
              <a:t>Permite evaluar el impacto y beneficio de variantes en los procesos mediante simulación.</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24</a:t>
            </a:fld>
            <a:endParaRPr lang="es-ES" dirty="0"/>
          </a:p>
        </p:txBody>
      </p:sp>
    </p:spTree>
    <p:extLst>
      <p:ext uri="{BB962C8B-B14F-4D97-AF65-F5344CB8AC3E}">
        <p14:creationId xmlns:p14="http://schemas.microsoft.com/office/powerpoint/2010/main" val="3896032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altLang="es-ES"/>
              <a:t>SOA desde el punto de vista de la tecnología (iii)</a:t>
            </a:r>
            <a:endParaRPr lang="es-ES" altLang="es-ES" dirty="0"/>
          </a:p>
        </p:txBody>
      </p:sp>
      <p:sp>
        <p:nvSpPr>
          <p:cNvPr id="10243" name="Rectangle 3"/>
          <p:cNvSpPr>
            <a:spLocks noGrp="1" noChangeArrowheads="1"/>
          </p:cNvSpPr>
          <p:nvPr>
            <p:ph type="body" idx="1"/>
          </p:nvPr>
        </p:nvSpPr>
        <p:spPr/>
        <p:txBody>
          <a:bodyPr>
            <a:normAutofit/>
          </a:bodyPr>
          <a:lstStyle/>
          <a:p>
            <a:r>
              <a:rPr lang="es-ES" altLang="es-ES" dirty="0"/>
              <a:t>SOA desde el punto de vista de la tecnología</a:t>
            </a:r>
          </a:p>
          <a:p>
            <a:pPr lvl="1"/>
            <a:r>
              <a:rPr lang="es-ES" altLang="es-ES" dirty="0"/>
              <a:t>Mejora el proceso de construcción de software</a:t>
            </a:r>
          </a:p>
          <a:p>
            <a:pPr lvl="2"/>
            <a:r>
              <a:rPr lang="es-ES" altLang="es-ES" dirty="0"/>
              <a:t>Favorece la industrialización.</a:t>
            </a:r>
          </a:p>
          <a:p>
            <a:pPr lvl="2"/>
            <a:r>
              <a:rPr lang="es-ES" altLang="es-ES" dirty="0"/>
              <a:t>Mejora la especificación de los requerimientos de negocio.</a:t>
            </a:r>
          </a:p>
          <a:p>
            <a:pPr lvl="2"/>
            <a:r>
              <a:rPr lang="es-ES" altLang="es-ES" dirty="0"/>
              <a:t>Proporciona una filosofía de desarrollo común a todos los negocios y canales.</a:t>
            </a:r>
          </a:p>
          <a:p>
            <a:pPr lvl="2"/>
            <a:r>
              <a:rPr lang="es-ES" altLang="es-ES" dirty="0"/>
              <a:t>Mejora la calidad.</a:t>
            </a:r>
          </a:p>
          <a:p>
            <a:pPr lvl="2"/>
            <a:r>
              <a:rPr lang="es-ES" altLang="es-ES" dirty="0"/>
              <a:t>Desacopla el desarrollo de servicios y de procesos.</a:t>
            </a:r>
          </a:p>
          <a:p>
            <a:pPr lvl="2"/>
            <a:r>
              <a:rPr lang="es-ES" altLang="es-ES" dirty="0"/>
              <a:t>Mejora el mantenimiento (procesos autodocumentados).</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25</a:t>
            </a:fld>
            <a:endParaRPr lang="es-ES" dirty="0"/>
          </a:p>
        </p:txBody>
      </p:sp>
    </p:spTree>
    <p:extLst>
      <p:ext uri="{BB962C8B-B14F-4D97-AF65-F5344CB8AC3E}">
        <p14:creationId xmlns:p14="http://schemas.microsoft.com/office/powerpoint/2010/main" val="22627969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ltLang="es-ES"/>
              <a:t>SOA desde el punto de vista de la tecnología</a:t>
            </a:r>
            <a:endParaRPr lang="es-ES" altLang="es-ES" dirty="0"/>
          </a:p>
        </p:txBody>
      </p:sp>
      <p:sp>
        <p:nvSpPr>
          <p:cNvPr id="11267" name="Rectangle 3"/>
          <p:cNvSpPr>
            <a:spLocks noGrp="1" noChangeArrowheads="1"/>
          </p:cNvSpPr>
          <p:nvPr>
            <p:ph type="body" idx="1"/>
          </p:nvPr>
        </p:nvSpPr>
        <p:spPr/>
        <p:txBody>
          <a:bodyPr>
            <a:normAutofit/>
          </a:bodyPr>
          <a:lstStyle/>
          <a:p>
            <a:r>
              <a:rPr lang="es-ES" altLang="es-ES" dirty="0"/>
              <a:t>SOA desde el punto de vista de la tecnología</a:t>
            </a:r>
          </a:p>
          <a:p>
            <a:pPr lvl="1"/>
            <a:r>
              <a:rPr lang="es-ES" altLang="es-ES" dirty="0"/>
              <a:t>Mejora la usabilidad de las aplicaciones:</a:t>
            </a:r>
          </a:p>
          <a:p>
            <a:pPr lvl="2"/>
            <a:r>
              <a:rPr lang="es-ES" altLang="es-ES" dirty="0"/>
              <a:t>Permite presentar al usuario la información dispersa en distintos sistemas y de forma integrada.</a:t>
            </a:r>
          </a:p>
          <a:p>
            <a:pPr lvl="2"/>
            <a:r>
              <a:rPr lang="es-ES" altLang="es-ES" dirty="0"/>
              <a:t>Permite alcanzar un mayor nivel de automatismo en las aplicaciones en procesos complejos de </a:t>
            </a:r>
            <a:r>
              <a:rPr lang="es-ES" altLang="es-ES" dirty="0" err="1"/>
              <a:t>workflow</a:t>
            </a:r>
            <a:r>
              <a:rPr lang="es-ES" altLang="es-ES" dirty="0"/>
              <a:t>.</a:t>
            </a:r>
          </a:p>
          <a:p>
            <a:pPr lvl="2"/>
            <a:r>
              <a:rPr lang="es-ES" altLang="es-ES" dirty="0"/>
              <a:t>Permite utilizar tecnologías de presentación avanzadas como Web 2.0.</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26</a:t>
            </a:fld>
            <a:endParaRPr lang="es-ES" dirty="0"/>
          </a:p>
        </p:txBody>
      </p:sp>
    </p:spTree>
    <p:extLst>
      <p:ext uri="{BB962C8B-B14F-4D97-AF65-F5344CB8AC3E}">
        <p14:creationId xmlns:p14="http://schemas.microsoft.com/office/powerpoint/2010/main" val="36611634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2"/>
          <p:cNvSpPr>
            <a:spLocks noGrp="1" noChangeArrowheads="1"/>
          </p:cNvSpPr>
          <p:nvPr>
            <p:ph type="title"/>
          </p:nvPr>
        </p:nvSpPr>
        <p:spPr/>
        <p:txBody>
          <a:bodyPr/>
          <a:lstStyle/>
          <a:p>
            <a:r>
              <a:rPr lang="en-GB"/>
              <a:t>Características de SOA</a:t>
            </a:r>
            <a:endParaRPr lang="es-ES" dirty="0"/>
          </a:p>
        </p:txBody>
      </p:sp>
      <p:sp>
        <p:nvSpPr>
          <p:cNvPr id="6" name="5 Marcador de contenido"/>
          <p:cNvSpPr>
            <a:spLocks noGrp="1"/>
          </p:cNvSpPr>
          <p:nvPr>
            <p:ph idx="1"/>
          </p:nvPr>
        </p:nvSpPr>
        <p:spPr/>
        <p:txBody>
          <a:bodyPr/>
          <a:lstStyle/>
          <a:p>
            <a:endParaRPr lang="es-ES"/>
          </a:p>
        </p:txBody>
      </p:sp>
      <p:graphicFrame>
        <p:nvGraphicFramePr>
          <p:cNvPr id="14" name="13 Tabla"/>
          <p:cNvGraphicFramePr>
            <a:graphicFrameLocks noGrp="1"/>
          </p:cNvGraphicFramePr>
          <p:nvPr>
            <p:extLst>
              <p:ext uri="{D42A27DB-BD31-4B8C-83A1-F6EECF244321}">
                <p14:modId xmlns:p14="http://schemas.microsoft.com/office/powerpoint/2010/main" val="326186944"/>
              </p:ext>
            </p:extLst>
          </p:nvPr>
        </p:nvGraphicFramePr>
        <p:xfrm>
          <a:off x="1589648" y="914398"/>
          <a:ext cx="5824026" cy="4353953"/>
        </p:xfrm>
        <a:graphic>
          <a:graphicData uri="http://schemas.openxmlformats.org/drawingml/2006/table">
            <a:tbl>
              <a:tblPr firstRow="1" bandRow="1">
                <a:tableStyleId>{F5AB1C69-6EDB-4FF4-983F-18BD219EF322}</a:tableStyleId>
              </a:tblPr>
              <a:tblGrid>
                <a:gridCol w="2912013">
                  <a:extLst>
                    <a:ext uri="{9D8B030D-6E8A-4147-A177-3AD203B41FA5}">
                      <a16:colId xmlns:a16="http://schemas.microsoft.com/office/drawing/2014/main" val="20000"/>
                    </a:ext>
                  </a:extLst>
                </a:gridCol>
                <a:gridCol w="2912013">
                  <a:extLst>
                    <a:ext uri="{9D8B030D-6E8A-4147-A177-3AD203B41FA5}">
                      <a16:colId xmlns:a16="http://schemas.microsoft.com/office/drawing/2014/main" val="20001"/>
                    </a:ext>
                  </a:extLst>
                </a:gridCol>
              </a:tblGrid>
              <a:tr h="494755">
                <a:tc>
                  <a:txBody>
                    <a:bodyPr/>
                    <a:lstStyle/>
                    <a:p>
                      <a:r>
                        <a:rPr lang="es-MX" sz="2000" dirty="0"/>
                        <a:t>Sin SOA</a:t>
                      </a:r>
                      <a:endParaRPr lang="es-MX" sz="2000" dirty="0">
                        <a:latin typeface="+mn-lt"/>
                      </a:endParaRPr>
                    </a:p>
                  </a:txBody>
                  <a:tcPr/>
                </a:tc>
                <a:tc>
                  <a:txBody>
                    <a:bodyPr/>
                    <a:lstStyle/>
                    <a:p>
                      <a:r>
                        <a:rPr lang="es-MX" sz="2000" dirty="0"/>
                        <a:t>Con SOA</a:t>
                      </a:r>
                      <a:endParaRPr lang="es-MX" sz="2000" dirty="0">
                        <a:latin typeface="+mn-lt"/>
                      </a:endParaRPr>
                    </a:p>
                  </a:txBody>
                  <a:tcPr/>
                </a:tc>
                <a:extLst>
                  <a:ext uri="{0D108BD9-81ED-4DB2-BD59-A6C34878D82A}">
                    <a16:rowId xmlns:a16="http://schemas.microsoft.com/office/drawing/2014/main" val="10000"/>
                  </a:ext>
                </a:extLst>
              </a:tr>
              <a:tr h="494755">
                <a:tc>
                  <a:txBody>
                    <a:bodyPr/>
                    <a:lstStyle/>
                    <a:p>
                      <a:r>
                        <a:rPr lang="es-MX" sz="2000" dirty="0"/>
                        <a:t>Orientado a Función</a:t>
                      </a:r>
                      <a:endParaRPr lang="es-MX" sz="2000" dirty="0">
                        <a:latin typeface="+mn-lt"/>
                      </a:endParaRPr>
                    </a:p>
                  </a:txBody>
                  <a:tcPr/>
                </a:tc>
                <a:tc>
                  <a:txBody>
                    <a:bodyPr/>
                    <a:lstStyle/>
                    <a:p>
                      <a:r>
                        <a:rPr lang="es-MX" sz="2000" dirty="0"/>
                        <a:t>Orientado a Procesos</a:t>
                      </a:r>
                      <a:endParaRPr lang="es-MX" sz="2000" dirty="0">
                        <a:solidFill>
                          <a:schemeClr val="tx1"/>
                        </a:solidFill>
                        <a:latin typeface="+mn-lt"/>
                      </a:endParaRPr>
                    </a:p>
                  </a:txBody>
                  <a:tcPr/>
                </a:tc>
                <a:extLst>
                  <a:ext uri="{0D108BD9-81ED-4DB2-BD59-A6C34878D82A}">
                    <a16:rowId xmlns:a16="http://schemas.microsoft.com/office/drawing/2014/main" val="10001"/>
                  </a:ext>
                </a:extLst>
              </a:tr>
              <a:tr h="760487">
                <a:tc>
                  <a:txBody>
                    <a:bodyPr/>
                    <a:lstStyle/>
                    <a:p>
                      <a:r>
                        <a:rPr lang="es-MX" sz="2000" dirty="0"/>
                        <a:t>Construido para Durar</a:t>
                      </a:r>
                      <a:endParaRPr lang="es-MX" sz="2000" dirty="0">
                        <a:latin typeface="+mn-lt"/>
                      </a:endParaRPr>
                    </a:p>
                  </a:txBody>
                  <a:tcPr/>
                </a:tc>
                <a:tc>
                  <a:txBody>
                    <a:bodyPr/>
                    <a:lstStyle/>
                    <a:p>
                      <a:r>
                        <a:rPr lang="es-MX" sz="2000" dirty="0"/>
                        <a:t>Construido para Cambiar</a:t>
                      </a:r>
                      <a:endParaRPr lang="es-MX" sz="2000" dirty="0">
                        <a:solidFill>
                          <a:schemeClr val="tx1"/>
                        </a:solidFill>
                        <a:latin typeface="+mn-lt"/>
                      </a:endParaRPr>
                    </a:p>
                  </a:txBody>
                  <a:tcPr/>
                </a:tc>
                <a:extLst>
                  <a:ext uri="{0D108BD9-81ED-4DB2-BD59-A6C34878D82A}">
                    <a16:rowId xmlns:a16="http://schemas.microsoft.com/office/drawing/2014/main" val="10002"/>
                  </a:ext>
                </a:extLst>
              </a:tr>
              <a:tr h="853959">
                <a:tc>
                  <a:txBody>
                    <a:bodyPr/>
                    <a:lstStyle/>
                    <a:p>
                      <a:r>
                        <a:rPr lang="es-MX" sz="2000" dirty="0"/>
                        <a:t>Ciclo de Desarrollos Largos</a:t>
                      </a:r>
                      <a:endParaRPr lang="es-MX" sz="2000" dirty="0">
                        <a:latin typeface="+mn-lt"/>
                      </a:endParaRPr>
                    </a:p>
                  </a:txBody>
                  <a:tcPr/>
                </a:tc>
                <a:tc>
                  <a:txBody>
                    <a:bodyPr/>
                    <a:lstStyle/>
                    <a:p>
                      <a:r>
                        <a:rPr lang="es-MX" sz="2000" dirty="0"/>
                        <a:t>Ciclos</a:t>
                      </a:r>
                      <a:r>
                        <a:rPr lang="es-MX" sz="2000" baseline="0" dirty="0"/>
                        <a:t> de Desarrollo Incrementales</a:t>
                      </a:r>
                      <a:endParaRPr lang="es-MX" sz="2000" dirty="0">
                        <a:solidFill>
                          <a:schemeClr val="tx1"/>
                        </a:solidFill>
                        <a:latin typeface="+mn-lt"/>
                      </a:endParaRPr>
                    </a:p>
                  </a:txBody>
                  <a:tcPr/>
                </a:tc>
                <a:extLst>
                  <a:ext uri="{0D108BD9-81ED-4DB2-BD59-A6C34878D82A}">
                    <a16:rowId xmlns:a16="http://schemas.microsoft.com/office/drawing/2014/main" val="10003"/>
                  </a:ext>
                </a:extLst>
              </a:tr>
              <a:tr h="760487">
                <a:tc>
                  <a:txBody>
                    <a:bodyPr/>
                    <a:lstStyle/>
                    <a:p>
                      <a:r>
                        <a:rPr lang="es-MX" sz="2000" dirty="0"/>
                        <a:t>Aplicaciones Aisladas</a:t>
                      </a:r>
                      <a:endParaRPr lang="es-MX" sz="2000" dirty="0">
                        <a:latin typeface="+mn-lt"/>
                      </a:endParaRPr>
                    </a:p>
                  </a:txBody>
                  <a:tcPr/>
                </a:tc>
                <a:tc>
                  <a:txBody>
                    <a:bodyPr/>
                    <a:lstStyle/>
                    <a:p>
                      <a:r>
                        <a:rPr lang="es-MX" sz="2000" dirty="0"/>
                        <a:t>Aplicaciones Orquestadas</a:t>
                      </a:r>
                      <a:endParaRPr lang="es-MX" sz="2000" dirty="0">
                        <a:solidFill>
                          <a:schemeClr val="tx1"/>
                        </a:solidFill>
                        <a:latin typeface="+mn-lt"/>
                      </a:endParaRPr>
                    </a:p>
                  </a:txBody>
                  <a:tcPr/>
                </a:tc>
                <a:extLst>
                  <a:ext uri="{0D108BD9-81ED-4DB2-BD59-A6C34878D82A}">
                    <a16:rowId xmlns:a16="http://schemas.microsoft.com/office/drawing/2014/main" val="10004"/>
                  </a:ext>
                </a:extLst>
              </a:tr>
              <a:tr h="494755">
                <a:tc>
                  <a:txBody>
                    <a:bodyPr/>
                    <a:lstStyle/>
                    <a:p>
                      <a:r>
                        <a:rPr lang="es-MX" sz="2000" dirty="0"/>
                        <a:t>Fuerte Acoplamiento</a:t>
                      </a:r>
                      <a:endParaRPr lang="es-MX" sz="2000" dirty="0">
                        <a:latin typeface="+mn-lt"/>
                      </a:endParaRPr>
                    </a:p>
                  </a:txBody>
                  <a:tcPr/>
                </a:tc>
                <a:tc>
                  <a:txBody>
                    <a:bodyPr/>
                    <a:lstStyle/>
                    <a:p>
                      <a:r>
                        <a:rPr lang="es-MX" sz="2000" dirty="0"/>
                        <a:t>Bajo Acoplamiento</a:t>
                      </a:r>
                      <a:endParaRPr lang="es-MX" sz="2000" dirty="0">
                        <a:solidFill>
                          <a:schemeClr val="tx1"/>
                        </a:solidFill>
                        <a:latin typeface="+mn-lt"/>
                      </a:endParaRPr>
                    </a:p>
                  </a:txBody>
                  <a:tcPr/>
                </a:tc>
                <a:extLst>
                  <a:ext uri="{0D108BD9-81ED-4DB2-BD59-A6C34878D82A}">
                    <a16:rowId xmlns:a16="http://schemas.microsoft.com/office/drawing/2014/main" val="10005"/>
                  </a:ext>
                </a:extLst>
              </a:tr>
              <a:tr h="494755">
                <a:tc>
                  <a:txBody>
                    <a:bodyPr/>
                    <a:lstStyle/>
                    <a:p>
                      <a:r>
                        <a:rPr lang="es-MX" sz="2000" dirty="0"/>
                        <a:t>Orientada a Objetos</a:t>
                      </a:r>
                      <a:endParaRPr lang="es-MX" sz="2000" dirty="0">
                        <a:latin typeface="+mn-lt"/>
                      </a:endParaRPr>
                    </a:p>
                  </a:txBody>
                  <a:tcPr/>
                </a:tc>
                <a:tc>
                  <a:txBody>
                    <a:bodyPr/>
                    <a:lstStyle/>
                    <a:p>
                      <a:r>
                        <a:rPr lang="es-MX" sz="2000" dirty="0"/>
                        <a:t>Orientado a Mensajes</a:t>
                      </a:r>
                      <a:endParaRPr lang="es-MX" sz="2000" dirty="0">
                        <a:solidFill>
                          <a:schemeClr val="tx1"/>
                        </a:solidFill>
                        <a:latin typeface="+mn-lt"/>
                      </a:endParaRPr>
                    </a:p>
                  </a:txBody>
                  <a:tcPr/>
                </a:tc>
                <a:extLst>
                  <a:ext uri="{0D108BD9-81ED-4DB2-BD59-A6C34878D82A}">
                    <a16:rowId xmlns:a16="http://schemas.microsoft.com/office/drawing/2014/main" val="10006"/>
                  </a:ext>
                </a:extLst>
              </a:tr>
            </a:tbl>
          </a:graphicData>
        </a:graphic>
      </p:graphicFrame>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27</a:t>
            </a:fld>
            <a:endParaRPr lang="es-ES" dirty="0"/>
          </a:p>
        </p:txBody>
      </p:sp>
    </p:spTree>
    <p:extLst>
      <p:ext uri="{BB962C8B-B14F-4D97-AF65-F5344CB8AC3E}">
        <p14:creationId xmlns:p14="http://schemas.microsoft.com/office/powerpoint/2010/main" val="4850825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ltLang="es-ES" dirty="0"/>
              <a:t>Características de los Servicios</a:t>
            </a:r>
            <a:endParaRPr lang="es-PE" altLang="es-ES" dirty="0"/>
          </a:p>
        </p:txBody>
      </p:sp>
      <p:sp>
        <p:nvSpPr>
          <p:cNvPr id="12291" name="Rectangle 3"/>
          <p:cNvSpPr>
            <a:spLocks noGrp="1" noChangeArrowheads="1"/>
          </p:cNvSpPr>
          <p:nvPr>
            <p:ph type="body" idx="1"/>
          </p:nvPr>
        </p:nvSpPr>
        <p:spPr/>
        <p:txBody>
          <a:bodyPr/>
          <a:lstStyle/>
          <a:p>
            <a:r>
              <a:rPr lang="es-ES" altLang="es-ES" dirty="0"/>
              <a:t>Los Servicios deben ser </a:t>
            </a:r>
            <a:r>
              <a:rPr lang="es-ES" altLang="es-ES" b="1" dirty="0"/>
              <a:t>reusables</a:t>
            </a:r>
            <a:r>
              <a:rPr lang="es-ES" altLang="es-ES" dirty="0"/>
              <a:t>: </a:t>
            </a:r>
          </a:p>
          <a:p>
            <a:pPr lvl="1"/>
            <a:r>
              <a:rPr lang="es-ES" altLang="es-ES" dirty="0"/>
              <a:t>Todo servicio debe ser diseñado y construido pensando en su reutilización dentro de la misma aplicación, dentro del dominio de aplicaciones de la empresa o incluso dentro del dominio público para su uso masivo.</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28</a:t>
            </a:fld>
            <a:endParaRPr lang="es-ES" dirty="0"/>
          </a:p>
        </p:txBody>
      </p:sp>
    </p:spTree>
    <p:extLst>
      <p:ext uri="{BB962C8B-B14F-4D97-AF65-F5344CB8AC3E}">
        <p14:creationId xmlns:p14="http://schemas.microsoft.com/office/powerpoint/2010/main" val="141685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Características de los Servicios</a:t>
            </a:r>
            <a:endParaRPr lang="es-ES" dirty="0"/>
          </a:p>
        </p:txBody>
      </p:sp>
      <p:sp>
        <p:nvSpPr>
          <p:cNvPr id="13315" name="Rectangle 3"/>
          <p:cNvSpPr>
            <a:spLocks noGrp="1" noChangeArrowheads="1"/>
          </p:cNvSpPr>
          <p:nvPr>
            <p:ph type="body" idx="1"/>
          </p:nvPr>
        </p:nvSpPr>
        <p:spPr/>
        <p:txBody>
          <a:bodyPr>
            <a:normAutofit fontScale="85000" lnSpcReduction="20000"/>
          </a:bodyPr>
          <a:lstStyle/>
          <a:p>
            <a:r>
              <a:rPr lang="es-ES" altLang="es-ES" dirty="0"/>
              <a:t>Los Servicios deben </a:t>
            </a:r>
            <a:r>
              <a:rPr lang="es-ES" altLang="es-ES" b="1" dirty="0"/>
              <a:t>proporcionar (y compartir) un contrato formal</a:t>
            </a:r>
            <a:r>
              <a:rPr lang="es-ES" altLang="es-ES" dirty="0"/>
              <a:t>: </a:t>
            </a:r>
          </a:p>
          <a:p>
            <a:pPr lvl="1"/>
            <a:r>
              <a:rPr lang="es-ES" altLang="es-ES" dirty="0"/>
              <a:t>Todo servicio desarrollado, debe proporcionar un contrato en el cual figuren: </a:t>
            </a:r>
          </a:p>
          <a:p>
            <a:pPr lvl="2"/>
            <a:r>
              <a:rPr lang="es-ES" altLang="es-ES" dirty="0"/>
              <a:t>El nombre del servicio</a:t>
            </a:r>
          </a:p>
          <a:p>
            <a:pPr lvl="2"/>
            <a:r>
              <a:rPr lang="es-ES" altLang="es-ES" dirty="0"/>
              <a:t>Su forma de acceso</a:t>
            </a:r>
          </a:p>
          <a:p>
            <a:pPr lvl="2"/>
            <a:r>
              <a:rPr lang="es-ES" altLang="es-ES" dirty="0"/>
              <a:t>Las funcionales que ofrece</a:t>
            </a:r>
          </a:p>
          <a:p>
            <a:pPr lvl="2"/>
            <a:r>
              <a:rPr lang="es-ES" altLang="es-ES" dirty="0"/>
              <a:t>Los datos de entrada de cada una de las funcionalidades y los datos de salida. </a:t>
            </a:r>
          </a:p>
          <a:p>
            <a:pPr lvl="1"/>
            <a:r>
              <a:rPr lang="es-ES" altLang="es-ES" dirty="0"/>
              <a:t>De esta manera, todo consumidor del servicio, accederá a éste mediante el contrato, logrando así la independencia entre el consumidor y la implementación del propio servicio. En el caso de los Servicios Web, esto se logrará mediante la definición de interfaces con WSDL.</a:t>
            </a:r>
          </a:p>
          <a:p>
            <a:pPr lvl="1"/>
            <a:r>
              <a:rPr lang="es-ES" altLang="es-ES" dirty="0"/>
              <a:t>Este contrato será su forma de interactuar</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29</a:t>
            </a:fld>
            <a:endParaRPr lang="es-ES" dirty="0"/>
          </a:p>
        </p:txBody>
      </p:sp>
    </p:spTree>
    <p:extLst>
      <p:ext uri="{BB962C8B-B14F-4D97-AF65-F5344CB8AC3E}">
        <p14:creationId xmlns:p14="http://schemas.microsoft.com/office/powerpoint/2010/main" val="3199024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p:txBody>
          <a:bodyPr/>
          <a:lstStyle/>
          <a:p>
            <a:r>
              <a:rPr lang="es-ES" altLang="es-ES" dirty="0"/>
              <a:t>SOA: Tres aproximaciones</a:t>
            </a:r>
          </a:p>
        </p:txBody>
      </p:sp>
      <p:sp>
        <p:nvSpPr>
          <p:cNvPr id="3" name="2 Marcador de contenido"/>
          <p:cNvSpPr>
            <a:spLocks noGrp="1"/>
          </p:cNvSpPr>
          <p:nvPr>
            <p:ph sz="quarter" idx="1"/>
          </p:nvPr>
        </p:nvSpPr>
        <p:spPr/>
        <p:txBody>
          <a:bodyPr>
            <a:normAutofit fontScale="77500" lnSpcReduction="20000"/>
          </a:bodyPr>
          <a:lstStyle/>
          <a:p>
            <a:r>
              <a:rPr lang="es-ES" dirty="0"/>
              <a:t>SOA como Tecnología</a:t>
            </a:r>
          </a:p>
          <a:p>
            <a:pPr lvl="1"/>
            <a:r>
              <a:rPr lang="es-ES" dirty="0"/>
              <a:t>Originalmente atado al concepto de “servicios web”</a:t>
            </a:r>
          </a:p>
          <a:p>
            <a:pPr lvl="1"/>
            <a:r>
              <a:rPr lang="es-ES" dirty="0"/>
              <a:t>Muchas veces se utiliza como sinónimo de utilizar estándares WS-* de la W3C</a:t>
            </a:r>
          </a:p>
          <a:p>
            <a:pPr lvl="1"/>
            <a:endParaRPr lang="es-ES" dirty="0"/>
          </a:p>
          <a:p>
            <a:r>
              <a:rPr lang="es-ES" dirty="0"/>
              <a:t>SOA como Estilo arquitectónico</a:t>
            </a:r>
          </a:p>
          <a:p>
            <a:pPr lvl="1"/>
            <a:r>
              <a:rPr lang="es-ES" dirty="0"/>
              <a:t>Construye sistemas con los servicios como elemento clave</a:t>
            </a:r>
          </a:p>
          <a:p>
            <a:pPr lvl="1"/>
            <a:r>
              <a:rPr lang="es-ES" dirty="0"/>
              <a:t>Característica central: Bajo acoplamiento</a:t>
            </a:r>
          </a:p>
          <a:p>
            <a:endParaRPr lang="es-ES" dirty="0"/>
          </a:p>
          <a:p>
            <a:r>
              <a:rPr lang="es-ES" dirty="0"/>
              <a:t>SOA como concepto (o paradigma)</a:t>
            </a:r>
          </a:p>
          <a:p>
            <a:pPr lvl="1"/>
            <a:r>
              <a:rPr lang="es-ES" dirty="0"/>
              <a:t>Mas allá de la Informática: Ciencia, Gestión e Ingeniería de los Servicios</a:t>
            </a:r>
          </a:p>
          <a:p>
            <a:pPr lvl="1"/>
            <a:r>
              <a:rPr lang="es-ES" dirty="0"/>
              <a:t>Aproximación empresarial: SOA por </a:t>
            </a:r>
            <a:r>
              <a:rPr lang="es-ES" dirty="0" err="1"/>
              <a:t>SaaS</a:t>
            </a:r>
            <a:r>
              <a:rPr lang="es-ES" dirty="0"/>
              <a:t> (Software como Servicio)</a:t>
            </a:r>
          </a:p>
          <a:p>
            <a:pPr lvl="1"/>
            <a:r>
              <a:rPr lang="es-ES" dirty="0"/>
              <a:t>SOA unido al concepto de Arquitectura Cloud</a:t>
            </a:r>
          </a:p>
          <a:p>
            <a:pPr lvl="1"/>
            <a:endParaRPr lang="es-ES" dirty="0"/>
          </a:p>
          <a:p>
            <a:pPr lvl="1"/>
            <a:endParaRPr 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a:t>
            </a:fld>
            <a:endParaRPr lang="es-ES" dirty="0"/>
          </a:p>
        </p:txBody>
      </p:sp>
    </p:spTree>
    <p:extLst>
      <p:ext uri="{BB962C8B-B14F-4D97-AF65-F5344CB8AC3E}">
        <p14:creationId xmlns:p14="http://schemas.microsoft.com/office/powerpoint/2010/main" val="2870870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Características de los Servicios</a:t>
            </a:r>
            <a:endParaRPr lang="es-ES" dirty="0"/>
          </a:p>
        </p:txBody>
      </p:sp>
      <p:sp>
        <p:nvSpPr>
          <p:cNvPr id="14339" name="Rectangle 3"/>
          <p:cNvSpPr>
            <a:spLocks noGrp="1" noChangeArrowheads="1"/>
          </p:cNvSpPr>
          <p:nvPr>
            <p:ph type="body" idx="1"/>
          </p:nvPr>
        </p:nvSpPr>
        <p:spPr/>
        <p:txBody>
          <a:bodyPr>
            <a:normAutofit/>
          </a:bodyPr>
          <a:lstStyle/>
          <a:p>
            <a:r>
              <a:rPr lang="es-ES" altLang="es-ES" dirty="0"/>
              <a:t>Los Servicios deben ser </a:t>
            </a:r>
            <a:r>
              <a:rPr lang="es-ES" altLang="es-ES" b="1" dirty="0"/>
              <a:t>bajamente acoplados</a:t>
            </a:r>
            <a:r>
              <a:rPr lang="es-ES" altLang="es-ES" dirty="0"/>
              <a:t>: </a:t>
            </a:r>
          </a:p>
          <a:p>
            <a:pPr lvl="1"/>
            <a:r>
              <a:rPr lang="es-ES" altLang="es-ES" dirty="0"/>
              <a:t>Es decir, que los servicios tienen que ser independientes los unos de los otros. </a:t>
            </a:r>
          </a:p>
          <a:p>
            <a:pPr lvl="1"/>
            <a:r>
              <a:rPr lang="es-ES" altLang="es-ES" dirty="0"/>
              <a:t>Hay que evitar las dependencias cruzadas de servicios</a:t>
            </a:r>
          </a:p>
          <a:p>
            <a:pPr lvl="1"/>
            <a:r>
              <a:rPr lang="es-ES" altLang="es-ES" dirty="0"/>
              <a:t>Una buena práctica para mantener el bajo acoplamiento, es garantizar que cada vez que se vaya a ejecutar un servicio, se acceda a él a través del contrato, logrando así la independencia entre el servicio que se va a ejecutar y el que lo llama.</a:t>
            </a:r>
          </a:p>
          <a:p>
            <a:pPr lvl="1"/>
            <a:r>
              <a:rPr lang="es-ES" altLang="es-ES" dirty="0"/>
              <a:t> Si conseguimos este bajo acoplamiento, entonces los servicios podrán ser totalmente reutilizables</a:t>
            </a:r>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30</a:t>
            </a:fld>
            <a:endParaRPr lang="es-ES" dirty="0"/>
          </a:p>
        </p:txBody>
      </p:sp>
    </p:spTree>
    <p:extLst>
      <p:ext uri="{BB962C8B-B14F-4D97-AF65-F5344CB8AC3E}">
        <p14:creationId xmlns:p14="http://schemas.microsoft.com/office/powerpoint/2010/main" val="12260339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Características de los Servicios</a:t>
            </a:r>
            <a:endParaRPr lang="es-ES" dirty="0"/>
          </a:p>
        </p:txBody>
      </p:sp>
      <p:sp>
        <p:nvSpPr>
          <p:cNvPr id="14339" name="Rectangle 3"/>
          <p:cNvSpPr>
            <a:spLocks noGrp="1" noChangeArrowheads="1"/>
          </p:cNvSpPr>
          <p:nvPr>
            <p:ph type="body" idx="1"/>
          </p:nvPr>
        </p:nvSpPr>
        <p:spPr/>
        <p:txBody>
          <a:bodyPr>
            <a:normAutofit/>
          </a:bodyPr>
          <a:lstStyle/>
          <a:p>
            <a:r>
              <a:rPr lang="es-ES" altLang="es-ES" dirty="0"/>
              <a:t>Los Servicios deben </a:t>
            </a:r>
            <a:r>
              <a:rPr lang="es-ES" altLang="es-ES" b="1" dirty="0"/>
              <a:t>encapsular su lógica subyacente</a:t>
            </a:r>
            <a:r>
              <a:rPr lang="es-ES" altLang="es-ES" dirty="0"/>
              <a:t>: </a:t>
            </a:r>
          </a:p>
          <a:p>
            <a:pPr lvl="1"/>
            <a:r>
              <a:rPr lang="es-ES" altLang="es-ES" dirty="0"/>
              <a:t>La única parte visible de los servicios debe ser el contrato formal </a:t>
            </a:r>
          </a:p>
          <a:p>
            <a:pPr lvl="1"/>
            <a:r>
              <a:rPr lang="es-ES" altLang="es-ES" dirty="0"/>
              <a:t>La lógica con la que un servicio se presta debe quedar encapsulada dentro del mismo. Es decir, debe ser invisible e irrelevante para los consumidores del servicio. </a:t>
            </a:r>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31</a:t>
            </a:fld>
            <a:endParaRPr lang="es-ES" dirty="0"/>
          </a:p>
        </p:txBody>
      </p:sp>
    </p:spTree>
    <p:extLst>
      <p:ext uri="{BB962C8B-B14F-4D97-AF65-F5344CB8AC3E}">
        <p14:creationId xmlns:p14="http://schemas.microsoft.com/office/powerpoint/2010/main" val="1484477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Características de los Servicios</a:t>
            </a:r>
            <a:endParaRPr lang="es-ES" dirty="0"/>
          </a:p>
        </p:txBody>
      </p:sp>
      <p:sp>
        <p:nvSpPr>
          <p:cNvPr id="15363" name="Rectangle 3"/>
          <p:cNvSpPr>
            <a:spLocks noGrp="1" noChangeArrowheads="1"/>
          </p:cNvSpPr>
          <p:nvPr>
            <p:ph type="body" idx="1"/>
          </p:nvPr>
        </p:nvSpPr>
        <p:spPr/>
        <p:txBody>
          <a:bodyPr/>
          <a:lstStyle/>
          <a:p>
            <a:r>
              <a:rPr lang="es-ES" altLang="es-ES" dirty="0"/>
              <a:t>Los Servicios deben </a:t>
            </a:r>
            <a:r>
              <a:rPr lang="es-ES" altLang="es-ES" b="1" dirty="0"/>
              <a:t>permitir la composición</a:t>
            </a:r>
            <a:r>
              <a:rPr lang="es-ES" altLang="es-ES" dirty="0"/>
              <a:t>:</a:t>
            </a:r>
          </a:p>
          <a:p>
            <a:pPr lvl="1"/>
            <a:r>
              <a:rPr lang="es-ES" altLang="es-ES" dirty="0"/>
              <a:t>Todo servicio debe ser construido de tal manera que pueda ser utilizado para construir servicios genéricos de más alto nivel, el cual estará compuesto de servicios de más bajo nivel.</a:t>
            </a:r>
          </a:p>
          <a:p>
            <a:pPr lvl="1"/>
            <a:r>
              <a:rPr lang="es-ES" altLang="es-ES" dirty="0"/>
              <a:t>Fomenta la granularidad y promueve la reusabilidad. </a:t>
            </a:r>
          </a:p>
          <a:p>
            <a:pPr lvl="1"/>
            <a:r>
              <a:rPr lang="es-ES" altLang="es-ES" dirty="0"/>
              <a:t>En el caso de los Servicios Web, esto se logrará mediante el uso de los protocolos para orquestación(WS-BPEL) y coreografía (WS-CDL).</a:t>
            </a:r>
            <a:endParaRPr lang="es-PE" altLang="es-ES" dirty="0"/>
          </a:p>
          <a:p>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32</a:t>
            </a:fld>
            <a:endParaRPr lang="es-ES" dirty="0"/>
          </a:p>
        </p:txBody>
      </p:sp>
    </p:spTree>
    <p:extLst>
      <p:ext uri="{BB962C8B-B14F-4D97-AF65-F5344CB8AC3E}">
        <p14:creationId xmlns:p14="http://schemas.microsoft.com/office/powerpoint/2010/main" val="3901992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dirty="0"/>
              <a:t>Características de los Servicios</a:t>
            </a:r>
            <a:endParaRPr lang="es-ES" dirty="0"/>
          </a:p>
        </p:txBody>
      </p:sp>
      <p:sp>
        <p:nvSpPr>
          <p:cNvPr id="16387" name="Rectangle 3"/>
          <p:cNvSpPr>
            <a:spLocks noGrp="1" noChangeArrowheads="1"/>
          </p:cNvSpPr>
          <p:nvPr>
            <p:ph type="body" idx="1"/>
          </p:nvPr>
        </p:nvSpPr>
        <p:spPr/>
        <p:txBody>
          <a:bodyPr/>
          <a:lstStyle/>
          <a:p>
            <a:r>
              <a:rPr lang="es-ES" altLang="es-ES" dirty="0"/>
              <a:t>Los Servicios deben de </a:t>
            </a:r>
            <a:r>
              <a:rPr lang="es-ES" altLang="es-ES" b="1" dirty="0"/>
              <a:t>ser autónomos</a:t>
            </a:r>
            <a:r>
              <a:rPr lang="es-ES" altLang="es-ES" dirty="0"/>
              <a:t>:</a:t>
            </a:r>
          </a:p>
          <a:p>
            <a:pPr lvl="1"/>
            <a:r>
              <a:rPr lang="es-ES" altLang="es-ES" dirty="0"/>
              <a:t>Todo Servicio es dueño de su entorno de ejecución. Es decir, tiene control sobre los recursos subyacentes del mismo.</a:t>
            </a:r>
          </a:p>
          <a:p>
            <a:pPr lvl="1"/>
            <a:r>
              <a:rPr lang="es-ES" altLang="es-ES" dirty="0"/>
              <a:t>Este entorno de ejecución está definido por las fronteras del servicio.</a:t>
            </a:r>
          </a:p>
          <a:p>
            <a:pPr lvl="1"/>
            <a:r>
              <a:rPr lang="es-ES" altLang="es-ES" dirty="0"/>
              <a:t>De esta manera el servicio es totalmente independiente y nos podemos asegurar que así podrá ser reutilizable desde el punto de vista de la plataforma de ejecución</a:t>
            </a:r>
            <a:r>
              <a:rPr lang="en-US" altLang="es-ES" dirty="0"/>
              <a:t> </a:t>
            </a:r>
          </a:p>
          <a:p>
            <a:endParaRPr lang="en-US" altLang="es-ES" dirty="0"/>
          </a:p>
          <a:p>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33</a:t>
            </a:fld>
            <a:endParaRPr lang="es-ES" dirty="0"/>
          </a:p>
        </p:txBody>
      </p:sp>
    </p:spTree>
    <p:extLst>
      <p:ext uri="{BB962C8B-B14F-4D97-AF65-F5344CB8AC3E}">
        <p14:creationId xmlns:p14="http://schemas.microsoft.com/office/powerpoint/2010/main" val="26049917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ltLang="es-ES" dirty="0"/>
              <a:t>Características de los Servicios</a:t>
            </a:r>
          </a:p>
        </p:txBody>
      </p:sp>
      <p:sp>
        <p:nvSpPr>
          <p:cNvPr id="17411" name="Rectangle 3"/>
          <p:cNvSpPr>
            <a:spLocks noGrp="1" noChangeArrowheads="1"/>
          </p:cNvSpPr>
          <p:nvPr>
            <p:ph type="body" idx="1"/>
          </p:nvPr>
        </p:nvSpPr>
        <p:spPr/>
        <p:txBody>
          <a:bodyPr>
            <a:normAutofit/>
          </a:bodyPr>
          <a:lstStyle/>
          <a:p>
            <a:r>
              <a:rPr lang="es-ES" altLang="es-ES" dirty="0"/>
              <a:t>Los Servicios </a:t>
            </a:r>
            <a:r>
              <a:rPr lang="es-ES" altLang="es-ES" b="1" dirty="0"/>
              <a:t>no deben tener estado</a:t>
            </a:r>
            <a:r>
              <a:rPr lang="es-ES" altLang="es-ES" dirty="0"/>
              <a:t>: </a:t>
            </a:r>
          </a:p>
          <a:p>
            <a:pPr lvl="1"/>
            <a:r>
              <a:rPr lang="es-ES" altLang="es-ES" dirty="0"/>
              <a:t>Un servicio no debe guardar ningún tipo de información. </a:t>
            </a:r>
          </a:p>
          <a:p>
            <a:pPr lvl="1"/>
            <a:r>
              <a:rPr lang="es-ES" altLang="es-ES" dirty="0"/>
              <a:t>Una aplicación está formada por un conjunto de servicios, lo que implica que si un servicio almacena algún tipo de información, se pueden producir problemas de inconsistencia de datos. </a:t>
            </a:r>
          </a:p>
          <a:p>
            <a:pPr lvl="1"/>
            <a:r>
              <a:rPr lang="es-ES" altLang="es-ES" dirty="0"/>
              <a:t>Los servicios deben contener solo la lógica, y toda la información debe estar almacenada en algún sistema de información sea del tipo que sea.</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34</a:t>
            </a:fld>
            <a:endParaRPr lang="es-ES" dirty="0"/>
          </a:p>
        </p:txBody>
      </p:sp>
    </p:spTree>
    <p:extLst>
      <p:ext uri="{BB962C8B-B14F-4D97-AF65-F5344CB8AC3E}">
        <p14:creationId xmlns:p14="http://schemas.microsoft.com/office/powerpoint/2010/main" val="33864690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altLang="es-ES"/>
              <a:t>Características de los Servicios</a:t>
            </a:r>
            <a:endParaRPr lang="es-ES" dirty="0"/>
          </a:p>
        </p:txBody>
      </p:sp>
      <p:sp>
        <p:nvSpPr>
          <p:cNvPr id="18435" name="Rectangle 3"/>
          <p:cNvSpPr>
            <a:spLocks noGrp="1" noChangeArrowheads="1"/>
          </p:cNvSpPr>
          <p:nvPr>
            <p:ph type="body" idx="1"/>
          </p:nvPr>
        </p:nvSpPr>
        <p:spPr/>
        <p:txBody>
          <a:bodyPr/>
          <a:lstStyle/>
          <a:p>
            <a:r>
              <a:rPr lang="es-ES" altLang="es-ES" dirty="0"/>
              <a:t>Los Servicios deben poder </a:t>
            </a:r>
            <a:r>
              <a:rPr lang="es-ES" altLang="es-ES" b="1" dirty="0"/>
              <a:t>ser descubiertos</a:t>
            </a:r>
            <a:r>
              <a:rPr lang="es-ES" altLang="es-ES" dirty="0"/>
              <a:t>: </a:t>
            </a:r>
          </a:p>
          <a:p>
            <a:pPr lvl="1"/>
            <a:r>
              <a:rPr lang="es-ES" altLang="es-ES" dirty="0"/>
              <a:t>Todo servicio debe poder ser descubierto de alguna forma para que pueda ser utilizado, consiguiendo así evitar la creación accidental de servicios que proporcionen las mismas funcionalidades. </a:t>
            </a:r>
          </a:p>
          <a:p>
            <a:pPr lvl="1"/>
            <a:r>
              <a:rPr lang="es-ES" altLang="es-ES" dirty="0"/>
              <a:t>En el caso de los Servicios Web, el descubrimiento se logrará publicando los interfaces de los servicios en registros UDDI.</a:t>
            </a:r>
            <a:endParaRPr lang="es-PE" altLang="es-ES" dirty="0"/>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35</a:t>
            </a:fld>
            <a:endParaRPr lang="es-ES" dirty="0"/>
          </a:p>
        </p:txBody>
      </p:sp>
    </p:spTree>
    <p:extLst>
      <p:ext uri="{BB962C8B-B14F-4D97-AF65-F5344CB8AC3E}">
        <p14:creationId xmlns:p14="http://schemas.microsoft.com/office/powerpoint/2010/main" val="6012299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Características de los Servicios</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36</a:t>
            </a:fld>
            <a:endParaRPr lang="es-ES" dirty="0"/>
          </a:p>
        </p:txBody>
      </p:sp>
      <p:sp>
        <p:nvSpPr>
          <p:cNvPr id="9" name="8 Rectángulo redondeado"/>
          <p:cNvSpPr/>
          <p:nvPr/>
        </p:nvSpPr>
        <p:spPr bwMode="auto">
          <a:xfrm>
            <a:off x="3710385" y="680358"/>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Contrato Formal</a:t>
            </a:r>
          </a:p>
        </p:txBody>
      </p:sp>
      <p:sp>
        <p:nvSpPr>
          <p:cNvPr id="12" name="11 Rectángulo redondeado"/>
          <p:cNvSpPr/>
          <p:nvPr/>
        </p:nvSpPr>
        <p:spPr bwMode="auto">
          <a:xfrm>
            <a:off x="6990785" y="1776992"/>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Bajo Acoplamiento</a:t>
            </a:r>
          </a:p>
        </p:txBody>
      </p:sp>
      <p:sp>
        <p:nvSpPr>
          <p:cNvPr id="13" name="12 Rectángulo redondeado"/>
          <p:cNvSpPr/>
          <p:nvPr/>
        </p:nvSpPr>
        <p:spPr bwMode="auto">
          <a:xfrm>
            <a:off x="6990785" y="3970260"/>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Composición</a:t>
            </a:r>
          </a:p>
        </p:txBody>
      </p:sp>
      <p:sp>
        <p:nvSpPr>
          <p:cNvPr id="14" name="13 Rectángulo redondeado"/>
          <p:cNvSpPr/>
          <p:nvPr/>
        </p:nvSpPr>
        <p:spPr bwMode="auto">
          <a:xfrm>
            <a:off x="3710385" y="5066894"/>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Autonomía</a:t>
            </a:r>
          </a:p>
        </p:txBody>
      </p:sp>
      <p:sp>
        <p:nvSpPr>
          <p:cNvPr id="16" name="15 Rectángulo redondeado"/>
          <p:cNvSpPr/>
          <p:nvPr/>
        </p:nvSpPr>
        <p:spPr bwMode="auto">
          <a:xfrm>
            <a:off x="429985" y="3970260"/>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Sin Estado</a:t>
            </a:r>
          </a:p>
        </p:txBody>
      </p:sp>
      <p:sp>
        <p:nvSpPr>
          <p:cNvPr id="17" name="16 Rectángulo redondeado"/>
          <p:cNvSpPr/>
          <p:nvPr/>
        </p:nvSpPr>
        <p:spPr bwMode="auto">
          <a:xfrm>
            <a:off x="429985" y="1776992"/>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Descubrimiento</a:t>
            </a:r>
          </a:p>
        </p:txBody>
      </p:sp>
      <p:sp>
        <p:nvSpPr>
          <p:cNvPr id="18" name="17 Rectángulo redondeado"/>
          <p:cNvSpPr/>
          <p:nvPr/>
        </p:nvSpPr>
        <p:spPr bwMode="auto">
          <a:xfrm>
            <a:off x="3710385" y="2873626"/>
            <a:ext cx="1871702" cy="555171"/>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1" u="none" strike="noStrike" cap="none" normalizeH="0" baseline="0" dirty="0">
                <a:ln>
                  <a:noFill/>
                </a:ln>
                <a:solidFill>
                  <a:schemeClr val="tx1"/>
                </a:solidFill>
                <a:effectLst/>
                <a:latin typeface="Candara" panose="020E0502030303020204" pitchFamily="34" charset="0"/>
              </a:rPr>
              <a:t>Reusabilidad</a:t>
            </a:r>
          </a:p>
        </p:txBody>
      </p:sp>
      <p:sp>
        <p:nvSpPr>
          <p:cNvPr id="23" name="22 CuadroTexto"/>
          <p:cNvSpPr txBox="1"/>
          <p:nvPr/>
        </p:nvSpPr>
        <p:spPr>
          <a:xfrm>
            <a:off x="4617240" y="1362974"/>
            <a:ext cx="1300482" cy="741870"/>
          </a:xfrm>
          <a:prstGeom prst="rect">
            <a:avLst/>
          </a:prstGeom>
          <a:noFill/>
        </p:spPr>
        <p:txBody>
          <a:bodyPr wrap="square" rtlCol="0">
            <a:normAutofit fontScale="70000" lnSpcReduction="20000"/>
          </a:bodyPr>
          <a:lstStyle/>
          <a:p>
            <a:r>
              <a:rPr lang="es-ES" dirty="0"/>
              <a:t>Proporciona la independencia del servicio y por tanto la..</a:t>
            </a:r>
          </a:p>
        </p:txBody>
      </p:sp>
      <p:cxnSp>
        <p:nvCxnSpPr>
          <p:cNvPr id="25" name="24 Conector recto de flecha"/>
          <p:cNvCxnSpPr>
            <a:stCxn id="9" idx="2"/>
            <a:endCxn id="18" idx="0"/>
          </p:cNvCxnSpPr>
          <p:nvPr/>
        </p:nvCxnSpPr>
        <p:spPr bwMode="auto">
          <a:xfrm>
            <a:off x="4646236" y="1235529"/>
            <a:ext cx="0" cy="1638097"/>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cxnSp>
        <p:nvCxnSpPr>
          <p:cNvPr id="28" name="27 Conector recto de flecha"/>
          <p:cNvCxnSpPr>
            <a:endCxn id="18" idx="3"/>
          </p:cNvCxnSpPr>
          <p:nvPr/>
        </p:nvCxnSpPr>
        <p:spPr bwMode="auto">
          <a:xfrm flipH="1">
            <a:off x="5582087" y="2054577"/>
            <a:ext cx="1408698" cy="1096635"/>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cxnSp>
        <p:nvCxnSpPr>
          <p:cNvPr id="30" name="29 Conector recto de flecha"/>
          <p:cNvCxnSpPr/>
          <p:nvPr/>
        </p:nvCxnSpPr>
        <p:spPr bwMode="auto">
          <a:xfrm>
            <a:off x="5473871" y="3428797"/>
            <a:ext cx="1516914" cy="819048"/>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cxnSp>
        <p:nvCxnSpPr>
          <p:cNvPr id="32" name="31 Conector recto de flecha"/>
          <p:cNvCxnSpPr/>
          <p:nvPr/>
        </p:nvCxnSpPr>
        <p:spPr bwMode="auto">
          <a:xfrm flipV="1">
            <a:off x="4592128" y="3428797"/>
            <a:ext cx="0" cy="1638097"/>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cxnSp>
        <p:nvCxnSpPr>
          <p:cNvPr id="34" name="33 Conector recto de flecha"/>
          <p:cNvCxnSpPr/>
          <p:nvPr/>
        </p:nvCxnSpPr>
        <p:spPr bwMode="auto">
          <a:xfrm flipV="1">
            <a:off x="2193471" y="3428797"/>
            <a:ext cx="1516914" cy="819048"/>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cxnSp>
        <p:nvCxnSpPr>
          <p:cNvPr id="38" name="37 Conector recto de flecha"/>
          <p:cNvCxnSpPr>
            <a:stCxn id="17" idx="3"/>
          </p:cNvCxnSpPr>
          <p:nvPr/>
        </p:nvCxnSpPr>
        <p:spPr bwMode="auto">
          <a:xfrm>
            <a:off x="2301687" y="2054578"/>
            <a:ext cx="1408698" cy="947414"/>
          </a:xfrm>
          <a:prstGeom prst="straightConnector1">
            <a:avLst/>
          </a:prstGeom>
          <a:ln>
            <a:headEnd type="none" w="med" len="med"/>
            <a:tailEnd type="arrow"/>
          </a:ln>
        </p:spPr>
        <p:style>
          <a:lnRef idx="1">
            <a:schemeClr val="accent5"/>
          </a:lnRef>
          <a:fillRef idx="0">
            <a:schemeClr val="accent5"/>
          </a:fillRef>
          <a:effectRef idx="0">
            <a:schemeClr val="accent5"/>
          </a:effectRef>
          <a:fontRef idx="minor">
            <a:schemeClr val="tx1"/>
          </a:fontRef>
        </p:style>
      </p:cxnSp>
      <p:sp>
        <p:nvSpPr>
          <p:cNvPr id="39" name="38 CuadroTexto"/>
          <p:cNvSpPr txBox="1"/>
          <p:nvPr/>
        </p:nvSpPr>
        <p:spPr>
          <a:xfrm>
            <a:off x="2301687" y="1786415"/>
            <a:ext cx="1300482" cy="741870"/>
          </a:xfrm>
          <a:prstGeom prst="rect">
            <a:avLst/>
          </a:prstGeom>
          <a:noFill/>
        </p:spPr>
        <p:txBody>
          <a:bodyPr wrap="square" rtlCol="0">
            <a:normAutofit fontScale="70000" lnSpcReduction="20000"/>
          </a:bodyPr>
          <a:lstStyle/>
          <a:p>
            <a:r>
              <a:rPr lang="es-ES" dirty="0"/>
              <a:t>Evita duplicidades y se obtiene la…</a:t>
            </a:r>
          </a:p>
        </p:txBody>
      </p:sp>
      <p:sp>
        <p:nvSpPr>
          <p:cNvPr id="40" name="39 CuadroTexto"/>
          <p:cNvSpPr txBox="1"/>
          <p:nvPr/>
        </p:nvSpPr>
        <p:spPr>
          <a:xfrm>
            <a:off x="2193471" y="3780684"/>
            <a:ext cx="1300482" cy="601535"/>
          </a:xfrm>
          <a:prstGeom prst="rect">
            <a:avLst/>
          </a:prstGeom>
          <a:noFill/>
        </p:spPr>
        <p:txBody>
          <a:bodyPr wrap="square" rtlCol="0">
            <a:normAutofit fontScale="70000" lnSpcReduction="20000"/>
          </a:bodyPr>
          <a:lstStyle/>
          <a:p>
            <a:r>
              <a:rPr lang="es-ES" dirty="0"/>
              <a:t>Ofrece mas oportunidades de …</a:t>
            </a:r>
          </a:p>
          <a:p>
            <a:endParaRPr lang="es-ES" dirty="0"/>
          </a:p>
        </p:txBody>
      </p:sp>
      <p:sp>
        <p:nvSpPr>
          <p:cNvPr id="41" name="40 CuadroTexto"/>
          <p:cNvSpPr txBox="1"/>
          <p:nvPr/>
        </p:nvSpPr>
        <p:spPr>
          <a:xfrm>
            <a:off x="6232328" y="2409341"/>
            <a:ext cx="1300482" cy="741870"/>
          </a:xfrm>
          <a:prstGeom prst="rect">
            <a:avLst/>
          </a:prstGeom>
          <a:noFill/>
        </p:spPr>
        <p:txBody>
          <a:bodyPr wrap="square" rtlCol="0">
            <a:normAutofit fontScale="70000" lnSpcReduction="20000"/>
          </a:bodyPr>
          <a:lstStyle/>
          <a:p>
            <a:r>
              <a:rPr lang="es-ES" dirty="0"/>
              <a:t>Minimiza las dependencias, consiguiendo la …</a:t>
            </a:r>
          </a:p>
        </p:txBody>
      </p:sp>
      <p:sp>
        <p:nvSpPr>
          <p:cNvPr id="42" name="41 CuadroTexto"/>
          <p:cNvSpPr txBox="1"/>
          <p:nvPr/>
        </p:nvSpPr>
        <p:spPr>
          <a:xfrm>
            <a:off x="4088921" y="4151619"/>
            <a:ext cx="1828801" cy="741870"/>
          </a:xfrm>
          <a:prstGeom prst="rect">
            <a:avLst/>
          </a:prstGeom>
          <a:noFill/>
        </p:spPr>
        <p:txBody>
          <a:bodyPr wrap="square" rtlCol="0">
            <a:normAutofit fontScale="70000" lnSpcReduction="20000"/>
          </a:bodyPr>
          <a:lstStyle/>
          <a:p>
            <a:r>
              <a:rPr lang="es-ES" dirty="0"/>
              <a:t>Independencia del entorno de ejecución y por tanto puede ser.. </a:t>
            </a:r>
          </a:p>
        </p:txBody>
      </p:sp>
      <p:sp>
        <p:nvSpPr>
          <p:cNvPr id="43" name="42 CuadroTexto"/>
          <p:cNvSpPr txBox="1"/>
          <p:nvPr/>
        </p:nvSpPr>
        <p:spPr>
          <a:xfrm>
            <a:off x="6211023" y="3656180"/>
            <a:ext cx="1300482" cy="318019"/>
          </a:xfrm>
          <a:prstGeom prst="rect">
            <a:avLst/>
          </a:prstGeom>
          <a:noFill/>
        </p:spPr>
        <p:txBody>
          <a:bodyPr wrap="square" rtlCol="0">
            <a:normAutofit fontScale="92500" lnSpcReduction="20000"/>
          </a:bodyPr>
          <a:lstStyle/>
          <a:p>
            <a:r>
              <a:rPr lang="es-ES" dirty="0"/>
              <a:t>Permite la..</a:t>
            </a:r>
          </a:p>
        </p:txBody>
      </p:sp>
    </p:spTree>
    <p:extLst>
      <p:ext uri="{BB962C8B-B14F-4D97-AF65-F5344CB8AC3E}">
        <p14:creationId xmlns:p14="http://schemas.microsoft.com/office/powerpoint/2010/main" val="178584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par>
                                <p:cTn id="30" presetID="10" presetClass="entr" presetSubtype="0"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9" grpId="0"/>
      <p:bldP spid="40" grpId="0"/>
      <p:bldP spid="41" grpId="0"/>
      <p:bldP spid="42" grpId="0"/>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s-ES_tradnl"/>
              <a:t>Ciclo de vida</a:t>
            </a:r>
            <a:endParaRPr lang="es-ES" dirty="0"/>
          </a:p>
        </p:txBody>
      </p:sp>
      <p:sp>
        <p:nvSpPr>
          <p:cNvPr id="28676" name="Rectangle 3"/>
          <p:cNvSpPr>
            <a:spLocks noGrp="1" noChangeArrowheads="1"/>
          </p:cNvSpPr>
          <p:nvPr>
            <p:ph idx="1"/>
          </p:nvPr>
        </p:nvSpPr>
        <p:spPr/>
        <p:txBody>
          <a:bodyPr/>
          <a:lstStyle/>
          <a:p>
            <a:r>
              <a:rPr lang="es-ES" dirty="0"/>
              <a:t>Ciclo de vida de los servicios</a:t>
            </a:r>
          </a:p>
        </p:txBody>
      </p:sp>
      <p:grpSp>
        <p:nvGrpSpPr>
          <p:cNvPr id="8" name="Group 12"/>
          <p:cNvGrpSpPr>
            <a:grpSpLocks/>
          </p:cNvGrpSpPr>
          <p:nvPr/>
        </p:nvGrpSpPr>
        <p:grpSpPr bwMode="auto">
          <a:xfrm>
            <a:off x="2771775" y="1671384"/>
            <a:ext cx="3744913" cy="3241675"/>
            <a:chOff x="1746" y="1433"/>
            <a:chExt cx="2359" cy="2042"/>
          </a:xfrm>
        </p:grpSpPr>
        <p:sp>
          <p:nvSpPr>
            <p:cNvPr id="9" name="AutoShape 4"/>
            <p:cNvSpPr>
              <a:spLocks noChangeArrowheads="1"/>
            </p:cNvSpPr>
            <p:nvPr/>
          </p:nvSpPr>
          <p:spPr bwMode="auto">
            <a:xfrm>
              <a:off x="1746" y="1433"/>
              <a:ext cx="2359" cy="1815"/>
            </a:xfrm>
            <a:custGeom>
              <a:avLst/>
              <a:gdLst>
                <a:gd name="G0" fmla="+- -138278 0 0"/>
                <a:gd name="G1" fmla="+- -10994520 0 0"/>
                <a:gd name="G2" fmla="+- -138278 0 -10994520"/>
                <a:gd name="G3" fmla="+- 10800 0 0"/>
                <a:gd name="G4" fmla="+- 0 0 -138278"/>
                <a:gd name="T0" fmla="*/ 360 256 1"/>
                <a:gd name="T1" fmla="*/ 0 256 1"/>
                <a:gd name="G5" fmla="+- G2 T0 T1"/>
                <a:gd name="G6" fmla="?: G2 G2 G5"/>
                <a:gd name="G7" fmla="+- 0 0 G6"/>
                <a:gd name="G8" fmla="+- 6464 0 0"/>
                <a:gd name="G9" fmla="+- 0 0 -10994520"/>
                <a:gd name="G10" fmla="+- 6464 0 2700"/>
                <a:gd name="G11" fmla="cos G10 -138278"/>
                <a:gd name="G12" fmla="sin G10 -138278"/>
                <a:gd name="G13" fmla="cos 13500 -138278"/>
                <a:gd name="G14" fmla="sin 13500 -138278"/>
                <a:gd name="G15" fmla="+- G11 10800 0"/>
                <a:gd name="G16" fmla="+- G12 10800 0"/>
                <a:gd name="G17" fmla="+- G13 10800 0"/>
                <a:gd name="G18" fmla="+- G14 10800 0"/>
                <a:gd name="G19" fmla="*/ 6464 1 2"/>
                <a:gd name="G20" fmla="+- G19 5400 0"/>
                <a:gd name="G21" fmla="cos G20 -138278"/>
                <a:gd name="G22" fmla="sin G20 -138278"/>
                <a:gd name="G23" fmla="+- G21 10800 0"/>
                <a:gd name="G24" fmla="+- G12 G23 G22"/>
                <a:gd name="G25" fmla="+- G22 G23 G11"/>
                <a:gd name="G26" fmla="cos 10800 -138278"/>
                <a:gd name="G27" fmla="sin 10800 -138278"/>
                <a:gd name="G28" fmla="cos 6464 -138278"/>
                <a:gd name="G29" fmla="sin 6464 -138278"/>
                <a:gd name="G30" fmla="+- G26 10800 0"/>
                <a:gd name="G31" fmla="+- G27 10800 0"/>
                <a:gd name="G32" fmla="+- G28 10800 0"/>
                <a:gd name="G33" fmla="+- G29 10800 0"/>
                <a:gd name="G34" fmla="+- G19 5400 0"/>
                <a:gd name="G35" fmla="cos G34 -10994520"/>
                <a:gd name="G36" fmla="sin G34 -10994520"/>
                <a:gd name="G37" fmla="+/ -10994520 -138278 2"/>
                <a:gd name="T2" fmla="*/ 180 256 1"/>
                <a:gd name="T3" fmla="*/ 0 256 1"/>
                <a:gd name="G38" fmla="+- G37 T2 T3"/>
                <a:gd name="G39" fmla="?: G2 G37 G38"/>
                <a:gd name="G40" fmla="cos 10800 G39"/>
                <a:gd name="G41" fmla="sin 10800 G39"/>
                <a:gd name="G42" fmla="cos 6464 G39"/>
                <a:gd name="G43" fmla="sin 6464 G39"/>
                <a:gd name="G44" fmla="+- G40 10800 0"/>
                <a:gd name="G45" fmla="+- G41 10800 0"/>
                <a:gd name="G46" fmla="+- G42 10800 0"/>
                <a:gd name="G47" fmla="+- G43 10800 0"/>
                <a:gd name="G48" fmla="+- G35 10800 0"/>
                <a:gd name="G49" fmla="+- G36 10800 0"/>
                <a:gd name="T4" fmla="*/ 11753 w 21600"/>
                <a:gd name="T5" fmla="*/ 42 h 21600"/>
                <a:gd name="T6" fmla="*/ 2364 w 21600"/>
                <a:gd name="T7" fmla="*/ 8970 h 21600"/>
                <a:gd name="T8" fmla="*/ 11370 w 21600"/>
                <a:gd name="T9" fmla="*/ 4361 h 21600"/>
                <a:gd name="T10" fmla="*/ 24290 w 21600"/>
                <a:gd name="T11" fmla="*/ 10302 h 21600"/>
                <a:gd name="T12" fmla="*/ 19605 w 21600"/>
                <a:gd name="T13" fmla="*/ 15347 h 21600"/>
                <a:gd name="T14" fmla="*/ 14561 w 21600"/>
                <a:gd name="T15" fmla="*/ 1066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259" y="10562"/>
                  </a:moveTo>
                  <a:cubicBezTo>
                    <a:pt x="17131" y="7087"/>
                    <a:pt x="14277" y="4336"/>
                    <a:pt x="10800" y="4336"/>
                  </a:cubicBezTo>
                  <a:cubicBezTo>
                    <a:pt x="7757" y="4335"/>
                    <a:pt x="5127" y="6457"/>
                    <a:pt x="4482" y="9429"/>
                  </a:cubicBezTo>
                  <a:lnTo>
                    <a:pt x="245" y="8510"/>
                  </a:lnTo>
                  <a:cubicBezTo>
                    <a:pt x="1322" y="3543"/>
                    <a:pt x="5717" y="-1"/>
                    <a:pt x="10800" y="0"/>
                  </a:cubicBezTo>
                  <a:cubicBezTo>
                    <a:pt x="16609" y="0"/>
                    <a:pt x="21378" y="4596"/>
                    <a:pt x="21592" y="10402"/>
                  </a:cubicBezTo>
                  <a:lnTo>
                    <a:pt x="24290" y="10302"/>
                  </a:lnTo>
                  <a:lnTo>
                    <a:pt x="19605" y="15347"/>
                  </a:lnTo>
                  <a:lnTo>
                    <a:pt x="14561" y="10661"/>
                  </a:lnTo>
                  <a:lnTo>
                    <a:pt x="17259" y="10562"/>
                  </a:lnTo>
                  <a:close/>
                </a:path>
              </a:pathLst>
            </a:custGeom>
            <a:solidFill>
              <a:schemeClr val="accent1">
                <a:lumMod val="5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endParaRPr lang="es-ES" b="1" i="1">
                <a:latin typeface="Candara" pitchFamily="34" charset="0"/>
              </a:endParaRPr>
            </a:p>
          </p:txBody>
        </p:sp>
        <p:sp>
          <p:nvSpPr>
            <p:cNvPr id="10" name="AutoShape 8"/>
            <p:cNvSpPr>
              <a:spLocks noChangeArrowheads="1"/>
            </p:cNvSpPr>
            <p:nvPr/>
          </p:nvSpPr>
          <p:spPr bwMode="auto">
            <a:xfrm rot="10800000">
              <a:off x="1746" y="1660"/>
              <a:ext cx="2359" cy="1815"/>
            </a:xfrm>
            <a:custGeom>
              <a:avLst/>
              <a:gdLst>
                <a:gd name="G0" fmla="+- -138278 0 0"/>
                <a:gd name="G1" fmla="+- -10956796 0 0"/>
                <a:gd name="G2" fmla="+- -138278 0 -10956796"/>
                <a:gd name="G3" fmla="+- 10800 0 0"/>
                <a:gd name="G4" fmla="+- 0 0 -138278"/>
                <a:gd name="T0" fmla="*/ 360 256 1"/>
                <a:gd name="T1" fmla="*/ 0 256 1"/>
                <a:gd name="G5" fmla="+- G2 T0 T1"/>
                <a:gd name="G6" fmla="?: G2 G2 G5"/>
                <a:gd name="G7" fmla="+- 0 0 G6"/>
                <a:gd name="G8" fmla="+- 6464 0 0"/>
                <a:gd name="G9" fmla="+- 0 0 -10956796"/>
                <a:gd name="G10" fmla="+- 6464 0 2700"/>
                <a:gd name="G11" fmla="cos G10 -138278"/>
                <a:gd name="G12" fmla="sin G10 -138278"/>
                <a:gd name="G13" fmla="cos 13500 -138278"/>
                <a:gd name="G14" fmla="sin 13500 -138278"/>
                <a:gd name="G15" fmla="+- G11 10800 0"/>
                <a:gd name="G16" fmla="+- G12 10800 0"/>
                <a:gd name="G17" fmla="+- G13 10800 0"/>
                <a:gd name="G18" fmla="+- G14 10800 0"/>
                <a:gd name="G19" fmla="*/ 6464 1 2"/>
                <a:gd name="G20" fmla="+- G19 5400 0"/>
                <a:gd name="G21" fmla="cos G20 -138278"/>
                <a:gd name="G22" fmla="sin G20 -138278"/>
                <a:gd name="G23" fmla="+- G21 10800 0"/>
                <a:gd name="G24" fmla="+- G12 G23 G22"/>
                <a:gd name="G25" fmla="+- G22 G23 G11"/>
                <a:gd name="G26" fmla="cos 10800 -138278"/>
                <a:gd name="G27" fmla="sin 10800 -138278"/>
                <a:gd name="G28" fmla="cos 6464 -138278"/>
                <a:gd name="G29" fmla="sin 6464 -138278"/>
                <a:gd name="G30" fmla="+- G26 10800 0"/>
                <a:gd name="G31" fmla="+- G27 10800 0"/>
                <a:gd name="G32" fmla="+- G28 10800 0"/>
                <a:gd name="G33" fmla="+- G29 10800 0"/>
                <a:gd name="G34" fmla="+- G19 5400 0"/>
                <a:gd name="G35" fmla="cos G34 -10956796"/>
                <a:gd name="G36" fmla="sin G34 -10956796"/>
                <a:gd name="G37" fmla="+/ -10956796 -138278 2"/>
                <a:gd name="T2" fmla="*/ 180 256 1"/>
                <a:gd name="T3" fmla="*/ 0 256 1"/>
                <a:gd name="G38" fmla="+- G37 T2 T3"/>
                <a:gd name="G39" fmla="?: G2 G37 G38"/>
                <a:gd name="G40" fmla="cos 10800 G39"/>
                <a:gd name="G41" fmla="sin 10800 G39"/>
                <a:gd name="G42" fmla="cos 6464 G39"/>
                <a:gd name="G43" fmla="sin 6464 G39"/>
                <a:gd name="G44" fmla="+- G40 10800 0"/>
                <a:gd name="G45" fmla="+- G41 10800 0"/>
                <a:gd name="G46" fmla="+- G42 10800 0"/>
                <a:gd name="G47" fmla="+- G43 10800 0"/>
                <a:gd name="G48" fmla="+- G35 10800 0"/>
                <a:gd name="G49" fmla="+- G36 10800 0"/>
                <a:gd name="T4" fmla="*/ 11807 w 21600"/>
                <a:gd name="T5" fmla="*/ 47 h 21600"/>
                <a:gd name="T6" fmla="*/ 2382 w 21600"/>
                <a:gd name="T7" fmla="*/ 8885 h 21600"/>
                <a:gd name="T8" fmla="*/ 11402 w 21600"/>
                <a:gd name="T9" fmla="*/ 4364 h 21600"/>
                <a:gd name="T10" fmla="*/ 24290 w 21600"/>
                <a:gd name="T11" fmla="*/ 10302 h 21600"/>
                <a:gd name="T12" fmla="*/ 19605 w 21600"/>
                <a:gd name="T13" fmla="*/ 15347 h 21600"/>
                <a:gd name="T14" fmla="*/ 14561 w 21600"/>
                <a:gd name="T15" fmla="*/ 1066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259" y="10562"/>
                  </a:moveTo>
                  <a:cubicBezTo>
                    <a:pt x="17131" y="7087"/>
                    <a:pt x="14277" y="4336"/>
                    <a:pt x="10800" y="4336"/>
                  </a:cubicBezTo>
                  <a:cubicBezTo>
                    <a:pt x="7782" y="4335"/>
                    <a:pt x="5166" y="6423"/>
                    <a:pt x="4496" y="9366"/>
                  </a:cubicBezTo>
                  <a:lnTo>
                    <a:pt x="268" y="8404"/>
                  </a:lnTo>
                  <a:cubicBezTo>
                    <a:pt x="1387" y="3488"/>
                    <a:pt x="5758" y="-1"/>
                    <a:pt x="10800" y="0"/>
                  </a:cubicBezTo>
                  <a:cubicBezTo>
                    <a:pt x="16609" y="0"/>
                    <a:pt x="21378" y="4596"/>
                    <a:pt x="21592" y="10402"/>
                  </a:cubicBezTo>
                  <a:lnTo>
                    <a:pt x="24290" y="10302"/>
                  </a:lnTo>
                  <a:lnTo>
                    <a:pt x="19605" y="15347"/>
                  </a:lnTo>
                  <a:lnTo>
                    <a:pt x="14561" y="10661"/>
                  </a:lnTo>
                  <a:lnTo>
                    <a:pt x="17259" y="10562"/>
                  </a:lnTo>
                  <a:close/>
                </a:path>
              </a:pathLst>
            </a:custGeom>
            <a:solidFill>
              <a:schemeClr val="accent5">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wrap="none" anchor="ctr"/>
            <a:lstStyle/>
            <a:p>
              <a:pPr algn="ctr">
                <a:defRPr/>
              </a:pPr>
              <a:endParaRPr lang="es-ES" b="1" i="1">
                <a:latin typeface="Candara" pitchFamily="34" charset="0"/>
              </a:endParaRPr>
            </a:p>
          </p:txBody>
        </p:sp>
      </p:grpSp>
      <p:sp>
        <p:nvSpPr>
          <p:cNvPr id="11" name="Text Box 7"/>
          <p:cNvSpPr txBox="1">
            <a:spLocks noChangeArrowheads="1"/>
          </p:cNvSpPr>
          <p:nvPr/>
        </p:nvSpPr>
        <p:spPr bwMode="auto">
          <a:xfrm>
            <a:off x="4192588" y="1771396"/>
            <a:ext cx="823912" cy="366713"/>
          </a:xfrm>
          <a:prstGeom prst="rect">
            <a:avLst/>
          </a:prstGeom>
          <a:noFill/>
          <a:ln w="9525">
            <a:noFill/>
            <a:miter lim="800000"/>
            <a:headEnd/>
            <a:tailEnd/>
          </a:ln>
        </p:spPr>
        <p:txBody>
          <a:bodyPr wrap="none">
            <a:spAutoFit/>
          </a:bodyPr>
          <a:lstStyle/>
          <a:p>
            <a:r>
              <a:rPr lang="es-ES" b="1" i="1" dirty="0">
                <a:solidFill>
                  <a:schemeClr val="bg1"/>
                </a:solidFill>
                <a:latin typeface="Candara" pitchFamily="34" charset="0"/>
              </a:rPr>
              <a:t>Diseño</a:t>
            </a:r>
          </a:p>
        </p:txBody>
      </p:sp>
      <p:sp>
        <p:nvSpPr>
          <p:cNvPr id="12" name="Text Box 9"/>
          <p:cNvSpPr txBox="1">
            <a:spLocks noChangeArrowheads="1"/>
          </p:cNvSpPr>
          <p:nvPr/>
        </p:nvSpPr>
        <p:spPr bwMode="auto">
          <a:xfrm>
            <a:off x="4141788" y="4395534"/>
            <a:ext cx="1074737" cy="366712"/>
          </a:xfrm>
          <a:prstGeom prst="rect">
            <a:avLst/>
          </a:prstGeom>
          <a:noFill/>
          <a:ln w="9525">
            <a:noFill/>
            <a:miter lim="800000"/>
            <a:headEnd/>
            <a:tailEnd/>
          </a:ln>
        </p:spPr>
        <p:txBody>
          <a:bodyPr wrap="none">
            <a:spAutoFit/>
          </a:bodyPr>
          <a:lstStyle/>
          <a:p>
            <a:r>
              <a:rPr lang="es-ES" b="1" i="1" dirty="0">
                <a:solidFill>
                  <a:schemeClr val="bg1"/>
                </a:solidFill>
                <a:latin typeface="Candara" pitchFamily="34" charset="0"/>
              </a:rPr>
              <a:t>Ejecución</a:t>
            </a:r>
          </a:p>
        </p:txBody>
      </p:sp>
      <p:sp>
        <p:nvSpPr>
          <p:cNvPr id="13" name="Text Box 11"/>
          <p:cNvSpPr txBox="1">
            <a:spLocks noChangeArrowheads="1"/>
          </p:cNvSpPr>
          <p:nvPr/>
        </p:nvSpPr>
        <p:spPr bwMode="auto">
          <a:xfrm>
            <a:off x="3898900" y="2833434"/>
            <a:ext cx="1593850" cy="915987"/>
          </a:xfrm>
          <a:prstGeom prst="rect">
            <a:avLst/>
          </a:prstGeom>
          <a:noFill/>
          <a:ln w="9525">
            <a:noFill/>
            <a:miter lim="800000"/>
            <a:headEnd/>
            <a:tailEnd/>
          </a:ln>
          <a:effectLst/>
        </p:spPr>
        <p:txBody>
          <a:bodyPr wrap="none">
            <a:spAutoFit/>
          </a:bodyPr>
          <a:lstStyle/>
          <a:p>
            <a:pPr algn="ctr"/>
            <a:r>
              <a:rPr lang="es-ES" b="1" i="1">
                <a:latin typeface="Candara" pitchFamily="34" charset="0"/>
              </a:rPr>
              <a:t>Ciclo de vida </a:t>
            </a:r>
          </a:p>
          <a:p>
            <a:pPr algn="ctr"/>
            <a:r>
              <a:rPr lang="es-ES" b="1" i="1">
                <a:latin typeface="Candara" pitchFamily="34" charset="0"/>
              </a:rPr>
              <a:t>de los servicios</a:t>
            </a:r>
          </a:p>
          <a:p>
            <a:pPr algn="ctr"/>
            <a:endParaRPr lang="es-ES"/>
          </a:p>
        </p:txBody>
      </p:sp>
      <p:sp>
        <p:nvSpPr>
          <p:cNvPr id="14" name="13 CuadroTexto"/>
          <p:cNvSpPr txBox="1"/>
          <p:nvPr/>
        </p:nvSpPr>
        <p:spPr>
          <a:xfrm>
            <a:off x="1547664" y="1889392"/>
            <a:ext cx="1606530" cy="307777"/>
          </a:xfrm>
          <a:prstGeom prst="rect">
            <a:avLst/>
          </a:prstGeom>
          <a:noFill/>
        </p:spPr>
        <p:txBody>
          <a:bodyPr wrap="none" rtlCol="0">
            <a:spAutoFit/>
          </a:bodyPr>
          <a:lstStyle/>
          <a:p>
            <a:r>
              <a:rPr lang="en-US" sz="1400" i="1" dirty="0">
                <a:latin typeface="+mj-lt"/>
              </a:rPr>
              <a:t>Analysis and design</a:t>
            </a:r>
          </a:p>
        </p:txBody>
      </p:sp>
      <p:sp>
        <p:nvSpPr>
          <p:cNvPr id="15" name="14 CuadroTexto"/>
          <p:cNvSpPr txBox="1"/>
          <p:nvPr/>
        </p:nvSpPr>
        <p:spPr>
          <a:xfrm>
            <a:off x="2987824" y="1313328"/>
            <a:ext cx="1489510" cy="307777"/>
          </a:xfrm>
          <a:prstGeom prst="rect">
            <a:avLst/>
          </a:prstGeom>
          <a:noFill/>
        </p:spPr>
        <p:txBody>
          <a:bodyPr wrap="none" rtlCol="0">
            <a:spAutoFit/>
          </a:bodyPr>
          <a:lstStyle/>
          <a:p>
            <a:r>
              <a:rPr lang="en-US" sz="1400" i="1" dirty="0">
                <a:latin typeface="+mj-lt"/>
              </a:rPr>
              <a:t>Building y testing </a:t>
            </a:r>
          </a:p>
        </p:txBody>
      </p:sp>
      <p:sp>
        <p:nvSpPr>
          <p:cNvPr id="16" name="15 CuadroTexto"/>
          <p:cNvSpPr txBox="1"/>
          <p:nvPr/>
        </p:nvSpPr>
        <p:spPr>
          <a:xfrm>
            <a:off x="5220072" y="1385336"/>
            <a:ext cx="1091966" cy="307777"/>
          </a:xfrm>
          <a:prstGeom prst="rect">
            <a:avLst/>
          </a:prstGeom>
          <a:noFill/>
        </p:spPr>
        <p:txBody>
          <a:bodyPr wrap="none" rtlCol="0">
            <a:spAutoFit/>
          </a:bodyPr>
          <a:lstStyle/>
          <a:p>
            <a:r>
              <a:rPr lang="en-US" sz="1400" i="1" dirty="0">
                <a:latin typeface="+mj-lt"/>
              </a:rPr>
              <a:t>Provisioning</a:t>
            </a:r>
          </a:p>
        </p:txBody>
      </p:sp>
      <p:sp>
        <p:nvSpPr>
          <p:cNvPr id="17" name="16 CuadroTexto"/>
          <p:cNvSpPr txBox="1"/>
          <p:nvPr/>
        </p:nvSpPr>
        <p:spPr>
          <a:xfrm>
            <a:off x="6300192" y="2177424"/>
            <a:ext cx="1080745" cy="307777"/>
          </a:xfrm>
          <a:prstGeom prst="rect">
            <a:avLst/>
          </a:prstGeom>
          <a:noFill/>
        </p:spPr>
        <p:txBody>
          <a:bodyPr wrap="none" rtlCol="0">
            <a:spAutoFit/>
          </a:bodyPr>
          <a:lstStyle/>
          <a:p>
            <a:r>
              <a:rPr lang="en-US" sz="1400" i="1" dirty="0">
                <a:latin typeface="+mj-lt"/>
              </a:rPr>
              <a:t>Deployment</a:t>
            </a:r>
          </a:p>
        </p:txBody>
      </p:sp>
      <p:sp>
        <p:nvSpPr>
          <p:cNvPr id="18" name="17 CuadroTexto"/>
          <p:cNvSpPr txBox="1"/>
          <p:nvPr/>
        </p:nvSpPr>
        <p:spPr>
          <a:xfrm>
            <a:off x="3585096" y="5057744"/>
            <a:ext cx="2164375" cy="307777"/>
          </a:xfrm>
          <a:prstGeom prst="rect">
            <a:avLst/>
          </a:prstGeom>
          <a:noFill/>
        </p:spPr>
        <p:txBody>
          <a:bodyPr wrap="none" rtlCol="0">
            <a:spAutoFit/>
          </a:bodyPr>
          <a:lstStyle/>
          <a:p>
            <a:pPr algn="ctr"/>
            <a:r>
              <a:rPr lang="en-US" sz="1400" i="1" dirty="0">
                <a:latin typeface="+mj-lt"/>
              </a:rPr>
              <a:t>Execution and monitoring</a:t>
            </a:r>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37</a:t>
            </a:fld>
            <a:endParaRPr lang="es-ES" dirty="0"/>
          </a:p>
        </p:txBody>
      </p:sp>
    </p:spTree>
    <p:extLst>
      <p:ext uri="{BB962C8B-B14F-4D97-AF65-F5344CB8AC3E}">
        <p14:creationId xmlns:p14="http://schemas.microsoft.com/office/powerpoint/2010/main" val="166408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216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s-ES_tradnl" dirty="0"/>
              <a:t>Ciclo de vida</a:t>
            </a:r>
            <a:endParaRPr lang="es-ES" dirty="0"/>
          </a:p>
        </p:txBody>
      </p:sp>
      <p:sp>
        <p:nvSpPr>
          <p:cNvPr id="29700" name="Rectangle 3"/>
          <p:cNvSpPr>
            <a:spLocks noGrp="1" noChangeArrowheads="1"/>
          </p:cNvSpPr>
          <p:nvPr>
            <p:ph idx="1"/>
          </p:nvPr>
        </p:nvSpPr>
        <p:spPr/>
        <p:txBody>
          <a:bodyPr/>
          <a:lstStyle/>
          <a:p>
            <a:r>
              <a:rPr lang="es-ES_tradnl"/>
              <a:t>Ciclo de vida: perspectiva del proveedor</a:t>
            </a:r>
            <a:endParaRPr lang="es-ES" dirty="0"/>
          </a:p>
        </p:txBody>
      </p:sp>
      <p:sp>
        <p:nvSpPr>
          <p:cNvPr id="29701" name="Text Box 8"/>
          <p:cNvSpPr txBox="1">
            <a:spLocks noChangeArrowheads="1"/>
          </p:cNvSpPr>
          <p:nvPr/>
        </p:nvSpPr>
        <p:spPr bwMode="auto">
          <a:xfrm>
            <a:off x="595313" y="1020001"/>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Identificación del servicio</a:t>
            </a:r>
          </a:p>
        </p:txBody>
      </p:sp>
      <p:sp>
        <p:nvSpPr>
          <p:cNvPr id="29702" name="Text Box 10"/>
          <p:cNvSpPr txBox="1">
            <a:spLocks noChangeArrowheads="1"/>
          </p:cNvSpPr>
          <p:nvPr/>
        </p:nvSpPr>
        <p:spPr bwMode="auto">
          <a:xfrm>
            <a:off x="2106613" y="1956626"/>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dirty="0">
                <a:latin typeface="Candara" pitchFamily="34" charset="0"/>
              </a:rPr>
              <a:t>Diseño del servicio </a:t>
            </a:r>
          </a:p>
        </p:txBody>
      </p:sp>
      <p:sp>
        <p:nvSpPr>
          <p:cNvPr id="29703" name="Text Box 11"/>
          <p:cNvSpPr txBox="1">
            <a:spLocks noChangeArrowheads="1"/>
          </p:cNvSpPr>
          <p:nvPr/>
        </p:nvSpPr>
        <p:spPr bwMode="auto">
          <a:xfrm>
            <a:off x="3835400" y="2893251"/>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dirty="0">
                <a:latin typeface="Candara" pitchFamily="34" charset="0"/>
              </a:rPr>
              <a:t>Implementación del servicio </a:t>
            </a:r>
          </a:p>
        </p:txBody>
      </p:sp>
      <p:sp>
        <p:nvSpPr>
          <p:cNvPr id="29704" name="Text Box 12"/>
          <p:cNvSpPr txBox="1">
            <a:spLocks noChangeArrowheads="1"/>
          </p:cNvSpPr>
          <p:nvPr/>
        </p:nvSpPr>
        <p:spPr bwMode="auto">
          <a:xfrm>
            <a:off x="5419725" y="3901313"/>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Monitorización del servicio </a:t>
            </a:r>
          </a:p>
        </p:txBody>
      </p:sp>
      <p:sp>
        <p:nvSpPr>
          <p:cNvPr id="29705" name="Text Box 13"/>
          <p:cNvSpPr txBox="1">
            <a:spLocks noChangeArrowheads="1"/>
          </p:cNvSpPr>
          <p:nvPr/>
        </p:nvSpPr>
        <p:spPr bwMode="auto">
          <a:xfrm>
            <a:off x="6859588" y="4980813"/>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Retirada del servicio </a:t>
            </a:r>
          </a:p>
        </p:txBody>
      </p:sp>
      <p:sp>
        <p:nvSpPr>
          <p:cNvPr id="29706" name="AutoShape 14"/>
          <p:cNvSpPr>
            <a:spLocks noChangeArrowheads="1"/>
          </p:cNvSpPr>
          <p:nvPr/>
        </p:nvSpPr>
        <p:spPr bwMode="auto">
          <a:xfrm rot="2267144">
            <a:off x="2555875" y="1308926"/>
            <a:ext cx="936625" cy="358775"/>
          </a:xfrm>
          <a:prstGeom prst="curvedDownArrow">
            <a:avLst>
              <a:gd name="adj1" fmla="val 52212"/>
              <a:gd name="adj2" fmla="val 104425"/>
              <a:gd name="adj3" fmla="val 33333"/>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29707" name="AutoShape 15"/>
          <p:cNvSpPr>
            <a:spLocks noChangeArrowheads="1"/>
          </p:cNvSpPr>
          <p:nvPr/>
        </p:nvSpPr>
        <p:spPr bwMode="auto">
          <a:xfrm rot="2267144">
            <a:off x="4067175" y="2245551"/>
            <a:ext cx="936625" cy="358775"/>
          </a:xfrm>
          <a:prstGeom prst="curvedDownArrow">
            <a:avLst>
              <a:gd name="adj1" fmla="val 52212"/>
              <a:gd name="adj2" fmla="val 104425"/>
              <a:gd name="adj3" fmla="val 33333"/>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29708" name="AutoShape 16"/>
          <p:cNvSpPr>
            <a:spLocks noChangeArrowheads="1"/>
          </p:cNvSpPr>
          <p:nvPr/>
        </p:nvSpPr>
        <p:spPr bwMode="auto">
          <a:xfrm rot="2267144">
            <a:off x="5795963" y="3180588"/>
            <a:ext cx="936625" cy="358775"/>
          </a:xfrm>
          <a:prstGeom prst="curvedDownArrow">
            <a:avLst>
              <a:gd name="adj1" fmla="val 52212"/>
              <a:gd name="adj2" fmla="val 104425"/>
              <a:gd name="adj3" fmla="val 33333"/>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29709" name="AutoShape 17"/>
          <p:cNvSpPr>
            <a:spLocks noChangeArrowheads="1"/>
          </p:cNvSpPr>
          <p:nvPr/>
        </p:nvSpPr>
        <p:spPr bwMode="auto">
          <a:xfrm rot="2267144">
            <a:off x="7451725" y="4261676"/>
            <a:ext cx="936625" cy="358775"/>
          </a:xfrm>
          <a:prstGeom prst="curvedDownArrow">
            <a:avLst>
              <a:gd name="adj1" fmla="val 52212"/>
              <a:gd name="adj2" fmla="val 104425"/>
              <a:gd name="adj3" fmla="val 33333"/>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29711" name="AutoShape 19"/>
          <p:cNvSpPr>
            <a:spLocks noChangeArrowheads="1"/>
          </p:cNvSpPr>
          <p:nvPr/>
        </p:nvSpPr>
        <p:spPr bwMode="auto">
          <a:xfrm rot="-8659653">
            <a:off x="1979613" y="3469513"/>
            <a:ext cx="3362325" cy="865188"/>
          </a:xfrm>
          <a:prstGeom prst="curvedDownArrow">
            <a:avLst>
              <a:gd name="adj1" fmla="val 31666"/>
              <a:gd name="adj2" fmla="val 85245"/>
              <a:gd name="adj3" fmla="val 2103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es-ES"/>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38</a:t>
            </a:fld>
            <a:endParaRPr lang="es-ES" dirty="0"/>
          </a:p>
        </p:txBody>
      </p:sp>
    </p:spTree>
    <p:extLst>
      <p:ext uri="{BB962C8B-B14F-4D97-AF65-F5344CB8AC3E}">
        <p14:creationId xmlns:p14="http://schemas.microsoft.com/office/powerpoint/2010/main" val="506771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r>
              <a:rPr lang="es-ES_tradnl" dirty="0"/>
              <a:t>Ciclo de vida</a:t>
            </a:r>
            <a:endParaRPr lang="es-ES" dirty="0"/>
          </a:p>
        </p:txBody>
      </p:sp>
      <p:sp>
        <p:nvSpPr>
          <p:cNvPr id="30724" name="Rectangle 3"/>
          <p:cNvSpPr>
            <a:spLocks noGrp="1" noChangeArrowheads="1"/>
          </p:cNvSpPr>
          <p:nvPr>
            <p:ph idx="1"/>
          </p:nvPr>
        </p:nvSpPr>
        <p:spPr/>
        <p:txBody>
          <a:bodyPr/>
          <a:lstStyle/>
          <a:p>
            <a:r>
              <a:rPr lang="es-ES_tradnl"/>
              <a:t>Ciclo de vida: perspectiva del consumidor</a:t>
            </a:r>
            <a:endParaRPr lang="es-ES" dirty="0"/>
          </a:p>
        </p:txBody>
      </p:sp>
      <p:sp>
        <p:nvSpPr>
          <p:cNvPr id="30725" name="Text Box 4"/>
          <p:cNvSpPr txBox="1">
            <a:spLocks noChangeArrowheads="1"/>
          </p:cNvSpPr>
          <p:nvPr/>
        </p:nvSpPr>
        <p:spPr bwMode="auto">
          <a:xfrm>
            <a:off x="595313" y="945421"/>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Especificación del servicio</a:t>
            </a:r>
          </a:p>
        </p:txBody>
      </p:sp>
      <p:sp>
        <p:nvSpPr>
          <p:cNvPr id="30726" name="Text Box 5"/>
          <p:cNvSpPr txBox="1">
            <a:spLocks noChangeArrowheads="1"/>
          </p:cNvSpPr>
          <p:nvPr/>
        </p:nvSpPr>
        <p:spPr bwMode="auto">
          <a:xfrm>
            <a:off x="1619250" y="1882046"/>
            <a:ext cx="2360613"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Evaluación y selección del servicio</a:t>
            </a:r>
          </a:p>
        </p:txBody>
      </p:sp>
      <p:sp>
        <p:nvSpPr>
          <p:cNvPr id="30727" name="Text Box 6"/>
          <p:cNvSpPr txBox="1">
            <a:spLocks noChangeArrowheads="1"/>
          </p:cNvSpPr>
          <p:nvPr/>
        </p:nvSpPr>
        <p:spPr bwMode="auto">
          <a:xfrm>
            <a:off x="3835400" y="2818671"/>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Contrato del servicio </a:t>
            </a:r>
          </a:p>
        </p:txBody>
      </p:sp>
      <p:sp>
        <p:nvSpPr>
          <p:cNvPr id="30728" name="Text Box 7"/>
          <p:cNvSpPr txBox="1">
            <a:spLocks noChangeArrowheads="1"/>
          </p:cNvSpPr>
          <p:nvPr/>
        </p:nvSpPr>
        <p:spPr bwMode="auto">
          <a:xfrm>
            <a:off x="5419725" y="3826733"/>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Consumo del servicio </a:t>
            </a:r>
          </a:p>
        </p:txBody>
      </p:sp>
      <p:sp>
        <p:nvSpPr>
          <p:cNvPr id="30729" name="Text Box 8"/>
          <p:cNvSpPr txBox="1">
            <a:spLocks noChangeArrowheads="1"/>
          </p:cNvSpPr>
          <p:nvPr/>
        </p:nvSpPr>
        <p:spPr bwMode="auto">
          <a:xfrm>
            <a:off x="6859588" y="4906233"/>
            <a:ext cx="1873250" cy="650875"/>
          </a:xfrm>
          <a:prstGeom prst="rect">
            <a:avLst/>
          </a:prstGeom>
          <a:noFill/>
          <a:ln w="9525">
            <a:solidFill>
              <a:schemeClr val="tx2"/>
            </a:solidFill>
            <a:miter lim="800000"/>
            <a:headEnd/>
            <a:tailEnd/>
          </a:ln>
        </p:spPr>
        <p:txBody>
          <a:bodyPr>
            <a:spAutoFit/>
          </a:bodyPr>
          <a:lstStyle/>
          <a:p>
            <a:pPr algn="ctr">
              <a:spcBef>
                <a:spcPct val="50000"/>
              </a:spcBef>
            </a:pPr>
            <a:r>
              <a:rPr lang="es-ES" b="1" i="1">
                <a:latin typeface="Candara" pitchFamily="34" charset="0"/>
              </a:rPr>
              <a:t>Finalización del servicio </a:t>
            </a:r>
          </a:p>
        </p:txBody>
      </p:sp>
      <p:sp>
        <p:nvSpPr>
          <p:cNvPr id="30730" name="AutoShape 9"/>
          <p:cNvSpPr>
            <a:spLocks noChangeArrowheads="1"/>
          </p:cNvSpPr>
          <p:nvPr/>
        </p:nvSpPr>
        <p:spPr bwMode="auto">
          <a:xfrm rot="2267144">
            <a:off x="2555875" y="1234346"/>
            <a:ext cx="936625" cy="358775"/>
          </a:xfrm>
          <a:prstGeom prst="curvedDownArrow">
            <a:avLst>
              <a:gd name="adj1" fmla="val 52212"/>
              <a:gd name="adj2" fmla="val 104425"/>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s-ES"/>
          </a:p>
        </p:txBody>
      </p:sp>
      <p:sp>
        <p:nvSpPr>
          <p:cNvPr id="30731" name="AutoShape 10"/>
          <p:cNvSpPr>
            <a:spLocks noChangeArrowheads="1"/>
          </p:cNvSpPr>
          <p:nvPr/>
        </p:nvSpPr>
        <p:spPr bwMode="auto">
          <a:xfrm rot="2267144">
            <a:off x="4067175" y="2170971"/>
            <a:ext cx="936625" cy="358775"/>
          </a:xfrm>
          <a:prstGeom prst="curvedDownArrow">
            <a:avLst>
              <a:gd name="adj1" fmla="val 52212"/>
              <a:gd name="adj2" fmla="val 104425"/>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s-ES"/>
          </a:p>
        </p:txBody>
      </p:sp>
      <p:sp>
        <p:nvSpPr>
          <p:cNvPr id="30732" name="AutoShape 11"/>
          <p:cNvSpPr>
            <a:spLocks noChangeArrowheads="1"/>
          </p:cNvSpPr>
          <p:nvPr/>
        </p:nvSpPr>
        <p:spPr bwMode="auto">
          <a:xfrm rot="2267144">
            <a:off x="5795963" y="3106008"/>
            <a:ext cx="936625" cy="358775"/>
          </a:xfrm>
          <a:prstGeom prst="curvedDownArrow">
            <a:avLst>
              <a:gd name="adj1" fmla="val 52212"/>
              <a:gd name="adj2" fmla="val 104425"/>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s-ES"/>
          </a:p>
        </p:txBody>
      </p:sp>
      <p:sp>
        <p:nvSpPr>
          <p:cNvPr id="30733" name="AutoShape 12"/>
          <p:cNvSpPr>
            <a:spLocks noChangeArrowheads="1"/>
          </p:cNvSpPr>
          <p:nvPr/>
        </p:nvSpPr>
        <p:spPr bwMode="auto">
          <a:xfrm rot="2267144">
            <a:off x="7451725" y="4187096"/>
            <a:ext cx="936625" cy="358775"/>
          </a:xfrm>
          <a:prstGeom prst="curvedDownArrow">
            <a:avLst>
              <a:gd name="adj1" fmla="val 52212"/>
              <a:gd name="adj2" fmla="val 104425"/>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s-ES"/>
          </a:p>
        </p:txBody>
      </p:sp>
      <p:sp>
        <p:nvSpPr>
          <p:cNvPr id="30735" name="AutoShape 14"/>
          <p:cNvSpPr>
            <a:spLocks noChangeArrowheads="1"/>
          </p:cNvSpPr>
          <p:nvPr/>
        </p:nvSpPr>
        <p:spPr bwMode="auto">
          <a:xfrm rot="-7980194">
            <a:off x="4354513" y="3755296"/>
            <a:ext cx="936625" cy="358775"/>
          </a:xfrm>
          <a:prstGeom prst="curvedDownArrow">
            <a:avLst>
              <a:gd name="adj1" fmla="val 52212"/>
              <a:gd name="adj2" fmla="val 104425"/>
              <a:gd name="adj3" fmla="val 33333"/>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s-ES"/>
          </a:p>
        </p:txBody>
      </p:sp>
      <p:sp>
        <p:nvSpPr>
          <p:cNvPr id="2" name="1 Marcador de pie de página"/>
          <p:cNvSpPr>
            <a:spLocks noGrp="1"/>
          </p:cNvSpPr>
          <p:nvPr>
            <p:ph type="ftr" sz="quarter" idx="10"/>
          </p:nvPr>
        </p:nvSpPr>
        <p:spPr/>
        <p:txBody>
          <a:bodyPr/>
          <a:lstStyle/>
          <a:p>
            <a:r>
              <a:rPr lang="es-ES"/>
              <a:t>Arquitectura y Paradigma orientado a servicios</a:t>
            </a:r>
          </a:p>
        </p:txBody>
      </p:sp>
      <p:sp>
        <p:nvSpPr>
          <p:cNvPr id="3" name="2 Marcador de número de diapositiva"/>
          <p:cNvSpPr>
            <a:spLocks noGrp="1"/>
          </p:cNvSpPr>
          <p:nvPr>
            <p:ph type="sldNum" sz="quarter" idx="11"/>
          </p:nvPr>
        </p:nvSpPr>
        <p:spPr/>
        <p:txBody>
          <a:bodyPr/>
          <a:lstStyle/>
          <a:p>
            <a:fld id="{641E3000-C681-433C-A5C2-1B6E94BF0C1D}" type="slidenum">
              <a:rPr lang="es-ES" smtClean="0"/>
              <a:pPr/>
              <a:t>39</a:t>
            </a:fld>
            <a:endParaRPr lang="es-ES" dirty="0"/>
          </a:p>
        </p:txBody>
      </p:sp>
    </p:spTree>
    <p:extLst>
      <p:ext uri="{BB962C8B-B14F-4D97-AF65-F5344CB8AC3E}">
        <p14:creationId xmlns:p14="http://schemas.microsoft.com/office/powerpoint/2010/main" val="109900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Paradigma</a:t>
            </a:r>
            <a:r>
              <a:rPr lang="en-US" dirty="0"/>
              <a:t> </a:t>
            </a:r>
            <a:r>
              <a:rPr lang="en-US" dirty="0" err="1"/>
              <a:t>Orientado</a:t>
            </a:r>
            <a:r>
              <a:rPr lang="en-US" dirty="0"/>
              <a:t> a </a:t>
            </a:r>
            <a:r>
              <a:rPr lang="en-US" dirty="0" err="1"/>
              <a:t>Servicios</a:t>
            </a:r>
            <a:r>
              <a:rPr lang="en-US" dirty="0"/>
              <a:t> vs </a:t>
            </a:r>
            <a:r>
              <a:rPr lang="en-US" dirty="0" err="1"/>
              <a:t>Computación</a:t>
            </a:r>
            <a:r>
              <a:rPr lang="en-US" dirty="0"/>
              <a:t> </a:t>
            </a:r>
            <a:r>
              <a:rPr lang="en-US" dirty="0" err="1"/>
              <a:t>Orientada</a:t>
            </a:r>
            <a:r>
              <a:rPr lang="en-US" dirty="0"/>
              <a:t> a </a:t>
            </a:r>
            <a:r>
              <a:rPr lang="en-US" dirty="0" err="1"/>
              <a:t>Servicios</a:t>
            </a:r>
            <a:endParaRPr lang="en-US" dirty="0"/>
          </a:p>
        </p:txBody>
      </p:sp>
      <p:sp>
        <p:nvSpPr>
          <p:cNvPr id="3" name="Content Placeholder 2"/>
          <p:cNvSpPr>
            <a:spLocks noGrp="1"/>
          </p:cNvSpPr>
          <p:nvPr>
            <p:ph idx="1"/>
          </p:nvPr>
        </p:nvSpPr>
        <p:spPr/>
        <p:txBody>
          <a:bodyPr>
            <a:normAutofit fontScale="62500" lnSpcReduction="20000"/>
          </a:bodyPr>
          <a:lstStyle/>
          <a:p>
            <a:r>
              <a:rPr lang="en-US" dirty="0"/>
              <a:t>El </a:t>
            </a:r>
            <a:r>
              <a:rPr lang="en-US" dirty="0" err="1"/>
              <a:t>Paradigma</a:t>
            </a:r>
            <a:r>
              <a:rPr lang="en-US" dirty="0"/>
              <a:t> </a:t>
            </a:r>
            <a:r>
              <a:rPr lang="en-US" dirty="0" err="1"/>
              <a:t>Orientado</a:t>
            </a:r>
            <a:r>
              <a:rPr lang="en-US" dirty="0"/>
              <a:t> a </a:t>
            </a:r>
            <a:r>
              <a:rPr lang="en-US" dirty="0" err="1"/>
              <a:t>Servicios</a:t>
            </a:r>
            <a:r>
              <a:rPr lang="en-US" dirty="0"/>
              <a:t> </a:t>
            </a:r>
            <a:r>
              <a:rPr lang="en-US" dirty="0" err="1"/>
              <a:t>engloba</a:t>
            </a:r>
            <a:r>
              <a:rPr lang="en-US" dirty="0"/>
              <a:t> </a:t>
            </a:r>
            <a:r>
              <a:rPr lang="en-US" dirty="0" err="1"/>
              <a:t>todos</a:t>
            </a:r>
            <a:r>
              <a:rPr lang="en-US" dirty="0"/>
              <a:t> los </a:t>
            </a:r>
            <a:r>
              <a:rPr lang="en-US" dirty="0" err="1"/>
              <a:t>aspectos</a:t>
            </a:r>
            <a:r>
              <a:rPr lang="en-US" dirty="0"/>
              <a:t> </a:t>
            </a:r>
            <a:r>
              <a:rPr lang="en-US" dirty="0" err="1"/>
              <a:t>que</a:t>
            </a:r>
            <a:r>
              <a:rPr lang="en-US" dirty="0"/>
              <a:t> se </a:t>
            </a:r>
            <a:r>
              <a:rPr lang="en-US" dirty="0" err="1"/>
              <a:t>deben</a:t>
            </a:r>
            <a:r>
              <a:rPr lang="en-US" dirty="0"/>
              <a:t> </a:t>
            </a:r>
            <a:r>
              <a:rPr lang="en-US" dirty="0" err="1"/>
              <a:t>tener</a:t>
            </a:r>
            <a:r>
              <a:rPr lang="en-US" dirty="0"/>
              <a:t> </a:t>
            </a:r>
            <a:r>
              <a:rPr lang="en-US" dirty="0" err="1"/>
              <a:t>en</a:t>
            </a:r>
            <a:r>
              <a:rPr lang="en-US" dirty="0"/>
              <a:t> </a:t>
            </a:r>
            <a:r>
              <a:rPr lang="en-US" dirty="0" err="1"/>
              <a:t>cuenta</a:t>
            </a:r>
            <a:r>
              <a:rPr lang="en-US" dirty="0"/>
              <a:t> para </a:t>
            </a:r>
            <a:r>
              <a:rPr lang="en-US" dirty="0" err="1"/>
              <a:t>ofertar</a:t>
            </a:r>
            <a:r>
              <a:rPr lang="en-US" dirty="0"/>
              <a:t> </a:t>
            </a:r>
            <a:r>
              <a:rPr lang="en-US" dirty="0" err="1"/>
              <a:t>servicios</a:t>
            </a:r>
            <a:r>
              <a:rPr lang="en-US" dirty="0"/>
              <a:t> de </a:t>
            </a:r>
            <a:r>
              <a:rPr lang="en-US" dirty="0" err="1"/>
              <a:t>manera</a:t>
            </a:r>
            <a:r>
              <a:rPr lang="en-US" dirty="0"/>
              <a:t> </a:t>
            </a:r>
            <a:r>
              <a:rPr lang="en-US" dirty="0" err="1"/>
              <a:t>óptima</a:t>
            </a:r>
            <a:r>
              <a:rPr lang="en-US" dirty="0"/>
              <a:t> </a:t>
            </a:r>
            <a:r>
              <a:rPr lang="en-US" dirty="0" err="1"/>
              <a:t>dentro</a:t>
            </a:r>
            <a:r>
              <a:rPr lang="en-US" dirty="0"/>
              <a:t> </a:t>
            </a:r>
            <a:r>
              <a:rPr lang="en-US" dirty="0" err="1"/>
              <a:t>dentro</a:t>
            </a:r>
            <a:r>
              <a:rPr lang="en-US" dirty="0"/>
              <a:t> del </a:t>
            </a:r>
            <a:r>
              <a:rPr lang="en-US" dirty="0" err="1"/>
              <a:t>contexto</a:t>
            </a:r>
            <a:r>
              <a:rPr lang="en-US" dirty="0"/>
              <a:t> actual</a:t>
            </a:r>
          </a:p>
          <a:p>
            <a:pPr lvl="1"/>
            <a:r>
              <a:rPr lang="en-US" dirty="0" err="1"/>
              <a:t>Tecnología</a:t>
            </a:r>
            <a:r>
              <a:rPr lang="en-US" dirty="0"/>
              <a:t> </a:t>
            </a:r>
            <a:r>
              <a:rPr lang="en-US" dirty="0" err="1"/>
              <a:t>como</a:t>
            </a:r>
            <a:r>
              <a:rPr lang="en-US" dirty="0"/>
              <a:t> factor clave para </a:t>
            </a:r>
            <a:r>
              <a:rPr lang="en-US" dirty="0" err="1"/>
              <a:t>publicitar</a:t>
            </a:r>
            <a:r>
              <a:rPr lang="en-US" dirty="0"/>
              <a:t>, vender y </a:t>
            </a:r>
            <a:r>
              <a:rPr lang="en-US" dirty="0" err="1"/>
              <a:t>opinar</a:t>
            </a:r>
            <a:endParaRPr lang="en-US" dirty="0"/>
          </a:p>
          <a:p>
            <a:pPr lvl="1"/>
            <a:r>
              <a:rPr lang="en-US" dirty="0" err="1"/>
              <a:t>Requisitos</a:t>
            </a:r>
            <a:r>
              <a:rPr lang="en-US" dirty="0"/>
              <a:t> </a:t>
            </a:r>
            <a:r>
              <a:rPr lang="en-US" dirty="0" err="1"/>
              <a:t>cambiantes</a:t>
            </a:r>
            <a:endParaRPr lang="en-US" dirty="0"/>
          </a:p>
          <a:p>
            <a:pPr lvl="1"/>
            <a:r>
              <a:rPr lang="en-US" dirty="0" err="1"/>
              <a:t>Usuarios</a:t>
            </a:r>
            <a:r>
              <a:rPr lang="en-US" dirty="0"/>
              <a:t> con </a:t>
            </a:r>
            <a:r>
              <a:rPr lang="en-US" dirty="0" err="1"/>
              <a:t>mucha</a:t>
            </a:r>
            <a:r>
              <a:rPr lang="en-US" dirty="0"/>
              <a:t> </a:t>
            </a:r>
            <a:r>
              <a:rPr lang="en-US" dirty="0" err="1"/>
              <a:t>información</a:t>
            </a:r>
            <a:endParaRPr lang="en-US" dirty="0"/>
          </a:p>
          <a:p>
            <a:pPr lvl="1"/>
            <a:r>
              <a:rPr lang="en-US" dirty="0" err="1"/>
              <a:t>Ciencia</a:t>
            </a:r>
            <a:r>
              <a:rPr lang="en-US" dirty="0"/>
              <a:t>, </a:t>
            </a:r>
            <a:r>
              <a:rPr lang="en-US" dirty="0" err="1"/>
              <a:t>Gestión</a:t>
            </a:r>
            <a:r>
              <a:rPr lang="en-US" dirty="0"/>
              <a:t> e </a:t>
            </a:r>
            <a:r>
              <a:rPr lang="en-US" dirty="0" err="1"/>
              <a:t>Ingeniería</a:t>
            </a:r>
            <a:r>
              <a:rPr lang="en-US" dirty="0"/>
              <a:t> de </a:t>
            </a:r>
            <a:r>
              <a:rPr lang="en-US" dirty="0" err="1"/>
              <a:t>Servicios</a:t>
            </a:r>
            <a:endParaRPr lang="en-US" dirty="0"/>
          </a:p>
          <a:p>
            <a:pPr lvl="1"/>
            <a:endParaRPr lang="en-US" dirty="0"/>
          </a:p>
          <a:p>
            <a:r>
              <a:rPr lang="en-US" dirty="0" err="1"/>
              <a:t>Técnicamente</a:t>
            </a:r>
            <a:r>
              <a:rPr lang="en-US" dirty="0"/>
              <a:t>: </a:t>
            </a:r>
            <a:r>
              <a:rPr lang="en-US" dirty="0" err="1"/>
              <a:t>Computación</a:t>
            </a:r>
            <a:r>
              <a:rPr lang="en-US" dirty="0"/>
              <a:t> </a:t>
            </a:r>
            <a:r>
              <a:rPr lang="en-US" dirty="0" err="1"/>
              <a:t>orientada</a:t>
            </a:r>
            <a:r>
              <a:rPr lang="en-US" dirty="0"/>
              <a:t> a </a:t>
            </a:r>
            <a:r>
              <a:rPr lang="en-US" dirty="0" err="1"/>
              <a:t>Servicios</a:t>
            </a:r>
            <a:r>
              <a:rPr lang="en-US" dirty="0"/>
              <a:t> </a:t>
            </a:r>
          </a:p>
          <a:p>
            <a:pPr lvl="1"/>
            <a:r>
              <a:rPr lang="en-US" dirty="0"/>
              <a:t>SOC </a:t>
            </a:r>
            <a:r>
              <a:rPr lang="en-US" dirty="0" err="1"/>
              <a:t>es</a:t>
            </a:r>
            <a:r>
              <a:rPr lang="en-US" dirty="0"/>
              <a:t> un </a:t>
            </a:r>
            <a:r>
              <a:rPr lang="en-US" dirty="0" err="1"/>
              <a:t>paradigma</a:t>
            </a:r>
            <a:r>
              <a:rPr lang="en-US" dirty="0"/>
              <a:t> </a:t>
            </a:r>
            <a:r>
              <a:rPr lang="en-US" dirty="0" err="1"/>
              <a:t>innovador</a:t>
            </a:r>
            <a:r>
              <a:rPr lang="en-US" dirty="0"/>
              <a:t> e </a:t>
            </a:r>
            <a:r>
              <a:rPr lang="en-US" dirty="0" err="1"/>
              <a:t>interdisciplinar</a:t>
            </a:r>
            <a:r>
              <a:rPr lang="en-US" dirty="0"/>
              <a:t> </a:t>
            </a:r>
            <a:r>
              <a:rPr lang="en-US" dirty="0" err="1"/>
              <a:t>que</a:t>
            </a:r>
            <a:r>
              <a:rPr lang="en-US" dirty="0"/>
              <a:t> </a:t>
            </a:r>
            <a:r>
              <a:rPr lang="en-US" dirty="0" err="1"/>
              <a:t>busca</a:t>
            </a:r>
            <a:r>
              <a:rPr lang="en-US" dirty="0"/>
              <a:t> </a:t>
            </a:r>
            <a:r>
              <a:rPr lang="en-US" dirty="0" err="1"/>
              <a:t>cambiar</a:t>
            </a:r>
            <a:r>
              <a:rPr lang="en-US" dirty="0"/>
              <a:t> la forma </a:t>
            </a:r>
            <a:r>
              <a:rPr lang="en-US" dirty="0" err="1"/>
              <a:t>en</a:t>
            </a:r>
            <a:r>
              <a:rPr lang="en-US" dirty="0"/>
              <a:t> la </a:t>
            </a:r>
            <a:r>
              <a:rPr lang="en-US" dirty="0" err="1"/>
              <a:t>que</a:t>
            </a:r>
            <a:r>
              <a:rPr lang="en-US" dirty="0"/>
              <a:t> </a:t>
            </a:r>
            <a:r>
              <a:rPr lang="en-US" dirty="0" err="1"/>
              <a:t>las</a:t>
            </a:r>
            <a:r>
              <a:rPr lang="en-US" dirty="0"/>
              <a:t> </a:t>
            </a:r>
            <a:r>
              <a:rPr lang="en-US" dirty="0" err="1"/>
              <a:t>aplicaciones</a:t>
            </a:r>
            <a:r>
              <a:rPr lang="en-US" dirty="0"/>
              <a:t> de software son </a:t>
            </a:r>
            <a:r>
              <a:rPr lang="en-US" dirty="0" err="1"/>
              <a:t>diseñadas</a:t>
            </a:r>
            <a:r>
              <a:rPr lang="en-US" dirty="0"/>
              <a:t>, </a:t>
            </a:r>
            <a:r>
              <a:rPr lang="en-US" dirty="0" err="1"/>
              <a:t>construidas</a:t>
            </a:r>
            <a:r>
              <a:rPr lang="en-US" dirty="0"/>
              <a:t>, </a:t>
            </a:r>
            <a:r>
              <a:rPr lang="en-US" dirty="0" err="1"/>
              <a:t>ofertadas</a:t>
            </a:r>
            <a:r>
              <a:rPr lang="en-US" dirty="0"/>
              <a:t> y </a:t>
            </a:r>
            <a:r>
              <a:rPr lang="en-US" dirty="0" err="1"/>
              <a:t>consumidas</a:t>
            </a:r>
            <a:r>
              <a:rPr lang="en-US" dirty="0"/>
              <a:t>.</a:t>
            </a:r>
          </a:p>
          <a:p>
            <a:endParaRPr lang="en-US" altLang="es-ES" dirty="0"/>
          </a:p>
          <a:p>
            <a:r>
              <a:rPr lang="en-US" altLang="es-ES" dirty="0"/>
              <a:t>¿</a:t>
            </a:r>
            <a:r>
              <a:rPr lang="en-US" altLang="es-ES" dirty="0" err="1"/>
              <a:t>Quién</a:t>
            </a:r>
            <a:r>
              <a:rPr lang="en-US" altLang="es-ES" dirty="0"/>
              <a:t> </a:t>
            </a:r>
            <a:r>
              <a:rPr lang="en-US" altLang="es-ES" dirty="0" err="1"/>
              <a:t>usa</a:t>
            </a:r>
            <a:r>
              <a:rPr lang="en-US" altLang="es-ES" dirty="0"/>
              <a:t> SOC? </a:t>
            </a:r>
          </a:p>
          <a:p>
            <a:pPr lvl="1"/>
            <a:r>
              <a:rPr lang="en-US" altLang="es-ES" dirty="0"/>
              <a:t>SOA </a:t>
            </a:r>
            <a:r>
              <a:rPr lang="en-US" altLang="es-ES" dirty="0" err="1"/>
              <a:t>está</a:t>
            </a:r>
            <a:r>
              <a:rPr lang="en-US" altLang="es-ES" dirty="0"/>
              <a:t> </a:t>
            </a:r>
            <a:r>
              <a:rPr lang="en-US" altLang="es-ES" dirty="0" err="1"/>
              <a:t>siendo</a:t>
            </a:r>
            <a:r>
              <a:rPr lang="en-US" altLang="es-ES" dirty="0"/>
              <a:t> </a:t>
            </a:r>
            <a:r>
              <a:rPr lang="en-US" altLang="es-ES" dirty="0" err="1"/>
              <a:t>potenciado</a:t>
            </a:r>
            <a:r>
              <a:rPr lang="en-US" altLang="es-ES" dirty="0"/>
              <a:t> </a:t>
            </a:r>
            <a:r>
              <a:rPr lang="en-US" altLang="es-ES" dirty="0" err="1"/>
              <a:t>tanto</a:t>
            </a:r>
            <a:r>
              <a:rPr lang="en-US" altLang="es-ES" dirty="0"/>
              <a:t> </a:t>
            </a:r>
            <a:r>
              <a:rPr lang="en-US" altLang="es-ES" dirty="0" err="1"/>
              <a:t>por</a:t>
            </a:r>
            <a:r>
              <a:rPr lang="en-US" altLang="es-ES" dirty="0"/>
              <a:t> </a:t>
            </a:r>
            <a:r>
              <a:rPr lang="en-US" altLang="es-ES" dirty="0" err="1"/>
              <a:t>grandes</a:t>
            </a:r>
            <a:r>
              <a:rPr lang="en-US" altLang="es-ES" dirty="0"/>
              <a:t> </a:t>
            </a:r>
            <a:r>
              <a:rPr lang="en-US" altLang="es-ES" dirty="0" err="1"/>
              <a:t>empresas</a:t>
            </a:r>
            <a:r>
              <a:rPr lang="en-US" altLang="es-ES" dirty="0"/>
              <a:t> de </a:t>
            </a:r>
            <a:r>
              <a:rPr lang="en-US" altLang="es-ES" dirty="0" err="1"/>
              <a:t>tecnología</a:t>
            </a:r>
            <a:r>
              <a:rPr lang="en-US" altLang="es-ES" dirty="0"/>
              <a:t> (Microsoft, IBM, Oracle) </a:t>
            </a:r>
            <a:r>
              <a:rPr lang="en-US" altLang="es-ES" dirty="0" err="1"/>
              <a:t>como</a:t>
            </a:r>
            <a:r>
              <a:rPr lang="en-US" altLang="es-ES" dirty="0"/>
              <a:t> </a:t>
            </a:r>
            <a:r>
              <a:rPr lang="en-US" altLang="es-ES" dirty="0" err="1"/>
              <a:t>por</a:t>
            </a:r>
            <a:r>
              <a:rPr lang="en-US" altLang="es-ES" dirty="0"/>
              <a:t> </a:t>
            </a:r>
            <a:r>
              <a:rPr lang="en-US" altLang="es-ES" dirty="0" err="1"/>
              <a:t>companías</a:t>
            </a:r>
            <a:r>
              <a:rPr lang="en-US" altLang="es-ES" dirty="0"/>
              <a:t> de </a:t>
            </a:r>
            <a:r>
              <a:rPr lang="en-US" altLang="es-ES" dirty="0" err="1"/>
              <a:t>consultoría</a:t>
            </a:r>
            <a:r>
              <a:rPr lang="en-US" altLang="es-ES" dirty="0"/>
              <a:t> (Accenture) o </a:t>
            </a:r>
            <a:r>
              <a:rPr lang="en-US" altLang="es-ES" dirty="0" err="1"/>
              <a:t>por</a:t>
            </a:r>
            <a:r>
              <a:rPr lang="en-US" altLang="es-ES" dirty="0"/>
              <a:t> </a:t>
            </a:r>
            <a:r>
              <a:rPr lang="en-US" altLang="es-ES" dirty="0" err="1"/>
              <a:t>grandes</a:t>
            </a:r>
            <a:r>
              <a:rPr lang="en-US" altLang="es-ES" dirty="0"/>
              <a:t> </a:t>
            </a:r>
            <a:r>
              <a:rPr lang="en-US" altLang="es-ES" dirty="0" err="1"/>
              <a:t>empresas</a:t>
            </a:r>
            <a:r>
              <a:rPr lang="en-US" altLang="es-ES" dirty="0"/>
              <a:t> tales </a:t>
            </a:r>
            <a:r>
              <a:rPr lang="en-US" altLang="es-ES" dirty="0" err="1"/>
              <a:t>como</a:t>
            </a:r>
            <a:r>
              <a:rPr lang="en-US" altLang="es-ES" dirty="0"/>
              <a:t> </a:t>
            </a:r>
            <a:r>
              <a:rPr lang="en-US" altLang="es-ES" dirty="0" err="1"/>
              <a:t>bancos</a:t>
            </a:r>
            <a:r>
              <a:rPr lang="en-US" altLang="es-ES" dirty="0"/>
              <a:t> (Web banking services), </a:t>
            </a:r>
            <a:r>
              <a:rPr lang="en-US" altLang="es-ES" dirty="0" err="1"/>
              <a:t>ventas</a:t>
            </a:r>
            <a:r>
              <a:rPr lang="en-US" altLang="es-ES" dirty="0"/>
              <a:t> (Web shopping services), </a:t>
            </a:r>
            <a:r>
              <a:rPr lang="en-US" altLang="es-ES" dirty="0" err="1"/>
              <a:t>aerolíneas</a:t>
            </a:r>
            <a:r>
              <a:rPr lang="en-US" altLang="es-ES" dirty="0"/>
              <a:t>(Web booking service) , etc.</a:t>
            </a:r>
          </a:p>
          <a:p>
            <a:pPr lvl="1"/>
            <a:endParaRPr lang="en-US" dirty="0"/>
          </a:p>
          <a:p>
            <a:endParaRPr lang="en-US" dirty="0"/>
          </a:p>
          <a:p>
            <a:endParaRPr lang="en-US" dirty="0"/>
          </a:p>
        </p:txBody>
      </p:sp>
      <p:sp>
        <p:nvSpPr>
          <p:cNvPr id="5" name="Slide Number Placeholder 4"/>
          <p:cNvSpPr>
            <a:spLocks noGrp="1"/>
          </p:cNvSpPr>
          <p:nvPr>
            <p:ph type="sldNum" sz="quarter" idx="11"/>
          </p:nvPr>
        </p:nvSpPr>
        <p:spPr/>
        <p:txBody>
          <a:bodyPr/>
          <a:lstStyle/>
          <a:p>
            <a:fld id="{E593A9EE-9875-413D-98BC-0AA166EBBBA5}" type="slidenum">
              <a:rPr lang="en-US" smtClean="0"/>
              <a:pPr/>
              <a:t>4</a:t>
            </a:fld>
            <a:endParaRPr lang="en-US" dirty="0"/>
          </a:p>
        </p:txBody>
      </p:sp>
      <p:sp>
        <p:nvSpPr>
          <p:cNvPr id="4" name="3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1401685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Consideraciones para la adopción de SOA</a:t>
            </a:r>
          </a:p>
        </p:txBody>
      </p:sp>
      <p:sp>
        <p:nvSpPr>
          <p:cNvPr id="3" name="2 Marcador de contenido"/>
          <p:cNvSpPr>
            <a:spLocks noGrp="1"/>
          </p:cNvSpPr>
          <p:nvPr>
            <p:ph idx="1"/>
          </p:nvPr>
        </p:nvSpPr>
        <p:spPr/>
        <p:txBody>
          <a:bodyPr>
            <a:normAutofit fontScale="77500" lnSpcReduction="20000"/>
          </a:bodyPr>
          <a:lstStyle/>
          <a:p>
            <a:r>
              <a:rPr lang="es-ES" dirty="0"/>
              <a:t>La adopción de una Arquitectura Orientada a Servicios en una organización debe realizarse por niveles, y su implantación debe realizarse de forma progresiva, para permitir que este paradigma sea aceptado en la idiosincrasia de la organización, estos niveles podrían ser:</a:t>
            </a:r>
          </a:p>
          <a:p>
            <a:pPr lvl="1"/>
            <a:r>
              <a:rPr lang="es-ES" dirty="0"/>
              <a:t>Creación de servicios a partir de tareas contenidas en aplicaciones nuevas o existentes</a:t>
            </a:r>
          </a:p>
          <a:p>
            <a:pPr lvl="1"/>
            <a:r>
              <a:rPr lang="es-ES" dirty="0"/>
              <a:t>Integración de funciones de negocios orientada a servicios, por medio de la integración de servicios a través de las múltiples aplicaciones internas y externas a la organización</a:t>
            </a:r>
          </a:p>
          <a:p>
            <a:pPr lvl="1"/>
            <a:r>
              <a:rPr lang="es-ES" dirty="0"/>
              <a:t>Transformación de las TI de la organización, con un diseño de arquitectura que permite la integración a través de las funciones de negocios por toda la empresa</a:t>
            </a:r>
          </a:p>
          <a:p>
            <a:pPr lvl="1"/>
            <a:r>
              <a:rPr lang="es-ES" dirty="0"/>
              <a:t>Transformación de los modelos de negocios existentes o la implementación de nuevos modelos de negocios</a:t>
            </a:r>
          </a:p>
        </p:txBody>
      </p:sp>
    </p:spTree>
    <p:extLst>
      <p:ext uri="{BB962C8B-B14F-4D97-AF65-F5344CB8AC3E}">
        <p14:creationId xmlns:p14="http://schemas.microsoft.com/office/powerpoint/2010/main" val="3976402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Claves</a:t>
            </a:r>
          </a:p>
        </p:txBody>
      </p:sp>
      <p:sp>
        <p:nvSpPr>
          <p:cNvPr id="4" name="3 Marcador de pie de página"/>
          <p:cNvSpPr>
            <a:spLocks noGrp="1"/>
          </p:cNvSpPr>
          <p:nvPr>
            <p:ph type="ftr" sz="quarter" idx="10"/>
          </p:nvPr>
        </p:nvSpPr>
        <p:spPr/>
        <p:txBody>
          <a:bodyPr/>
          <a:lstStyle/>
          <a:p>
            <a:r>
              <a:rPr lang="es-ES"/>
              <a:t>Arquitectura y Paradigma orientado a servicios</a:t>
            </a:r>
          </a:p>
        </p:txBody>
      </p:sp>
      <p:sp>
        <p:nvSpPr>
          <p:cNvPr id="5" name="4 Marcador de número de diapositiva"/>
          <p:cNvSpPr>
            <a:spLocks noGrp="1"/>
          </p:cNvSpPr>
          <p:nvPr>
            <p:ph type="sldNum" sz="quarter" idx="11"/>
          </p:nvPr>
        </p:nvSpPr>
        <p:spPr/>
        <p:txBody>
          <a:bodyPr/>
          <a:lstStyle/>
          <a:p>
            <a:fld id="{641E3000-C681-433C-A5C2-1B6E94BF0C1D}" type="slidenum">
              <a:rPr lang="es-ES" smtClean="0"/>
              <a:pPr/>
              <a:t>41</a:t>
            </a:fld>
            <a:endParaRPr lang="es-E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3412" y="1840816"/>
            <a:ext cx="7877175" cy="2247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86741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1476375" y="206375"/>
            <a:ext cx="6119813" cy="925513"/>
          </a:xfrm>
        </p:spPr>
        <p:txBody>
          <a:bodyPr/>
          <a:lstStyle/>
          <a:p>
            <a:pPr eaLnBrk="1" hangingPunct="1"/>
            <a:r>
              <a:rPr lang="es-ES_tradnl" dirty="0"/>
              <a:t>Bibliografía</a:t>
            </a:r>
            <a:endParaRPr lang="es-ES" dirty="0"/>
          </a:p>
        </p:txBody>
      </p:sp>
      <p:sp>
        <p:nvSpPr>
          <p:cNvPr id="8196" name="Rectangle 3"/>
          <p:cNvSpPr>
            <a:spLocks noGrp="1" noChangeArrowheads="1"/>
          </p:cNvSpPr>
          <p:nvPr>
            <p:ph type="body" idx="1"/>
          </p:nvPr>
        </p:nvSpPr>
        <p:spPr/>
        <p:txBody>
          <a:bodyPr/>
          <a:lstStyle/>
          <a:p>
            <a:pPr marL="381000" indent="-381000" eaLnBrk="1" hangingPunct="1">
              <a:lnSpc>
                <a:spcPct val="90000"/>
              </a:lnSpc>
            </a:pPr>
            <a:r>
              <a:rPr lang="en-GB" sz="2000" dirty="0"/>
              <a:t>M. </a:t>
            </a:r>
            <a:r>
              <a:rPr lang="en-GB" sz="2000" dirty="0" err="1"/>
              <a:t>Papazoglou</a:t>
            </a:r>
            <a:r>
              <a:rPr lang="en-GB" sz="2000" dirty="0"/>
              <a:t>, P. </a:t>
            </a:r>
            <a:r>
              <a:rPr lang="en-GB" sz="2000" dirty="0" err="1"/>
              <a:t>Traverso</a:t>
            </a:r>
            <a:r>
              <a:rPr lang="en-GB" sz="2000" dirty="0"/>
              <a:t>, S. </a:t>
            </a:r>
            <a:r>
              <a:rPr lang="en-GB" sz="2000" dirty="0" err="1"/>
              <a:t>Dustdar</a:t>
            </a:r>
            <a:r>
              <a:rPr lang="en-GB" sz="2000" dirty="0"/>
              <a:t>, F. </a:t>
            </a:r>
            <a:r>
              <a:rPr lang="en-GB" sz="2000" dirty="0" err="1"/>
              <a:t>Leymann</a:t>
            </a:r>
            <a:r>
              <a:rPr lang="en-GB" sz="2000" dirty="0"/>
              <a:t>, 2006. </a:t>
            </a:r>
            <a:r>
              <a:rPr lang="en-GB" sz="2000" b="1" i="1" dirty="0"/>
              <a:t>Service-Oriented Computing. Research Roadmap</a:t>
            </a:r>
            <a:r>
              <a:rPr lang="en-GB" sz="2000" dirty="0"/>
              <a:t>, </a:t>
            </a:r>
            <a:r>
              <a:rPr lang="en-GB" sz="2000" dirty="0" err="1"/>
              <a:t>Accesible</a:t>
            </a:r>
            <a:r>
              <a:rPr lang="en-GB" sz="2000" dirty="0"/>
              <a:t> en: http://drops.dagstuhl.de/opus/volltexte/2006/524/</a:t>
            </a:r>
          </a:p>
          <a:p>
            <a:pPr marL="381000" indent="-381000" eaLnBrk="1" hangingPunct="1">
              <a:lnSpc>
                <a:spcPct val="90000"/>
              </a:lnSpc>
            </a:pPr>
            <a:r>
              <a:rPr lang="es-ES_tradnl" sz="2000" dirty="0"/>
              <a:t>M. </a:t>
            </a:r>
            <a:r>
              <a:rPr lang="es-ES_tradnl" sz="2000" dirty="0" err="1"/>
              <a:t>Papazoglou</a:t>
            </a:r>
            <a:r>
              <a:rPr lang="es-ES_tradnl" sz="2000" dirty="0"/>
              <a:t>, 2008. </a:t>
            </a:r>
            <a:r>
              <a:rPr lang="es-ES_tradnl" sz="2000" b="1" i="1" dirty="0"/>
              <a:t>Web </a:t>
            </a:r>
            <a:r>
              <a:rPr lang="es-ES_tradnl" sz="2000" b="1" i="1" dirty="0" err="1"/>
              <a:t>service</a:t>
            </a:r>
            <a:r>
              <a:rPr lang="es-ES_tradnl" sz="2000" b="1" i="1" dirty="0"/>
              <a:t>: </a:t>
            </a:r>
            <a:r>
              <a:rPr lang="es-ES_tradnl" sz="2000" b="1" i="1" dirty="0" err="1"/>
              <a:t>principle</a:t>
            </a:r>
            <a:r>
              <a:rPr lang="es-ES_tradnl" sz="2000" b="1" i="1" dirty="0"/>
              <a:t> and </a:t>
            </a:r>
            <a:r>
              <a:rPr lang="es-ES_tradnl" sz="2000" b="1" i="1" dirty="0" err="1"/>
              <a:t>technology</a:t>
            </a:r>
            <a:r>
              <a:rPr lang="es-ES_tradnl" sz="2000" dirty="0"/>
              <a:t>. Ed. </a:t>
            </a:r>
            <a:r>
              <a:rPr lang="es-ES_tradnl" sz="2000" dirty="0" err="1"/>
              <a:t>Pearson</a:t>
            </a:r>
            <a:r>
              <a:rPr lang="es-ES_tradnl" sz="2000" dirty="0"/>
              <a:t> </a:t>
            </a:r>
            <a:r>
              <a:rPr lang="es-ES_tradnl" sz="2000" dirty="0" err="1"/>
              <a:t>Prentice</a:t>
            </a:r>
            <a:r>
              <a:rPr lang="es-ES_tradnl" sz="2000" dirty="0"/>
              <a:t> Hall.</a:t>
            </a:r>
          </a:p>
          <a:p>
            <a:pPr marL="381000" indent="-381000" eaLnBrk="1" hangingPunct="1">
              <a:lnSpc>
                <a:spcPct val="90000"/>
              </a:lnSpc>
            </a:pPr>
            <a:r>
              <a:rPr lang="es-ES_tradnl" sz="2000" b="1" i="1" dirty="0"/>
              <a:t>SOA </a:t>
            </a:r>
            <a:r>
              <a:rPr lang="es-ES_tradnl" sz="2000" b="1" i="1" dirty="0" err="1"/>
              <a:t>Manifesto</a:t>
            </a:r>
            <a:r>
              <a:rPr lang="es-ES_tradnl" sz="2000" i="1" dirty="0"/>
              <a:t>, 2009.</a:t>
            </a:r>
            <a:r>
              <a:rPr lang="es-ES_tradnl" sz="2000" b="1" i="1" dirty="0"/>
              <a:t> </a:t>
            </a:r>
            <a:r>
              <a:rPr lang="es-ES_tradnl" sz="2000" dirty="0"/>
              <a:t>Accesible en: </a:t>
            </a:r>
            <a:r>
              <a:rPr lang="es-ES_tradnl" sz="2000" dirty="0">
                <a:hlinkClick r:id="rId3"/>
              </a:rPr>
              <a:t>http://www.soa-manifesto.org/</a:t>
            </a:r>
            <a:endParaRPr lang="es-ES_tradnl" sz="2000" dirty="0"/>
          </a:p>
          <a:p>
            <a:pPr marL="381000" indent="-381000">
              <a:lnSpc>
                <a:spcPct val="90000"/>
              </a:lnSpc>
            </a:pPr>
            <a:r>
              <a:rPr lang="en-US" altLang="es-ES" sz="2000" dirty="0"/>
              <a:t>Thomas </a:t>
            </a:r>
            <a:r>
              <a:rPr lang="en-US" altLang="es-ES" sz="2000" dirty="0" err="1"/>
              <a:t>Erl</a:t>
            </a:r>
            <a:r>
              <a:rPr lang="en-US" altLang="es-ES" sz="2000" dirty="0"/>
              <a:t>, Prentice Hall. </a:t>
            </a:r>
            <a:r>
              <a:rPr lang="en-US" altLang="es-ES" sz="2000" b="1" i="1" dirty="0"/>
              <a:t>SOA: Principles of Service Design</a:t>
            </a:r>
            <a:r>
              <a:rPr lang="en-US" altLang="es-ES" sz="2000" dirty="0"/>
              <a:t>. </a:t>
            </a:r>
          </a:p>
          <a:p>
            <a:pPr marL="381000" indent="-381000">
              <a:lnSpc>
                <a:spcPct val="90000"/>
              </a:lnSpc>
            </a:pPr>
            <a:r>
              <a:rPr lang="en-US" altLang="es-ES" sz="2000" dirty="0" err="1"/>
              <a:t>W.T.Tsai</a:t>
            </a:r>
            <a:r>
              <a:rPr lang="en-US" altLang="es-ES" sz="2000" dirty="0"/>
              <a:t> &amp; </a:t>
            </a:r>
            <a:r>
              <a:rPr lang="en-US" altLang="es-ES" sz="2000" dirty="0" err="1"/>
              <a:t>Yinong</a:t>
            </a:r>
            <a:r>
              <a:rPr lang="en-US" altLang="es-ES" sz="2000" dirty="0"/>
              <a:t> Chen. </a:t>
            </a:r>
            <a:r>
              <a:rPr lang="en-US" altLang="es-ES" sz="2000" b="1" i="1" dirty="0"/>
              <a:t>Introduction to Service oriented computing</a:t>
            </a:r>
            <a:r>
              <a:rPr lang="en-US" altLang="es-ES" sz="2000" dirty="0"/>
              <a:t>.</a:t>
            </a:r>
          </a:p>
          <a:p>
            <a:pPr marL="381000" indent="-381000">
              <a:lnSpc>
                <a:spcPct val="90000"/>
              </a:lnSpc>
            </a:pPr>
            <a:r>
              <a:rPr lang="en-US" altLang="es-ES" sz="2000" dirty="0"/>
              <a:t>Michael N. </a:t>
            </a:r>
            <a:r>
              <a:rPr lang="en-US" altLang="es-ES" sz="2000" dirty="0" err="1"/>
              <a:t>Huhns</a:t>
            </a:r>
            <a:r>
              <a:rPr lang="en-US" altLang="es-ES" sz="2000" dirty="0"/>
              <a:t> &amp; </a:t>
            </a:r>
            <a:r>
              <a:rPr lang="en-US" altLang="es-ES" sz="2000" dirty="0" err="1"/>
              <a:t>Munindar</a:t>
            </a:r>
            <a:r>
              <a:rPr lang="en-US" altLang="es-ES" sz="2000" dirty="0"/>
              <a:t> </a:t>
            </a:r>
            <a:r>
              <a:rPr lang="en-US" altLang="es-ES" sz="2000" dirty="0" err="1"/>
              <a:t>P.Singh</a:t>
            </a:r>
            <a:r>
              <a:rPr lang="en-US" altLang="es-ES" sz="2000" dirty="0"/>
              <a:t>. </a:t>
            </a:r>
            <a:r>
              <a:rPr lang="en-US" altLang="es-ES" sz="2000" b="1" i="1" dirty="0"/>
              <a:t>Service oriented computing: Key concepts and principles</a:t>
            </a:r>
            <a:r>
              <a:rPr lang="en-US" altLang="es-ES" sz="2000" dirty="0"/>
              <a:t>. </a:t>
            </a:r>
          </a:p>
          <a:p>
            <a:pPr marL="381000" indent="-381000" eaLnBrk="1" hangingPunct="1">
              <a:lnSpc>
                <a:spcPct val="90000"/>
              </a:lnSpc>
            </a:pPr>
            <a:endParaRPr lang="es-ES_tradnl" sz="2000" dirty="0"/>
          </a:p>
        </p:txBody>
      </p:sp>
    </p:spTree>
    <p:extLst>
      <p:ext uri="{BB962C8B-B14F-4D97-AF65-F5344CB8AC3E}">
        <p14:creationId xmlns:p14="http://schemas.microsoft.com/office/powerpoint/2010/main" val="14002128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250825" y="1700213"/>
            <a:ext cx="8713788" cy="2376487"/>
          </a:xfrm>
        </p:spPr>
        <p:txBody>
          <a:bodyPr anchor="ctr">
            <a:normAutofit/>
          </a:bodyPr>
          <a:lstStyle/>
          <a:p>
            <a:pPr eaLnBrk="1" hangingPunct="1">
              <a:defRPr/>
            </a:pPr>
            <a:r>
              <a:rPr lang="es-ES" altLang="es-CO" dirty="0" err="1">
                <a:solidFill>
                  <a:schemeClr val="accent2">
                    <a:lumMod val="75000"/>
                  </a:schemeClr>
                </a:solidFill>
                <a:effectLst>
                  <a:outerShdw blurRad="38100" dist="38100" dir="2700000" algn="tl">
                    <a:srgbClr val="000000">
                      <a:alpha val="43137"/>
                    </a:srgbClr>
                  </a:outerShdw>
                </a:effectLst>
              </a:rPr>
              <a:t>Service-Oriented</a:t>
            </a:r>
            <a:r>
              <a:rPr lang="es-ES" altLang="es-CO" dirty="0">
                <a:solidFill>
                  <a:schemeClr val="accent2">
                    <a:lumMod val="75000"/>
                  </a:schemeClr>
                </a:solidFill>
                <a:effectLst>
                  <a:outerShdw blurRad="38100" dist="38100" dir="2700000" algn="tl">
                    <a:srgbClr val="000000">
                      <a:alpha val="43137"/>
                    </a:srgbClr>
                  </a:outerShdw>
                </a:effectLst>
              </a:rPr>
              <a:t> </a:t>
            </a:r>
            <a:r>
              <a:rPr lang="es-ES" altLang="es-CO" dirty="0" err="1">
                <a:solidFill>
                  <a:schemeClr val="accent2">
                    <a:lumMod val="75000"/>
                  </a:schemeClr>
                </a:solidFill>
                <a:effectLst>
                  <a:outerShdw blurRad="38100" dist="38100" dir="2700000" algn="tl">
                    <a:srgbClr val="000000">
                      <a:alpha val="43137"/>
                    </a:srgbClr>
                  </a:outerShdw>
                </a:effectLst>
              </a:rPr>
              <a:t>Architectures</a:t>
            </a:r>
            <a:r>
              <a:rPr lang="es-ES" altLang="es-CO" dirty="0">
                <a:solidFill>
                  <a:schemeClr val="accent2">
                    <a:lumMod val="75000"/>
                  </a:schemeClr>
                </a:solidFill>
                <a:effectLst>
                  <a:outerShdw blurRad="38100" dist="38100" dir="2700000" algn="tl">
                    <a:srgbClr val="000000">
                      <a:alpha val="43137"/>
                    </a:srgbClr>
                  </a:outerShdw>
                </a:effectLst>
              </a:rPr>
              <a:t> and </a:t>
            </a:r>
            <a:r>
              <a:rPr lang="es-ES" altLang="es-CO" dirty="0" err="1">
                <a:solidFill>
                  <a:schemeClr val="accent2">
                    <a:lumMod val="75000"/>
                  </a:schemeClr>
                </a:solidFill>
                <a:effectLst>
                  <a:outerShdw blurRad="38100" dist="38100" dir="2700000" algn="tl">
                    <a:srgbClr val="000000">
                      <a:alpha val="43137"/>
                    </a:srgbClr>
                  </a:outerShdw>
                </a:effectLst>
              </a:rPr>
              <a:t>Paradigms</a:t>
            </a:r>
            <a:br>
              <a:rPr lang="es-ES" altLang="es-CO" dirty="0">
                <a:solidFill>
                  <a:schemeClr val="accent2">
                    <a:lumMod val="75000"/>
                  </a:schemeClr>
                </a:solidFill>
                <a:effectLst>
                  <a:outerShdw blurRad="38100" dist="38100" dir="2700000" algn="tl">
                    <a:srgbClr val="000000">
                      <a:alpha val="43137"/>
                    </a:srgbClr>
                  </a:outerShdw>
                </a:effectLst>
              </a:rPr>
            </a:br>
            <a:br>
              <a:rPr lang="es-ES" altLang="es-CO" dirty="0"/>
            </a:br>
            <a:r>
              <a:rPr lang="es-ES" altLang="es-CO" sz="2200" dirty="0" err="1">
                <a:effectLst>
                  <a:outerShdw blurRad="38100" dist="38100" dir="2700000" algn="tl">
                    <a:srgbClr val="000000">
                      <a:alpha val="43137"/>
                    </a:srgbClr>
                  </a:outerShdw>
                </a:effectLst>
              </a:rPr>
              <a:t>Service</a:t>
            </a:r>
            <a:r>
              <a:rPr lang="es-ES" altLang="es-CO" sz="2200" dirty="0">
                <a:effectLst>
                  <a:outerShdw blurRad="38100" dist="38100" dir="2700000" algn="tl">
                    <a:srgbClr val="000000">
                      <a:alpha val="43137"/>
                    </a:srgbClr>
                  </a:outerShdw>
                </a:effectLst>
              </a:rPr>
              <a:t> </a:t>
            </a:r>
            <a:r>
              <a:rPr lang="es-ES" altLang="es-CO" sz="2200" dirty="0" err="1">
                <a:effectLst>
                  <a:outerShdw blurRad="38100" dist="38100" dir="2700000" algn="tl">
                    <a:srgbClr val="000000">
                      <a:alpha val="43137"/>
                    </a:srgbClr>
                  </a:outerShdw>
                </a:effectLst>
              </a:rPr>
              <a:t>Development</a:t>
            </a:r>
            <a:endParaRPr lang="es-ES" altLang="es-CO" sz="2200" dirty="0"/>
          </a:p>
        </p:txBody>
      </p:sp>
      <p:pic>
        <p:nvPicPr>
          <p:cNvPr id="8" name="Imagen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5164204"/>
            <a:ext cx="3368675"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4859338" y="5495992"/>
            <a:ext cx="4095750" cy="895350"/>
          </a:xfrm>
          <a:prstGeom prst="bevel">
            <a:avLst>
              <a:gd name="adj" fmla="val 5074"/>
            </a:avLst>
          </a:prstGeom>
          <a:gradFill rotWithShape="1">
            <a:gsLst>
              <a:gs pos="0">
                <a:schemeClr val="bg1">
                  <a:alpha val="34000"/>
                </a:schemeClr>
              </a:gs>
              <a:gs pos="100000">
                <a:schemeClr val="bg1">
                  <a:gamma/>
                  <a:tint val="0"/>
                  <a:invGamma/>
                </a:schemeClr>
              </a:gs>
            </a:gsLst>
            <a:lin ang="5400000" scaled="1"/>
          </a:gradFill>
          <a:ln>
            <a:solidFill>
              <a:schemeClr val="bg1"/>
            </a:solidFill>
            <a:miter lim="800000"/>
            <a:headEnd/>
            <a:tailEnd/>
          </a:ln>
          <a:effectLst>
            <a:prstShdw prst="shdw17" dist="17961" dir="13500000">
              <a:schemeClr val="bg1">
                <a:alpha val="74998"/>
              </a:schemeClr>
            </a:prstShdw>
          </a:effectLst>
        </p:spPr>
        <p:txBody>
          <a:bodyPr/>
          <a:lstStyle>
            <a:lvl1pPr algn="ctr" rtl="0" eaLnBrk="0" fontAlgn="base" hangingPunct="0">
              <a:spcBef>
                <a:spcPct val="20000"/>
              </a:spcBef>
              <a:spcAft>
                <a:spcPct val="0"/>
              </a:spcAft>
              <a:defRPr sz="3600" b="1">
                <a:solidFill>
                  <a:srgbClr val="980E06"/>
                </a:solidFill>
                <a:latin typeface="Calibri" charset="0"/>
                <a:ea typeface="MS PGothic" panose="020B0600070205080204" pitchFamily="34" charset="-128"/>
                <a:cs typeface="ＭＳ Ｐゴシック" charset="0"/>
              </a:defRPr>
            </a:lvl1pPr>
            <a:lvl2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2pPr>
            <a:lvl3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3pPr>
            <a:lvl4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4pPr>
            <a:lvl5pPr algn="ctr" rtl="0" eaLnBrk="0" fontAlgn="base" hangingPunct="0">
              <a:spcBef>
                <a:spcPct val="20000"/>
              </a:spcBef>
              <a:spcAft>
                <a:spcPct val="0"/>
              </a:spcAft>
              <a:defRPr sz="2400" b="1">
                <a:solidFill>
                  <a:schemeClr val="tx1"/>
                </a:solidFill>
                <a:latin typeface="Calibri" charset="0"/>
                <a:ea typeface="MS PGothic" panose="020B0600070205080204" pitchFamily="34" charset="-128"/>
                <a:cs typeface="ＭＳ Ｐゴシック" charset="0"/>
              </a:defRPr>
            </a:lvl5pPr>
            <a:lvl6pPr marL="457200" algn="ctr" rtl="0" eaLnBrk="1" fontAlgn="base" hangingPunct="1">
              <a:spcBef>
                <a:spcPct val="20000"/>
              </a:spcBef>
              <a:spcAft>
                <a:spcPct val="0"/>
              </a:spcAft>
              <a:defRPr sz="2800" b="1">
                <a:solidFill>
                  <a:schemeClr val="tx1"/>
                </a:solidFill>
                <a:latin typeface="Goudy Old Style" pitchFamily="18" charset="0"/>
              </a:defRPr>
            </a:lvl6pPr>
            <a:lvl7pPr marL="914400" algn="ctr" rtl="0" eaLnBrk="1" fontAlgn="base" hangingPunct="1">
              <a:spcBef>
                <a:spcPct val="20000"/>
              </a:spcBef>
              <a:spcAft>
                <a:spcPct val="0"/>
              </a:spcAft>
              <a:defRPr sz="2800" b="1">
                <a:solidFill>
                  <a:schemeClr val="tx1"/>
                </a:solidFill>
                <a:latin typeface="Goudy Old Style" pitchFamily="18" charset="0"/>
              </a:defRPr>
            </a:lvl7pPr>
            <a:lvl8pPr marL="1371600" algn="ctr" rtl="0" eaLnBrk="1" fontAlgn="base" hangingPunct="1">
              <a:spcBef>
                <a:spcPct val="20000"/>
              </a:spcBef>
              <a:spcAft>
                <a:spcPct val="0"/>
              </a:spcAft>
              <a:defRPr sz="2800" b="1">
                <a:solidFill>
                  <a:schemeClr val="tx1"/>
                </a:solidFill>
                <a:latin typeface="Goudy Old Style" pitchFamily="18" charset="0"/>
              </a:defRPr>
            </a:lvl8pPr>
            <a:lvl9pPr marL="1828800" algn="ctr" rtl="0" eaLnBrk="1" fontAlgn="base" hangingPunct="1">
              <a:spcBef>
                <a:spcPct val="20000"/>
              </a:spcBef>
              <a:spcAft>
                <a:spcPct val="0"/>
              </a:spcAft>
              <a:defRPr sz="2800" b="1">
                <a:solidFill>
                  <a:schemeClr val="tx1"/>
                </a:solidFill>
                <a:latin typeface="Goudy Old Style" pitchFamily="18" charset="0"/>
              </a:defRPr>
            </a:lvl9pPr>
          </a:lstStyle>
          <a:p>
            <a:pPr algn="r">
              <a:defRPr/>
            </a:pPr>
            <a:r>
              <a:rPr lang="es-ES" sz="2000" dirty="0"/>
              <a:t>Diana Marcela Sánchez </a:t>
            </a:r>
            <a:r>
              <a:rPr lang="es-ES" sz="2000" dirty="0" err="1"/>
              <a:t>Fúquene</a:t>
            </a:r>
            <a:endParaRPr lang="es-ES" sz="2000" dirty="0"/>
          </a:p>
          <a:p>
            <a:pPr algn="r">
              <a:defRPr/>
            </a:pPr>
            <a:r>
              <a:rPr lang="es-ES" sz="2000" b="0" dirty="0">
                <a:hlinkClick r:id="rId4"/>
              </a:rPr>
              <a:t>diana.sanchez@urjc.es</a:t>
            </a:r>
            <a:endParaRPr lang="es-ES" sz="2000" b="0" dirty="0"/>
          </a:p>
        </p:txBody>
      </p:sp>
    </p:spTree>
    <p:extLst>
      <p:ext uri="{BB962C8B-B14F-4D97-AF65-F5344CB8AC3E}">
        <p14:creationId xmlns:p14="http://schemas.microsoft.com/office/powerpoint/2010/main" val="956598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Elementos</a:t>
            </a:r>
            <a:r>
              <a:rPr lang="en-US" dirty="0"/>
              <a:t> de SOC</a:t>
            </a:r>
          </a:p>
        </p:txBody>
      </p:sp>
      <p:sp>
        <p:nvSpPr>
          <p:cNvPr id="29699" name="Content Placeholder 2"/>
          <p:cNvSpPr>
            <a:spLocks noGrp="1"/>
          </p:cNvSpPr>
          <p:nvPr>
            <p:ph idx="1"/>
          </p:nvPr>
        </p:nvSpPr>
        <p:spPr/>
        <p:txBody>
          <a:bodyPr/>
          <a:lstStyle/>
          <a:p>
            <a:r>
              <a:rPr lang="en-US" altLang="es-ES" dirty="0" err="1"/>
              <a:t>Elementos</a:t>
            </a:r>
            <a:r>
              <a:rPr lang="en-US" altLang="es-ES" dirty="0"/>
              <a:t> SOC </a:t>
            </a:r>
          </a:p>
        </p:txBody>
      </p:sp>
      <p:sp>
        <p:nvSpPr>
          <p:cNvPr id="4" name="Slide Number Placeholder 3"/>
          <p:cNvSpPr>
            <a:spLocks noGrp="1"/>
          </p:cNvSpPr>
          <p:nvPr>
            <p:ph type="sldNum" sz="quarter" idx="11"/>
          </p:nvPr>
        </p:nvSpPr>
        <p:spPr/>
        <p:txBody>
          <a:bodyPr/>
          <a:lstStyle/>
          <a:p>
            <a:fld id="{FE4B351C-0084-47C7-8CD4-6781BF97AB80}" type="slidenum">
              <a:rPr lang="en-US" smtClean="0"/>
              <a:pPr/>
              <a:t>5</a:t>
            </a:fld>
            <a:endParaRPr lang="en-US"/>
          </a:p>
        </p:txBody>
      </p:sp>
      <p:graphicFrame>
        <p:nvGraphicFramePr>
          <p:cNvPr id="7" name="6 Diagrama"/>
          <p:cNvGraphicFramePr/>
          <p:nvPr>
            <p:extLst>
              <p:ext uri="{D42A27DB-BD31-4B8C-83A1-F6EECF244321}">
                <p14:modId xmlns:p14="http://schemas.microsoft.com/office/powerpoint/2010/main" val="3772517176"/>
              </p:ext>
            </p:extLst>
          </p:nvPr>
        </p:nvGraphicFramePr>
        <p:xfrm>
          <a:off x="1467729" y="1382933"/>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30758614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s-ES" dirty="0"/>
              <a:t>Servicios y las </a:t>
            </a:r>
            <a:br>
              <a:rPr lang="es-ES" dirty="0"/>
            </a:br>
            <a:r>
              <a:rPr lang="es-ES" dirty="0"/>
              <a:t>Arquitecturas Orientadas a Servicios</a:t>
            </a:r>
          </a:p>
        </p:txBody>
      </p:sp>
      <p:sp>
        <p:nvSpPr>
          <p:cNvPr id="6" name="5 Marcador de contenido"/>
          <p:cNvSpPr>
            <a:spLocks noGrp="1"/>
          </p:cNvSpPr>
          <p:nvPr>
            <p:ph idx="1"/>
          </p:nvPr>
        </p:nvSpPr>
        <p:spPr>
          <a:xfrm>
            <a:off x="174813" y="423208"/>
            <a:ext cx="8807822" cy="5194404"/>
          </a:xfrm>
        </p:spPr>
        <p:txBody>
          <a:bodyPr/>
          <a:lstStyle/>
          <a:p>
            <a:endParaRPr lang="es-ES"/>
          </a:p>
        </p:txBody>
      </p:sp>
      <p:grpSp>
        <p:nvGrpSpPr>
          <p:cNvPr id="2" name="Group 52"/>
          <p:cNvGrpSpPr>
            <a:grpSpLocks/>
          </p:cNvGrpSpPr>
          <p:nvPr/>
        </p:nvGrpSpPr>
        <p:grpSpPr bwMode="auto">
          <a:xfrm>
            <a:off x="395288" y="508741"/>
            <a:ext cx="8593137" cy="5070475"/>
            <a:chOff x="249" y="799"/>
            <a:chExt cx="5413" cy="3194"/>
          </a:xfrm>
        </p:grpSpPr>
        <p:pic>
          <p:nvPicPr>
            <p:cNvPr id="22540" name="Picture 53"/>
            <p:cNvPicPr>
              <a:picLocks noChangeAspect="1" noChangeArrowheads="1"/>
            </p:cNvPicPr>
            <p:nvPr/>
          </p:nvPicPr>
          <p:blipFill>
            <a:blip r:embed="rId2" cstate="print"/>
            <a:srcRect/>
            <a:stretch>
              <a:fillRect/>
            </a:stretch>
          </p:blipFill>
          <p:spPr bwMode="auto">
            <a:xfrm>
              <a:off x="2789" y="845"/>
              <a:ext cx="1588" cy="909"/>
            </a:xfrm>
            <a:prstGeom prst="rect">
              <a:avLst/>
            </a:prstGeom>
            <a:noFill/>
            <a:ln w="9525">
              <a:noFill/>
              <a:miter lim="800000"/>
              <a:headEnd/>
              <a:tailEnd/>
            </a:ln>
          </p:spPr>
        </p:pic>
        <p:sp>
          <p:nvSpPr>
            <p:cNvPr id="22541" name="Line 54"/>
            <p:cNvSpPr>
              <a:spLocks noChangeShapeType="1"/>
            </p:cNvSpPr>
            <p:nvPr/>
          </p:nvSpPr>
          <p:spPr bwMode="auto">
            <a:xfrm>
              <a:off x="292" y="1776"/>
              <a:ext cx="5216" cy="0"/>
            </a:xfrm>
            <a:prstGeom prst="line">
              <a:avLst/>
            </a:prstGeom>
            <a:noFill/>
            <a:ln w="28575">
              <a:solidFill>
                <a:srgbClr val="91931B"/>
              </a:solidFill>
              <a:prstDash val="sysDot"/>
              <a:round/>
              <a:headEnd/>
              <a:tailEnd/>
            </a:ln>
          </p:spPr>
          <p:txBody>
            <a:bodyPr/>
            <a:lstStyle/>
            <a:p>
              <a:endParaRPr lang="es-ES"/>
            </a:p>
          </p:txBody>
        </p:sp>
        <p:sp>
          <p:nvSpPr>
            <p:cNvPr id="22542" name="Text Box 55"/>
            <p:cNvSpPr txBox="1">
              <a:spLocks noChangeArrowheads="1"/>
            </p:cNvSpPr>
            <p:nvPr/>
          </p:nvSpPr>
          <p:spPr bwMode="auto">
            <a:xfrm>
              <a:off x="4278" y="890"/>
              <a:ext cx="1338" cy="594"/>
            </a:xfrm>
            <a:prstGeom prst="rect">
              <a:avLst/>
            </a:prstGeom>
            <a:noFill/>
            <a:ln w="9525">
              <a:noFill/>
              <a:miter lim="800000"/>
              <a:headEnd/>
              <a:tailEnd/>
            </a:ln>
          </p:spPr>
          <p:txBody>
            <a:bodyPr>
              <a:spAutoFit/>
            </a:bodyPr>
            <a:lstStyle/>
            <a:p>
              <a:pPr algn="r"/>
              <a:r>
                <a:rPr lang="es-ES" sz="1400">
                  <a:latin typeface="Candara" pitchFamily="34" charset="0"/>
                </a:rPr>
                <a:t>Lógica de Negocio,</a:t>
              </a:r>
            </a:p>
            <a:p>
              <a:pPr algn="r"/>
              <a:r>
                <a:rPr lang="es-ES" sz="1400">
                  <a:latin typeface="Candara" pitchFamily="34" charset="0"/>
                </a:rPr>
                <a:t>Procesos de negocios</a:t>
              </a:r>
            </a:p>
            <a:p>
              <a:pPr algn="r"/>
              <a:r>
                <a:rPr lang="es-ES" sz="1400" i="1">
                  <a:solidFill>
                    <a:schemeClr val="hlink"/>
                  </a:solidFill>
                  <a:latin typeface="Candara" pitchFamily="34" charset="0"/>
                </a:rPr>
                <a:t>(la realidad de la organización)</a:t>
              </a:r>
            </a:p>
          </p:txBody>
        </p:sp>
        <p:pic>
          <p:nvPicPr>
            <p:cNvPr id="22543" name="Picture 118" descr="MCj04348880000[1]"/>
            <p:cNvPicPr>
              <a:picLocks noChangeAspect="1" noChangeArrowheads="1"/>
            </p:cNvPicPr>
            <p:nvPr/>
          </p:nvPicPr>
          <p:blipFill>
            <a:blip r:embed="rId3" cstate="print">
              <a:lum contrast="20000"/>
            </a:blip>
            <a:srcRect/>
            <a:stretch>
              <a:fillRect/>
            </a:stretch>
          </p:blipFill>
          <p:spPr bwMode="auto">
            <a:xfrm>
              <a:off x="5223" y="1480"/>
              <a:ext cx="289" cy="289"/>
            </a:xfrm>
            <a:prstGeom prst="rect">
              <a:avLst/>
            </a:prstGeom>
            <a:noFill/>
            <a:ln w="9525">
              <a:noFill/>
              <a:miter lim="800000"/>
              <a:headEnd/>
              <a:tailEnd/>
            </a:ln>
          </p:spPr>
        </p:pic>
        <p:sp>
          <p:nvSpPr>
            <p:cNvPr id="22544" name="Oval 57"/>
            <p:cNvSpPr>
              <a:spLocks noChangeArrowheads="1"/>
            </p:cNvSpPr>
            <p:nvPr/>
          </p:nvSpPr>
          <p:spPr bwMode="auto">
            <a:xfrm>
              <a:off x="1066" y="1888"/>
              <a:ext cx="952" cy="499"/>
            </a:xfrm>
            <a:prstGeom prst="ellipse">
              <a:avLst/>
            </a:prstGeom>
            <a:noFill/>
            <a:ln w="9525">
              <a:solidFill>
                <a:schemeClr val="tx2"/>
              </a:solidFill>
              <a:round/>
              <a:headEnd/>
              <a:tailEnd/>
            </a:ln>
          </p:spPr>
          <p:txBody>
            <a:bodyPr wrap="none" anchor="ctr"/>
            <a:lstStyle/>
            <a:p>
              <a:endParaRPr lang="es-ES"/>
            </a:p>
          </p:txBody>
        </p:sp>
        <p:sp>
          <p:nvSpPr>
            <p:cNvPr id="22545" name="Oval 58"/>
            <p:cNvSpPr>
              <a:spLocks noChangeArrowheads="1"/>
            </p:cNvSpPr>
            <p:nvPr/>
          </p:nvSpPr>
          <p:spPr bwMode="auto">
            <a:xfrm>
              <a:off x="2259" y="1888"/>
              <a:ext cx="952" cy="499"/>
            </a:xfrm>
            <a:prstGeom prst="ellipse">
              <a:avLst/>
            </a:prstGeom>
            <a:noFill/>
            <a:ln w="9525">
              <a:solidFill>
                <a:schemeClr val="tx2"/>
              </a:solidFill>
              <a:round/>
              <a:headEnd/>
              <a:tailEnd/>
            </a:ln>
          </p:spPr>
          <p:txBody>
            <a:bodyPr wrap="none" anchor="ctr"/>
            <a:lstStyle/>
            <a:p>
              <a:endParaRPr lang="es-ES"/>
            </a:p>
          </p:txBody>
        </p:sp>
        <p:sp>
          <p:nvSpPr>
            <p:cNvPr id="22546" name="Oval 59"/>
            <p:cNvSpPr>
              <a:spLocks noChangeArrowheads="1"/>
            </p:cNvSpPr>
            <p:nvPr/>
          </p:nvSpPr>
          <p:spPr bwMode="auto">
            <a:xfrm>
              <a:off x="3379" y="1888"/>
              <a:ext cx="952" cy="499"/>
            </a:xfrm>
            <a:prstGeom prst="ellipse">
              <a:avLst/>
            </a:prstGeom>
            <a:noFill/>
            <a:ln w="9525">
              <a:solidFill>
                <a:schemeClr val="tx2"/>
              </a:solidFill>
              <a:round/>
              <a:headEnd/>
              <a:tailEnd/>
            </a:ln>
          </p:spPr>
          <p:txBody>
            <a:bodyPr wrap="none" anchor="ctr"/>
            <a:lstStyle/>
            <a:p>
              <a:endParaRPr lang="es-ES"/>
            </a:p>
          </p:txBody>
        </p:sp>
        <p:sp>
          <p:nvSpPr>
            <p:cNvPr id="22547" name="Line 60"/>
            <p:cNvSpPr>
              <a:spLocks noChangeShapeType="1"/>
            </p:cNvSpPr>
            <p:nvPr/>
          </p:nvSpPr>
          <p:spPr bwMode="auto">
            <a:xfrm>
              <a:off x="249" y="2478"/>
              <a:ext cx="5216" cy="0"/>
            </a:xfrm>
            <a:prstGeom prst="line">
              <a:avLst/>
            </a:prstGeom>
            <a:noFill/>
            <a:ln w="28575">
              <a:solidFill>
                <a:srgbClr val="91931B"/>
              </a:solidFill>
              <a:prstDash val="sysDot"/>
              <a:round/>
              <a:headEnd/>
              <a:tailEnd/>
            </a:ln>
          </p:spPr>
          <p:txBody>
            <a:bodyPr/>
            <a:lstStyle/>
            <a:p>
              <a:endParaRPr lang="es-ES"/>
            </a:p>
          </p:txBody>
        </p:sp>
        <p:pic>
          <p:nvPicPr>
            <p:cNvPr id="22548" name="Picture 61"/>
            <p:cNvPicPr>
              <a:picLocks noChangeAspect="1" noChangeArrowheads="1"/>
            </p:cNvPicPr>
            <p:nvPr/>
          </p:nvPicPr>
          <p:blipFill>
            <a:blip r:embed="rId4" cstate="print"/>
            <a:srcRect t="801"/>
            <a:stretch>
              <a:fillRect/>
            </a:stretch>
          </p:blipFill>
          <p:spPr bwMode="auto">
            <a:xfrm>
              <a:off x="476" y="799"/>
              <a:ext cx="1361" cy="637"/>
            </a:xfrm>
            <a:prstGeom prst="rect">
              <a:avLst/>
            </a:prstGeom>
            <a:noFill/>
            <a:ln w="9525">
              <a:noFill/>
              <a:miter lim="800000"/>
              <a:headEnd/>
              <a:tailEnd/>
            </a:ln>
          </p:spPr>
        </p:pic>
        <p:pic>
          <p:nvPicPr>
            <p:cNvPr id="22549" name="Picture 62"/>
            <p:cNvPicPr>
              <a:picLocks noChangeAspect="1" noChangeArrowheads="1"/>
            </p:cNvPicPr>
            <p:nvPr/>
          </p:nvPicPr>
          <p:blipFill>
            <a:blip r:embed="rId5" cstate="print"/>
            <a:srcRect t="40587"/>
            <a:stretch>
              <a:fillRect/>
            </a:stretch>
          </p:blipFill>
          <p:spPr bwMode="auto">
            <a:xfrm>
              <a:off x="1338" y="1195"/>
              <a:ext cx="1724" cy="495"/>
            </a:xfrm>
            <a:prstGeom prst="rect">
              <a:avLst/>
            </a:prstGeom>
            <a:solidFill>
              <a:schemeClr val="bg1"/>
            </a:solidFill>
            <a:ln w="9525">
              <a:noFill/>
              <a:miter lim="800000"/>
              <a:headEnd/>
              <a:tailEnd/>
            </a:ln>
          </p:spPr>
        </p:pic>
        <p:sp>
          <p:nvSpPr>
            <p:cNvPr id="22550" name="Line 63"/>
            <p:cNvSpPr>
              <a:spLocks noChangeShapeType="1"/>
            </p:cNvSpPr>
            <p:nvPr/>
          </p:nvSpPr>
          <p:spPr bwMode="auto">
            <a:xfrm>
              <a:off x="612" y="1389"/>
              <a:ext cx="544" cy="499"/>
            </a:xfrm>
            <a:prstGeom prst="line">
              <a:avLst/>
            </a:prstGeom>
            <a:noFill/>
            <a:ln w="9525">
              <a:solidFill>
                <a:schemeClr val="tx1"/>
              </a:solidFill>
              <a:round/>
              <a:headEnd/>
              <a:tailEnd type="triangle" w="med" len="med"/>
            </a:ln>
          </p:spPr>
          <p:txBody>
            <a:bodyPr/>
            <a:lstStyle/>
            <a:p>
              <a:endParaRPr lang="es-ES"/>
            </a:p>
          </p:txBody>
        </p:sp>
        <p:sp>
          <p:nvSpPr>
            <p:cNvPr id="22551" name="Line 64"/>
            <p:cNvSpPr>
              <a:spLocks noChangeShapeType="1"/>
            </p:cNvSpPr>
            <p:nvPr/>
          </p:nvSpPr>
          <p:spPr bwMode="auto">
            <a:xfrm flipH="1">
              <a:off x="1837" y="1525"/>
              <a:ext cx="181" cy="363"/>
            </a:xfrm>
            <a:prstGeom prst="line">
              <a:avLst/>
            </a:prstGeom>
            <a:noFill/>
            <a:ln w="9525">
              <a:solidFill>
                <a:schemeClr val="tx1"/>
              </a:solidFill>
              <a:round/>
              <a:headEnd/>
              <a:tailEnd type="triangle" w="med" len="med"/>
            </a:ln>
          </p:spPr>
          <p:txBody>
            <a:bodyPr/>
            <a:lstStyle/>
            <a:p>
              <a:endParaRPr lang="es-ES"/>
            </a:p>
          </p:txBody>
        </p:sp>
        <p:sp>
          <p:nvSpPr>
            <p:cNvPr id="22552" name="Line 65"/>
            <p:cNvSpPr>
              <a:spLocks noChangeShapeType="1"/>
            </p:cNvSpPr>
            <p:nvPr/>
          </p:nvSpPr>
          <p:spPr bwMode="auto">
            <a:xfrm>
              <a:off x="2336" y="1616"/>
              <a:ext cx="136" cy="272"/>
            </a:xfrm>
            <a:prstGeom prst="line">
              <a:avLst/>
            </a:prstGeom>
            <a:noFill/>
            <a:ln w="9525">
              <a:solidFill>
                <a:schemeClr val="tx1"/>
              </a:solidFill>
              <a:round/>
              <a:headEnd/>
              <a:tailEnd type="triangle" w="med" len="med"/>
            </a:ln>
          </p:spPr>
          <p:txBody>
            <a:bodyPr/>
            <a:lstStyle/>
            <a:p>
              <a:endParaRPr lang="es-ES"/>
            </a:p>
          </p:txBody>
        </p:sp>
        <p:sp>
          <p:nvSpPr>
            <p:cNvPr id="22553" name="Line 66"/>
            <p:cNvSpPr>
              <a:spLocks noChangeShapeType="1"/>
            </p:cNvSpPr>
            <p:nvPr/>
          </p:nvSpPr>
          <p:spPr bwMode="auto">
            <a:xfrm>
              <a:off x="3334" y="1298"/>
              <a:ext cx="272" cy="544"/>
            </a:xfrm>
            <a:prstGeom prst="line">
              <a:avLst/>
            </a:prstGeom>
            <a:noFill/>
            <a:ln w="9525">
              <a:solidFill>
                <a:schemeClr val="tx1"/>
              </a:solidFill>
              <a:round/>
              <a:headEnd/>
              <a:tailEnd type="triangle" w="med" len="med"/>
            </a:ln>
          </p:spPr>
          <p:txBody>
            <a:bodyPr/>
            <a:lstStyle/>
            <a:p>
              <a:endParaRPr lang="es-ES"/>
            </a:p>
          </p:txBody>
        </p:sp>
        <p:sp>
          <p:nvSpPr>
            <p:cNvPr id="22554" name="Text Box 67"/>
            <p:cNvSpPr txBox="1">
              <a:spLocks noChangeArrowheads="1"/>
            </p:cNvSpPr>
            <p:nvPr/>
          </p:nvSpPr>
          <p:spPr bwMode="auto">
            <a:xfrm>
              <a:off x="4286" y="1805"/>
              <a:ext cx="1338" cy="326"/>
            </a:xfrm>
            <a:prstGeom prst="rect">
              <a:avLst/>
            </a:prstGeom>
            <a:noFill/>
            <a:ln w="9525">
              <a:noFill/>
              <a:miter lim="800000"/>
              <a:headEnd/>
              <a:tailEnd/>
            </a:ln>
          </p:spPr>
          <p:txBody>
            <a:bodyPr>
              <a:spAutoFit/>
            </a:bodyPr>
            <a:lstStyle/>
            <a:p>
              <a:pPr algn="r"/>
              <a:r>
                <a:rPr lang="es-ES" sz="1400">
                  <a:latin typeface="Candara" pitchFamily="34" charset="0"/>
                </a:rPr>
                <a:t>Business Services, </a:t>
              </a:r>
              <a:r>
                <a:rPr lang="en-US" sz="1400">
                  <a:latin typeface="Candara" pitchFamily="34" charset="0"/>
                </a:rPr>
                <a:t>Capabilities</a:t>
              </a:r>
              <a:endParaRPr lang="en-US" sz="1400">
                <a:solidFill>
                  <a:schemeClr val="hlink"/>
                </a:solidFill>
                <a:latin typeface="Candara" pitchFamily="34" charset="0"/>
              </a:endParaRPr>
            </a:p>
          </p:txBody>
        </p:sp>
        <p:pic>
          <p:nvPicPr>
            <p:cNvPr id="22555" name="Picture 2" descr="C:\Users\Elisa\AppData\Local\Microsoft\Windows\Temporary Internet Files\Content.IE5\YGA34YZY\MCj04339530000[1].png"/>
            <p:cNvPicPr>
              <a:picLocks noChangeAspect="1" noChangeArrowheads="1"/>
            </p:cNvPicPr>
            <p:nvPr/>
          </p:nvPicPr>
          <p:blipFill>
            <a:blip r:embed="rId6" cstate="print">
              <a:lum contrast="20000"/>
            </a:blip>
            <a:srcRect/>
            <a:stretch>
              <a:fillRect/>
            </a:stretch>
          </p:blipFill>
          <p:spPr bwMode="auto">
            <a:xfrm>
              <a:off x="5239" y="2144"/>
              <a:ext cx="269" cy="269"/>
            </a:xfrm>
            <a:prstGeom prst="rect">
              <a:avLst/>
            </a:prstGeom>
            <a:noFill/>
            <a:ln w="9525">
              <a:noFill/>
              <a:miter lim="800000"/>
              <a:headEnd/>
              <a:tailEnd/>
            </a:ln>
          </p:spPr>
        </p:pic>
        <p:pic>
          <p:nvPicPr>
            <p:cNvPr id="22556" name="Picture 69"/>
            <p:cNvPicPr>
              <a:picLocks noChangeAspect="1" noChangeArrowheads="1"/>
            </p:cNvPicPr>
            <p:nvPr/>
          </p:nvPicPr>
          <p:blipFill>
            <a:blip r:embed="rId5" cstate="print"/>
            <a:srcRect t="40587"/>
            <a:stretch>
              <a:fillRect/>
            </a:stretch>
          </p:blipFill>
          <p:spPr bwMode="auto">
            <a:xfrm>
              <a:off x="2402" y="2024"/>
              <a:ext cx="680" cy="195"/>
            </a:xfrm>
            <a:prstGeom prst="rect">
              <a:avLst/>
            </a:prstGeom>
            <a:solidFill>
              <a:schemeClr val="bg1"/>
            </a:solidFill>
            <a:ln w="9525">
              <a:noFill/>
              <a:miter lim="800000"/>
              <a:headEnd/>
              <a:tailEnd/>
            </a:ln>
          </p:spPr>
        </p:pic>
        <p:pic>
          <p:nvPicPr>
            <p:cNvPr id="22557" name="Picture 70"/>
            <p:cNvPicPr>
              <a:picLocks noChangeAspect="1" noChangeArrowheads="1"/>
            </p:cNvPicPr>
            <p:nvPr/>
          </p:nvPicPr>
          <p:blipFill>
            <a:blip r:embed="rId7" cstate="print"/>
            <a:srcRect t="13542"/>
            <a:stretch>
              <a:fillRect/>
            </a:stretch>
          </p:blipFill>
          <p:spPr bwMode="auto">
            <a:xfrm>
              <a:off x="1247" y="2704"/>
              <a:ext cx="499" cy="373"/>
            </a:xfrm>
            <a:prstGeom prst="rect">
              <a:avLst/>
            </a:prstGeom>
            <a:noFill/>
            <a:ln w="9525">
              <a:noFill/>
              <a:miter lim="800000"/>
              <a:headEnd/>
              <a:tailEnd/>
            </a:ln>
          </p:spPr>
        </p:pic>
        <p:pic>
          <p:nvPicPr>
            <p:cNvPr id="22558" name="Picture 71"/>
            <p:cNvPicPr>
              <a:picLocks noChangeAspect="1" noChangeArrowheads="1"/>
            </p:cNvPicPr>
            <p:nvPr/>
          </p:nvPicPr>
          <p:blipFill>
            <a:blip r:embed="rId7" cstate="print"/>
            <a:srcRect t="13542"/>
            <a:stretch>
              <a:fillRect/>
            </a:stretch>
          </p:blipFill>
          <p:spPr bwMode="auto">
            <a:xfrm>
              <a:off x="2064" y="2702"/>
              <a:ext cx="499" cy="373"/>
            </a:xfrm>
            <a:prstGeom prst="rect">
              <a:avLst/>
            </a:prstGeom>
            <a:noFill/>
            <a:ln w="9525">
              <a:noFill/>
              <a:miter lim="800000"/>
              <a:headEnd/>
              <a:tailEnd/>
            </a:ln>
          </p:spPr>
        </p:pic>
        <p:pic>
          <p:nvPicPr>
            <p:cNvPr id="22559" name="Picture 72"/>
            <p:cNvPicPr>
              <a:picLocks noChangeAspect="1" noChangeArrowheads="1"/>
            </p:cNvPicPr>
            <p:nvPr/>
          </p:nvPicPr>
          <p:blipFill>
            <a:blip r:embed="rId7" cstate="print"/>
            <a:srcRect t="13542"/>
            <a:stretch>
              <a:fillRect/>
            </a:stretch>
          </p:blipFill>
          <p:spPr bwMode="auto">
            <a:xfrm>
              <a:off x="2834" y="2706"/>
              <a:ext cx="499" cy="373"/>
            </a:xfrm>
            <a:prstGeom prst="rect">
              <a:avLst/>
            </a:prstGeom>
            <a:noFill/>
            <a:ln w="9525">
              <a:noFill/>
              <a:miter lim="800000"/>
              <a:headEnd/>
              <a:tailEnd/>
            </a:ln>
          </p:spPr>
        </p:pic>
        <p:pic>
          <p:nvPicPr>
            <p:cNvPr id="22560" name="Picture 73"/>
            <p:cNvPicPr>
              <a:picLocks noChangeAspect="1" noChangeArrowheads="1"/>
            </p:cNvPicPr>
            <p:nvPr/>
          </p:nvPicPr>
          <p:blipFill>
            <a:blip r:embed="rId7" cstate="print"/>
            <a:srcRect t="13542"/>
            <a:stretch>
              <a:fillRect/>
            </a:stretch>
          </p:blipFill>
          <p:spPr bwMode="auto">
            <a:xfrm>
              <a:off x="3651" y="2704"/>
              <a:ext cx="499" cy="373"/>
            </a:xfrm>
            <a:prstGeom prst="rect">
              <a:avLst/>
            </a:prstGeom>
            <a:noFill/>
            <a:ln w="9525">
              <a:noFill/>
              <a:miter lim="800000"/>
              <a:headEnd/>
              <a:tailEnd/>
            </a:ln>
          </p:spPr>
        </p:pic>
        <p:sp>
          <p:nvSpPr>
            <p:cNvPr id="22561" name="Line 74"/>
            <p:cNvSpPr>
              <a:spLocks noChangeShapeType="1"/>
            </p:cNvSpPr>
            <p:nvPr/>
          </p:nvSpPr>
          <p:spPr bwMode="auto">
            <a:xfrm flipH="1">
              <a:off x="1383" y="2387"/>
              <a:ext cx="46" cy="317"/>
            </a:xfrm>
            <a:prstGeom prst="line">
              <a:avLst/>
            </a:prstGeom>
            <a:noFill/>
            <a:ln w="9525">
              <a:solidFill>
                <a:schemeClr val="tx1"/>
              </a:solidFill>
              <a:round/>
              <a:headEnd/>
              <a:tailEnd type="triangle" w="med" len="med"/>
            </a:ln>
          </p:spPr>
          <p:txBody>
            <a:bodyPr/>
            <a:lstStyle/>
            <a:p>
              <a:endParaRPr lang="es-ES"/>
            </a:p>
          </p:txBody>
        </p:sp>
        <p:sp>
          <p:nvSpPr>
            <p:cNvPr id="22562" name="Line 75"/>
            <p:cNvSpPr>
              <a:spLocks noChangeShapeType="1"/>
            </p:cNvSpPr>
            <p:nvPr/>
          </p:nvSpPr>
          <p:spPr bwMode="auto">
            <a:xfrm flipH="1">
              <a:off x="1610" y="2387"/>
              <a:ext cx="0" cy="317"/>
            </a:xfrm>
            <a:prstGeom prst="line">
              <a:avLst/>
            </a:prstGeom>
            <a:noFill/>
            <a:ln w="9525">
              <a:solidFill>
                <a:schemeClr val="tx1"/>
              </a:solidFill>
              <a:round/>
              <a:headEnd/>
              <a:tailEnd type="triangle" w="med" len="med"/>
            </a:ln>
          </p:spPr>
          <p:txBody>
            <a:bodyPr/>
            <a:lstStyle/>
            <a:p>
              <a:endParaRPr lang="es-ES"/>
            </a:p>
          </p:txBody>
        </p:sp>
        <p:sp>
          <p:nvSpPr>
            <p:cNvPr id="22563" name="Line 76"/>
            <p:cNvSpPr>
              <a:spLocks noChangeShapeType="1"/>
            </p:cNvSpPr>
            <p:nvPr/>
          </p:nvSpPr>
          <p:spPr bwMode="auto">
            <a:xfrm flipH="1">
              <a:off x="2200" y="2375"/>
              <a:ext cx="366" cy="329"/>
            </a:xfrm>
            <a:prstGeom prst="line">
              <a:avLst/>
            </a:prstGeom>
            <a:noFill/>
            <a:ln w="9525">
              <a:solidFill>
                <a:schemeClr val="tx1"/>
              </a:solidFill>
              <a:round/>
              <a:headEnd/>
              <a:tailEnd type="triangle" w="med" len="med"/>
            </a:ln>
          </p:spPr>
          <p:txBody>
            <a:bodyPr/>
            <a:lstStyle/>
            <a:p>
              <a:endParaRPr lang="es-ES"/>
            </a:p>
          </p:txBody>
        </p:sp>
        <p:sp>
          <p:nvSpPr>
            <p:cNvPr id="22564" name="Line 77"/>
            <p:cNvSpPr>
              <a:spLocks noChangeShapeType="1"/>
            </p:cNvSpPr>
            <p:nvPr/>
          </p:nvSpPr>
          <p:spPr bwMode="auto">
            <a:xfrm>
              <a:off x="2653" y="2387"/>
              <a:ext cx="272" cy="317"/>
            </a:xfrm>
            <a:prstGeom prst="line">
              <a:avLst/>
            </a:prstGeom>
            <a:noFill/>
            <a:ln w="9525">
              <a:solidFill>
                <a:schemeClr val="tx1"/>
              </a:solidFill>
              <a:round/>
              <a:headEnd/>
              <a:tailEnd type="triangle" w="med" len="med"/>
            </a:ln>
          </p:spPr>
          <p:txBody>
            <a:bodyPr/>
            <a:lstStyle/>
            <a:p>
              <a:endParaRPr lang="es-ES"/>
            </a:p>
          </p:txBody>
        </p:sp>
        <p:sp>
          <p:nvSpPr>
            <p:cNvPr id="22565" name="Line 78"/>
            <p:cNvSpPr>
              <a:spLocks noChangeShapeType="1"/>
            </p:cNvSpPr>
            <p:nvPr/>
          </p:nvSpPr>
          <p:spPr bwMode="auto">
            <a:xfrm>
              <a:off x="1791" y="2341"/>
              <a:ext cx="635" cy="363"/>
            </a:xfrm>
            <a:prstGeom prst="line">
              <a:avLst/>
            </a:prstGeom>
            <a:noFill/>
            <a:ln w="9525">
              <a:solidFill>
                <a:schemeClr val="tx1"/>
              </a:solidFill>
              <a:round/>
              <a:headEnd/>
              <a:tailEnd type="triangle" w="med" len="med"/>
            </a:ln>
          </p:spPr>
          <p:txBody>
            <a:bodyPr/>
            <a:lstStyle/>
            <a:p>
              <a:endParaRPr lang="es-ES"/>
            </a:p>
          </p:txBody>
        </p:sp>
        <p:sp>
          <p:nvSpPr>
            <p:cNvPr id="22566" name="Line 79"/>
            <p:cNvSpPr>
              <a:spLocks noChangeShapeType="1"/>
            </p:cNvSpPr>
            <p:nvPr/>
          </p:nvSpPr>
          <p:spPr bwMode="auto">
            <a:xfrm flipH="1">
              <a:off x="3198" y="2379"/>
              <a:ext cx="547" cy="325"/>
            </a:xfrm>
            <a:prstGeom prst="line">
              <a:avLst/>
            </a:prstGeom>
            <a:noFill/>
            <a:ln w="9525">
              <a:solidFill>
                <a:schemeClr val="tx1"/>
              </a:solidFill>
              <a:round/>
              <a:headEnd/>
              <a:tailEnd type="triangle" w="med" len="med"/>
            </a:ln>
          </p:spPr>
          <p:txBody>
            <a:bodyPr/>
            <a:lstStyle/>
            <a:p>
              <a:endParaRPr lang="es-ES"/>
            </a:p>
          </p:txBody>
        </p:sp>
        <p:sp>
          <p:nvSpPr>
            <p:cNvPr id="22567" name="Line 80"/>
            <p:cNvSpPr>
              <a:spLocks noChangeShapeType="1"/>
            </p:cNvSpPr>
            <p:nvPr/>
          </p:nvSpPr>
          <p:spPr bwMode="auto">
            <a:xfrm>
              <a:off x="3853" y="2387"/>
              <a:ext cx="45" cy="317"/>
            </a:xfrm>
            <a:prstGeom prst="line">
              <a:avLst/>
            </a:prstGeom>
            <a:noFill/>
            <a:ln w="9525">
              <a:solidFill>
                <a:schemeClr val="tx1"/>
              </a:solidFill>
              <a:round/>
              <a:headEnd/>
              <a:tailEnd type="triangle" w="med" len="med"/>
            </a:ln>
          </p:spPr>
          <p:txBody>
            <a:bodyPr/>
            <a:lstStyle/>
            <a:p>
              <a:endParaRPr lang="es-ES"/>
            </a:p>
          </p:txBody>
        </p:sp>
        <p:sp>
          <p:nvSpPr>
            <p:cNvPr id="22568" name="Line 81"/>
            <p:cNvSpPr>
              <a:spLocks noChangeShapeType="1"/>
            </p:cNvSpPr>
            <p:nvPr/>
          </p:nvSpPr>
          <p:spPr bwMode="auto">
            <a:xfrm flipH="1">
              <a:off x="2971" y="2341"/>
              <a:ext cx="592" cy="363"/>
            </a:xfrm>
            <a:prstGeom prst="line">
              <a:avLst/>
            </a:prstGeom>
            <a:noFill/>
            <a:ln w="9525">
              <a:solidFill>
                <a:schemeClr val="tx1"/>
              </a:solidFill>
              <a:round/>
              <a:headEnd/>
              <a:tailEnd type="triangle" w="med" len="med"/>
            </a:ln>
          </p:spPr>
          <p:txBody>
            <a:bodyPr/>
            <a:lstStyle/>
            <a:p>
              <a:endParaRPr lang="es-ES"/>
            </a:p>
          </p:txBody>
        </p:sp>
        <p:sp>
          <p:nvSpPr>
            <p:cNvPr id="22569" name="Line 82"/>
            <p:cNvSpPr>
              <a:spLocks noChangeShapeType="1"/>
            </p:cNvSpPr>
            <p:nvPr/>
          </p:nvSpPr>
          <p:spPr bwMode="auto">
            <a:xfrm>
              <a:off x="249" y="3203"/>
              <a:ext cx="5216" cy="0"/>
            </a:xfrm>
            <a:prstGeom prst="line">
              <a:avLst/>
            </a:prstGeom>
            <a:noFill/>
            <a:ln w="28575">
              <a:solidFill>
                <a:srgbClr val="91931B"/>
              </a:solidFill>
              <a:prstDash val="sysDot"/>
              <a:round/>
              <a:headEnd/>
              <a:tailEnd/>
            </a:ln>
          </p:spPr>
          <p:txBody>
            <a:bodyPr/>
            <a:lstStyle/>
            <a:p>
              <a:endParaRPr lang="es-ES"/>
            </a:p>
          </p:txBody>
        </p:sp>
        <p:pic>
          <p:nvPicPr>
            <p:cNvPr id="22570" name="Picture 83"/>
            <p:cNvPicPr>
              <a:picLocks noChangeAspect="1" noChangeArrowheads="1"/>
            </p:cNvPicPr>
            <p:nvPr/>
          </p:nvPicPr>
          <p:blipFill>
            <a:blip r:embed="rId8" cstate="print"/>
            <a:srcRect/>
            <a:stretch>
              <a:fillRect/>
            </a:stretch>
          </p:blipFill>
          <p:spPr bwMode="auto">
            <a:xfrm>
              <a:off x="2112" y="3406"/>
              <a:ext cx="360" cy="461"/>
            </a:xfrm>
            <a:prstGeom prst="rect">
              <a:avLst/>
            </a:prstGeom>
            <a:noFill/>
            <a:ln w="9525">
              <a:noFill/>
              <a:miter lim="800000"/>
              <a:headEnd/>
              <a:tailEnd/>
            </a:ln>
          </p:spPr>
        </p:pic>
        <p:pic>
          <p:nvPicPr>
            <p:cNvPr id="22571" name="Picture 84"/>
            <p:cNvPicPr>
              <a:picLocks noChangeAspect="1" noChangeArrowheads="1"/>
            </p:cNvPicPr>
            <p:nvPr/>
          </p:nvPicPr>
          <p:blipFill>
            <a:blip r:embed="rId9" cstate="print"/>
            <a:srcRect/>
            <a:stretch>
              <a:fillRect/>
            </a:stretch>
          </p:blipFill>
          <p:spPr bwMode="auto">
            <a:xfrm>
              <a:off x="3835" y="3361"/>
              <a:ext cx="356" cy="484"/>
            </a:xfrm>
            <a:prstGeom prst="rect">
              <a:avLst/>
            </a:prstGeom>
            <a:noFill/>
            <a:ln w="9525">
              <a:noFill/>
              <a:miter lim="800000"/>
              <a:headEnd/>
              <a:tailEnd/>
            </a:ln>
          </p:spPr>
        </p:pic>
        <p:sp>
          <p:nvSpPr>
            <p:cNvPr id="22572" name="Text Box 85"/>
            <p:cNvSpPr txBox="1">
              <a:spLocks noChangeArrowheads="1"/>
            </p:cNvSpPr>
            <p:nvPr/>
          </p:nvSpPr>
          <p:spPr bwMode="auto">
            <a:xfrm>
              <a:off x="1111" y="3491"/>
              <a:ext cx="603" cy="372"/>
            </a:xfrm>
            <a:prstGeom prst="rect">
              <a:avLst/>
            </a:prstGeom>
            <a:noFill/>
            <a:ln w="9525">
              <a:solidFill>
                <a:schemeClr val="tx2"/>
              </a:solidFill>
              <a:miter lim="800000"/>
              <a:headEnd/>
              <a:tailEnd/>
            </a:ln>
          </p:spPr>
          <p:txBody>
            <a:bodyPr>
              <a:spAutoFit/>
            </a:bodyPr>
            <a:lstStyle/>
            <a:p>
              <a:pPr algn="ctr"/>
              <a:r>
                <a:rPr lang="es-ES" sz="1600" b="1">
                  <a:latin typeface="Candara" pitchFamily="34" charset="0"/>
                </a:rPr>
                <a:t>ERP</a:t>
              </a:r>
            </a:p>
            <a:p>
              <a:pPr algn="ctr"/>
              <a:r>
                <a:rPr lang="es-ES" sz="1600" b="1">
                  <a:latin typeface="Candara" pitchFamily="34" charset="0"/>
                </a:rPr>
                <a:t>CRM</a:t>
              </a:r>
            </a:p>
          </p:txBody>
        </p:sp>
        <p:pic>
          <p:nvPicPr>
            <p:cNvPr id="22573" name="Picture 86"/>
            <p:cNvPicPr>
              <a:picLocks noChangeAspect="1" noChangeArrowheads="1"/>
            </p:cNvPicPr>
            <p:nvPr/>
          </p:nvPicPr>
          <p:blipFill>
            <a:blip r:embed="rId10" cstate="print"/>
            <a:srcRect/>
            <a:stretch>
              <a:fillRect/>
            </a:stretch>
          </p:blipFill>
          <p:spPr bwMode="auto">
            <a:xfrm>
              <a:off x="2958" y="3393"/>
              <a:ext cx="362" cy="361"/>
            </a:xfrm>
            <a:prstGeom prst="rect">
              <a:avLst/>
            </a:prstGeom>
            <a:noFill/>
            <a:ln w="9525">
              <a:noFill/>
              <a:miter lim="800000"/>
              <a:headEnd/>
              <a:tailEnd/>
            </a:ln>
          </p:spPr>
        </p:pic>
        <p:sp>
          <p:nvSpPr>
            <p:cNvPr id="22574" name="Text Box 87"/>
            <p:cNvSpPr txBox="1">
              <a:spLocks noChangeArrowheads="1"/>
            </p:cNvSpPr>
            <p:nvPr/>
          </p:nvSpPr>
          <p:spPr bwMode="auto">
            <a:xfrm>
              <a:off x="1944" y="3839"/>
              <a:ext cx="650" cy="154"/>
            </a:xfrm>
            <a:prstGeom prst="rect">
              <a:avLst/>
            </a:prstGeom>
            <a:noFill/>
            <a:ln w="9525">
              <a:noFill/>
              <a:miter lim="800000"/>
              <a:headEnd/>
              <a:tailEnd/>
            </a:ln>
          </p:spPr>
          <p:txBody>
            <a:bodyPr wrap="none">
              <a:spAutoFit/>
            </a:bodyPr>
            <a:lstStyle/>
            <a:p>
              <a:r>
                <a:rPr lang="en-US" sz="1000">
                  <a:solidFill>
                    <a:schemeClr val="tx2"/>
                  </a:solidFill>
                  <a:latin typeface="Candara" pitchFamily="34" charset="0"/>
                </a:rPr>
                <a:t>Legacy Systems</a:t>
              </a:r>
            </a:p>
          </p:txBody>
        </p:sp>
        <p:sp>
          <p:nvSpPr>
            <p:cNvPr id="22575" name="Text Box 88"/>
            <p:cNvSpPr txBox="1">
              <a:spLocks noChangeArrowheads="1"/>
            </p:cNvSpPr>
            <p:nvPr/>
          </p:nvSpPr>
          <p:spPr bwMode="auto">
            <a:xfrm>
              <a:off x="2974" y="3828"/>
              <a:ext cx="466" cy="154"/>
            </a:xfrm>
            <a:prstGeom prst="rect">
              <a:avLst/>
            </a:prstGeom>
            <a:noFill/>
            <a:ln w="9525">
              <a:noFill/>
              <a:miter lim="800000"/>
              <a:headEnd/>
              <a:tailEnd/>
            </a:ln>
          </p:spPr>
          <p:txBody>
            <a:bodyPr wrap="none">
              <a:spAutoFit/>
            </a:bodyPr>
            <a:lstStyle/>
            <a:p>
              <a:r>
                <a:rPr lang="en-US" sz="1000">
                  <a:solidFill>
                    <a:schemeClr val="tx2"/>
                  </a:solidFill>
                  <a:latin typeface="Candara" pitchFamily="34" charset="0"/>
                </a:rPr>
                <a:t>Databases</a:t>
              </a:r>
            </a:p>
          </p:txBody>
        </p:sp>
        <p:pic>
          <p:nvPicPr>
            <p:cNvPr id="22576" name="Picture 89"/>
            <p:cNvPicPr>
              <a:picLocks noChangeAspect="1" noChangeArrowheads="1"/>
            </p:cNvPicPr>
            <p:nvPr/>
          </p:nvPicPr>
          <p:blipFill>
            <a:blip r:embed="rId10" cstate="print"/>
            <a:srcRect/>
            <a:stretch>
              <a:fillRect/>
            </a:stretch>
          </p:blipFill>
          <p:spPr bwMode="auto">
            <a:xfrm>
              <a:off x="3094" y="3483"/>
              <a:ext cx="363" cy="362"/>
            </a:xfrm>
            <a:prstGeom prst="rect">
              <a:avLst/>
            </a:prstGeom>
            <a:noFill/>
            <a:ln w="9525">
              <a:noFill/>
              <a:miter lim="800000"/>
              <a:headEnd/>
              <a:tailEnd/>
            </a:ln>
          </p:spPr>
        </p:pic>
        <p:sp>
          <p:nvSpPr>
            <p:cNvPr id="22577" name="Text Box 90"/>
            <p:cNvSpPr txBox="1">
              <a:spLocks noChangeArrowheads="1"/>
            </p:cNvSpPr>
            <p:nvPr/>
          </p:nvSpPr>
          <p:spPr bwMode="auto">
            <a:xfrm>
              <a:off x="3550" y="3828"/>
              <a:ext cx="873" cy="154"/>
            </a:xfrm>
            <a:prstGeom prst="rect">
              <a:avLst/>
            </a:prstGeom>
            <a:noFill/>
            <a:ln w="9525">
              <a:noFill/>
              <a:miter lim="800000"/>
              <a:headEnd/>
              <a:tailEnd/>
            </a:ln>
          </p:spPr>
          <p:txBody>
            <a:bodyPr wrap="none">
              <a:spAutoFit/>
            </a:bodyPr>
            <a:lstStyle/>
            <a:p>
              <a:r>
                <a:rPr lang="en-US" sz="1000">
                  <a:solidFill>
                    <a:schemeClr val="tx2"/>
                  </a:solidFill>
                  <a:latin typeface="Candara" pitchFamily="34" charset="0"/>
                </a:rPr>
                <a:t>Packaged Applications</a:t>
              </a:r>
            </a:p>
          </p:txBody>
        </p:sp>
        <p:sp>
          <p:nvSpPr>
            <p:cNvPr id="22578" name="AutoShape 91"/>
            <p:cNvSpPr>
              <a:spLocks noChangeArrowheads="1"/>
            </p:cNvSpPr>
            <p:nvPr/>
          </p:nvSpPr>
          <p:spPr bwMode="auto">
            <a:xfrm>
              <a:off x="1655" y="3174"/>
              <a:ext cx="227" cy="18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22579" name="AutoShape 92"/>
            <p:cNvSpPr>
              <a:spLocks noChangeArrowheads="1"/>
            </p:cNvSpPr>
            <p:nvPr/>
          </p:nvSpPr>
          <p:spPr bwMode="auto">
            <a:xfrm>
              <a:off x="2290" y="3174"/>
              <a:ext cx="227" cy="18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22580" name="AutoShape 93"/>
            <p:cNvSpPr>
              <a:spLocks noChangeArrowheads="1"/>
            </p:cNvSpPr>
            <p:nvPr/>
          </p:nvSpPr>
          <p:spPr bwMode="auto">
            <a:xfrm>
              <a:off x="2971" y="3166"/>
              <a:ext cx="227" cy="18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22581" name="AutoShape 94"/>
            <p:cNvSpPr>
              <a:spLocks noChangeArrowheads="1"/>
            </p:cNvSpPr>
            <p:nvPr/>
          </p:nvSpPr>
          <p:spPr bwMode="auto">
            <a:xfrm>
              <a:off x="3691" y="3158"/>
              <a:ext cx="227" cy="181"/>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es-ES"/>
            </a:p>
          </p:txBody>
        </p:sp>
        <p:sp>
          <p:nvSpPr>
            <p:cNvPr id="22582" name="Text Box 95"/>
            <p:cNvSpPr txBox="1">
              <a:spLocks noChangeArrowheads="1"/>
            </p:cNvSpPr>
            <p:nvPr/>
          </p:nvSpPr>
          <p:spPr bwMode="auto">
            <a:xfrm>
              <a:off x="4308" y="2483"/>
              <a:ext cx="1338" cy="594"/>
            </a:xfrm>
            <a:prstGeom prst="rect">
              <a:avLst/>
            </a:prstGeom>
            <a:noFill/>
            <a:ln w="9525">
              <a:noFill/>
              <a:miter lim="800000"/>
              <a:headEnd/>
              <a:tailEnd/>
            </a:ln>
          </p:spPr>
          <p:txBody>
            <a:bodyPr>
              <a:spAutoFit/>
            </a:bodyPr>
            <a:lstStyle/>
            <a:p>
              <a:pPr algn="r"/>
              <a:r>
                <a:rPr lang="es-ES" sz="1400">
                  <a:latin typeface="Candara" pitchFamily="34" charset="0"/>
                </a:rPr>
                <a:t>Servicios</a:t>
              </a:r>
              <a:endParaRPr lang="en-US" sz="1400" i="1">
                <a:solidFill>
                  <a:schemeClr val="hlink"/>
                </a:solidFill>
                <a:latin typeface="Candara" pitchFamily="34" charset="0"/>
              </a:endParaRPr>
            </a:p>
            <a:p>
              <a:pPr algn="r"/>
              <a:r>
                <a:rPr lang="en-US" sz="1400" i="1">
                  <a:solidFill>
                    <a:schemeClr val="hlink"/>
                  </a:solidFill>
                  <a:latin typeface="Candara" pitchFamily="34" charset="0"/>
                </a:rPr>
                <a:t>(Software Assets, Web Services, </a:t>
              </a:r>
              <a:r>
                <a:rPr lang="en-US" sz="1400" i="1" u="sng">
                  <a:solidFill>
                    <a:schemeClr val="hlink"/>
                  </a:solidFill>
                  <a:latin typeface="Candara" pitchFamily="34" charset="0"/>
                </a:rPr>
                <a:t>por ejemplo</a:t>
              </a:r>
              <a:r>
                <a:rPr lang="en-US" sz="1400" i="1">
                  <a:solidFill>
                    <a:schemeClr val="hlink"/>
                  </a:solidFill>
                  <a:latin typeface="Candara" pitchFamily="34" charset="0"/>
                </a:rPr>
                <a:t>)</a:t>
              </a:r>
              <a:r>
                <a:rPr lang="en-US" sz="1400">
                  <a:latin typeface="Candara" pitchFamily="34" charset="0"/>
                </a:rPr>
                <a:t> </a:t>
              </a:r>
            </a:p>
            <a:p>
              <a:pPr algn="r"/>
              <a:endParaRPr lang="en-US" sz="1400">
                <a:latin typeface="Candara" pitchFamily="34" charset="0"/>
              </a:endParaRPr>
            </a:p>
          </p:txBody>
        </p:sp>
        <p:pic>
          <p:nvPicPr>
            <p:cNvPr id="22583" name="Picture 2" descr="C:\Users\Elisa\AppData\Local\Microsoft\Windows\Temporary Internet Files\Content.IE5\YGA34YZY\MCj04339530000[1].png"/>
            <p:cNvPicPr>
              <a:picLocks noChangeAspect="1" noChangeArrowheads="1"/>
            </p:cNvPicPr>
            <p:nvPr/>
          </p:nvPicPr>
          <p:blipFill>
            <a:blip r:embed="rId6" cstate="print">
              <a:lum contrast="20000"/>
            </a:blip>
            <a:srcRect/>
            <a:stretch>
              <a:fillRect/>
            </a:stretch>
          </p:blipFill>
          <p:spPr bwMode="auto">
            <a:xfrm>
              <a:off x="5239" y="2918"/>
              <a:ext cx="269" cy="269"/>
            </a:xfrm>
            <a:prstGeom prst="rect">
              <a:avLst/>
            </a:prstGeom>
            <a:noFill/>
            <a:ln w="9525">
              <a:noFill/>
              <a:miter lim="800000"/>
              <a:headEnd/>
              <a:tailEnd/>
            </a:ln>
          </p:spPr>
        </p:pic>
        <p:sp>
          <p:nvSpPr>
            <p:cNvPr id="22584" name="Text Box 97"/>
            <p:cNvSpPr txBox="1">
              <a:spLocks noChangeArrowheads="1"/>
            </p:cNvSpPr>
            <p:nvPr/>
          </p:nvSpPr>
          <p:spPr bwMode="auto">
            <a:xfrm>
              <a:off x="4324" y="3249"/>
              <a:ext cx="1338" cy="326"/>
            </a:xfrm>
            <a:prstGeom prst="rect">
              <a:avLst/>
            </a:prstGeom>
            <a:noFill/>
            <a:ln w="9525">
              <a:noFill/>
              <a:miter lim="800000"/>
              <a:headEnd/>
              <a:tailEnd/>
            </a:ln>
          </p:spPr>
          <p:txBody>
            <a:bodyPr>
              <a:spAutoFit/>
            </a:bodyPr>
            <a:lstStyle/>
            <a:p>
              <a:pPr algn="r"/>
              <a:r>
                <a:rPr lang="es-ES" sz="1400">
                  <a:latin typeface="Candara" pitchFamily="34" charset="0"/>
                </a:rPr>
                <a:t>Sistemas Operacionales, </a:t>
              </a:r>
            </a:p>
            <a:p>
              <a:pPr algn="r"/>
              <a:r>
                <a:rPr lang="es-ES" sz="1400">
                  <a:latin typeface="Candara" pitchFamily="34" charset="0"/>
                </a:rPr>
                <a:t>Tecnologías</a:t>
              </a:r>
              <a:endParaRPr lang="en-US" sz="1400">
                <a:latin typeface="Candara" pitchFamily="34" charset="0"/>
              </a:endParaRPr>
            </a:p>
          </p:txBody>
        </p:sp>
        <p:pic>
          <p:nvPicPr>
            <p:cNvPr id="22585" name="Picture 121" descr="MCj04339420000[1]"/>
            <p:cNvPicPr>
              <a:picLocks noChangeAspect="1" noChangeArrowheads="1"/>
            </p:cNvPicPr>
            <p:nvPr/>
          </p:nvPicPr>
          <p:blipFill>
            <a:blip r:embed="rId11" cstate="print">
              <a:lum contrast="20000"/>
            </a:blip>
            <a:srcRect/>
            <a:stretch>
              <a:fillRect/>
            </a:stretch>
          </p:blipFill>
          <p:spPr bwMode="auto">
            <a:xfrm>
              <a:off x="5193" y="3566"/>
              <a:ext cx="318" cy="318"/>
            </a:xfrm>
            <a:prstGeom prst="rect">
              <a:avLst/>
            </a:prstGeom>
            <a:noFill/>
            <a:ln w="9525">
              <a:noFill/>
              <a:miter lim="800000"/>
              <a:headEnd/>
              <a:tailEnd/>
            </a:ln>
          </p:spPr>
        </p:pic>
      </p:grpSp>
      <p:sp>
        <p:nvSpPr>
          <p:cNvPr id="22533" name="Text Box 99"/>
          <p:cNvSpPr txBox="1">
            <a:spLocks noChangeArrowheads="1"/>
          </p:cNvSpPr>
          <p:nvPr/>
        </p:nvSpPr>
        <p:spPr bwMode="auto">
          <a:xfrm>
            <a:off x="290513" y="3488478"/>
            <a:ext cx="1092200" cy="366713"/>
          </a:xfrm>
          <a:prstGeom prst="rect">
            <a:avLst/>
          </a:prstGeom>
          <a:noFill/>
          <a:ln w="9525">
            <a:noFill/>
            <a:miter lim="800000"/>
            <a:headEnd/>
            <a:tailEnd/>
          </a:ln>
        </p:spPr>
        <p:txBody>
          <a:bodyPr wrap="none">
            <a:spAutoFit/>
          </a:bodyPr>
          <a:lstStyle/>
          <a:p>
            <a:r>
              <a:rPr lang="es-ES" b="1" i="1" dirty="0">
                <a:solidFill>
                  <a:srgbClr val="990000"/>
                </a:solidFill>
                <a:latin typeface="Candara" pitchFamily="34" charset="0"/>
              </a:rPr>
              <a:t>¿Servicio?</a:t>
            </a:r>
          </a:p>
        </p:txBody>
      </p:sp>
      <p:sp>
        <p:nvSpPr>
          <p:cNvPr id="22534" name="Line 100"/>
          <p:cNvSpPr>
            <a:spLocks noChangeShapeType="1"/>
          </p:cNvSpPr>
          <p:nvPr/>
        </p:nvSpPr>
        <p:spPr bwMode="auto">
          <a:xfrm flipH="1">
            <a:off x="1258888" y="2956666"/>
            <a:ext cx="504825" cy="576262"/>
          </a:xfrm>
          <a:prstGeom prst="line">
            <a:avLst/>
          </a:prstGeom>
          <a:noFill/>
          <a:ln w="38100">
            <a:solidFill>
              <a:srgbClr val="990000"/>
            </a:solidFill>
            <a:round/>
            <a:headEnd/>
            <a:tailEnd type="triangle" w="med" len="med"/>
          </a:ln>
        </p:spPr>
        <p:txBody>
          <a:bodyPr/>
          <a:lstStyle/>
          <a:p>
            <a:endParaRPr lang="es-ES"/>
          </a:p>
        </p:txBody>
      </p:sp>
      <p:sp>
        <p:nvSpPr>
          <p:cNvPr id="22535" name="Line 101"/>
          <p:cNvSpPr>
            <a:spLocks noChangeShapeType="1"/>
          </p:cNvSpPr>
          <p:nvPr/>
        </p:nvSpPr>
        <p:spPr bwMode="auto">
          <a:xfrm flipH="1" flipV="1">
            <a:off x="1331913" y="3821853"/>
            <a:ext cx="503237" cy="142875"/>
          </a:xfrm>
          <a:prstGeom prst="line">
            <a:avLst/>
          </a:prstGeom>
          <a:noFill/>
          <a:ln w="38100">
            <a:solidFill>
              <a:srgbClr val="990000"/>
            </a:solidFill>
            <a:round/>
            <a:headEnd/>
            <a:tailEnd type="triangle" w="med" len="med"/>
          </a:ln>
        </p:spPr>
        <p:txBody>
          <a:bodyPr/>
          <a:lstStyle/>
          <a:p>
            <a:endParaRPr lang="es-ES"/>
          </a:p>
        </p:txBody>
      </p:sp>
      <p:sp>
        <p:nvSpPr>
          <p:cNvPr id="22536" name="Line 102"/>
          <p:cNvSpPr>
            <a:spLocks noChangeShapeType="1"/>
          </p:cNvSpPr>
          <p:nvPr/>
        </p:nvSpPr>
        <p:spPr bwMode="auto">
          <a:xfrm flipH="1" flipV="1">
            <a:off x="1176338" y="3882178"/>
            <a:ext cx="503237" cy="1296988"/>
          </a:xfrm>
          <a:prstGeom prst="line">
            <a:avLst/>
          </a:prstGeom>
          <a:noFill/>
          <a:ln w="38100">
            <a:solidFill>
              <a:srgbClr val="990000"/>
            </a:solidFill>
            <a:round/>
            <a:headEnd/>
            <a:tailEnd type="triangle" w="med" len="med"/>
          </a:ln>
        </p:spPr>
        <p:txBody>
          <a:bodyPr/>
          <a:lstStyle/>
          <a:p>
            <a:endParaRPr lang="es-ES"/>
          </a:p>
        </p:txBody>
      </p:sp>
      <p:sp>
        <p:nvSpPr>
          <p:cNvPr id="22537" name="Line 103"/>
          <p:cNvSpPr>
            <a:spLocks noChangeShapeType="1"/>
          </p:cNvSpPr>
          <p:nvPr/>
        </p:nvSpPr>
        <p:spPr bwMode="auto">
          <a:xfrm flipH="1">
            <a:off x="1042988" y="1877166"/>
            <a:ext cx="504825" cy="1655762"/>
          </a:xfrm>
          <a:prstGeom prst="line">
            <a:avLst/>
          </a:prstGeom>
          <a:noFill/>
          <a:ln w="38100">
            <a:solidFill>
              <a:srgbClr val="990000"/>
            </a:solidFill>
            <a:round/>
            <a:headEnd/>
            <a:tailEnd type="triangle" w="med" len="med"/>
          </a:ln>
        </p:spPr>
        <p:txBody>
          <a:bodyPr/>
          <a:lstStyle/>
          <a:p>
            <a:endParaRPr lang="es-ES"/>
          </a:p>
        </p:txBody>
      </p:sp>
      <p:sp>
        <p:nvSpPr>
          <p:cNvPr id="22538" name="Text Box 105"/>
          <p:cNvSpPr txBox="1">
            <a:spLocks noChangeArrowheads="1"/>
          </p:cNvSpPr>
          <p:nvPr/>
        </p:nvSpPr>
        <p:spPr bwMode="auto">
          <a:xfrm>
            <a:off x="3635375" y="5676053"/>
            <a:ext cx="585788" cy="366713"/>
          </a:xfrm>
          <a:prstGeom prst="rect">
            <a:avLst/>
          </a:prstGeom>
          <a:noFill/>
          <a:ln w="9525">
            <a:noFill/>
            <a:miter lim="800000"/>
            <a:headEnd/>
            <a:tailEnd/>
          </a:ln>
        </p:spPr>
        <p:txBody>
          <a:bodyPr>
            <a:spAutoFit/>
          </a:bodyPr>
          <a:lstStyle/>
          <a:p>
            <a:r>
              <a:rPr lang="es-ES" b="1" i="1">
                <a:solidFill>
                  <a:srgbClr val="990000"/>
                </a:solidFill>
                <a:latin typeface="Candara" pitchFamily="34" charset="0"/>
              </a:rPr>
              <a:t>SOA</a:t>
            </a:r>
            <a:endParaRPr lang="es-ES"/>
          </a:p>
        </p:txBody>
      </p:sp>
      <p:sp>
        <p:nvSpPr>
          <p:cNvPr id="22539" name="AutoShape 106"/>
          <p:cNvSpPr>
            <a:spLocks/>
          </p:cNvSpPr>
          <p:nvPr/>
        </p:nvSpPr>
        <p:spPr bwMode="auto">
          <a:xfrm rot="5400000">
            <a:off x="3802063" y="2370878"/>
            <a:ext cx="249237" cy="6462713"/>
          </a:xfrm>
          <a:prstGeom prst="rightBrace">
            <a:avLst>
              <a:gd name="adj1" fmla="val 86913"/>
              <a:gd name="adj2" fmla="val 50000"/>
            </a:avLst>
          </a:prstGeom>
          <a:noFill/>
          <a:ln w="28575">
            <a:solidFill>
              <a:srgbClr val="990000"/>
            </a:solidFill>
            <a:round/>
            <a:headEnd/>
            <a:tailEnd/>
          </a:ln>
        </p:spPr>
        <p:txBody>
          <a:bodyPr wrap="none" anchor="ctr"/>
          <a:lstStyle/>
          <a:p>
            <a:endParaRPr lang="es-ES"/>
          </a:p>
        </p:txBody>
      </p:sp>
      <p:sp>
        <p:nvSpPr>
          <p:cNvPr id="3" name="2 Marcador de pie de página"/>
          <p:cNvSpPr>
            <a:spLocks noGrp="1"/>
          </p:cNvSpPr>
          <p:nvPr>
            <p:ph type="ftr" sz="quarter" idx="10"/>
          </p:nvPr>
        </p:nvSpPr>
        <p:spPr/>
        <p:txBody>
          <a:bodyPr/>
          <a:lstStyle/>
          <a:p>
            <a:r>
              <a:rPr lang="es-ES"/>
              <a:t>Arquitectura y Paradigma orientado a servicios</a:t>
            </a:r>
          </a:p>
        </p:txBody>
      </p:sp>
      <p:sp>
        <p:nvSpPr>
          <p:cNvPr id="4" name="3 Marcador de número de diapositiva"/>
          <p:cNvSpPr>
            <a:spLocks noGrp="1"/>
          </p:cNvSpPr>
          <p:nvPr>
            <p:ph type="sldNum" sz="quarter" idx="11"/>
          </p:nvPr>
        </p:nvSpPr>
        <p:spPr/>
        <p:txBody>
          <a:bodyPr/>
          <a:lstStyle/>
          <a:p>
            <a:fld id="{641E3000-C681-433C-A5C2-1B6E94BF0C1D}" type="slidenum">
              <a:rPr lang="es-ES" smtClean="0"/>
              <a:pPr/>
              <a:t>6</a:t>
            </a:fld>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Composición</a:t>
            </a:r>
            <a:r>
              <a:rPr lang="en-US" dirty="0"/>
              <a:t> de </a:t>
            </a:r>
            <a:r>
              <a:rPr lang="en-US" dirty="0" err="1"/>
              <a:t>Servicios</a:t>
            </a:r>
            <a:endParaRPr lang="en-US" dirty="0"/>
          </a:p>
        </p:txBody>
      </p:sp>
      <p:sp>
        <p:nvSpPr>
          <p:cNvPr id="11" name="10 Marcador de contenido"/>
          <p:cNvSpPr>
            <a:spLocks noGrp="1"/>
          </p:cNvSpPr>
          <p:nvPr>
            <p:ph idx="1"/>
          </p:nvPr>
        </p:nvSpPr>
        <p:spPr/>
        <p:txBody>
          <a:bodyPr/>
          <a:lstStyle/>
          <a:p>
            <a:r>
              <a:rPr lang="es-ES" dirty="0"/>
              <a:t>Composición de Servicios</a:t>
            </a:r>
          </a:p>
          <a:p>
            <a:pPr lvl="1"/>
            <a:r>
              <a:rPr lang="es-ES" dirty="0"/>
              <a:t>Un servicio puede componerse por otros servicios</a:t>
            </a:r>
          </a:p>
          <a:p>
            <a:pPr lvl="1"/>
            <a:r>
              <a:rPr lang="es-ES" dirty="0"/>
              <a:t>La unión de estos servicios debe seguir una Lógica de negocio</a:t>
            </a:r>
          </a:p>
        </p:txBody>
      </p:sp>
      <p:sp>
        <p:nvSpPr>
          <p:cNvPr id="4" name="Slide Number Placeholder 3"/>
          <p:cNvSpPr>
            <a:spLocks noGrp="1"/>
          </p:cNvSpPr>
          <p:nvPr>
            <p:ph type="sldNum" sz="quarter" idx="11"/>
          </p:nvPr>
        </p:nvSpPr>
        <p:spPr>
          <a:xfrm>
            <a:off x="6886575" y="52388"/>
            <a:ext cx="2133600" cy="215900"/>
          </a:xfrm>
        </p:spPr>
        <p:txBody>
          <a:bodyPr/>
          <a:lstStyle/>
          <a:p>
            <a:fld id="{6E03E17F-E0A9-445D-B943-E68A1CB49E05}" type="slidenum">
              <a:rPr lang="en-US" smtClean="0"/>
              <a:pPr/>
              <a:t>7</a:t>
            </a:fld>
            <a:endParaRPr lang="en-US" dirty="0"/>
          </a:p>
        </p:txBody>
      </p:sp>
      <p:sp>
        <p:nvSpPr>
          <p:cNvPr id="7" name="Content Placeholder 2"/>
          <p:cNvSpPr txBox="1">
            <a:spLocks/>
          </p:cNvSpPr>
          <p:nvPr/>
        </p:nvSpPr>
        <p:spPr>
          <a:xfrm>
            <a:off x="914400" y="1600200"/>
            <a:ext cx="7467600" cy="1905000"/>
          </a:xfrm>
          <a:prstGeom prst="rect">
            <a:avLst/>
          </a:prstGeom>
        </p:spPr>
        <p:txBody>
          <a:bodyPr lIns="54864" tIns="91440">
            <a:normAutofit/>
          </a:bodyPr>
          <a:lstStyle/>
          <a:p>
            <a:pPr marL="438912" indent="-320040" fontAlgn="auto">
              <a:spcBef>
                <a:spcPts val="0"/>
              </a:spcBef>
              <a:spcAft>
                <a:spcPts val="0"/>
              </a:spcAft>
              <a:buClr>
                <a:schemeClr val="accent1"/>
              </a:buClr>
              <a:buSzPct val="80000"/>
              <a:buFont typeface="Wingdings 2"/>
              <a:buChar char=""/>
              <a:defRPr/>
            </a:pPr>
            <a:endParaRPr lang="en-US" sz="3200" dirty="0">
              <a:latin typeface="+mn-lt"/>
            </a:endParaRPr>
          </a:p>
        </p:txBody>
      </p:sp>
      <p:pic>
        <p:nvPicPr>
          <p:cNvPr id="8" name="Content Placeholder 4" descr="services.bmp"/>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2664632"/>
            <a:ext cx="10271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Content Placeholder 4" descr="services.bmp"/>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4264832"/>
            <a:ext cx="10271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4" descr="services.bmp"/>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57800" y="4264832"/>
            <a:ext cx="10271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p:cNvCxnSpPr/>
          <p:nvPr/>
        </p:nvCxnSpPr>
        <p:spPr>
          <a:xfrm rot="16200000" flipH="1">
            <a:off x="4648200" y="3502832"/>
            <a:ext cx="1219200" cy="914400"/>
          </a:xfrm>
          <a:prstGeom prst="line">
            <a:avLst/>
          </a:prstGeom>
          <a:ln w="539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238500" y="3464732"/>
            <a:ext cx="1143000" cy="914400"/>
          </a:xfrm>
          <a:prstGeom prst="line">
            <a:avLst/>
          </a:prstGeom>
          <a:ln w="539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6889208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ox(in)">
                                      <p:cBhvr>
                                        <p:cTn id="11" dur="500"/>
                                        <p:tgtEl>
                                          <p:spTgt spid="9"/>
                                        </p:tgtEl>
                                      </p:cBhvr>
                                    </p:animEffect>
                                  </p:childTnLst>
                                </p:cTn>
                              </p:par>
                            </p:childTnLst>
                          </p:cTn>
                        </p:par>
                        <p:par>
                          <p:cTn id="12" fill="hold" nodeType="afterGroup">
                            <p:stCondLst>
                              <p:cond delay="1000"/>
                            </p:stCondLst>
                            <p:childTnLst>
                              <p:par>
                                <p:cTn id="13" presetID="4"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ox(in)">
                                      <p:cBhvr>
                                        <p:cTn id="15" dur="500"/>
                                        <p:tgtEl>
                                          <p:spTgt spid="1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4" presetClass="entr" presetSubtype="16"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childTnLst>
                          </p:cTn>
                        </p:par>
                        <p:par>
                          <p:cTn id="21" fill="hold" nodeType="afterGroup">
                            <p:stCondLst>
                              <p:cond delay="500"/>
                            </p:stCondLst>
                            <p:childTnLst>
                              <p:par>
                                <p:cTn id="22" presetID="4" presetClass="entr" presetSubtype="16"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ox(in)">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Inventario</a:t>
            </a:r>
            <a:r>
              <a:rPr lang="en-US" dirty="0"/>
              <a:t> de </a:t>
            </a:r>
            <a:r>
              <a:rPr lang="en-US" dirty="0" err="1"/>
              <a:t>Servicios</a:t>
            </a:r>
            <a:endParaRPr lang="en-US" dirty="0"/>
          </a:p>
        </p:txBody>
      </p:sp>
      <p:sp>
        <p:nvSpPr>
          <p:cNvPr id="7" name="6 Marcador de contenido"/>
          <p:cNvSpPr>
            <a:spLocks noGrp="1"/>
          </p:cNvSpPr>
          <p:nvPr>
            <p:ph idx="1"/>
          </p:nvPr>
        </p:nvSpPr>
        <p:spPr/>
        <p:txBody>
          <a:bodyPr/>
          <a:lstStyle/>
          <a:p>
            <a:r>
              <a:rPr lang="es-ES" dirty="0"/>
              <a:t>Inventario de Servicios:</a:t>
            </a:r>
          </a:p>
          <a:p>
            <a:pPr lvl="1"/>
            <a:r>
              <a:rPr lang="es-ES" dirty="0"/>
              <a:t>Colección independiente estandarizada y organizada de servicios complementarios dentro de un límite que representa una empresa o un segmento significativo de una empresa</a:t>
            </a:r>
          </a:p>
        </p:txBody>
      </p:sp>
      <p:sp>
        <p:nvSpPr>
          <p:cNvPr id="4" name="Slide Number Placeholder 3"/>
          <p:cNvSpPr>
            <a:spLocks noGrp="1"/>
          </p:cNvSpPr>
          <p:nvPr>
            <p:ph type="sldNum" sz="quarter" idx="11"/>
          </p:nvPr>
        </p:nvSpPr>
        <p:spPr>
          <a:xfrm>
            <a:off x="6886575" y="52388"/>
            <a:ext cx="2133600" cy="215900"/>
          </a:xfrm>
        </p:spPr>
        <p:txBody>
          <a:bodyPr/>
          <a:lstStyle/>
          <a:p>
            <a:fld id="{9502124B-1A16-4BA1-A0EF-CC0452272539}" type="slidenum">
              <a:rPr lang="en-US" smtClean="0"/>
              <a:pPr/>
              <a:t>8</a:t>
            </a:fld>
            <a:endParaRPr lang="en-US" dirty="0"/>
          </a:p>
        </p:txBody>
      </p:sp>
      <p:sp>
        <p:nvSpPr>
          <p:cNvPr id="31749" name="Content Placeholder 2"/>
          <p:cNvSpPr txBox="1">
            <a:spLocks/>
          </p:cNvSpPr>
          <p:nvPr/>
        </p:nvSpPr>
        <p:spPr bwMode="auto">
          <a:xfrm>
            <a:off x="838200" y="1524000"/>
            <a:ext cx="79248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864" tIns="91440"/>
          <a:lstStyle>
            <a:lvl1pPr marL="438150" indent="-319088">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fontAlgn="base">
              <a:spcBef>
                <a:spcPct val="0"/>
              </a:spcBef>
              <a:spcAft>
                <a:spcPct val="0"/>
              </a:spcAft>
              <a:defRPr>
                <a:solidFill>
                  <a:schemeClr val="tx1"/>
                </a:solidFill>
                <a:latin typeface="Corbel" pitchFamily="34" charset="0"/>
              </a:defRPr>
            </a:lvl6pPr>
            <a:lvl7pPr marL="2971800" indent="-228600" fontAlgn="base">
              <a:spcBef>
                <a:spcPct val="0"/>
              </a:spcBef>
              <a:spcAft>
                <a:spcPct val="0"/>
              </a:spcAft>
              <a:defRPr>
                <a:solidFill>
                  <a:schemeClr val="tx1"/>
                </a:solidFill>
                <a:latin typeface="Corbel" pitchFamily="34" charset="0"/>
              </a:defRPr>
            </a:lvl7pPr>
            <a:lvl8pPr marL="3429000" indent="-228600" fontAlgn="base">
              <a:spcBef>
                <a:spcPct val="0"/>
              </a:spcBef>
              <a:spcAft>
                <a:spcPct val="0"/>
              </a:spcAft>
              <a:defRPr>
                <a:solidFill>
                  <a:schemeClr val="tx1"/>
                </a:solidFill>
                <a:latin typeface="Corbel" pitchFamily="34" charset="0"/>
              </a:defRPr>
            </a:lvl8pPr>
            <a:lvl9pPr marL="3886200" indent="-228600" fontAlgn="base">
              <a:spcBef>
                <a:spcPct val="0"/>
              </a:spcBef>
              <a:spcAft>
                <a:spcPct val="0"/>
              </a:spcAft>
              <a:defRPr>
                <a:solidFill>
                  <a:schemeClr val="tx1"/>
                </a:solidFill>
                <a:latin typeface="Corbel" pitchFamily="34" charset="0"/>
              </a:defRPr>
            </a:lvl9pPr>
          </a:lstStyle>
          <a:p>
            <a:pPr>
              <a:buClr>
                <a:schemeClr val="accent1"/>
              </a:buClr>
              <a:buSzPct val="80000"/>
              <a:buFont typeface="Wingdings 2" pitchFamily="18" charset="2"/>
              <a:buChar char=""/>
            </a:pPr>
            <a:endParaRPr lang="en-US" altLang="es-ES" sz="2800" dirty="0"/>
          </a:p>
        </p:txBody>
      </p:sp>
      <p:sp>
        <p:nvSpPr>
          <p:cNvPr id="19" name="Round Diagonal Corner Rectangle 18"/>
          <p:cNvSpPr/>
          <p:nvPr/>
        </p:nvSpPr>
        <p:spPr>
          <a:xfrm>
            <a:off x="3125364" y="3047980"/>
            <a:ext cx="2667000" cy="2514600"/>
          </a:xfrm>
          <a:prstGeom prst="round2DiagRect">
            <a:avLst/>
          </a:prstGeom>
          <a:noFill/>
          <a:ln>
            <a:solidFill>
              <a:srgbClr val="0070C0"/>
            </a:solidFill>
          </a:ln>
          <a:effectLst>
            <a:innerShdw blurRad="63500" dist="50800" dir="8100000">
              <a:schemeClr val="accent3">
                <a:lumMod val="20000"/>
                <a:lumOff val="8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Content Placeholder 4" descr="services.bmp"/>
          <p:cNvPicPr>
            <a:picLocks noChangeAspect="1"/>
          </p:cNvPicPr>
          <p:nvPr/>
        </p:nvPicPr>
        <p:blipFill>
          <a:blip r:embed="rId3"/>
          <a:stretch>
            <a:fillRect/>
          </a:stretch>
        </p:blipFill>
        <p:spPr>
          <a:xfrm>
            <a:off x="3353964" y="3352780"/>
            <a:ext cx="638175" cy="639763"/>
          </a:xfrm>
          <a:prstGeom prst="rect">
            <a:avLst/>
          </a:prstGeom>
          <a:solidFill>
            <a:schemeClr val="accent2">
              <a:lumMod val="40000"/>
              <a:lumOff val="60000"/>
            </a:schemeClr>
          </a:solidFill>
        </p:spPr>
      </p:pic>
      <p:pic>
        <p:nvPicPr>
          <p:cNvPr id="11"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5964" y="33527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7964" y="33527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3964" y="40385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5964" y="40385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7964" y="40385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3964" y="47243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5964" y="47243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Content Placeholder 4" descr="services.bmp"/>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7964" y="4724380"/>
            <a:ext cx="638175"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17286864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par>
                                <p:cTn id="11" presetID="4" presetClass="entr" presetSubtype="16"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childTnLst>
                          </p:cTn>
                        </p:par>
                        <p:par>
                          <p:cTn id="14" fill="hold" nodeType="afterGroup">
                            <p:stCondLst>
                              <p:cond delay="500"/>
                            </p:stCondLst>
                            <p:childTnLst>
                              <p:par>
                                <p:cTn id="15" presetID="4"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in)">
                                      <p:cBhvr>
                                        <p:cTn id="17" dur="500"/>
                                        <p:tgtEl>
                                          <p:spTgt spid="13"/>
                                        </p:tgtEl>
                                      </p:cBhvr>
                                    </p:animEffect>
                                  </p:childTnLst>
                                </p:cTn>
                              </p:par>
                              <p:par>
                                <p:cTn id="18" presetID="4" presetClass="entr" presetSubtype="16"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ox(in)">
                                      <p:cBhvr>
                                        <p:cTn id="20" dur="500"/>
                                        <p:tgtEl>
                                          <p:spTgt spid="14"/>
                                        </p:tgtEl>
                                      </p:cBhvr>
                                    </p:animEffect>
                                  </p:childTnLst>
                                </p:cTn>
                              </p:par>
                              <p:par>
                                <p:cTn id="21" presetID="4" presetClass="entr" presetSubtype="16"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ox(in)">
                                      <p:cBhvr>
                                        <p:cTn id="23" dur="500"/>
                                        <p:tgtEl>
                                          <p:spTgt spid="15"/>
                                        </p:tgtEl>
                                      </p:cBhvr>
                                    </p:animEffect>
                                  </p:childTnLst>
                                </p:cTn>
                              </p:par>
                            </p:childTnLst>
                          </p:cTn>
                        </p:par>
                        <p:par>
                          <p:cTn id="24" fill="hold" nodeType="afterGroup">
                            <p:stCondLst>
                              <p:cond delay="1000"/>
                            </p:stCondLst>
                            <p:childTnLst>
                              <p:par>
                                <p:cTn id="25" presetID="4"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ox(in)">
                                      <p:cBhvr>
                                        <p:cTn id="27" dur="500"/>
                                        <p:tgtEl>
                                          <p:spTgt spid="16"/>
                                        </p:tgtEl>
                                      </p:cBhvr>
                                    </p:animEffect>
                                  </p:childTnLst>
                                </p:cTn>
                              </p:par>
                              <p:par>
                                <p:cTn id="28" presetID="4" presetClass="entr" presetSubtype="16"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ox(in)">
                                      <p:cBhvr>
                                        <p:cTn id="30" dur="500"/>
                                        <p:tgtEl>
                                          <p:spTgt spid="17"/>
                                        </p:tgtEl>
                                      </p:cBhvr>
                                    </p:animEffect>
                                  </p:childTnLst>
                                </p:cTn>
                              </p:par>
                              <p:par>
                                <p:cTn id="31" presetID="4" presetClass="entr" presetSubtype="16"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ox(in)">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Objetivos</a:t>
            </a:r>
            <a:r>
              <a:rPr lang="en-US" dirty="0"/>
              <a:t> y </a:t>
            </a:r>
            <a:r>
              <a:rPr lang="en-US" dirty="0" err="1"/>
              <a:t>Beneficios</a:t>
            </a:r>
            <a:endParaRPr lang="en-US" dirty="0"/>
          </a:p>
        </p:txBody>
      </p:sp>
      <p:sp>
        <p:nvSpPr>
          <p:cNvPr id="5" name="Slide Number Placeholder 4"/>
          <p:cNvSpPr>
            <a:spLocks noGrp="1"/>
          </p:cNvSpPr>
          <p:nvPr>
            <p:ph type="sldNum" sz="quarter" idx="11"/>
          </p:nvPr>
        </p:nvSpPr>
        <p:spPr/>
        <p:txBody>
          <a:bodyPr/>
          <a:lstStyle/>
          <a:p>
            <a:fld id="{07907D7D-2CD1-4FF3-9165-03F161C02572}" type="slidenum">
              <a:rPr lang="en-US" smtClean="0"/>
              <a:pPr/>
              <a:t>9</a:t>
            </a:fld>
            <a:endParaRPr lang="en-US"/>
          </a:p>
        </p:txBody>
      </p:sp>
      <p:sp>
        <p:nvSpPr>
          <p:cNvPr id="7" name="6 Octágono"/>
          <p:cNvSpPr/>
          <p:nvPr/>
        </p:nvSpPr>
        <p:spPr bwMode="auto">
          <a:xfrm>
            <a:off x="555555" y="1137944"/>
            <a:ext cx="1980000" cy="1800000"/>
          </a:xfrm>
          <a:prstGeom prst="octagon">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8900000" scaled="1"/>
            <a:tileRec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es-ES" dirty="0">
                <a:latin typeface="Calibri" pitchFamily="34" charset="0"/>
              </a:rPr>
              <a:t>Incrementar la Federación</a:t>
            </a:r>
          </a:p>
        </p:txBody>
      </p:sp>
      <p:sp>
        <p:nvSpPr>
          <p:cNvPr id="8" name="7 Octágono"/>
          <p:cNvSpPr/>
          <p:nvPr/>
        </p:nvSpPr>
        <p:spPr bwMode="auto">
          <a:xfrm>
            <a:off x="555555" y="3015105"/>
            <a:ext cx="1980000" cy="1800000"/>
          </a:xfrm>
          <a:prstGeom prst="octagon">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8900000" scaled="1"/>
            <a:tileRec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es-ES" dirty="0">
                <a:latin typeface="Calibri" pitchFamily="34" charset="0"/>
              </a:rPr>
              <a:t>Incrementar la Interoperabilidad</a:t>
            </a:r>
          </a:p>
        </p:txBody>
      </p:sp>
      <p:sp>
        <p:nvSpPr>
          <p:cNvPr id="9" name="8 Octágono"/>
          <p:cNvSpPr/>
          <p:nvPr/>
        </p:nvSpPr>
        <p:spPr bwMode="auto">
          <a:xfrm>
            <a:off x="2592917" y="3015105"/>
            <a:ext cx="1980000" cy="1800000"/>
          </a:xfrm>
          <a:prstGeom prst="octagon">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8900000" scaled="1"/>
            <a:tileRec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Promueve Diversidad de Opciones </a:t>
            </a:r>
            <a:endParaRPr kumimoji="0" lang="es-ES" sz="1800" b="0" i="0" u="none" strike="noStrike" cap="none" normalizeH="0" baseline="0" dirty="0">
              <a:ln>
                <a:noFill/>
              </a:ln>
              <a:solidFill>
                <a:schemeClr val="tx1"/>
              </a:solidFill>
              <a:effectLst/>
              <a:latin typeface="Calibri" pitchFamily="34" charset="0"/>
            </a:endParaRPr>
          </a:p>
        </p:txBody>
      </p:sp>
      <p:sp>
        <p:nvSpPr>
          <p:cNvPr id="10" name="9 Octágono"/>
          <p:cNvSpPr/>
          <p:nvPr/>
        </p:nvSpPr>
        <p:spPr bwMode="auto">
          <a:xfrm>
            <a:off x="2592917" y="1127697"/>
            <a:ext cx="1980000" cy="1800000"/>
          </a:xfrm>
          <a:prstGeom prst="octagon">
            <a:avLst/>
          </a:prstGeom>
          <a:gradFill flip="none"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8900000" scaled="1"/>
            <a:tileRect/>
          </a:gra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a:r>
              <a:rPr lang="es-ES" dirty="0">
                <a:latin typeface="Calibri" pitchFamily="34" charset="0"/>
              </a:rPr>
              <a:t>Alineamiento negocio y tecnología</a:t>
            </a:r>
          </a:p>
        </p:txBody>
      </p:sp>
      <p:sp>
        <p:nvSpPr>
          <p:cNvPr id="18" name="17 Octágono"/>
          <p:cNvSpPr/>
          <p:nvPr/>
        </p:nvSpPr>
        <p:spPr bwMode="auto">
          <a:xfrm>
            <a:off x="5909263" y="832971"/>
            <a:ext cx="1800000" cy="1800000"/>
          </a:xfrm>
          <a:prstGeom prst="octagon">
            <a:avLst/>
          </a:prstGeom>
          <a:gradFill flip="none" rotWithShape="1">
            <a:gsLst>
              <a:gs pos="0">
                <a:schemeClr val="accent6">
                  <a:shade val="51000"/>
                  <a:satMod val="130000"/>
                </a:schemeClr>
              </a:gs>
              <a:gs pos="80000">
                <a:schemeClr val="accent6">
                  <a:shade val="93000"/>
                  <a:satMod val="130000"/>
                </a:schemeClr>
              </a:gs>
              <a:gs pos="100000">
                <a:schemeClr val="accent6">
                  <a:shade val="94000"/>
                  <a:satMod val="135000"/>
                </a:schemeClr>
              </a:gs>
            </a:gsLst>
            <a:path path="circle">
              <a:fillToRect l="50000" t="50000" r="50000" b="50000"/>
            </a:path>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Incrementa el Retorno de Inversión</a:t>
            </a:r>
            <a:endParaRPr kumimoji="0" lang="es-ES" sz="1800" b="0" i="0" u="none" strike="noStrike" cap="none" normalizeH="0" baseline="0" dirty="0">
              <a:ln>
                <a:noFill/>
              </a:ln>
              <a:solidFill>
                <a:schemeClr val="tx1"/>
              </a:solidFill>
              <a:effectLst/>
              <a:latin typeface="Calibri" pitchFamily="34" charset="0"/>
            </a:endParaRPr>
          </a:p>
        </p:txBody>
      </p:sp>
      <p:sp>
        <p:nvSpPr>
          <p:cNvPr id="19" name="18 Octágono"/>
          <p:cNvSpPr/>
          <p:nvPr/>
        </p:nvSpPr>
        <p:spPr bwMode="auto">
          <a:xfrm>
            <a:off x="7215459" y="2138919"/>
            <a:ext cx="1800000" cy="1800000"/>
          </a:xfrm>
          <a:prstGeom prst="octagon">
            <a:avLst/>
          </a:prstGeom>
          <a:gradFill flip="none" rotWithShape="1">
            <a:gsLst>
              <a:gs pos="0">
                <a:schemeClr val="accent6">
                  <a:shade val="51000"/>
                  <a:satMod val="130000"/>
                </a:schemeClr>
              </a:gs>
              <a:gs pos="80000">
                <a:schemeClr val="accent6">
                  <a:shade val="93000"/>
                  <a:satMod val="130000"/>
                </a:schemeClr>
              </a:gs>
              <a:gs pos="100000">
                <a:schemeClr val="accent6">
                  <a:shade val="94000"/>
                  <a:satMod val="135000"/>
                </a:schemeClr>
              </a:gs>
            </a:gsLst>
            <a:path path="circle">
              <a:fillToRect l="50000" t="50000" r="50000" b="50000"/>
            </a:path>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Reduce la carga tecnológica</a:t>
            </a:r>
            <a:endParaRPr kumimoji="0" lang="es-ES" sz="1800" b="0" i="0" u="none" strike="noStrike" cap="none" normalizeH="0" baseline="0" dirty="0">
              <a:ln>
                <a:noFill/>
              </a:ln>
              <a:solidFill>
                <a:schemeClr val="tx1"/>
              </a:solidFill>
              <a:effectLst/>
              <a:latin typeface="Calibri" pitchFamily="34" charset="0"/>
            </a:endParaRPr>
          </a:p>
        </p:txBody>
      </p:sp>
      <p:sp>
        <p:nvSpPr>
          <p:cNvPr id="21" name="20 Octágono"/>
          <p:cNvSpPr/>
          <p:nvPr/>
        </p:nvSpPr>
        <p:spPr bwMode="auto">
          <a:xfrm>
            <a:off x="5909764" y="3460959"/>
            <a:ext cx="1800000" cy="1800000"/>
          </a:xfrm>
          <a:prstGeom prst="octagon">
            <a:avLst/>
          </a:prstGeom>
          <a:gradFill flip="none" rotWithShape="1">
            <a:gsLst>
              <a:gs pos="0">
                <a:schemeClr val="accent6">
                  <a:shade val="51000"/>
                  <a:satMod val="130000"/>
                </a:schemeClr>
              </a:gs>
              <a:gs pos="80000">
                <a:schemeClr val="accent6">
                  <a:shade val="93000"/>
                  <a:satMod val="130000"/>
                </a:schemeClr>
              </a:gs>
              <a:gs pos="100000">
                <a:schemeClr val="accent6">
                  <a:shade val="94000"/>
                  <a:satMod val="135000"/>
                </a:schemeClr>
              </a:gs>
            </a:gsLst>
            <a:path path="circle">
              <a:fillToRect l="50000" t="50000" r="50000" b="50000"/>
            </a:path>
            <a:tileRec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ES" dirty="0">
                <a:latin typeface="Calibri" pitchFamily="34" charset="0"/>
              </a:rPr>
              <a:t>Incrementa  la agilidad organizacional</a:t>
            </a:r>
            <a:endParaRPr kumimoji="0" lang="es-ES" sz="1800" b="0" i="0" u="none" strike="noStrike" cap="none" normalizeH="0" baseline="0" dirty="0">
              <a:ln>
                <a:noFill/>
              </a:ln>
              <a:solidFill>
                <a:schemeClr val="tx1"/>
              </a:solidFill>
              <a:effectLst/>
              <a:latin typeface="Calibri" pitchFamily="34" charset="0"/>
            </a:endParaRPr>
          </a:p>
        </p:txBody>
      </p:sp>
      <p:sp>
        <p:nvSpPr>
          <p:cNvPr id="26" name="25 Abrir corchete"/>
          <p:cNvSpPr/>
          <p:nvPr/>
        </p:nvSpPr>
        <p:spPr bwMode="auto">
          <a:xfrm rot="16200000">
            <a:off x="4437393" y="986972"/>
            <a:ext cx="478302" cy="8677834"/>
          </a:xfrm>
          <a:prstGeom prst="leftBracket">
            <a:avLst/>
          </a:prstGeom>
          <a:no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vert"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Objetivos  estratégicos</a:t>
            </a:r>
          </a:p>
        </p:txBody>
      </p:sp>
      <p:sp>
        <p:nvSpPr>
          <p:cNvPr id="28" name="27 Abrir corchete"/>
          <p:cNvSpPr/>
          <p:nvPr/>
        </p:nvSpPr>
        <p:spPr bwMode="auto">
          <a:xfrm rot="5400000">
            <a:off x="7118775" y="-1063713"/>
            <a:ext cx="348715" cy="3444655"/>
          </a:xfrm>
          <a:prstGeom prst="leftBracket">
            <a:avLst/>
          </a:prstGeom>
          <a:no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vert270"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dirty="0">
                <a:ln>
                  <a:noFill/>
                </a:ln>
                <a:solidFill>
                  <a:schemeClr val="tx1"/>
                </a:solidFill>
                <a:effectLst/>
                <a:latin typeface="Calibri" pitchFamily="34" charset="0"/>
              </a:rPr>
              <a:t>Beneficios estratégicos</a:t>
            </a:r>
          </a:p>
        </p:txBody>
      </p:sp>
      <p:sp>
        <p:nvSpPr>
          <p:cNvPr id="3" name="2 Marcador de pie de página"/>
          <p:cNvSpPr>
            <a:spLocks noGrp="1"/>
          </p:cNvSpPr>
          <p:nvPr>
            <p:ph type="ftr" sz="quarter" idx="10"/>
          </p:nvPr>
        </p:nvSpPr>
        <p:spPr/>
        <p:txBody>
          <a:bodyPr/>
          <a:lstStyle/>
          <a:p>
            <a:r>
              <a:rPr lang="es-ES"/>
              <a:t>Arquitectura y Paradigma orientado a servicios</a:t>
            </a:r>
          </a:p>
        </p:txBody>
      </p:sp>
    </p:spTree>
    <p:extLst>
      <p:ext uri="{BB962C8B-B14F-4D97-AF65-F5344CB8AC3E}">
        <p14:creationId xmlns:p14="http://schemas.microsoft.com/office/powerpoint/2010/main" val="2918383091"/>
      </p:ext>
    </p:extLst>
  </p:cSld>
  <p:clrMapOvr>
    <a:masterClrMapping/>
  </p:clrMapOvr>
</p:sld>
</file>

<file path=ppt/theme/theme1.xml><?xml version="1.0" encoding="utf-8"?>
<a:theme xmlns:a="http://schemas.openxmlformats.org/drawingml/2006/main" name="2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Kybele_Template.JMVARA.2010.V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Kybele_Template.JMVARA.2010.V3">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2_Kybele_Template.JMVARA.2010.V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Kybele_Template.JMVARA.2010.V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Kybele_Template.JMVARA.2010.V3 3">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Kybele_Template.JMVARA.2010.V3 4">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Kybele_Template.JMVARA.2010.V3 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Kybele_Template.JMVARA.2010.V3 6">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Kybele_Template.JMVARA.2010.V3 7">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Kybele_Template.JMVARA.2010.V3 8">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Kybele_Template.JMVARA.2010.V3 9">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Kybele_Template.JMVARA.2010.V3 10">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Kybele_Template.JMVARA.2010.V3 11">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Kybele_Template.JMVARA.2010.V3 12">
        <a:dk1>
          <a:srgbClr val="000066"/>
        </a:dk1>
        <a:lt1>
          <a:srgbClr val="FFFFFF"/>
        </a:lt1>
        <a:dk2>
          <a:srgbClr val="000000"/>
        </a:dk2>
        <a:lt2>
          <a:srgbClr val="808080"/>
        </a:lt2>
        <a:accent1>
          <a:srgbClr val="99CCFF"/>
        </a:accent1>
        <a:accent2>
          <a:srgbClr val="CCCCFF"/>
        </a:accent2>
        <a:accent3>
          <a:srgbClr val="FFFFFF"/>
        </a:accent3>
        <a:accent4>
          <a:srgbClr val="000056"/>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[IS-LADE-2010-11]TEMA I - Introduccion</Template>
  <TotalTime>15398</TotalTime>
  <Words>3925</Words>
  <Application>Microsoft Macintosh PowerPoint</Application>
  <PresentationFormat>Presentación en pantalla (4:3)</PresentationFormat>
  <Paragraphs>478</Paragraphs>
  <Slides>43</Slides>
  <Notes>17</Notes>
  <HiddenSlides>0</HiddenSlides>
  <MMClips>0</MMClips>
  <ScaleCrop>false</ScaleCrop>
  <HeadingPairs>
    <vt:vector size="6" baseType="variant">
      <vt:variant>
        <vt:lpstr>Fuentes usadas</vt:lpstr>
      </vt:variant>
      <vt:variant>
        <vt:i4>11</vt:i4>
      </vt:variant>
      <vt:variant>
        <vt:lpstr>Tema</vt:lpstr>
      </vt:variant>
      <vt:variant>
        <vt:i4>2</vt:i4>
      </vt:variant>
      <vt:variant>
        <vt:lpstr>Títulos de diapositiva</vt:lpstr>
      </vt:variant>
      <vt:variant>
        <vt:i4>43</vt:i4>
      </vt:variant>
    </vt:vector>
  </HeadingPairs>
  <TitlesOfParts>
    <vt:vector size="56" baseType="lpstr">
      <vt:lpstr>Arial</vt:lpstr>
      <vt:lpstr>Calibri</vt:lpstr>
      <vt:lpstr>Candara</vt:lpstr>
      <vt:lpstr>Comic Sans MS</vt:lpstr>
      <vt:lpstr>Consolas</vt:lpstr>
      <vt:lpstr>Corbel</vt:lpstr>
      <vt:lpstr>Sansumi-DemiBold</vt:lpstr>
      <vt:lpstr>Times New Roman</vt:lpstr>
      <vt:lpstr>Trebuchet MS</vt:lpstr>
      <vt:lpstr>Wingdings</vt:lpstr>
      <vt:lpstr>Wingdings 2</vt:lpstr>
      <vt:lpstr>2_Kybele_Template.JMVARA.2010.V3</vt:lpstr>
      <vt:lpstr>3_Kybele_Template.JMVARA.2010.V3</vt:lpstr>
      <vt:lpstr>Paradigma y Arquitectura Orientada a Servicios  Service Development</vt:lpstr>
      <vt:lpstr>Agenda</vt:lpstr>
      <vt:lpstr>SOA: Tres aproximaciones</vt:lpstr>
      <vt:lpstr>Paradigma Orientado a Servicios vs Computación Orientada a Servicios</vt:lpstr>
      <vt:lpstr>Elementos de SOC</vt:lpstr>
      <vt:lpstr>Servicios y las  Arquitecturas Orientadas a Servicios</vt:lpstr>
      <vt:lpstr>Composición de Servicios</vt:lpstr>
      <vt:lpstr>Inventario de Servicios</vt:lpstr>
      <vt:lpstr>Objetivos y Beneficios</vt:lpstr>
      <vt:lpstr>Objetivos y Beneficios</vt:lpstr>
      <vt:lpstr>Objetivos y Beneficios</vt:lpstr>
      <vt:lpstr>Objetivos y Beneficios</vt:lpstr>
      <vt:lpstr>Objetivos y Beneficios</vt:lpstr>
      <vt:lpstr>Beneficios encontrados en proyectos SOA</vt:lpstr>
      <vt:lpstr>Presentación de PowerPoint</vt:lpstr>
      <vt:lpstr>Manifiesto SOA</vt:lpstr>
      <vt:lpstr>Manifiesto SOA</vt:lpstr>
      <vt:lpstr>Vuestras conclusiones sobre el  Manifiesto SOA (Principios)</vt:lpstr>
      <vt:lpstr>Manifiesto SOA  (Prioridades)</vt:lpstr>
      <vt:lpstr>Definiendo SOA desde el punto de vista tecnológico</vt:lpstr>
      <vt:lpstr>Relación entre los Elementos SOC</vt:lpstr>
      <vt:lpstr>SOA desde el punto de vista del negocio</vt:lpstr>
      <vt:lpstr>SOA desde el punto de vista de la tecnología</vt:lpstr>
      <vt:lpstr>SOA desde el punto de vista de la tecnología (ii)</vt:lpstr>
      <vt:lpstr>SOA desde el punto de vista de la tecnología (iii)</vt:lpstr>
      <vt:lpstr>SOA desde el punto de vista de la tecnología</vt:lpstr>
      <vt:lpstr>Características de SOA</vt:lpstr>
      <vt:lpstr>Características de los Servicios</vt:lpstr>
      <vt:lpstr>Características de los Servicios</vt:lpstr>
      <vt:lpstr>Características de los Servicios</vt:lpstr>
      <vt:lpstr>Características de los Servicios</vt:lpstr>
      <vt:lpstr>Características de los Servicios</vt:lpstr>
      <vt:lpstr>Características de los Servicios</vt:lpstr>
      <vt:lpstr>Características de los Servicios</vt:lpstr>
      <vt:lpstr>Características de los Servicios</vt:lpstr>
      <vt:lpstr>Características de los Servicios</vt:lpstr>
      <vt:lpstr>Ciclo de vida</vt:lpstr>
      <vt:lpstr>Ciclo de vida</vt:lpstr>
      <vt:lpstr>Ciclo de vida</vt:lpstr>
      <vt:lpstr>Consideraciones para la adopción de SOA</vt:lpstr>
      <vt:lpstr>Claves</vt:lpstr>
      <vt:lpstr>Bibliografía</vt:lpstr>
      <vt:lpstr>Service-Oriented Architectures and Paradigms  Service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IS-LADE: Introducción a la IS</dc:title>
  <dc:creator>Universidad Rey Juan Carlos</dc:creator>
  <cp:lastModifiedBy>Marcos López Sanz</cp:lastModifiedBy>
  <cp:revision>746</cp:revision>
  <cp:lastPrinted>2001-02-23T19:33:49Z</cp:lastPrinted>
  <dcterms:created xsi:type="dcterms:W3CDTF">2001-02-21T19:24:47Z</dcterms:created>
  <dcterms:modified xsi:type="dcterms:W3CDTF">2020-03-26T08:57:25Z</dcterms:modified>
</cp:coreProperties>
</file>