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82" r:id="rId1"/>
    <p:sldMasterId id="2147483887" r:id="rId2"/>
  </p:sldMasterIdLst>
  <p:notesMasterIdLst>
    <p:notesMasterId r:id="rId28"/>
  </p:notesMasterIdLst>
  <p:handoutMasterIdLst>
    <p:handoutMasterId r:id="rId29"/>
  </p:handoutMasterIdLst>
  <p:sldIdLst>
    <p:sldId id="741" r:id="rId3"/>
    <p:sldId id="629" r:id="rId4"/>
    <p:sldId id="762" r:id="rId5"/>
    <p:sldId id="742" r:id="rId6"/>
    <p:sldId id="764" r:id="rId7"/>
    <p:sldId id="765" r:id="rId8"/>
    <p:sldId id="763" r:id="rId9"/>
    <p:sldId id="768" r:id="rId10"/>
    <p:sldId id="750" r:id="rId11"/>
    <p:sldId id="743" r:id="rId12"/>
    <p:sldId id="744" r:id="rId13"/>
    <p:sldId id="754" r:id="rId14"/>
    <p:sldId id="745" r:id="rId15"/>
    <p:sldId id="751" r:id="rId16"/>
    <p:sldId id="752" r:id="rId17"/>
    <p:sldId id="746" r:id="rId18"/>
    <p:sldId id="756" r:id="rId19"/>
    <p:sldId id="753" r:id="rId20"/>
    <p:sldId id="757" r:id="rId21"/>
    <p:sldId id="758" r:id="rId22"/>
    <p:sldId id="759" r:id="rId23"/>
    <p:sldId id="760" r:id="rId24"/>
    <p:sldId id="761" r:id="rId25"/>
    <p:sldId id="767" r:id="rId26"/>
    <p:sldId id="766" r:id="rId27"/>
  </p:sldIdLst>
  <p:sldSz cx="9144000" cy="6858000" type="screen4x3"/>
  <p:notesSz cx="7102475" cy="102314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CCFF66"/>
    <a:srgbClr val="008000"/>
    <a:srgbClr val="006600"/>
    <a:srgbClr val="FFFFCC"/>
    <a:srgbClr val="FFFF99"/>
    <a:srgbClr val="66FFFF"/>
    <a:srgbClr val="FFFF66"/>
    <a:srgbClr val="0000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24" autoAdjust="0"/>
    <p:restoredTop sz="84395" autoAdjust="0"/>
  </p:normalViewPr>
  <p:slideViewPr>
    <p:cSldViewPr snapToGrid="0">
      <p:cViewPr varScale="1">
        <p:scale>
          <a:sx n="83" d="100"/>
          <a:sy n="83" d="100"/>
        </p:scale>
        <p:origin x="1984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168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816"/>
    </p:cViewPr>
  </p:sorterViewPr>
  <p:notesViewPr>
    <p:cSldViewPr snapToGrid="0">
      <p:cViewPr>
        <p:scale>
          <a:sx n="100" d="100"/>
          <a:sy n="100" d="100"/>
        </p:scale>
        <p:origin x="-1470" y="-78"/>
      </p:cViewPr>
      <p:guideLst>
        <p:guide orient="horz" pos="3223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243" cy="511327"/>
          </a:xfrm>
          <a:prstGeom prst="rect">
            <a:avLst/>
          </a:prstGeom>
        </p:spPr>
        <p:txBody>
          <a:bodyPr vert="horz" lIns="94576" tIns="47288" rIns="94576" bIns="47288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3577" y="0"/>
            <a:ext cx="3077243" cy="511327"/>
          </a:xfrm>
          <a:prstGeom prst="rect">
            <a:avLst/>
          </a:prstGeom>
        </p:spPr>
        <p:txBody>
          <a:bodyPr vert="horz" lIns="94576" tIns="47288" rIns="94576" bIns="47288" rtlCol="0"/>
          <a:lstStyle>
            <a:lvl1pPr algn="r">
              <a:defRPr sz="12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718478"/>
            <a:ext cx="3077243" cy="511326"/>
          </a:xfrm>
          <a:prstGeom prst="rect">
            <a:avLst/>
          </a:prstGeom>
        </p:spPr>
        <p:txBody>
          <a:bodyPr vert="horz" lIns="94576" tIns="47288" rIns="94576" bIns="4728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3577" y="9718478"/>
            <a:ext cx="3077243" cy="511326"/>
          </a:xfrm>
          <a:prstGeom prst="rect">
            <a:avLst/>
          </a:prstGeom>
        </p:spPr>
        <p:txBody>
          <a:bodyPr vert="horz" lIns="94576" tIns="47288" rIns="94576" bIns="47288" rtlCol="0" anchor="b"/>
          <a:lstStyle>
            <a:lvl1pPr algn="r">
              <a:defRPr sz="1200"/>
            </a:lvl1pPr>
          </a:lstStyle>
          <a:p>
            <a:pPr>
              <a:defRPr/>
            </a:pPr>
            <a:fld id="{F96A7E30-D13E-4316-875F-B52CDA7F22F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65137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9118" cy="55053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116" tIns="47559" rIns="95116" bIns="47559" numCol="1" anchor="t" anchorCtr="0" compatLnSpc="1">
            <a:prstTxWarp prst="textNoShape">
              <a:avLst/>
            </a:prstTxWarp>
          </a:bodyPr>
          <a:lstStyle>
            <a:lvl1pPr defTabSz="951773"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3651" y="0"/>
            <a:ext cx="3049118" cy="55053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116" tIns="47559" rIns="95116" bIns="47559" numCol="1" anchor="t" anchorCtr="0" compatLnSpc="1">
            <a:prstTxWarp prst="textNoShape">
              <a:avLst/>
            </a:prstTxWarp>
          </a:bodyPr>
          <a:lstStyle>
            <a:lvl1pPr algn="r" defTabSz="951773"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0125" y="787400"/>
            <a:ext cx="5140325" cy="3856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2879" y="4879660"/>
            <a:ext cx="5216423" cy="456436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116" tIns="47559" rIns="95116" bIns="475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/>
              <a:t>Haga clic para modificar el estilo de texto del patrón</a:t>
            </a:r>
          </a:p>
          <a:p>
            <a:pPr lvl="0"/>
            <a:r>
              <a:rPr lang="es-ES_tradnl" noProof="0"/>
              <a:t>Segundo nivel</a:t>
            </a:r>
          </a:p>
          <a:p>
            <a:pPr lvl="0"/>
            <a:r>
              <a:rPr lang="es-ES_tradnl" noProof="0"/>
              <a:t>Tercer nivel</a:t>
            </a:r>
          </a:p>
          <a:p>
            <a:pPr lvl="0"/>
            <a:r>
              <a:rPr lang="es-ES_tradnl" noProof="0"/>
              <a:t>Cuarto nivel</a:t>
            </a:r>
          </a:p>
          <a:p>
            <a:pPr lvl="0"/>
            <a:r>
              <a:rPr lang="es-ES_tradnl" noProof="0"/>
              <a:t>Quinto nivel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80903"/>
            <a:ext cx="3049118" cy="55053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116" tIns="47559" rIns="95116" bIns="47559" numCol="1" anchor="b" anchorCtr="0" compatLnSpc="1">
            <a:prstTxWarp prst="textNoShape">
              <a:avLst/>
            </a:prstTxWarp>
          </a:bodyPr>
          <a:lstStyle>
            <a:lvl1pPr defTabSz="951773"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3651" y="9680903"/>
            <a:ext cx="3049118" cy="55053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116" tIns="47559" rIns="95116" bIns="47559" numCol="1" anchor="b" anchorCtr="0" compatLnSpc="1">
            <a:prstTxWarp prst="textNoShape">
              <a:avLst/>
            </a:prstTxWarp>
          </a:bodyPr>
          <a:lstStyle>
            <a:lvl1pPr algn="r" defTabSz="951773"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fld id="{A386704A-9866-4961-AC23-00AB668AEA6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653400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s-ES" dirty="0"/>
              <a:t>Apuntes de Valeria usados en master ing. biomédica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86704A-9866-4961-AC23-00AB668AEA67}" type="slidenum">
              <a:rPr lang="es-ES_tradnl" smtClean="0"/>
              <a:pPr>
                <a:defRPr/>
              </a:pPr>
              <a:t>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7917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86704A-9866-4961-AC23-00AB668AEA67}" type="slidenum">
              <a:rPr lang="es-ES_tradnl" smtClean="0"/>
              <a:pPr>
                <a:defRPr/>
              </a:pPr>
              <a:t>21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63626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 descr="U1 copi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0525" y="203200"/>
            <a:ext cx="1398588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logo-urj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6125" y="328613"/>
            <a:ext cx="1803400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199840" y="1395168"/>
            <a:ext cx="8886547" cy="532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21538" name="Rectangle 72"/>
          <p:cNvSpPr>
            <a:spLocks noGrp="1" noChangeArrowheads="1"/>
          </p:cNvSpPr>
          <p:nvPr>
            <p:ph type="ctrTitle"/>
          </p:nvPr>
        </p:nvSpPr>
        <p:spPr>
          <a:xfrm>
            <a:off x="685800" y="2754313"/>
            <a:ext cx="7772400" cy="1470025"/>
          </a:xfrm>
          <a:prstGeom prst="bevel">
            <a:avLst>
              <a:gd name="adj" fmla="val 5074"/>
            </a:avLst>
          </a:prstGeom>
          <a:gradFill rotWithShape="1">
            <a:gsLst>
              <a:gs pos="0">
                <a:schemeClr val="bg1">
                  <a:alpha val="34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>
            <a:prstShdw prst="shdw17" dist="17961" dir="13500000">
              <a:schemeClr val="bg1"/>
            </a:prst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>
            <a:lvl1pPr algn="r" rtl="0" eaLnBrk="1" fontAlgn="auto" hangingPunct="1">
              <a:spcBef>
                <a:spcPct val="20000"/>
              </a:spcBef>
              <a:spcAft>
                <a:spcPts val="0"/>
              </a:spcAft>
              <a:defRPr lang="es-ES" sz="3600" b="1">
                <a:solidFill>
                  <a:schemeClr val="tx2">
                    <a:satMod val="13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5432425"/>
            <a:ext cx="6400800" cy="957263"/>
          </a:xfrm>
          <a:prstGeom prst="bevel">
            <a:avLst>
              <a:gd name="adj" fmla="val 4801"/>
            </a:avLst>
          </a:prstGeom>
          <a:gradFill rotWithShape="1">
            <a:gsLst>
              <a:gs pos="0">
                <a:schemeClr val="bg1">
                  <a:alpha val="23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prstShdw prst="shdw17" dist="17961" dir="13500000">
              <a:schemeClr val="bg1"/>
            </a:prstShdw>
          </a:effectLst>
          <a:scene3d>
            <a:camera prst="orthographicFront"/>
            <a:lightRig rig="balanced" dir="t"/>
          </a:scene3d>
          <a:sp3d prstMaterial="plastic"/>
        </p:spPr>
        <p:txBody>
          <a:bodyPr/>
          <a:lstStyle>
            <a:lvl1pPr marL="0" indent="0" algn="ctr">
              <a:buClrTx/>
              <a:buSzTx/>
              <a:buFontTx/>
              <a:buNone/>
              <a:defRPr sz="1800" b="1">
                <a:solidFill>
                  <a:srgbClr val="666633"/>
                </a:solidFill>
              </a:defRPr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0009" y="1258785"/>
            <a:ext cx="8478983" cy="5194404"/>
          </a:xfrm>
        </p:spPr>
        <p:txBody>
          <a:bodyPr/>
          <a:lstStyle>
            <a:lvl3pPr>
              <a:defRPr>
                <a:solidFill>
                  <a:srgbClr val="008000"/>
                </a:solidFill>
              </a:defRPr>
            </a:lvl3pPr>
            <a:lvl5pPr>
              <a:defRPr i="1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 descr="U1 copi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0525" y="203200"/>
            <a:ext cx="1398588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logo-urj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6125" y="328613"/>
            <a:ext cx="1803400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199840" y="1395168"/>
            <a:ext cx="8886547" cy="532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321538" name="Rectangle 72"/>
          <p:cNvSpPr>
            <a:spLocks noGrp="1" noChangeArrowheads="1"/>
          </p:cNvSpPr>
          <p:nvPr>
            <p:ph type="ctrTitle"/>
          </p:nvPr>
        </p:nvSpPr>
        <p:spPr>
          <a:xfrm>
            <a:off x="685800" y="2754313"/>
            <a:ext cx="7772400" cy="1470025"/>
          </a:xfrm>
          <a:prstGeom prst="bevel">
            <a:avLst>
              <a:gd name="adj" fmla="val 5074"/>
            </a:avLst>
          </a:prstGeom>
          <a:gradFill rotWithShape="1">
            <a:gsLst>
              <a:gs pos="0">
                <a:schemeClr val="bg1">
                  <a:alpha val="34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>
            <a:prstShdw prst="shdw17" dist="17961" dir="13500000">
              <a:schemeClr val="bg1"/>
            </a:prst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>
            <a:lvl1pPr algn="r" rtl="0" eaLnBrk="1" fontAlgn="auto" hangingPunct="1">
              <a:spcBef>
                <a:spcPct val="20000"/>
              </a:spcBef>
              <a:spcAft>
                <a:spcPts val="0"/>
              </a:spcAft>
              <a:defRPr lang="es-ES" sz="3600" b="1">
                <a:solidFill>
                  <a:schemeClr val="tx2">
                    <a:satMod val="13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5432425"/>
            <a:ext cx="6400800" cy="957263"/>
          </a:xfrm>
          <a:prstGeom prst="bevel">
            <a:avLst>
              <a:gd name="adj" fmla="val 4801"/>
            </a:avLst>
          </a:prstGeom>
          <a:gradFill rotWithShape="1">
            <a:gsLst>
              <a:gs pos="0">
                <a:schemeClr val="bg1">
                  <a:alpha val="23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prstShdw prst="shdw17" dist="17961" dir="13500000">
              <a:schemeClr val="bg1"/>
            </a:prstShdw>
          </a:effectLst>
          <a:scene3d>
            <a:camera prst="orthographicFront"/>
            <a:lightRig rig="balanced" dir="t"/>
          </a:scene3d>
          <a:sp3d prstMaterial="plastic"/>
        </p:spPr>
        <p:txBody>
          <a:bodyPr/>
          <a:lstStyle>
            <a:lvl1pPr marL="0" indent="0" algn="ctr">
              <a:buClrTx/>
              <a:buSzTx/>
              <a:buFontTx/>
              <a:buNone/>
              <a:defRPr sz="1800" b="1">
                <a:solidFill>
                  <a:srgbClr val="666633"/>
                </a:solidFill>
              </a:defRPr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74062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11288" y="5819284"/>
            <a:ext cx="6038850" cy="87153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4813" y="465412"/>
            <a:ext cx="8807822" cy="5194404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v"/>
              <a:defRPr/>
            </a:lvl1pPr>
            <a:lvl3pPr>
              <a:defRPr>
                <a:solidFill>
                  <a:srgbClr val="008000"/>
                </a:solidFill>
              </a:defRPr>
            </a:lvl3pPr>
            <a:lvl5pPr>
              <a:defRPr i="1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  <a:endParaRPr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0894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11288" y="5819284"/>
            <a:ext cx="6038850" cy="87153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4813" y="465412"/>
            <a:ext cx="4145727" cy="5194404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v"/>
              <a:defRPr/>
            </a:lvl1pPr>
            <a:lvl3pPr>
              <a:defRPr>
                <a:solidFill>
                  <a:srgbClr val="008000"/>
                </a:solidFill>
              </a:defRPr>
            </a:lvl3pPr>
            <a:lvl5pPr>
              <a:defRPr i="1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  <a:endParaRPr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/>
              <a:pPr/>
              <a:t>‹Nº›</a:t>
            </a:fld>
            <a:endParaRPr dirty="0"/>
          </a:p>
        </p:txBody>
      </p:sp>
      <p:sp>
        <p:nvSpPr>
          <p:cNvPr id="6" name="2 Marcador de contenido"/>
          <p:cNvSpPr>
            <a:spLocks noGrp="1"/>
          </p:cNvSpPr>
          <p:nvPr>
            <p:ph idx="12"/>
          </p:nvPr>
        </p:nvSpPr>
        <p:spPr>
          <a:xfrm>
            <a:off x="4842063" y="572092"/>
            <a:ext cx="4145727" cy="5194404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v"/>
              <a:defRPr/>
            </a:lvl1pPr>
            <a:lvl3pPr>
              <a:defRPr>
                <a:solidFill>
                  <a:srgbClr val="008000"/>
                </a:solidFill>
              </a:defRPr>
            </a:lvl3pPr>
            <a:lvl5pPr>
              <a:defRPr i="1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8908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62063"/>
            <a:ext cx="8664575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Master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styles</a:t>
            </a:r>
            <a:endParaRPr lang="es-ES" dirty="0"/>
          </a:p>
          <a:p>
            <a:pPr lvl="1"/>
            <a:r>
              <a:rPr lang="es-ES" dirty="0"/>
              <a:t>Second </a:t>
            </a:r>
            <a:r>
              <a:rPr lang="es-ES" dirty="0" err="1"/>
              <a:t>level</a:t>
            </a:r>
            <a:endParaRPr lang="es-ES" dirty="0"/>
          </a:p>
          <a:p>
            <a:pPr lvl="2"/>
            <a:r>
              <a:rPr lang="es-ES" dirty="0" err="1"/>
              <a:t>Third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ES" dirty="0"/>
          </a:p>
          <a:p>
            <a:pPr lvl="3"/>
            <a:r>
              <a:rPr lang="es-ES" dirty="0" err="1"/>
              <a:t>Fourth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ES" dirty="0"/>
          </a:p>
          <a:p>
            <a:pPr lvl="4"/>
            <a:r>
              <a:rPr lang="es-ES" dirty="0" err="1"/>
              <a:t>Fifthvel</a:t>
            </a:r>
            <a:endParaRPr lang="es-ES" dirty="0"/>
          </a:p>
        </p:txBody>
      </p:sp>
      <p:sp>
        <p:nvSpPr>
          <p:cNvPr id="124976" name="Rectangle 48"/>
          <p:cNvSpPr>
            <a:spLocks noChangeArrowheads="1"/>
          </p:cNvSpPr>
          <p:nvPr/>
        </p:nvSpPr>
        <p:spPr bwMode="auto">
          <a:xfrm>
            <a:off x="163513" y="188913"/>
            <a:ext cx="1149350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978" name="Rectangle 50"/>
          <p:cNvSpPr>
            <a:spLocks noChangeArrowheads="1"/>
          </p:cNvSpPr>
          <p:nvPr/>
        </p:nvSpPr>
        <p:spPr bwMode="auto">
          <a:xfrm>
            <a:off x="1371600" y="188913"/>
            <a:ext cx="6070600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es-ES" sz="1400" b="1">
              <a:solidFill>
                <a:srgbClr val="91931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ansumi-DemiBold" pitchFamily="2" charset="0"/>
            </a:endParaRPr>
          </a:p>
        </p:txBody>
      </p:sp>
      <p:sp>
        <p:nvSpPr>
          <p:cNvPr id="124979" name="Rectangle 51"/>
          <p:cNvSpPr>
            <a:spLocks noChangeArrowheads="1"/>
          </p:cNvSpPr>
          <p:nvPr/>
        </p:nvSpPr>
        <p:spPr bwMode="auto">
          <a:xfrm>
            <a:off x="7496175" y="188913"/>
            <a:ext cx="1452563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endParaRPr lang="es-ES" sz="1200" b="1">
              <a:solidFill>
                <a:srgbClr val="91931B"/>
              </a:solidFill>
              <a:latin typeface="Sansumi-DemiBold" pitchFamily="2" charset="0"/>
            </a:endParaRPr>
          </a:p>
        </p:txBody>
      </p:sp>
      <p:sp>
        <p:nvSpPr>
          <p:cNvPr id="124985" name="Line 57"/>
          <p:cNvSpPr>
            <a:spLocks noChangeShapeType="1"/>
          </p:cNvSpPr>
          <p:nvPr/>
        </p:nvSpPr>
        <p:spPr bwMode="auto">
          <a:xfrm>
            <a:off x="1239838" y="936625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986" name="Oval 58"/>
          <p:cNvSpPr>
            <a:spLocks noChangeAspect="1" noChangeArrowheads="1"/>
          </p:cNvSpPr>
          <p:nvPr/>
        </p:nvSpPr>
        <p:spPr bwMode="auto">
          <a:xfrm>
            <a:off x="1214438" y="911225"/>
            <a:ext cx="46037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87" name="Oval 59"/>
          <p:cNvSpPr>
            <a:spLocks noChangeAspect="1" noChangeArrowheads="1"/>
          </p:cNvSpPr>
          <p:nvPr/>
        </p:nvSpPr>
        <p:spPr bwMode="auto">
          <a:xfrm>
            <a:off x="1430338" y="911225"/>
            <a:ext cx="46037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88" name="Line 60"/>
          <p:cNvSpPr>
            <a:spLocks noChangeShapeType="1"/>
          </p:cNvSpPr>
          <p:nvPr/>
        </p:nvSpPr>
        <p:spPr bwMode="auto">
          <a:xfrm>
            <a:off x="1235075" y="360363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989" name="Oval 61"/>
          <p:cNvSpPr>
            <a:spLocks noChangeAspect="1" noChangeArrowheads="1"/>
          </p:cNvSpPr>
          <p:nvPr/>
        </p:nvSpPr>
        <p:spPr bwMode="auto">
          <a:xfrm>
            <a:off x="1211263" y="334963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90" name="Oval 62"/>
          <p:cNvSpPr>
            <a:spLocks noChangeAspect="1" noChangeArrowheads="1"/>
          </p:cNvSpPr>
          <p:nvPr/>
        </p:nvSpPr>
        <p:spPr bwMode="auto">
          <a:xfrm>
            <a:off x="1427163" y="334963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91" name="Line 63"/>
          <p:cNvSpPr>
            <a:spLocks noChangeShapeType="1"/>
          </p:cNvSpPr>
          <p:nvPr/>
        </p:nvSpPr>
        <p:spPr bwMode="auto">
          <a:xfrm>
            <a:off x="7358063" y="935038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992" name="Oval 64"/>
          <p:cNvSpPr>
            <a:spLocks noChangeAspect="1" noChangeArrowheads="1"/>
          </p:cNvSpPr>
          <p:nvPr/>
        </p:nvSpPr>
        <p:spPr bwMode="auto">
          <a:xfrm>
            <a:off x="7332663" y="912813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93" name="Oval 65"/>
          <p:cNvSpPr>
            <a:spLocks noChangeAspect="1" noChangeArrowheads="1"/>
          </p:cNvSpPr>
          <p:nvPr/>
        </p:nvSpPr>
        <p:spPr bwMode="auto">
          <a:xfrm>
            <a:off x="7548563" y="912813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94" name="Line 66"/>
          <p:cNvSpPr>
            <a:spLocks noChangeShapeType="1"/>
          </p:cNvSpPr>
          <p:nvPr/>
        </p:nvSpPr>
        <p:spPr bwMode="auto">
          <a:xfrm>
            <a:off x="7353300" y="358775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995" name="Oval 67"/>
          <p:cNvSpPr>
            <a:spLocks noChangeAspect="1" noChangeArrowheads="1"/>
          </p:cNvSpPr>
          <p:nvPr/>
        </p:nvSpPr>
        <p:spPr bwMode="auto">
          <a:xfrm>
            <a:off x="7329488" y="336550"/>
            <a:ext cx="46037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96" name="Oval 68"/>
          <p:cNvSpPr>
            <a:spLocks noChangeAspect="1" noChangeArrowheads="1"/>
          </p:cNvSpPr>
          <p:nvPr/>
        </p:nvSpPr>
        <p:spPr bwMode="auto">
          <a:xfrm>
            <a:off x="7543800" y="336550"/>
            <a:ext cx="46038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5003" name="Text Box 75"/>
          <p:cNvSpPr txBox="1">
            <a:spLocks noChangeArrowheads="1"/>
          </p:cNvSpPr>
          <p:nvPr/>
        </p:nvSpPr>
        <p:spPr bwMode="auto">
          <a:xfrm>
            <a:off x="65088" y="6642100"/>
            <a:ext cx="2863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" sz="800" b="1" dirty="0">
                <a:solidFill>
                  <a:srgbClr val="808000"/>
                </a:solidFill>
                <a:latin typeface="Consolas" pitchFamily="49" charset="0"/>
              </a:rPr>
              <a:t>Cádiz, 18 de noviembre de 2014</a:t>
            </a:r>
          </a:p>
        </p:txBody>
      </p:sp>
      <p:sp>
        <p:nvSpPr>
          <p:cNvPr id="1049" name="Rectangle 72"/>
          <p:cNvSpPr>
            <a:spLocks noGrp="1" noChangeArrowheads="1"/>
          </p:cNvSpPr>
          <p:nvPr>
            <p:ph type="title"/>
          </p:nvPr>
        </p:nvSpPr>
        <p:spPr bwMode="auto">
          <a:xfrm>
            <a:off x="1411288" y="198438"/>
            <a:ext cx="6038850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</a:t>
            </a:r>
          </a:p>
        </p:txBody>
      </p:sp>
      <p:sp>
        <p:nvSpPr>
          <p:cNvPr id="37" name="36 Rectángulo"/>
          <p:cNvSpPr/>
          <p:nvPr/>
        </p:nvSpPr>
        <p:spPr>
          <a:xfrm>
            <a:off x="133165" y="6578355"/>
            <a:ext cx="8886547" cy="532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808000"/>
              </a:solidFill>
            </a:endParaRPr>
          </a:p>
        </p:txBody>
      </p:sp>
      <p:sp>
        <p:nvSpPr>
          <p:cNvPr id="2" name="Text Box 75"/>
          <p:cNvSpPr txBox="1">
            <a:spLocks noChangeArrowheads="1"/>
          </p:cNvSpPr>
          <p:nvPr/>
        </p:nvSpPr>
        <p:spPr bwMode="auto">
          <a:xfrm>
            <a:off x="7852725" y="6642100"/>
            <a:ext cx="1231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s-ES" sz="800" b="1" dirty="0">
                <a:solidFill>
                  <a:srgbClr val="808000"/>
                </a:solidFill>
                <a:latin typeface="Consolas" pitchFamily="49" charset="0"/>
              </a:rPr>
              <a:t>www.kybele.es</a:t>
            </a:r>
          </a:p>
        </p:txBody>
      </p:sp>
      <p:pic>
        <p:nvPicPr>
          <p:cNvPr id="1054" name="Picture 42" descr="C:\Documents and Settings\Marcos\Desktop\Sin títul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450" y="334963"/>
            <a:ext cx="9334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5" name="Picture 43" descr="C:\Documents and Settings\Marcos\Desktop\Sin título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35900" y="242888"/>
            <a:ext cx="8001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</p:sldLayoutIdLst>
  <p:hf hdr="0" dt="0"/>
  <p:txStyles>
    <p:titleStyle>
      <a:lvl1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80E06"/>
        </a:buClr>
        <a:buSzPct val="70000"/>
        <a:buFont typeface="Wingdings" pitchFamily="2" charset="2"/>
        <a:buChar char="q"/>
        <a:defRPr sz="3200">
          <a:solidFill>
            <a:srgbClr val="980E0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2" charset="2"/>
        <a:buChar char=""/>
        <a:defRPr sz="2800" i="1">
          <a:solidFill>
            <a:srgbClr val="00206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rgbClr val="92D05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57242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rgbClr val="00206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3166" y="441796"/>
            <a:ext cx="883621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Master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styles</a:t>
            </a:r>
            <a:endParaRPr lang="es-ES" dirty="0"/>
          </a:p>
          <a:p>
            <a:pPr lvl="1"/>
            <a:r>
              <a:rPr lang="es-ES" dirty="0"/>
              <a:t>Second </a:t>
            </a:r>
            <a:r>
              <a:rPr lang="es-ES" dirty="0" err="1"/>
              <a:t>level</a:t>
            </a:r>
            <a:endParaRPr lang="es-ES" dirty="0"/>
          </a:p>
          <a:p>
            <a:pPr lvl="2"/>
            <a:r>
              <a:rPr lang="es-ES" dirty="0" err="1"/>
              <a:t>Third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ES" dirty="0"/>
          </a:p>
          <a:p>
            <a:pPr lvl="3"/>
            <a:r>
              <a:rPr lang="es-ES" dirty="0" err="1"/>
              <a:t>Fourth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ES" dirty="0"/>
          </a:p>
          <a:p>
            <a:pPr lvl="4"/>
            <a:r>
              <a:rPr lang="es-ES" dirty="0" err="1"/>
              <a:t>Fifthvel</a:t>
            </a:r>
            <a:endParaRPr lang="es-ES" dirty="0"/>
          </a:p>
        </p:txBody>
      </p:sp>
      <p:sp>
        <p:nvSpPr>
          <p:cNvPr id="124976" name="Rectangle 48"/>
          <p:cNvSpPr>
            <a:spLocks noChangeArrowheads="1"/>
          </p:cNvSpPr>
          <p:nvPr/>
        </p:nvSpPr>
        <p:spPr bwMode="auto">
          <a:xfrm>
            <a:off x="163513" y="5715630"/>
            <a:ext cx="1149350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es-ES">
              <a:solidFill>
                <a:prstClr val="black"/>
              </a:solidFill>
            </a:endParaRPr>
          </a:p>
        </p:txBody>
      </p:sp>
      <p:sp>
        <p:nvSpPr>
          <p:cNvPr id="124978" name="Rectangle 50"/>
          <p:cNvSpPr>
            <a:spLocks noChangeArrowheads="1"/>
          </p:cNvSpPr>
          <p:nvPr/>
        </p:nvSpPr>
        <p:spPr bwMode="auto">
          <a:xfrm>
            <a:off x="1371600" y="5742524"/>
            <a:ext cx="6070600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es-ES" sz="1400" b="1">
              <a:solidFill>
                <a:srgbClr val="91931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ansumi-DemiBold" pitchFamily="2" charset="0"/>
            </a:endParaRPr>
          </a:p>
        </p:txBody>
      </p:sp>
      <p:sp>
        <p:nvSpPr>
          <p:cNvPr id="124979" name="Rectangle 51"/>
          <p:cNvSpPr>
            <a:spLocks noChangeArrowheads="1"/>
          </p:cNvSpPr>
          <p:nvPr/>
        </p:nvSpPr>
        <p:spPr bwMode="auto">
          <a:xfrm>
            <a:off x="7496175" y="5715630"/>
            <a:ext cx="1452563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endParaRPr lang="es-ES" sz="1200" b="1">
              <a:solidFill>
                <a:srgbClr val="91931B"/>
              </a:solidFill>
              <a:latin typeface="Sansumi-DemiBold" pitchFamily="2" charset="0"/>
            </a:endParaRPr>
          </a:p>
        </p:txBody>
      </p:sp>
      <p:sp>
        <p:nvSpPr>
          <p:cNvPr id="124985" name="Line 57"/>
          <p:cNvSpPr>
            <a:spLocks noChangeShapeType="1"/>
          </p:cNvSpPr>
          <p:nvPr/>
        </p:nvSpPr>
        <p:spPr bwMode="auto">
          <a:xfrm>
            <a:off x="1239838" y="6463342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solidFill>
                <a:prstClr val="black"/>
              </a:solidFill>
            </a:endParaRPr>
          </a:p>
        </p:txBody>
      </p:sp>
      <p:sp>
        <p:nvSpPr>
          <p:cNvPr id="124986" name="Oval 58"/>
          <p:cNvSpPr>
            <a:spLocks noChangeAspect="1" noChangeArrowheads="1"/>
          </p:cNvSpPr>
          <p:nvPr/>
        </p:nvSpPr>
        <p:spPr bwMode="auto">
          <a:xfrm>
            <a:off x="1214438" y="6437942"/>
            <a:ext cx="46037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</a:endParaRPr>
          </a:p>
        </p:txBody>
      </p:sp>
      <p:sp>
        <p:nvSpPr>
          <p:cNvPr id="124987" name="Oval 59"/>
          <p:cNvSpPr>
            <a:spLocks noChangeAspect="1" noChangeArrowheads="1"/>
          </p:cNvSpPr>
          <p:nvPr/>
        </p:nvSpPr>
        <p:spPr bwMode="auto">
          <a:xfrm>
            <a:off x="1430338" y="6437942"/>
            <a:ext cx="46037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</a:endParaRPr>
          </a:p>
        </p:txBody>
      </p:sp>
      <p:sp>
        <p:nvSpPr>
          <p:cNvPr id="124988" name="Line 60"/>
          <p:cNvSpPr>
            <a:spLocks noChangeShapeType="1"/>
          </p:cNvSpPr>
          <p:nvPr/>
        </p:nvSpPr>
        <p:spPr bwMode="auto">
          <a:xfrm>
            <a:off x="1235075" y="5887080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solidFill>
                <a:prstClr val="black"/>
              </a:solidFill>
            </a:endParaRPr>
          </a:p>
        </p:txBody>
      </p:sp>
      <p:sp>
        <p:nvSpPr>
          <p:cNvPr id="124989" name="Oval 61"/>
          <p:cNvSpPr>
            <a:spLocks noChangeAspect="1" noChangeArrowheads="1"/>
          </p:cNvSpPr>
          <p:nvPr/>
        </p:nvSpPr>
        <p:spPr bwMode="auto">
          <a:xfrm>
            <a:off x="1211263" y="5861680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</a:endParaRPr>
          </a:p>
        </p:txBody>
      </p:sp>
      <p:sp>
        <p:nvSpPr>
          <p:cNvPr id="124990" name="Oval 62"/>
          <p:cNvSpPr>
            <a:spLocks noChangeAspect="1" noChangeArrowheads="1"/>
          </p:cNvSpPr>
          <p:nvPr/>
        </p:nvSpPr>
        <p:spPr bwMode="auto">
          <a:xfrm>
            <a:off x="1427163" y="5861680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</a:endParaRPr>
          </a:p>
        </p:txBody>
      </p:sp>
      <p:sp>
        <p:nvSpPr>
          <p:cNvPr id="124991" name="Line 63"/>
          <p:cNvSpPr>
            <a:spLocks noChangeShapeType="1"/>
          </p:cNvSpPr>
          <p:nvPr/>
        </p:nvSpPr>
        <p:spPr bwMode="auto">
          <a:xfrm>
            <a:off x="7358063" y="6461755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solidFill>
                <a:prstClr val="black"/>
              </a:solidFill>
            </a:endParaRPr>
          </a:p>
        </p:txBody>
      </p:sp>
      <p:sp>
        <p:nvSpPr>
          <p:cNvPr id="124992" name="Oval 64"/>
          <p:cNvSpPr>
            <a:spLocks noChangeAspect="1" noChangeArrowheads="1"/>
          </p:cNvSpPr>
          <p:nvPr/>
        </p:nvSpPr>
        <p:spPr bwMode="auto">
          <a:xfrm>
            <a:off x="7332663" y="6439530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</a:endParaRPr>
          </a:p>
        </p:txBody>
      </p:sp>
      <p:sp>
        <p:nvSpPr>
          <p:cNvPr id="124993" name="Oval 65"/>
          <p:cNvSpPr>
            <a:spLocks noChangeAspect="1" noChangeArrowheads="1"/>
          </p:cNvSpPr>
          <p:nvPr/>
        </p:nvSpPr>
        <p:spPr bwMode="auto">
          <a:xfrm>
            <a:off x="7548563" y="6439530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</a:endParaRPr>
          </a:p>
        </p:txBody>
      </p:sp>
      <p:sp>
        <p:nvSpPr>
          <p:cNvPr id="124994" name="Line 66"/>
          <p:cNvSpPr>
            <a:spLocks noChangeShapeType="1"/>
          </p:cNvSpPr>
          <p:nvPr/>
        </p:nvSpPr>
        <p:spPr bwMode="auto">
          <a:xfrm>
            <a:off x="7353300" y="5885492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solidFill>
                <a:prstClr val="black"/>
              </a:solidFill>
            </a:endParaRPr>
          </a:p>
        </p:txBody>
      </p:sp>
      <p:sp>
        <p:nvSpPr>
          <p:cNvPr id="124995" name="Oval 67"/>
          <p:cNvSpPr>
            <a:spLocks noChangeAspect="1" noChangeArrowheads="1"/>
          </p:cNvSpPr>
          <p:nvPr/>
        </p:nvSpPr>
        <p:spPr bwMode="auto">
          <a:xfrm>
            <a:off x="7329488" y="5863267"/>
            <a:ext cx="46037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</a:endParaRPr>
          </a:p>
        </p:txBody>
      </p:sp>
      <p:sp>
        <p:nvSpPr>
          <p:cNvPr id="124996" name="Oval 68"/>
          <p:cNvSpPr>
            <a:spLocks noChangeAspect="1" noChangeArrowheads="1"/>
          </p:cNvSpPr>
          <p:nvPr/>
        </p:nvSpPr>
        <p:spPr bwMode="auto">
          <a:xfrm>
            <a:off x="7543800" y="5863267"/>
            <a:ext cx="46038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</a:endParaRPr>
          </a:p>
        </p:txBody>
      </p:sp>
      <p:sp>
        <p:nvSpPr>
          <p:cNvPr id="1049" name="Rectangle 72"/>
          <p:cNvSpPr>
            <a:spLocks noGrp="1" noChangeArrowheads="1"/>
          </p:cNvSpPr>
          <p:nvPr>
            <p:ph type="title"/>
          </p:nvPr>
        </p:nvSpPr>
        <p:spPr bwMode="auto">
          <a:xfrm>
            <a:off x="1411288" y="5805837"/>
            <a:ext cx="6038850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</a:t>
            </a:r>
          </a:p>
        </p:txBody>
      </p:sp>
      <p:sp>
        <p:nvSpPr>
          <p:cNvPr id="37" name="36 Rectángulo"/>
          <p:cNvSpPr/>
          <p:nvPr/>
        </p:nvSpPr>
        <p:spPr>
          <a:xfrm>
            <a:off x="133165" y="285159"/>
            <a:ext cx="8886547" cy="532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808000"/>
              </a:solidFill>
            </a:endParaRPr>
          </a:p>
        </p:txBody>
      </p:sp>
      <p:sp>
        <p:nvSpPr>
          <p:cNvPr id="2" name="Text Box 75"/>
          <p:cNvSpPr txBox="1">
            <a:spLocks noChangeArrowheads="1"/>
          </p:cNvSpPr>
          <p:nvPr/>
        </p:nvSpPr>
        <p:spPr bwMode="auto">
          <a:xfrm>
            <a:off x="4815588" y="53070"/>
            <a:ext cx="1231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s-ES" sz="800" b="1" dirty="0">
                <a:solidFill>
                  <a:srgbClr val="808000"/>
                </a:solidFill>
                <a:latin typeface="Consolas" pitchFamily="49" charset="0"/>
              </a:rPr>
              <a:t>www.kybele.es</a:t>
            </a:r>
          </a:p>
        </p:txBody>
      </p:sp>
      <p:pic>
        <p:nvPicPr>
          <p:cNvPr id="1054" name="Picture 42" descr="C:\Documents and Settings\Marcos\Desktop\Sin título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450" y="5861680"/>
            <a:ext cx="9334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5" name="Picture 43" descr="C:\Documents and Settings\Marcos\Desktop\Sin título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35900" y="5769605"/>
            <a:ext cx="8001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33164" y="53071"/>
            <a:ext cx="4036500" cy="2158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s-ES" sz="800" b="1" kern="1200" dirty="0" smtClean="0">
                <a:solidFill>
                  <a:srgbClr val="808000"/>
                </a:solidFill>
                <a:latin typeface="Consolas" pitchFamily="49" charset="0"/>
                <a:ea typeface="+mn-ea"/>
                <a:cs typeface="+mn-cs"/>
              </a:defRPr>
            </a:lvl1pPr>
          </a:lstStyle>
          <a:p>
            <a:r>
              <a:rPr lang="es-ES"/>
              <a:t>Infraestrucutra para el Desarrollo de Servicios</a:t>
            </a:r>
            <a:endParaRPr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886112" y="53071"/>
            <a:ext cx="2133600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s-ES" sz="800" b="1" kern="1200" smtClean="0">
                <a:solidFill>
                  <a:srgbClr val="808000"/>
                </a:solidFill>
                <a:latin typeface="Consolas" pitchFamily="49" charset="0"/>
                <a:ea typeface="+mn-ea"/>
                <a:cs typeface="+mn-cs"/>
              </a:defRPr>
            </a:lvl1pPr>
          </a:lstStyle>
          <a:p>
            <a:fld id="{641E3000-C681-433C-A5C2-1B6E94BF0C1D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3013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</p:sldLayoutIdLst>
  <p:hf hdr="0" dt="0"/>
  <p:txStyles>
    <p:titleStyle>
      <a:lvl1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80E06"/>
        </a:buClr>
        <a:buSzPct val="70000"/>
        <a:buFont typeface="Wingdings" pitchFamily="2" charset="2"/>
        <a:buChar char="v"/>
        <a:defRPr sz="3200">
          <a:solidFill>
            <a:srgbClr val="980E0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2" charset="2"/>
        <a:buChar char=""/>
        <a:defRPr sz="2800" i="1">
          <a:solidFill>
            <a:srgbClr val="00206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accent3">
              <a:lumMod val="75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57242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rgbClr val="00206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diana.sanchez@urjc.es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png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emf"/><Relationship Id="rId10" Type="http://schemas.openxmlformats.org/officeDocument/2006/relationships/image" Target="../media/image14.emf"/><Relationship Id="rId4" Type="http://schemas.openxmlformats.org/officeDocument/2006/relationships/image" Target="../media/image8.emf"/><Relationship Id="rId9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700213"/>
            <a:ext cx="8713788" cy="2376487"/>
          </a:xfrm>
        </p:spPr>
        <p:txBody>
          <a:bodyPr anchor="ctr">
            <a:normAutofit/>
          </a:bodyPr>
          <a:lstStyle/>
          <a:p>
            <a:pPr eaLnBrk="1" hangingPunct="1">
              <a:defRPr/>
            </a:pPr>
            <a:r>
              <a:rPr lang="es-ES" altLang="es-C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Infraestructura para el Desarrollo de Servicios</a:t>
            </a:r>
            <a:br>
              <a:rPr lang="es-ES" altLang="es-C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ES" altLang="es-CO" dirty="0"/>
            </a:br>
            <a:r>
              <a:rPr lang="es-ES" altLang="es-CO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</a:t>
            </a:r>
            <a:r>
              <a:rPr lang="es-ES" altLang="es-CO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altLang="es-CO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</a:t>
            </a:r>
            <a:endParaRPr lang="es-ES" altLang="es-CO" sz="2200" dirty="0"/>
          </a:p>
        </p:txBody>
      </p:sp>
      <p:pic>
        <p:nvPicPr>
          <p:cNvPr id="8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164204"/>
            <a:ext cx="3368675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6495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Escenarios de implementación SOA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De acuerdo al rol se pueden tener tres tipos de escenario de implementación de SOA</a:t>
            </a:r>
          </a:p>
          <a:p>
            <a:pPr lvl="1"/>
            <a:r>
              <a:rPr lang="es-ES" dirty="0"/>
              <a:t>Escenario A: Consumidor del Servicio </a:t>
            </a:r>
            <a:r>
              <a:rPr lang="es-ES" dirty="0">
                <a:sym typeface="Wingdings" panose="05000000000000000000" pitchFamily="2" charset="2"/>
              </a:rPr>
              <a:t> Aplicación que utiliza el servicio para sus necesidades </a:t>
            </a:r>
          </a:p>
          <a:p>
            <a:pPr lvl="1"/>
            <a:r>
              <a:rPr lang="es-ES" dirty="0">
                <a:sym typeface="Wingdings" panose="05000000000000000000" pitchFamily="2" charset="2"/>
              </a:rPr>
              <a:t>Escenario B: Proveedor del servicio  Desarrollo total del Servicio</a:t>
            </a:r>
          </a:p>
          <a:p>
            <a:pPr lvl="2"/>
            <a:r>
              <a:rPr lang="es-ES" dirty="0">
                <a:sym typeface="Wingdings" panose="05000000000000000000" pitchFamily="2" charset="2"/>
              </a:rPr>
              <a:t>Infraestructura SOA para soporte del servicio</a:t>
            </a:r>
          </a:p>
          <a:p>
            <a:pPr lvl="2"/>
            <a:r>
              <a:rPr lang="es-ES" dirty="0">
                <a:sym typeface="Wingdings" panose="05000000000000000000" pitchFamily="2" charset="2"/>
              </a:rPr>
              <a:t>Interfaz del Servicio (Comunicación e Interacción)</a:t>
            </a:r>
          </a:p>
          <a:p>
            <a:pPr lvl="2"/>
            <a:r>
              <a:rPr lang="es-ES" dirty="0">
                <a:sym typeface="Wingdings" panose="05000000000000000000" pitchFamily="2" charset="2"/>
              </a:rPr>
              <a:t>Creación de la funcionalidad propia del servicio</a:t>
            </a:r>
          </a:p>
          <a:p>
            <a:pPr lvl="1"/>
            <a:r>
              <a:rPr lang="es-ES" dirty="0"/>
              <a:t>Escenario C: Implantación total. Se es proveedor del servicio así como consumidor del mismo.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509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Escenarios de implementación SOA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Escenarios SOA:</a:t>
            </a:r>
          </a:p>
          <a:p>
            <a:pPr marL="457200" lvl="1" indent="0">
              <a:buNone/>
            </a:pPr>
            <a:r>
              <a:rPr lang="es-ES" dirty="0"/>
              <a:t>Solo consumidor, solo proveedor o ambos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pPr marL="0" indent="0" algn="r">
              <a:buNone/>
            </a:pPr>
            <a:r>
              <a:rPr lang="es-ES" sz="1500" dirty="0"/>
              <a:t>Fuente: IBM </a:t>
            </a:r>
            <a:r>
              <a:rPr lang="es-ES" sz="1500" dirty="0" err="1"/>
              <a:t>Institute</a:t>
            </a:r>
            <a:r>
              <a:rPr lang="es-ES" sz="1500" dirty="0"/>
              <a:t> </a:t>
            </a:r>
            <a:r>
              <a:rPr lang="es-ES" sz="1500" dirty="0" err="1"/>
              <a:t>for</a:t>
            </a:r>
            <a:r>
              <a:rPr lang="es-ES" sz="1500" dirty="0"/>
              <a:t> Business </a:t>
            </a:r>
            <a:r>
              <a:rPr lang="es-ES" sz="1500" dirty="0" err="1"/>
              <a:t>Value</a:t>
            </a:r>
            <a:endParaRPr lang="es-ES" sz="1500" dirty="0"/>
          </a:p>
        </p:txBody>
      </p:sp>
      <p:sp>
        <p:nvSpPr>
          <p:cNvPr id="4" name="3 Rectángulo redondeado"/>
          <p:cNvSpPr/>
          <p:nvPr/>
        </p:nvSpPr>
        <p:spPr bwMode="auto">
          <a:xfrm>
            <a:off x="538843" y="1665514"/>
            <a:ext cx="8272538" cy="2743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i="1" dirty="0">
                <a:latin typeface="+mn-lt"/>
              </a:rPr>
              <a:t>Escenario C</a:t>
            </a:r>
            <a:r>
              <a:rPr lang="es-ES" dirty="0">
                <a:latin typeface="+mn-lt"/>
              </a:rPr>
              <a:t>: Implantación total</a:t>
            </a:r>
          </a:p>
        </p:txBody>
      </p:sp>
      <p:sp>
        <p:nvSpPr>
          <p:cNvPr id="9" name="8 Rectángulo"/>
          <p:cNvSpPr/>
          <p:nvPr/>
        </p:nvSpPr>
        <p:spPr bwMode="auto">
          <a:xfrm>
            <a:off x="865413" y="2340029"/>
            <a:ext cx="2205591" cy="180742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Escenario</a:t>
            </a:r>
            <a:r>
              <a:rPr kumimoji="0" lang="es-ES" sz="18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A</a:t>
            </a:r>
            <a:r>
              <a:rPr kumimoji="0" lang="es-ES" sz="1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. Usuario del Servicio</a:t>
            </a: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1" name="10 Rectángulo"/>
          <p:cNvSpPr/>
          <p:nvPr/>
        </p:nvSpPr>
        <p:spPr bwMode="auto">
          <a:xfrm>
            <a:off x="3191774" y="2340029"/>
            <a:ext cx="5446039" cy="180742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Escenario</a:t>
            </a:r>
            <a:r>
              <a:rPr kumimoji="0" lang="es-ES" sz="18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B</a:t>
            </a:r>
            <a:r>
              <a:rPr kumimoji="0" lang="es-ES" sz="1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. Proveedor del Servicio</a:t>
            </a: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1121433" y="3037114"/>
            <a:ext cx="1587260" cy="879278"/>
          </a:xfrm>
          <a:prstGeom prst="roundRect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Aplicación frontal</a:t>
            </a:r>
          </a:p>
        </p:txBody>
      </p:sp>
      <p:sp>
        <p:nvSpPr>
          <p:cNvPr id="13" name="12 Rectángulo redondeado"/>
          <p:cNvSpPr/>
          <p:nvPr/>
        </p:nvSpPr>
        <p:spPr bwMode="auto">
          <a:xfrm>
            <a:off x="3378677" y="2937704"/>
            <a:ext cx="1656000" cy="879278"/>
          </a:xfrm>
          <a:prstGeom prst="roundRect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Infraestructura</a:t>
            </a:r>
            <a:r>
              <a:rPr kumimoji="0" lang="es-ES" sz="1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SOA</a:t>
            </a: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4" name="13 Rectángulo redondeado"/>
          <p:cNvSpPr/>
          <p:nvPr/>
        </p:nvSpPr>
        <p:spPr bwMode="auto">
          <a:xfrm>
            <a:off x="5188653" y="2937704"/>
            <a:ext cx="1587260" cy="879278"/>
          </a:xfrm>
          <a:prstGeom prst="roundRect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Interfaz del servicio</a:t>
            </a:r>
          </a:p>
        </p:txBody>
      </p:sp>
      <p:sp>
        <p:nvSpPr>
          <p:cNvPr id="15" name="14 Rectángulo redondeado"/>
          <p:cNvSpPr/>
          <p:nvPr/>
        </p:nvSpPr>
        <p:spPr bwMode="auto">
          <a:xfrm>
            <a:off x="6929888" y="2937704"/>
            <a:ext cx="1587260" cy="879278"/>
          </a:xfrm>
          <a:prstGeom prst="roundRect">
            <a:avLst/>
          </a:prstGeom>
          <a:solidFill>
            <a:srgbClr val="99CC00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Aplicación empresarial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56891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Escenarios SOA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/>
              <a:t>Aplicación frontal: interfaz </a:t>
            </a:r>
            <a:r>
              <a:rPr lang="es-ES" dirty="0" err="1"/>
              <a:t>front-end</a:t>
            </a:r>
            <a:r>
              <a:rPr lang="es-ES" dirty="0"/>
              <a:t> </a:t>
            </a:r>
          </a:p>
          <a:p>
            <a:pPr lvl="1"/>
            <a:r>
              <a:rPr lang="es-ES" dirty="0"/>
              <a:t>Comúnmente basada en web</a:t>
            </a:r>
          </a:p>
          <a:p>
            <a:pPr lvl="1"/>
            <a:r>
              <a:rPr lang="es-ES" dirty="0"/>
              <a:t>Es parte de la aplicación de negocio</a:t>
            </a:r>
          </a:p>
          <a:p>
            <a:pPr lvl="1"/>
            <a:r>
              <a:rPr lang="es-ES" dirty="0"/>
              <a:t>Puede implicar la </a:t>
            </a:r>
            <a:r>
              <a:rPr lang="es-ES" dirty="0" err="1"/>
              <a:t>adquisión</a:t>
            </a:r>
            <a:r>
              <a:rPr lang="es-ES" dirty="0"/>
              <a:t> de un software</a:t>
            </a:r>
          </a:p>
          <a:p>
            <a:r>
              <a:rPr lang="es-ES" dirty="0"/>
              <a:t>Infraestructura SOA</a:t>
            </a:r>
          </a:p>
          <a:p>
            <a:pPr lvl="1"/>
            <a:r>
              <a:rPr lang="es-ES" dirty="0"/>
              <a:t>Conjunto de software y hardware necesario para la crear y proveer servicios</a:t>
            </a:r>
          </a:p>
          <a:p>
            <a:pPr lvl="1"/>
            <a:r>
              <a:rPr lang="es-ES" dirty="0"/>
              <a:t>Requiere un esfuerzo de implantación </a:t>
            </a:r>
          </a:p>
          <a:p>
            <a:r>
              <a:rPr lang="es-ES" dirty="0"/>
              <a:t>Interfaz del servicio</a:t>
            </a:r>
          </a:p>
          <a:p>
            <a:pPr lvl="1"/>
            <a:r>
              <a:rPr lang="es-ES" dirty="0"/>
              <a:t>Si el servicio es nuevo, determinar la interfaz</a:t>
            </a:r>
          </a:p>
          <a:p>
            <a:pPr lvl="1"/>
            <a:r>
              <a:rPr lang="es-ES" dirty="0"/>
              <a:t>Si el servicio ya existe, se deberán desarrollar interfaces nuevas y conforme a los estándares.</a:t>
            </a:r>
          </a:p>
          <a:p>
            <a:r>
              <a:rPr lang="es-ES" dirty="0"/>
              <a:t>Aplicación empresarial</a:t>
            </a:r>
          </a:p>
          <a:p>
            <a:pPr lvl="1"/>
            <a:r>
              <a:rPr lang="es-ES" dirty="0"/>
              <a:t>Desarrollar el servicio en si mismo de acuerdo a los estándares establecidos por los proveedores de servicios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0231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¿Cómo podemos implementar SOA (Servicios)?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Facilitadores tecnológicos para la implementación de servicios</a:t>
            </a:r>
          </a:p>
          <a:p>
            <a:pPr lvl="1"/>
            <a:r>
              <a:rPr lang="es-ES" dirty="0"/>
              <a:t>Modelo de Referencia de SOA</a:t>
            </a:r>
          </a:p>
          <a:p>
            <a:pPr lvl="1"/>
            <a:r>
              <a:rPr lang="es-ES" dirty="0"/>
              <a:t>BPM (Business </a:t>
            </a:r>
            <a:r>
              <a:rPr lang="es-ES" dirty="0" err="1"/>
              <a:t>Process</a:t>
            </a:r>
            <a:r>
              <a:rPr lang="es-ES" dirty="0"/>
              <a:t> Management)</a:t>
            </a:r>
          </a:p>
          <a:p>
            <a:pPr lvl="1"/>
            <a:r>
              <a:rPr lang="es-ES" dirty="0"/>
              <a:t>Servicios Web</a:t>
            </a:r>
          </a:p>
          <a:p>
            <a:pPr lvl="1"/>
            <a:r>
              <a:rPr lang="es-ES" dirty="0"/>
              <a:t>ESB (Enterprise </a:t>
            </a:r>
            <a:r>
              <a:rPr lang="es-ES" dirty="0" err="1"/>
              <a:t>Service</a:t>
            </a:r>
            <a:r>
              <a:rPr lang="es-ES" dirty="0"/>
              <a:t> Bus)</a:t>
            </a:r>
          </a:p>
          <a:p>
            <a:pPr lvl="1"/>
            <a:r>
              <a:rPr lang="en-US" dirty="0"/>
              <a:t>BAM (Business Activity Monitoring)</a:t>
            </a:r>
          </a:p>
          <a:p>
            <a:pPr lvl="1"/>
            <a:r>
              <a:rPr lang="pt-BR" dirty="0"/>
              <a:t>ESR (Enterprise Service </a:t>
            </a:r>
            <a:r>
              <a:rPr lang="pt-BR" dirty="0" err="1"/>
              <a:t>Repository</a:t>
            </a:r>
            <a:r>
              <a:rPr lang="pt-BR" dirty="0"/>
              <a:t>)</a:t>
            </a:r>
          </a:p>
          <a:p>
            <a:pPr lvl="1"/>
            <a:r>
              <a:rPr lang="pt-BR" dirty="0" err="1"/>
              <a:t>Gobierno</a:t>
            </a:r>
            <a:r>
              <a:rPr lang="pt-BR" dirty="0"/>
              <a:t> de </a:t>
            </a:r>
            <a:r>
              <a:rPr lang="pt-BR" dirty="0" err="1"/>
              <a:t>Ejecución</a:t>
            </a:r>
            <a:r>
              <a:rPr lang="pt-BR" dirty="0"/>
              <a:t> de </a:t>
            </a:r>
            <a:r>
              <a:rPr lang="pt-BR" dirty="0" err="1"/>
              <a:t>Servicios</a:t>
            </a:r>
            <a:endParaRPr lang="es-ES" dirty="0"/>
          </a:p>
          <a:p>
            <a:pPr lvl="1"/>
            <a:endParaRPr lang="es-ES" dirty="0"/>
          </a:p>
          <a:p>
            <a:pPr lvl="1"/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6054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Modelo de Referencia OASIS para SOA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OASIS: Organización para el Avance de Estándares de Información Estructurados </a:t>
            </a:r>
            <a:r>
              <a:rPr lang="es-ES" i="1" dirty="0"/>
              <a:t>(</a:t>
            </a:r>
            <a:r>
              <a:rPr lang="en-US" i="1" dirty="0"/>
              <a:t>Organization for the Advancement of Structured Information Standards</a:t>
            </a:r>
            <a:r>
              <a:rPr lang="en-US" dirty="0"/>
              <a:t>)</a:t>
            </a:r>
            <a:r>
              <a:rPr lang="es-ES" dirty="0"/>
              <a:t> </a:t>
            </a:r>
          </a:p>
          <a:p>
            <a:pPr lvl="1"/>
            <a:r>
              <a:rPr lang="es-ES" dirty="0"/>
              <a:t>Marco de Referencia OASIS para SOA (SOA-RM)</a:t>
            </a:r>
          </a:p>
          <a:p>
            <a:pPr lvl="2"/>
            <a:r>
              <a:rPr lang="es-ES" dirty="0"/>
              <a:t>Define un </a:t>
            </a:r>
            <a:r>
              <a:rPr lang="es-ES" i="1" dirty="0"/>
              <a:t>marco estándar de trabajo </a:t>
            </a:r>
            <a:r>
              <a:rPr lang="es-ES" b="1" i="1" dirty="0"/>
              <a:t>para desarrollar estándares consistentes</a:t>
            </a:r>
            <a:r>
              <a:rPr lang="es-ES" i="1" dirty="0"/>
              <a:t> </a:t>
            </a:r>
            <a:r>
              <a:rPr lang="es-ES" dirty="0"/>
              <a:t>en SOA. </a:t>
            </a:r>
          </a:p>
          <a:p>
            <a:pPr lvl="2"/>
            <a:r>
              <a:rPr lang="es-ES" dirty="0"/>
              <a:t>Es el estándar de los estándares de SOA. </a:t>
            </a:r>
          </a:p>
          <a:p>
            <a:pPr lvl="1"/>
            <a:r>
              <a:rPr lang="es-ES" dirty="0"/>
              <a:t>Fundamentos OASIS para una Arquitectura de Referencia SOA (SOA-RA)</a:t>
            </a:r>
          </a:p>
          <a:p>
            <a:pPr lvl="1"/>
            <a:endParaRPr lang="es-ES" dirty="0"/>
          </a:p>
          <a:p>
            <a:pPr lvl="1"/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04613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ensamientosaztlek.files.wordpress.com/2014/07/conceptosdesoa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71" y="444479"/>
            <a:ext cx="8243504" cy="527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OASIS SOA-RM (Extracto)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19525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BPM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4813" y="465412"/>
            <a:ext cx="8807822" cy="2795373"/>
          </a:xfrm>
        </p:spPr>
        <p:txBody>
          <a:bodyPr>
            <a:normAutofit fontScale="77500" lnSpcReduction="20000"/>
          </a:bodyPr>
          <a:lstStyle/>
          <a:p>
            <a:r>
              <a:rPr lang="es-ES" dirty="0"/>
              <a:t>BPM: Gestión de Procesos de Negocio - Business </a:t>
            </a:r>
            <a:r>
              <a:rPr lang="es-ES" dirty="0" err="1"/>
              <a:t>Process</a:t>
            </a:r>
            <a:r>
              <a:rPr lang="es-ES" dirty="0"/>
              <a:t> Management </a:t>
            </a:r>
          </a:p>
          <a:p>
            <a:pPr lvl="1"/>
            <a:r>
              <a:rPr lang="es-ES" dirty="0"/>
              <a:t>Busca migrar de una</a:t>
            </a:r>
            <a:r>
              <a:rPr lang="es-ES" b="1" dirty="0"/>
              <a:t> operación funcional</a:t>
            </a:r>
            <a:r>
              <a:rPr lang="es-ES" dirty="0"/>
              <a:t> </a:t>
            </a:r>
            <a:r>
              <a:rPr lang="es-ES" b="1" dirty="0"/>
              <a:t>a una operación administrada por procesos</a:t>
            </a:r>
            <a:r>
              <a:rPr lang="es-ES" dirty="0"/>
              <a:t>.</a:t>
            </a:r>
          </a:p>
          <a:p>
            <a:pPr lvl="1"/>
            <a:r>
              <a:rPr lang="es-ES" dirty="0"/>
              <a:t>Es la aplicación de metodologías orientadas a optimizar de forma sistemática los resultados de una empresa garantizando procesos efectivos y eficientes que estén alineados a la estrategia y que aprovechen al máximo los beneficios de la tecnología y de los equipos de trabajo.</a:t>
            </a:r>
          </a:p>
          <a:p>
            <a:endParaRPr lang="es-ES" dirty="0"/>
          </a:p>
        </p:txBody>
      </p:sp>
      <p:pic>
        <p:nvPicPr>
          <p:cNvPr id="1028" name="Picture 4" descr="http://www.jkmichaelspm.com/wp-content/uploads/2014/02/Business-process-mgt-introduc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69" y="3378140"/>
            <a:ext cx="2274066" cy="1832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155575" y="5210354"/>
            <a:ext cx="632198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1" dirty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Gestión del negocio   +   Tecnología</a:t>
            </a:r>
          </a:p>
        </p:txBody>
      </p:sp>
      <p:pic>
        <p:nvPicPr>
          <p:cNvPr id="1030" name="Picture 6" descr="https://encrypted-tbn1.gstatic.com/images?q=tbn:ANd9GcQHityFqMfPFVM9x9a6J23DU0cZ1ll-D7hq_T4xP-UFYtU6CFqNO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263" y="3284868"/>
            <a:ext cx="286702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2.gstatic.com/images?q=tbn:ANd9GcQlm5c97809Y70n8pSfoI5WyuWjjGjDpaYqKSZ5gZ_6s2WDsus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815" y="3600628"/>
            <a:ext cx="2838450" cy="160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2" descr="data:image/jpeg;base64,/9j/4AAQSkZJRgABAQAAAQABAAD/2wCEAAkGBxQSEBQUEBQUFRUUFhQUGBQUFhQVFBcUFBcYFhUUFRQYHCggGBolHBQXITEhJSkrLi4uGB8zODMsNygtLisBCgoKDg0OGhAQGiwkICYsLC0sLCwsLCwsLCwsLCwsLCwsLCwsLCwsLCwsLCwsLCwsLCwsLCwsLCwsLCwsLCwsLP/AABEIAOEA4QMBEQACEQEDEQH/xAAcAAABBQEBAQAAAAAAAAAAAAAAAQIDBQYEBwj/xABREAABAwICBQcGCQkFBgcAAAABAAIDBBEFEgYhMUFRBxMiYXGBkTJSkqGxwRQjQlNyc4Ky0TM0NVRidLPS4RckQ8LwFmODk6KjFSUmNmSEw//EABoBAQADAQEBAAAAAAAAAAAAAAABAwQCBQb/xAA2EQACAQICBQoGAgIDAAAAAAAAAQIDEQQhEjFBUXETIjIzYYGRscHRBRUjUqHwNOEUQnKC8f/aAAwDAQACEQMRAD8A9xQAgBACAEAIAQAgAoCsqMdia7Kwulf5sTS/xd5Le8hWxoyau8l2lMq8E7LN9hxzYtOfJZFD9a4yO9CO33lYqMdrb4e7K5Vp7Elxz/C9zilqJHeXUSnqjayJvjYu9atVOK1RXfmVOpJ65PuyOSWJh8rnH7/jJZXDwvZWJW/8RU2nvfFs53UsXzMXe259ZXact7OGo/ahjqWL5mL0ApvLeyLR+1eAgjaNbW5TxY+Rh8WuS19foL21fi69SaKtkZ5E0w6i4SDwe0+1culF60vI7VWS1N+fmdkGkc7fK5qQdYdE/vcC5p8Aq5YWL1XX5LI4ua12f49yyptK4jqma+LrcMzPTZcDvsqJYWa1Zl8cXB9LL97C8hma9ocxwcDsLSCPELO01kzSmmroeoJBACAEAIAQAgBACAEAIAQAgBACAEBTzY2HEtpm88RqL75YWnrktrI4Nv3K5Uds8vPwKHXTyhn5eJX1ERfrqJDL/u23jgH2Qbv+0Sr4q3RVu3WyiTv0nfs1L+wMlhlaA1vmtAaPALrR2s50nqRC5dHBG5dEEblKIIypII3KTkjcpIGOXSIIypIGXUnI2J7mOzROdG7iw5b/AEm+S7vBUShGSs1cmM5Rd4uxfYdpe5uqpZcfOxjX9qPb3gnsCyVMHth4GynjdlRd69jVUtUyVgfG5r2nY5pBHiFhlFxdmjdGUZK8XdEyg6BACAEAIAQAgBACAEAIAQHLiFeyFoMh2mzWgXc53mtbvK7hBydkcTnGCuymqQ+bXUnKzdTNO3rmeNv0Rq7VoilHo69/sZpty6erd7g5+oAABo1Bo1ADsXSRw5XIiV0ckZUkDHLogjcpII3FSQRlScjHKUQRuUkEbl0iBjlJyMKkgjKk5ZGVJyx1HVyQuzwOyHaRtY76bd/bt61zOnGatJHUKs6bvFm3wHSNlR0HDJKBrYTqdbaYz8odW0LzK2HlTz1o9ahiY1ctT3exdrOaQQAgBACAEAIAQAgBAcGKYlzVmsGeV98kY6trnn5LBvPhc6lZTp6WbyRVUqaOSzexfuwqo48ji97hJORYyW6LRtyRD5Lf9G60WurLJfusz6nd5y3+wjnLo4GEqSBhKkga4qQRkqSBhKk5I3KSCNy6IGOUkEblJBG5ScjHKSBhUkEblJyMK6OSMqTkicNnEEEEaiCNYIO4hT2HPabHRjSfORDUkZzqZJsD/wBl3B/qPbqXmYjC6POhqPWwuL0+ZPX5/wBmsWI3ggBACAEAIAQAgODFcR5oANGeV+pkfE73OO5g2k+8gKynT0uG0qq1NBZZt6l+7CoiZzeYl2eV/wCUl3k+Y3zWC5sP6rTa/DYjL0b53b1v92Dbro5EJUgaShA0lSBhKkgYSpIGOKkgjJUkDCVJBGVJAxyk5ZGV0QMKkgYUOSNy6IGFSckZUnIwqTlkUguLFdHLNnojpJntBUO6exkhOt481x88evtXl4rDaPPjq8j1sHi9PmT17O3+zXLCeiCAEAIAQAgOevrGwxukfsaN20k6g0DeSSAO1dRi5OyOZzUFpMz7C4EyS/lpBrtrEcfyY2+87yT1LWktS1L8veY22s5a3+FuGXXZWGZSBLoBpKEDSVIGEqSBpKEEZK6IGEqSBhKkgYShBGSukQMKk5GFSQMKkgjcpOWMKk5I3KUcjHKSCNy6OGROPAkEEEEaiCNYIPFTZNWZzdp3R6PojjvwmLLIfjowA/dmB2SAddtfA9y8XE0OSllqeo9/CYnloZ61r9y/WY1ggBACAEBmqyp56YvOuKncWsG58+xzuxuto683UtcIaMbbX+F/ZjnPSlfYvy/6OcydGR7hmyRvkte1y0XsTuCslzUkjiHObbMMzTyrebRQ0/U1sUkjrenr8F26UdrficKrLYl4XJn6Y4k0XdBHb9qmkA8cwXPJU3tfidcrVWtLwLHBtP4ZSG1kTY7/AONFfIOst1kDr1qJUpx6Lv2MmNWEukrdqNRW0mSzmnMx2trhvvrHqUU6mlxFSm4cCl0lxg0lNHJHHG90kpZ8ZmLQA0u1BpF9nFdWcp2vsIuow0rXbZm4tNq5/wCThgI/Yp3u9ecqXSgtbficqrN6kvAHac1bCOfgp7Hc6F8ZPUHZtvcVKpReqT8Q6sl0orwsaTAMcpq4820GCci4Y45o3W25XcerUeoriTnTzeaO0oVMlkyepicxxa4WI/1dXRakroolFxdmZ3SjSB9NUGKKOEhrIyS9spdmcwOdrEgG/guYXkrt7Xu9jupaLSSWpb/cs9Haj4XSPl6LZInkPYy4ZlOtrmhxJBt1nYo03Gai9THJqUNJa1rHEq8zkbiuiCv0nxf4KYo42RukLOckMgkNs5+LaA17bdEXPaqYycm3fIvlFRSVs9p2aHuNcycvDI3xZS3mw8NIOa4cHOdw3ELmdV02tqZ1CiqkXsaFogDLGCLgvbcHYRcaitFR2g7bjLTSc0nvRnmaZPJHO09MWXGbm2SMfl35Xc4bHtCp0WtUmX3i9cV3L+y7rYA0jI7Mx7Q+N/nMdsPbuI4hX0p6cb+JlrU+TlbZs4HK5WlLG1FeYKd0jY4nu52KP41rnNDXMlcbAOGu7AqK17pJta9XcaMOloybSerX3ndRs+FYc6qLI45I5SwiJrmsczojWC467u23VdKrKNXk27p7yzEUYyo8okk1uODD610ErJY9rDrHnNPlMPaPXZaqtNVIOLMNCs6U1JfqPWqGrbNG2SM3a8Ag+7t3LwZRcW0z6aElKKktTJ1ydAgBAVmkFW5kQbH+UlcImHzS7a/7LQT3K2jBSlnqWbKa03GNlreS/ewopcrQ2NnkxjKOs7yeu62Rzze0xysuatSGuPxNR9RL91c1NnFHdLW+DMZyUfn/APwn/wCVTiegRhen3HplXi7mSOblaQDbeqIUFKKdy6ddxk1Y895ScOitFUwtDDI50cjQAAXAZg6w38Tv1K+i5JuDKa2jJKa7zR6ATGXCi1+vmjI1pO4N6TQOoXsqqnNrKxbT51HMo+UM/wByp/3h/wDDKuh1j4epRPq1x9C75MJMuGPcNoklPgGqiur1UuBooO1K/Es5cXbICyoiY9jtTgRcWO3Ub3Xf+PbOLzOP8m+UlkeYaYYX8DrP7u4hjg2aJwOtt91+pw8LK6lLTjzuDKasdCXN4o9MxGTn6SCotYvay/2xe3j7VRQejNwL8QtKCmeeaRQibGTGdjpoIj2EMafaVdB2pX4lU86tuB0cnVUYMQdBJ5MofC4Hz2E5T6nD7S5rq8FJbMyaGU3F7ci/qoTG9zDtaSPDetEZaSTMs46LaYtDCHyNDtTfKceDG9Jx8AlSWjFsmnHSmkY1o+HVdXMQcoimn7GsaGRN8MvolVPmRS7i5fUnJ9/saPkfdeWpbxjjPrcPeqcVqTLsLraJ6MfHs+sb95banVvgefT6xcfUw2C4Yal8jGeW2KSVoHynRlpy94LvUqpy0UmXwjpNpbi70Qr+djNI89K5kpyfOtd8PY4Akdfal9CWls2+5DjykNHbs9jqctiPPZyY5+ZO/eIf4c6pq9JcH6GnD9CXFepeaLfoKf64/eiWWP8AJjw9Gaqn8SX7tRTL1DxTXcn+KZXup3HU68kfC/y2Dt8r0l5mPpaqi4M9f4ZX10nxXqbpeaeuCAEBlayqz1Esm6EGCP6w65XeIaPslbacLRS35vhsMNSd5uW7JcdpwXWgzkl/iqj93m+6qquzii6jrfBmG5OK+OCszzPaxvNvGZ2oXNrBTiIuUbI5w8lGV3uNpiWO0he5/wAKisTezc73bPNAXMNJRS0Wd1FFyb0kY3GK6TEpo4KON5Yy+UOAuXO8qWQi4YLAAfibKxWheUmVu87Rgv3eeiUdC2hoWU4ILyDmI3udre4dWuw7lmjepU0thpnalT0dpkeUH8yp/wB4f/DK0Q6x8PUzT6pcfQueTj9EyfTm9gVFXrl3Gil1L7x8ETpDZguer3nctUmoq7MkYuTsjD6eYg2aqDYjnbCxkILded41uy8ekbDsXNJZXe3M6rPOy2ZHp8tLzNDTwu8oCFh7W2zexZaTvUcuJrrK1NR4Hm0Ls+O//dd/25D/ACLQ8qPcZ071u8dyg0jqXEnSR6s+Sdh3B48r/qbf7SUGpU7PgK6cal1xNnjj2yiKoj8meNru+2/uIHcpwzsnB7CMUs1NbSjxuq5mhmd8qf8Au7OOUi8p9EW713PnTUd2fsV01aDlvy9yTQbC7YVWTEa5mStB/Yia4fezeCzVpfUS3GqhH6be84uSB9quUcYfY4fiusV0UcYTpMsoxaqA4TW8HrXLqu70MUeuX/L1KHkt/STfqpf8qz4nqzXhus7mV2klIYagyxdEF7iC35ErXEm3Dc4dpG5WpZWe4p0ru63/AJNA+oFRC2pYACTkmaPkz2uXAbmv8od67oSt9N7NXD+inFQv9RbdfH+ysxs/3N37xD/DnXVXpLg/Q5w3QlxXqXui36Cn+uP3ollj/Jjw9Ga6n8SX7tRTL1DxR0NS6N7ZI/KYQ4dZG7sIuO9czgpxcWd06jpyUlsPYKSoEkbXs8l7Q4dhF187JOLsz6qMlJJomUEnJitYIYJJD8hpI6zsaO8kBdQjpSUTipLQi5GSczJHHGdobneeMj+k4+JPivRjm2/2yPOlklHvfFkd12cErT8VUfu833VTV1Lii6jrfBnn2hWCMrKnmZXPa3I512ZQ67becCLa+C7rVHCN0cUaanKzNlPyb0ly1tVK1w3OMR8QGg+tUqvUtfR8y94ene2l5GdxLD63CJA6KU8286nt1xuPmyRnfb+hVkZQrKzWZXKM6OaeRtcIxJuI0xmaA2eLoyMF7E2vqvuI1jvCqV6UtF6mWNKtHSWtGb0/P9xp/wB4f/DKuj1j4epTLqlx9Cl0exTEIYbUjXmIucdUQkbm1Ztdj1akqRpt87WTTlUUebqO2odi9Y3myybI7UWhrYWEHaHE5bhcrkYZ/wBnT5aeVvQ0miegzaQiorXtL2a2sH5Nh84m3ScN27t1KqpWdTmwRbToqnzpssqrEOfqY7amh7Q0d4uSrY0uTpveUyq8pUW48/0YGfGmHjU1D/4rveuqmVLuXoRTzrd79TS8qUHONc8eVTvZf6qVoB8H5fSKrw6sk9/mizEPSbW63g/7ItCqnn8MliOt1M/M3jzbul7ecHcF0+ZWT3nC59FrcUWm0hfUQUzNZia1lh89OWucO3Wwdy7g+lP9sjiatow/bs9LqIG09LFSs3xvj7hE6573W8VjinNym9nubZNQ0YLb7HnHJPLbEG/tQyD7rvcVqxS5neZcK+f3GgmbauI/+QfXJf3q/XQ/6+hltbEf9vUzvJcf/MmfVy+wKjE9WasN1hYYxA18k8b9TXSPF97SHkteOw+IuN61KOlTVtdl5GHT0Ksk9V3fxM9gNd8EqHRzj4uT4mZvBt9UjetpOYHhfiqZJtKUda1GpWzjLU8n7llpPTGKGSM68s0DgRsc0smyuHUQ4K2U1NRku30M9KDpynB7Lepc6L/oKf64/eiWaP8AJj+7Gaan8SX7tRR3XqHiiEoQeg8nddnp3RnbC6w+g/pN9eYdy8fHU9Gpfee/8Oq6dKz2GrWI9Az2lj8xp4PnJQ530Iumb9Vw1aMOs3LcvPIzYl3SjvflmUlTLme48SfDctsVZJGGTvJsjuuiCaM/FVH7vN91U1tS4ouo63wZlOSj8/8A+E//ACqMT0DrC9PuNljB+Pk+l7guqPQRxW6xlXpNNfC6hr9YDoCy+55kbqb3A911DilUi12kxk3Skn2HFyO35+p83m478L5nZfVmXGL1IswnSl3eovKQ21LEBsFVKP8Aocu6fT7kcVcoL/k/JlzyZSlmFvcNrZJjr6gFRWV6qXAvovRot8Tsk0ilOzKOwfiVcsLAoeKmVlTVvkN3uLu3YOwbAr4wjHUjPKcpa2Pwo/Hx9Rv6IJ9y5rdBnVHrEZLk5bmxRh6pX+IP4quvlTLsPnU8TaYu0SVU0bzZsoMJPDM1oB7nAHuSK+imtmZEpfXae3L8GM5PMR+C1rmTdEPZLG9p3PjBfY+g4d6V46ULomhLRnZnTyfUpq8TfUP1hhdOb+fI482O7Xb6K5rvQp6K4E0Fp1HJ8TY1tXzmIsaPJYebHaQcx8TbuUwho4d9uZzOppYlLdkefcmjsuJU44iRv/acf8q6xGdNkYbKaRr8RbbET9cw+OU+9WQ/j9zKZ5YrvXoZfkv/AEkz6EvsVWJ6s0YbrCxxZ3x8v1kn3it1LoR4I8yu/qS4vzKPHKXnGc4PKjFnftR7j9n2HqVdSNnff+/kuoVNJaL2eX9EkmIibDCx+uWnfE0E7XQFxy3+iXZewhZ7NTtsfma7pwvtWXdc0OjH6CqPrj96Jcx/kx/djIq/xJfu1FDdeoeIJdSDScn9XkrMh/xWOH2mdMerMsOPhenpbj0fhlS1Vx3ryPS1457xkMYmviDuENOfF59upbKC5j7WkY67+ouxN+P/AIVQK2GG4t0JJ4T8XUfu833VTW1Lii6hrfBmC0MxtlHUiaRr3jI5tmZc13W19IgblNWm5xsiKNRQd2aWt04pXvc8Q1JLjexMLRs4hxPqURhUirXX5OpTpylez/BnsQxWfEHthhjIaDdsMd3dI6jJI87TbVc2AXVlDnSZzdz5sV3e56RozhAwyjPOEGaTpOtsL7WaxvEN49pWSTdadlqNaSoU7vWZTT116GAnaamQ/wDbK1RyqPgZJO9JcfQuuTr9ES/Tm9gVFXrl3Gin1D7zlutxgEJQgnoH2eT5rJXeET1XX6D7vMtodYu/yM5yUMvX34RPPiWhU4noF+F6fcaHGnXqJfpn1aloor6a4GWu/qS4mO01hy1IlGoTsEtx5+tkg9Jt/tBcQVk47v1Fs3e0t/6zd8n9KKXDHTuHSlvL2tAtEO/b9pZav1Kqh+9pqp2p0XPv9iuwqU/CYnHaZG3PWXf1W+qvptdh5tKX1Yt7zLaJdDFoR5s8jPVIz3qirnSfA1UutXF+ptsbFsSHW+I/dHuXVL+O+DK6ytilxRk+S/8ASTPoS+xV4nqy7DdYduLu/vE31sn3it9LoR4I8mu/qS4vzOJshBuP6HiD1HYrHFNWZUpuLTRQ4nS80/ofk3i7ey4uw9bSPUDvWNqzsz04yUlpLU/2xt9Gf0DUfXH70Soj/Jj+7GW1f4kv3ajP3XqnhiXQHfgE/N1cD72tI0dzugfU4qnEx0qUkacJLRrRfaexr58+nMDM+89Y7rYzwP8AVb6C5keLZ5+IfPlwS/fE5brWZBbqAdeG1TY3kvbma5rmObxa7aq6tPTjZFtKooSuyY0WFu20rR9j8Cs/J11tNHK0H/r+BzaLC26xTNP2CfaU5Ovv/JPKUFs/B1jHY4m5aaFrB2Bo7crdqLCtvnMh4tJc1FPV1b5XZnm59Q6gNy1QgoqyMk5ubuzpo6mAx83VQiRrXF7bgOsSLHUVVVpTlLSi7F9KtCMdGSOx2KU8cD4qeLIHX6IAa27tROoquOHnpqUmWTxMNBxiigJW0wiFCLixSlpuANhBBFwQRYgjeCColFSVmTGbi7ossOxOGA5oqSNj7WLmdG44bNmpZpYVy/2NUcWo/wCpVVUud7nWtmJNu03WqMbJIxzlpSbHU1SG2EkUczQSQ2RodYm1y0nyb2HgualFTzvZndOu4ZWujsxTHTLEImxiNrbamm4s0WDQLCw/BcUsMqctK9zqtinUjo2sUwkLSCDYggg8CNYK02vkzLezuixo8XgY4PdSQmUOzc40Bpzbc2w2N1llhW8lJ2NkcalrirnHjOKmafnWtyEZba7627DdX0qOhDQeZlr1+UqaayLPC8eo4crxSNZKBYuja0bdtjtsVmng6jyUsjZDH00ruOfYZmvqA+WR41B73OAO2znE+9ehCOjFI8mpPSm5b2zmJXZUdeGVjI3/AB0TJo97HgGx85p3FU1qPKLJ2Zpw2IdJ5q63F5iOkNMaSSCngMQeQbANDb5mkkgHg1ZqOEnGopyd7Gyvjqc6ThGLVzK3W88oS6AGSZSHeaQ7wN/cokrpo6hLRkme1fCO1fO2Pq9IwMDtVSeMrPugrfQ6Me/zPPrvnT4ryGXWkyhdCRbqAF0AXQBdAJdSBCUIEugMbym47JTQRthcWOmLwXjU4NYBfKdxOca+1ZsTUcYpLaacLTU5NvYLSckOJSRsea5ozta6xknJGYXsTv2rz9OW89LQjuJv7GcS/X2enOmnLeNCO4T+xnEv19npzppy3jQjuD+xjEv19npzppy3jQjuD+xjEv15npzppy3kaEdwf2MYl+vM9OdNOW8cnHcUOBy1NHiUtBUyGXLcXzOcA4NDw5pdrAIOxbMJVlp6LeRixtGChppWaNk5y9Q8dsic5TY4bI3OXRw2RkqTkS6AS6AS6AS6kCXQDJfJPYUDPV//ABMeafH+i+cPqzLUx6NQP24z4tAW7D9GPeYcR0p9w261GQLqALdCQugIqqqZGxz5HBrWi5cTYAKG0ldkpNuyMZU8p9M11mRzPHnWa0HrAJv42WZ4uGxGpYObWbNBgGkkFY0mBxzNtmY4We2/VvHWLq6nVjU1FFSlKnrLa6tKhLoRc855Yj0aXtn9kSxY3/Xv9Dfgdcu71PovCPzeH6uP7oWA9A60AIAQAgBAfOGkP/umo+kf4LFpwfWoyY7qWaQuXtnz7ZG5ymxw2c1XVNjYXyODWjaSolKMFeRMISnLRirszMunUINmxykceiO8AlYn8QhfJM9BfC6ls5IusJxmKpaTEdY2tdqc2/Ee8LVSrwqrmmOvh50XaR3XVxQJdAJdAJdAMl2HsQWuez80OA8F84fVmKIIlqGnaWNd6D3A+xbMM+YuL8jFil9R8F5s57raYbi3QkLqALdAed8pkz5qilo2G3OOadewve7m2E9QufFYMZLNRPQwUcnI9twLQGgpYBC2nifqs58rGve873OcRv4BYjeeLcp+BMwbFIJqO7Y5QZea3NyuAkjH7Dgdm6/ZbuE3GSaOKkFOLixx5UIfmZfSZ+K3f5kdxg/wpbxP7T4fmZfSZ+Kf5kdw/wAGW9GX030oZXCERsczmjITmLTfPkta30FnxFZVLWWo0Yeg6V7vWfVmEfm8P1cf3QsxqOtACAEAIAQHzDp5iIp9IqqVwLg14Fha+uFg3q6hUVOakyjEUnVpuCGnT+L5qTxb+K3/ADCH2s8z5XP7kIdPYvmn+LfxU/MY/ayPlU/uRn9J9IPhWQNBaxlzlJGt3HV1e0rJicTy1rajdhMJyCd3ds9g0W5FqSShjfVPldNNG1+aN4a2POA4BjbWNr7XXWQ2nkldRPw3FHw5sxhmyXHy43EWuOJa4G24q2hNwmpIoxFNVKcovceiEr6I+WEQCXQCEoCbD4s80bR8p7B4uC4qu0G+wsox0qkV2nuXNr5y59XYwGKxZK4jc/nWcPKGdvvWzCvKS4MxYtc6L4oq7r0TzBboAugFugMVykYLJK2OogzGSHaG3z5b5g9ttd2ketY8XSclpLYbcHWUW4vaaXBeXiDmAKyCUTNFjzWRzHkWFxmILCdtjs4rzT1DFYhiM+P4k2Z8fN00NgG+U1sYOYtzbHPcdvDuV9Ck5y7DPiKypx7TcHD4PmYf+Wz8F6nJx3LwPI5SW9+I00MHzMX/AC2fgp5OO5eBHKT3vxMDyqQMa2myMYy5mvka1t9Udr2GtYsbFJRst/ob8DJycrvd6n0thH5vD9XH90LAeidaAEAXQAgBAfNelbA7SapDgCM2wgEfkWbitODSdVJmPHNqi2uwt/gcXzUfoM/Be1yUPtXgfP8ALVPufixvwKL5uP0G/gp5OH2rwHLVPufizK6a4JcNlhYOiMr2sbu2h1hw3rz8bh/94LjY9P4fis3Tm+F/IstHuWOtpaRtPkilyNyxySZszWgWaHWPSsvLPZMxhMMlZVmedxN5Odkkd8p982Udp3DYFrwtB1Jp7EYsbiI0qbW16vc3bqwbrn1L3bHzYw1h4DxSwuTQiR/kxud9Frj7Fy5RWtlkac5ak/A6mYdUH/Ak72lvtVbxFJa5LxLFhaz1Qfh7l7ohgsxrYS+NzWscXuJtYZWkt2HzrLNicTTdJqMrs14TCVY1oylGyXA9ZXjHvGI05hLZBINwZJ3xmzv+kq/DStUS35GfFRbpNrZn4f0UVULPNth6Q7Hax7V60M0eNPKTIrro5FugDMguJnQFbU4PTyOzPgic7i5jSfZrXDpQebSLFWnFWUmdcbQ0BrQGgbAAAB3BdqKWorcm82BepIuNLkIuYHlWPRpu2b2RrBj9Ue/0PR+HPOXd6n0rhH5vD9VH90Lzj1DrQHg/LhVTuxalgimkjEjI2gMc8AOkky5i1mt27idSAylJ8MosToGOqpn87JA7ypwMrpubLS2S17gHq1oD6jQAgPmzSg/+p6n6X/4sWvBdcjF8Q6iXcXd17h84IgIpZg3b/VAU1VTRPNzFHfiWtv4qt4em3dxRcsTVirKT8TS4HoRVTgFkYiZudJdgt1Ntc+CqqYqjSy/CL6eCr1c3l2s22GcmULReokfIeDeg31a/WsVT4jN9FWPQp/C6cem7/g0NPgNJTj4qCMHiRmd6TrlZJ4irPpSZthh6UOjFEFZV7hq6gqi45qOkdK7VqA2uOwdQ4lCDS0lK2NuVo7TvJ4lQSTICk0tpc8Ga3kHX9F2o+5NQ1mAv8WAdsZMZ7BrYe8L3KclJX35+54FWDjk9jt3bPwR5lYU3EL0FxMymwuIXoLjS9CLjS5LEXGl6mxFxpcpsRcqdIsHZVxZHEtIOZrhrsbW1jeCqa9BVY2Zdh8Q6MrozTNEaloAbVkAagAZAAOAGbUsXy+W9HofM4faw/wBlqr9cd6Uv8yfL5b0R80h9rIJdDZ3ODnVAc4Ws52cuFtYsSbhPl896HzSH2sa/QyYkF1QCRsJzkixuLEnVr1p8vnvQ+aQ+1k/+zNV+uO9KX+ZT8ulvRHzWH2sT/Zqq/W3+lL/Mny6W9D5rD7Wd2AaOCneZJH85Ibi+4X2nXrJPFacNhFSek3dmTF451o6KVkX11tPPOSoq7am7eO4KQWWjmiVRWnM0ZI98r9nY0bXHs1daz18VCllre414fBVK2epbz1PR7Q6mpLFrc8g/xJLF1/2Rsb3LyK2KqVdeS3Ht0MJTo6lnvZoVmNRDUThoQFFW1l1IGYfhzpTd2pnHeeofihBo4og0ANFgNwUEj0AICOeIPa5p2OBB70B5jiUBjlLXag74p3U4H4t/Z+IXoYOpk47s16nm46nZqe/J+jKxxttXpHk3EzoLiZ1NiLjS9LC4heliLjS9TYi40uQi40uU2IuNLkA0uUkDS5CLjS5SQJdAJdAJdAJdAcNTUk9FvZq2nqCkI3mhfJ/mDZq0ajYtgOo8QZeH0fHgvMxOOtzafj7HsYT4f/vV8Pc9MjYGgBoAA1AAWAHAAbF5Td9Z7CVhyAgqKgNCAoa2supBNh2FF1nS6hubvPbwCAvmtsLDUBuUAVACAEAIDJ6aYYHDPucMrrbj8lw/1uC7pzcJKSOKlNVIuL2mEnJ2nygcr/pDY7sI1r3aUlJJrVsPnK8HGTvrWT9+9EOZWWKLiFymwuNzJYi4mZAIXILjS5SLiFyEDS5BcaSpIEJQCXQCXQCXQCXQHHWVHyR3n3KUD0vk/wBChEG1FU28h1sjP+GNznDz/Z2ryMZi9LmQ1be093BYLQWnPX5G/XnHpggOepqA0IChrKsk2G/UpB3YbhdulKLu3N3DrPEoC3UAVACAEAIAQEVVAJGOY7Y4W/qOtAeY6QYc6J7iRct6LwPlR7Q4dY2+K3YOtovQerZx/s8/HYfSWmlnt7V/RQSCx47weI3Fewnc8GSsxuZCBMykgS6AS6AbdAF0Al0AhKAbdAJdAF0AiAgqZso1bT/q6kGz5M9FecIqpx0Gn4pp+U4H8oeoEG3X2LzsdibfTj3nrfDsLf6su73PU15B7QIDmqqkNCAo6idz3ZWi5O4KQWeG4cI+kdb953DiG/ioBYgIBUAIAQAgBACAEBVY/hnPMzN8tuz9oeagPL8ToubOrUwnV+w4/JPBp9RXsYTEaa0Za/P+zw8bhdDnR1eT9mVp61vPLtYS6AS6AS6AS6AQlAJdAJdAJdAJdAF1IGlyA6NGcHdW1TYxcM8p7vNjB1952DtVOIrKlDS8DRhaDrVNHZtPdqeBrGNYwBrWgNAGwAagAvnm23dn06SSsiRQSctVUhoQFM97pXZWd53AcSVILagogwat+1x2ns4BQDtCAEAIAQAgBACAEAIAQGb0mwQPDpGNvcdNnEecBxUptO6IlFSVmeb4lRGM8WHU13Dg13uK9rDYlVFZ6/3NHgYvCOk7rVs7Ox+jOErYeeNJQCXQCXQBdAIgEupAl0Al0Al0BDUv1W4oD1zk3wT4PSCRw+Mns88Qz5DfA3714eNradSy1I+iwFDk6V3reZrVjNxyVVUGhAVIDpSbGzRtd7hxKkFvS0oa0ACw223k8XHeVAOpACAEAIAQAgBACAEAIAQAgM5j2ABwc+IA3vmj3OvtIHuUptO6IaTVmedYnhJZcsBLRu2uZ+LfWF62GxilzZ5PzPExeAcOdDNfle6KklegeWJdAJdAF1IEugEugEugEJQCXQg7dG8N+FVsUR1tvd30G9J1+3Z3qrEVOTpuRowlLlaqjs2nu4FgvnD6k5KyqDQgKxkRlNzcN4Da7s6utSC4p4MoGzVsA2Ds/FQCdACAEAIAQAgBACAEAIAQAgBACAqsVwVsvSbZr+O4/S/FAYHGdHLOOrm37bW6DuvV7QttDGyhlLNfk8/E4CFTOOT/AAzL1VM+M2e0tO6+w/ROwr1qdWFRXizxatCdJ2krEF1aUiXQCXQCXQgS6AS6kBdAb/kkw8fH1B4iJp7g93tavK+JT6MO89n4VTylPuN3WVYaF5Z7BwxQF7ukL/s+93AdW0qQW0MIb1nj7gNw6lAJUAIAQAgBACAEAIAQAgBACAEAIAQAgIqinbI3K9ocOv3HcgM7iejVwclntO1j7X7jvXUZOLumcyjGStJXRi8R0WFyIyY3eY+5Hcdo9a30viEllNXPNrfDIvOm7djKGtwyWLy2G3nN6TfEbO9ejTxNOp0WeXVwlWl0ll2HDmV5mC6AQlAJdCBpKA9e0RZzGHwtA6TxnPEmQ3HqsF8/i56daR9Rg4aFCKLSmpy83PidYb2cXeoLMai2iiDRYf1J4koB6AEAIAQAgBACAEAIAQAgBACAEAIAQAgBACAjnga8We0OHWLoCrnwFu2Nxb1HpD8fWgKWv0TDvKiY/rbZrvcrYV6kOjIpqYelU6UUUVToXF/vo+0Zh6x71qj8QqLWkzHP4XSeptFfJoWfkTt+038Crl8SW2Jnl8Jeyf4IjoRNukiPe/8AlVnzGnuZW/hVXZJANBZz/iQjvf8AyqfmNPcyPlVXej0vDaDot2hoaGg7yALWbwHXvXjSd3c95KysW7GgCwFgNygkcgBACAEAIAQAgBACAEAIAQAgBACAEAIAQAgBACAEAIBHbEBUYnu70BSO3/63oBzEBsAgFQAgBACAEAIAQAgBACAEAIAQ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AutoShape 14" descr="data:image/jpeg;base64,/9j/4AAQSkZJRgABAQAAAQABAAD/2wCEAAkGBxQSEBQUEBQUFRUUFhQUGBQUFhQVFBcUFBcYFhUUFRQYHCggGBolHBQXITEhJSkrLi4uGB8zODMsNygtLisBCgoKDg0OGhAQGiwkICYsLC0sLCwsLCwsLCwsLCwsLCwsLCwsLCwsLCwsLCwsLCwsLCwsLCwsLCwsLCwsLCwsLP/AABEIAOEA4QMBEQACEQEDEQH/xAAcAAABBQEBAQAAAAAAAAAAAAAAAQIDBQYEBwj/xABREAABAwICBQcGCQkFBgcAAAABAAIDBBEFEgYhMUFRBxMiYXGBkTJSkqGxwRQjQlNyc4Ky0TM0NVRidLPS4RckQ8LwFmODk6KjFSUmNmSEw//EABoBAQADAQEBAAAAAAAAAAAAAAABAwQCBQb/xAA2EQACAQICBQoGAgIDAAAAAAAAAQIDEQQhEjFBUXETIjIzYYGRscHRBRUjUqHwNOEUQnKC8f/aAAwDAQACEQMRAD8A9xQAgBACAEAIAQAgAoCsqMdia7Kwulf5sTS/xd5Le8hWxoyau8l2lMq8E7LN9hxzYtOfJZFD9a4yO9CO33lYqMdrb4e7K5Vp7Elxz/C9zilqJHeXUSnqjayJvjYu9atVOK1RXfmVOpJ65PuyOSWJh8rnH7/jJZXDwvZWJW/8RU2nvfFs53UsXzMXe259ZXact7OGo/ahjqWL5mL0ApvLeyLR+1eAgjaNbW5TxY+Rh8WuS19foL21fi69SaKtkZ5E0w6i4SDwe0+1culF60vI7VWS1N+fmdkGkc7fK5qQdYdE/vcC5p8Aq5YWL1XX5LI4ua12f49yyptK4jqma+LrcMzPTZcDvsqJYWa1Zl8cXB9LL97C8hma9ocxwcDsLSCPELO01kzSmmroeoJBACAEAIAQAgBACAEAIAQAgBACAEBTzY2HEtpm88RqL75YWnrktrI4Nv3K5Uds8vPwKHXTyhn5eJX1ERfrqJDL/u23jgH2Qbv+0Sr4q3RVu3WyiTv0nfs1L+wMlhlaA1vmtAaPALrR2s50nqRC5dHBG5dEEblKIIypII3KTkjcpIGOXSIIypIGXUnI2J7mOzROdG7iw5b/AEm+S7vBUShGSs1cmM5Rd4uxfYdpe5uqpZcfOxjX9qPb3gnsCyVMHth4GynjdlRd69jVUtUyVgfG5r2nY5pBHiFhlFxdmjdGUZK8XdEyg6BACAEAIAQAgBACAEAIAQHLiFeyFoMh2mzWgXc53mtbvK7hBydkcTnGCuymqQ+bXUnKzdTNO3rmeNv0Rq7VoilHo69/sZpty6erd7g5+oAABo1Bo1ADsXSRw5XIiV0ckZUkDHLogjcpII3FSQRlScjHKUQRuUkEbl0iBjlJyMKkgjKk5ZGVJyx1HVyQuzwOyHaRtY76bd/bt61zOnGatJHUKs6bvFm3wHSNlR0HDJKBrYTqdbaYz8odW0LzK2HlTz1o9ahiY1ctT3exdrOaQQAgBACAEAIAQAgBAcGKYlzVmsGeV98kY6trnn5LBvPhc6lZTp6WbyRVUqaOSzexfuwqo48ji97hJORYyW6LRtyRD5Lf9G60WurLJfusz6nd5y3+wjnLo4GEqSBhKkga4qQRkqSBhKk5I3KSCNy6IGOUkEblJBG5ScjHKSBhUkEblJyMK6OSMqTkicNnEEEEaiCNYIO4hT2HPabHRjSfORDUkZzqZJsD/wBl3B/qPbqXmYjC6POhqPWwuL0+ZPX5/wBmsWI3ggBACAEAIAQAgODFcR5oANGeV+pkfE73OO5g2k+8gKynT0uG0qq1NBZZt6l+7CoiZzeYl2eV/wCUl3k+Y3zWC5sP6rTa/DYjL0b53b1v92Dbro5EJUgaShA0lSBhKkgYSpIGOKkgjJUkDCVJBGVJAxyk5ZGV0QMKkgYUOSNy6IGFSckZUnIwqTlkUguLFdHLNnojpJntBUO6exkhOt481x88evtXl4rDaPPjq8j1sHi9PmT17O3+zXLCeiCAEAIAQAgOevrGwxukfsaN20k6g0DeSSAO1dRi5OyOZzUFpMz7C4EyS/lpBrtrEcfyY2+87yT1LWktS1L8veY22s5a3+FuGXXZWGZSBLoBpKEDSVIGEqSBpKEEZK6IGEqSBhKkgYShBGSukQMKk5GFSQMKkgjcpOWMKk5I3KUcjHKSCNy6OGROPAkEEEEaiCNYIPFTZNWZzdp3R6PojjvwmLLIfjowA/dmB2SAddtfA9y8XE0OSllqeo9/CYnloZ61r9y/WY1ggBACAEBmqyp56YvOuKncWsG58+xzuxuto683UtcIaMbbX+F/ZjnPSlfYvy/6OcydGR7hmyRvkte1y0XsTuCslzUkjiHObbMMzTyrebRQ0/U1sUkjrenr8F26UdrficKrLYl4XJn6Y4k0XdBHb9qmkA8cwXPJU3tfidcrVWtLwLHBtP4ZSG1kTY7/AONFfIOst1kDr1qJUpx6Lv2MmNWEukrdqNRW0mSzmnMx2trhvvrHqUU6mlxFSm4cCl0lxg0lNHJHHG90kpZ8ZmLQA0u1BpF9nFdWcp2vsIuow0rXbZm4tNq5/wCThgI/Yp3u9ecqXSgtbficqrN6kvAHac1bCOfgp7Hc6F8ZPUHZtvcVKpReqT8Q6sl0orwsaTAMcpq4820GCci4Y45o3W25XcerUeoriTnTzeaO0oVMlkyepicxxa4WI/1dXRakroolFxdmZ3SjSB9NUGKKOEhrIyS9spdmcwOdrEgG/guYXkrt7Xu9jupaLSSWpb/cs9Haj4XSPl6LZInkPYy4ZlOtrmhxJBt1nYo03Gai9THJqUNJa1rHEq8zkbiuiCv0nxf4KYo42RukLOckMgkNs5+LaA17bdEXPaqYycm3fIvlFRSVs9p2aHuNcycvDI3xZS3mw8NIOa4cHOdw3ELmdV02tqZ1CiqkXsaFogDLGCLgvbcHYRcaitFR2g7bjLTSc0nvRnmaZPJHO09MWXGbm2SMfl35Xc4bHtCp0WtUmX3i9cV3L+y7rYA0jI7Mx7Q+N/nMdsPbuI4hX0p6cb+JlrU+TlbZs4HK5WlLG1FeYKd0jY4nu52KP41rnNDXMlcbAOGu7AqK17pJta9XcaMOloybSerX3ndRs+FYc6qLI45I5SwiJrmsczojWC467u23VdKrKNXk27p7yzEUYyo8okk1uODD610ErJY9rDrHnNPlMPaPXZaqtNVIOLMNCs6U1JfqPWqGrbNG2SM3a8Ag+7t3LwZRcW0z6aElKKktTJ1ydAgBAVmkFW5kQbH+UlcImHzS7a/7LQT3K2jBSlnqWbKa03GNlreS/ewopcrQ2NnkxjKOs7yeu62Rzze0xysuatSGuPxNR9RL91c1NnFHdLW+DMZyUfn/APwn/wCVTiegRhen3HplXi7mSOblaQDbeqIUFKKdy6ddxk1Y895ScOitFUwtDDI50cjQAAXAZg6w38Tv1K+i5JuDKa2jJKa7zR6ATGXCi1+vmjI1pO4N6TQOoXsqqnNrKxbT51HMo+UM/wByp/3h/wDDKuh1j4epRPq1x9C75MJMuGPcNoklPgGqiur1UuBooO1K/Es5cXbICyoiY9jtTgRcWO3Ub3Xf+PbOLzOP8m+UlkeYaYYX8DrP7u4hjg2aJwOtt91+pw8LK6lLTjzuDKasdCXN4o9MxGTn6SCotYvay/2xe3j7VRQejNwL8QtKCmeeaRQibGTGdjpoIj2EMafaVdB2pX4lU86tuB0cnVUYMQdBJ5MofC4Hz2E5T6nD7S5rq8FJbMyaGU3F7ci/qoTG9zDtaSPDetEZaSTMs46LaYtDCHyNDtTfKceDG9Jx8AlSWjFsmnHSmkY1o+HVdXMQcoimn7GsaGRN8MvolVPmRS7i5fUnJ9/saPkfdeWpbxjjPrcPeqcVqTLsLraJ6MfHs+sb95banVvgefT6xcfUw2C4Yal8jGeW2KSVoHynRlpy94LvUqpy0UmXwjpNpbi70Qr+djNI89K5kpyfOtd8PY4Akdfal9CWls2+5DjykNHbs9jqctiPPZyY5+ZO/eIf4c6pq9JcH6GnD9CXFepeaLfoKf64/eiWWP8AJjw9Gaqn8SX7tRTL1DxTXcn+KZXup3HU68kfC/y2Dt8r0l5mPpaqi4M9f4ZX10nxXqbpeaeuCAEBlayqz1Esm6EGCP6w65XeIaPslbacLRS35vhsMNSd5uW7JcdpwXWgzkl/iqj93m+6qquzii6jrfBmG5OK+OCszzPaxvNvGZ2oXNrBTiIuUbI5w8lGV3uNpiWO0he5/wAKisTezc73bPNAXMNJRS0Wd1FFyb0kY3GK6TEpo4KON5Yy+UOAuXO8qWQi4YLAAfibKxWheUmVu87Rgv3eeiUdC2hoWU4ILyDmI3udre4dWuw7lmjepU0thpnalT0dpkeUH8yp/wB4f/DK0Q6x8PUzT6pcfQueTj9EyfTm9gVFXrl3Gil1L7x8ETpDZguer3nctUmoq7MkYuTsjD6eYg2aqDYjnbCxkILded41uy8ekbDsXNJZXe3M6rPOy2ZHp8tLzNDTwu8oCFh7W2zexZaTvUcuJrrK1NR4Hm0Ls+O//dd/25D/ACLQ8qPcZ071u8dyg0jqXEnSR6s+Sdh3B48r/qbf7SUGpU7PgK6cal1xNnjj2yiKoj8meNru+2/uIHcpwzsnB7CMUs1NbSjxuq5mhmd8qf8Au7OOUi8p9EW713PnTUd2fsV01aDlvy9yTQbC7YVWTEa5mStB/Yia4fezeCzVpfUS3GqhH6be84uSB9quUcYfY4fiusV0UcYTpMsoxaqA4TW8HrXLqu70MUeuX/L1KHkt/STfqpf8qz4nqzXhus7mV2klIYagyxdEF7iC35ErXEm3Dc4dpG5WpZWe4p0ru63/AJNA+oFRC2pYACTkmaPkz2uXAbmv8od67oSt9N7NXD+inFQv9RbdfH+ysxs/3N37xD/DnXVXpLg/Q5w3QlxXqXui36Cn+uP3ollj/Jjw9Ga6n8SX7tRTL1DxR0NS6N7ZI/KYQ4dZG7sIuO9czgpxcWd06jpyUlsPYKSoEkbXs8l7Q4dhF187JOLsz6qMlJJomUEnJitYIYJJD8hpI6zsaO8kBdQjpSUTipLQi5GSczJHHGdobneeMj+k4+JPivRjm2/2yPOlklHvfFkd12cErT8VUfu833VTV1Lii6jrfBnn2hWCMrKnmZXPa3I512ZQ67becCLa+C7rVHCN0cUaanKzNlPyb0ly1tVK1w3OMR8QGg+tUqvUtfR8y94ene2l5GdxLD63CJA6KU8286nt1xuPmyRnfb+hVkZQrKzWZXKM6OaeRtcIxJuI0xmaA2eLoyMF7E2vqvuI1jvCqV6UtF6mWNKtHSWtGb0/P9xp/wB4f/DKuj1j4epTLqlx9Cl0exTEIYbUjXmIucdUQkbm1Ztdj1akqRpt87WTTlUUebqO2odi9Y3myybI7UWhrYWEHaHE5bhcrkYZ/wBnT5aeVvQ0miegzaQiorXtL2a2sH5Nh84m3ScN27t1KqpWdTmwRbToqnzpssqrEOfqY7amh7Q0d4uSrY0uTpveUyq8pUW48/0YGfGmHjU1D/4rveuqmVLuXoRTzrd79TS8qUHONc8eVTvZf6qVoB8H5fSKrw6sk9/mizEPSbW63g/7ItCqnn8MliOt1M/M3jzbul7ecHcF0+ZWT3nC59FrcUWm0hfUQUzNZia1lh89OWucO3Wwdy7g+lP9sjiatow/bs9LqIG09LFSs3xvj7hE6573W8VjinNym9nubZNQ0YLb7HnHJPLbEG/tQyD7rvcVqxS5neZcK+f3GgmbauI/+QfXJf3q/XQ/6+hltbEf9vUzvJcf/MmfVy+wKjE9WasN1hYYxA18k8b9TXSPF97SHkteOw+IuN61KOlTVtdl5GHT0Ksk9V3fxM9gNd8EqHRzj4uT4mZvBt9UjetpOYHhfiqZJtKUda1GpWzjLU8n7llpPTGKGSM68s0DgRsc0smyuHUQ4K2U1NRku30M9KDpynB7Lepc6L/oKf64/eiWaP8AJj+7Gaan8SX7tRR3XqHiiEoQeg8nddnp3RnbC6w+g/pN9eYdy8fHU9Gpfee/8Oq6dKz2GrWI9Az2lj8xp4PnJQ530Iumb9Vw1aMOs3LcvPIzYl3SjvflmUlTLme48SfDctsVZJGGTvJsjuuiCaM/FVH7vN91U1tS4ouo63wZlOSj8/8A+E//ACqMT0DrC9PuNljB+Pk+l7guqPQRxW6xlXpNNfC6hr9YDoCy+55kbqb3A911DilUi12kxk3Skn2HFyO35+p83m478L5nZfVmXGL1IswnSl3eovKQ21LEBsFVKP8Aocu6fT7kcVcoL/k/JlzyZSlmFvcNrZJjr6gFRWV6qXAvovRot8Tsk0ilOzKOwfiVcsLAoeKmVlTVvkN3uLu3YOwbAr4wjHUjPKcpa2Pwo/Hx9Rv6IJ9y5rdBnVHrEZLk5bmxRh6pX+IP4quvlTLsPnU8TaYu0SVU0bzZsoMJPDM1oB7nAHuSK+imtmZEpfXae3L8GM5PMR+C1rmTdEPZLG9p3PjBfY+g4d6V46ULomhLRnZnTyfUpq8TfUP1hhdOb+fI482O7Xb6K5rvQp6K4E0Fp1HJ8TY1tXzmIsaPJYebHaQcx8TbuUwho4d9uZzOppYlLdkefcmjsuJU44iRv/acf8q6xGdNkYbKaRr8RbbET9cw+OU+9WQ/j9zKZ5YrvXoZfkv/AEkz6EvsVWJ6s0YbrCxxZ3x8v1kn3it1LoR4I8yu/qS4vzKPHKXnGc4PKjFnftR7j9n2HqVdSNnff+/kuoVNJaL2eX9EkmIibDCx+uWnfE0E7XQFxy3+iXZewhZ7NTtsfma7pwvtWXdc0OjH6CqPrj96Jcx/kx/djIq/xJfu1FDdeoeIJdSDScn9XkrMh/xWOH2mdMerMsOPhenpbj0fhlS1Vx3ryPS1457xkMYmviDuENOfF59upbKC5j7WkY67+ouxN+P/AIVQK2GG4t0JJ4T8XUfu833VTW1Lii6hrfBmC0MxtlHUiaRr3jI5tmZc13W19IgblNWm5xsiKNRQd2aWt04pXvc8Q1JLjexMLRs4hxPqURhUirXX5OpTpylez/BnsQxWfEHthhjIaDdsMd3dI6jJI87TbVc2AXVlDnSZzdz5sV3e56RozhAwyjPOEGaTpOtsL7WaxvEN49pWSTdadlqNaSoU7vWZTT116GAnaamQ/wDbK1RyqPgZJO9JcfQuuTr9ES/Tm9gVFXrl3Gin1D7zlutxgEJQgnoH2eT5rJXeET1XX6D7vMtodYu/yM5yUMvX34RPPiWhU4noF+F6fcaHGnXqJfpn1aloor6a4GWu/qS4mO01hy1IlGoTsEtx5+tkg9Jt/tBcQVk47v1Fs3e0t/6zd8n9KKXDHTuHSlvL2tAtEO/b9pZav1Kqh+9pqp2p0XPv9iuwqU/CYnHaZG3PWXf1W+qvptdh5tKX1Yt7zLaJdDFoR5s8jPVIz3qirnSfA1UutXF+ptsbFsSHW+I/dHuXVL+O+DK6ytilxRk+S/8ASTPoS+xV4nqy7DdYduLu/vE31sn3it9LoR4I8mu/qS4vzOJshBuP6HiD1HYrHFNWZUpuLTRQ4nS80/ofk3i7ey4uw9bSPUDvWNqzsz04yUlpLU/2xt9Gf0DUfXH70Soj/Jj+7GW1f4kv3ajP3XqnhiXQHfgE/N1cD72tI0dzugfU4qnEx0qUkacJLRrRfaexr58+nMDM+89Y7rYzwP8AVb6C5keLZ5+IfPlwS/fE5brWZBbqAdeG1TY3kvbma5rmObxa7aq6tPTjZFtKooSuyY0WFu20rR9j8Cs/J11tNHK0H/r+BzaLC26xTNP2CfaU5Ovv/JPKUFs/B1jHY4m5aaFrB2Bo7crdqLCtvnMh4tJc1FPV1b5XZnm59Q6gNy1QgoqyMk5ubuzpo6mAx83VQiRrXF7bgOsSLHUVVVpTlLSi7F9KtCMdGSOx2KU8cD4qeLIHX6IAa27tROoquOHnpqUmWTxMNBxiigJW0wiFCLixSlpuANhBBFwQRYgjeCColFSVmTGbi7ossOxOGA5oqSNj7WLmdG44bNmpZpYVy/2NUcWo/wCpVVUud7nWtmJNu03WqMbJIxzlpSbHU1SG2EkUczQSQ2RodYm1y0nyb2HgualFTzvZndOu4ZWujsxTHTLEImxiNrbamm4s0WDQLCw/BcUsMqctK9zqtinUjo2sUwkLSCDYggg8CNYK02vkzLezuixo8XgY4PdSQmUOzc40Bpzbc2w2N1llhW8lJ2NkcalrirnHjOKmafnWtyEZba7627DdX0qOhDQeZlr1+UqaayLPC8eo4crxSNZKBYuja0bdtjtsVmng6jyUsjZDH00ruOfYZmvqA+WR41B73OAO2znE+9ehCOjFI8mpPSm5b2zmJXZUdeGVjI3/AB0TJo97HgGx85p3FU1qPKLJ2Zpw2IdJ5q63F5iOkNMaSSCngMQeQbANDb5mkkgHg1ZqOEnGopyd7Gyvjqc6ThGLVzK3W88oS6AGSZSHeaQ7wN/cokrpo6hLRkme1fCO1fO2Pq9IwMDtVSeMrPugrfQ6Me/zPPrvnT4ryGXWkyhdCRbqAF0AXQBdAJdSBCUIEugMbym47JTQRthcWOmLwXjU4NYBfKdxOca+1ZsTUcYpLaacLTU5NvYLSckOJSRsea5ozta6xknJGYXsTv2rz9OW89LQjuJv7GcS/X2enOmnLeNCO4T+xnEv19npzppy3jQjuD+xjEv19npzppy3jQjuD+xjEv15npzppy3kaEdwf2MYl+vM9OdNOW8cnHcUOBy1NHiUtBUyGXLcXzOcA4NDw5pdrAIOxbMJVlp6LeRixtGChppWaNk5y9Q8dsic5TY4bI3OXRw2RkqTkS6AS6AS6AS6kCXQDJfJPYUDPV//ABMeafH+i+cPqzLUx6NQP24z4tAW7D9GPeYcR0p9w261GQLqALdCQugIqqqZGxz5HBrWi5cTYAKG0ldkpNuyMZU8p9M11mRzPHnWa0HrAJv42WZ4uGxGpYObWbNBgGkkFY0mBxzNtmY4We2/VvHWLq6nVjU1FFSlKnrLa6tKhLoRc855Yj0aXtn9kSxY3/Xv9Dfgdcu71PovCPzeH6uP7oWA9A60AIAQAgBAfOGkP/umo+kf4LFpwfWoyY7qWaQuXtnz7ZG5ymxw2c1XVNjYXyODWjaSolKMFeRMISnLRirszMunUINmxykceiO8AlYn8QhfJM9BfC6ls5IusJxmKpaTEdY2tdqc2/Ee8LVSrwqrmmOvh50XaR3XVxQJdAJdAJdAMl2HsQWuez80OA8F84fVmKIIlqGnaWNd6D3A+xbMM+YuL8jFil9R8F5s57raYbi3QkLqALdAed8pkz5qilo2G3OOadewve7m2E9QufFYMZLNRPQwUcnI9twLQGgpYBC2nifqs58rGve873OcRv4BYjeeLcp+BMwbFIJqO7Y5QZea3NyuAkjH7Dgdm6/ZbuE3GSaOKkFOLixx5UIfmZfSZ+K3f5kdxg/wpbxP7T4fmZfSZ+Kf5kdw/wAGW9GX030oZXCERsczmjITmLTfPkta30FnxFZVLWWo0Yeg6V7vWfVmEfm8P1cf3QsxqOtACAEAIAQHzDp5iIp9IqqVwLg14Fha+uFg3q6hUVOakyjEUnVpuCGnT+L5qTxb+K3/ADCH2s8z5XP7kIdPYvmn+LfxU/MY/ayPlU/uRn9J9IPhWQNBaxlzlJGt3HV1e0rJicTy1rajdhMJyCd3ds9g0W5FqSShjfVPldNNG1+aN4a2POA4BjbWNr7XXWQ2nkldRPw3FHw5sxhmyXHy43EWuOJa4G24q2hNwmpIoxFNVKcovceiEr6I+WEQCXQCEoCbD4s80bR8p7B4uC4qu0G+wsox0qkV2nuXNr5y59XYwGKxZK4jc/nWcPKGdvvWzCvKS4MxYtc6L4oq7r0TzBboAugFugMVykYLJK2OogzGSHaG3z5b5g9ttd2ketY8XSclpLYbcHWUW4vaaXBeXiDmAKyCUTNFjzWRzHkWFxmILCdtjs4rzT1DFYhiM+P4k2Z8fN00NgG+U1sYOYtzbHPcdvDuV9Ck5y7DPiKypx7TcHD4PmYf+Wz8F6nJx3LwPI5SW9+I00MHzMX/AC2fgp5OO5eBHKT3vxMDyqQMa2myMYy5mvka1t9Udr2GtYsbFJRst/ob8DJycrvd6n0thH5vD9XH90LAeidaAEAXQAgBAfNelbA7SapDgCM2wgEfkWbitODSdVJmPHNqi2uwt/gcXzUfoM/Be1yUPtXgfP8ALVPufixvwKL5uP0G/gp5OH2rwHLVPufizK6a4JcNlhYOiMr2sbu2h1hw3rz8bh/94LjY9P4fis3Tm+F/IstHuWOtpaRtPkilyNyxySZszWgWaHWPSsvLPZMxhMMlZVmedxN5Odkkd8p982Udp3DYFrwtB1Jp7EYsbiI0qbW16vc3bqwbrn1L3bHzYw1h4DxSwuTQiR/kxud9Frj7Fy5RWtlkac5ak/A6mYdUH/Ak72lvtVbxFJa5LxLFhaz1Qfh7l7ohgsxrYS+NzWscXuJtYZWkt2HzrLNicTTdJqMrs14TCVY1oylGyXA9ZXjHvGI05hLZBINwZJ3xmzv+kq/DStUS35GfFRbpNrZn4f0UVULPNth6Q7Hax7V60M0eNPKTIrro5FugDMguJnQFbU4PTyOzPgic7i5jSfZrXDpQebSLFWnFWUmdcbQ0BrQGgbAAAB3BdqKWorcm82BepIuNLkIuYHlWPRpu2b2RrBj9Ue/0PR+HPOXd6n0rhH5vD9VH90Lzj1DrQHg/LhVTuxalgimkjEjI2gMc8AOkky5i1mt27idSAylJ8MosToGOqpn87JA7ypwMrpubLS2S17gHq1oD6jQAgPmzSg/+p6n6X/4sWvBdcjF8Q6iXcXd17h84IgIpZg3b/VAU1VTRPNzFHfiWtv4qt4em3dxRcsTVirKT8TS4HoRVTgFkYiZudJdgt1Ntc+CqqYqjSy/CL6eCr1c3l2s22GcmULReokfIeDeg31a/WsVT4jN9FWPQp/C6cem7/g0NPgNJTj4qCMHiRmd6TrlZJ4irPpSZthh6UOjFEFZV7hq6gqi45qOkdK7VqA2uOwdQ4lCDS0lK2NuVo7TvJ4lQSTICk0tpc8Ga3kHX9F2o+5NQ1mAv8WAdsZMZ7BrYe8L3KclJX35+54FWDjk9jt3bPwR5lYU3EL0FxMymwuIXoLjS9CLjS5LEXGl6mxFxpcpsRcqdIsHZVxZHEtIOZrhrsbW1jeCqa9BVY2Zdh8Q6MrozTNEaloAbVkAagAZAAOAGbUsXy+W9HofM4faw/wBlqr9cd6Uv8yfL5b0R80h9rIJdDZ3ODnVAc4Ws52cuFtYsSbhPl896HzSH2sa/QyYkF1QCRsJzkixuLEnVr1p8vnvQ+aQ+1k/+zNV+uO9KX+ZT8ulvRHzWH2sT/Zqq/W3+lL/Mny6W9D5rD7Wd2AaOCneZJH85Ibi+4X2nXrJPFacNhFSek3dmTF451o6KVkX11tPPOSoq7am7eO4KQWWjmiVRWnM0ZI98r9nY0bXHs1daz18VCllre414fBVK2epbz1PR7Q6mpLFrc8g/xJLF1/2Rsb3LyK2KqVdeS3Ht0MJTo6lnvZoVmNRDUThoQFFW1l1IGYfhzpTd2pnHeeofihBo4og0ANFgNwUEj0AICOeIPa5p2OBB70B5jiUBjlLXag74p3U4H4t/Z+IXoYOpk47s16nm46nZqe/J+jKxxttXpHk3EzoLiZ1NiLjS9LC4heliLjS9TYi40uQi40uU2IuNLkA0uUkDS5CLjS5SQJdAJdAJdAJdAcNTUk9FvZq2nqCkI3mhfJ/mDZq0ajYtgOo8QZeH0fHgvMxOOtzafj7HsYT4f/vV8Pc9MjYGgBoAA1AAWAHAAbF5Td9Z7CVhyAgqKgNCAoa2supBNh2FF1nS6hubvPbwCAvmtsLDUBuUAVACAEAIDJ6aYYHDPucMrrbj8lw/1uC7pzcJKSOKlNVIuL2mEnJ2nygcr/pDY7sI1r3aUlJJrVsPnK8HGTvrWT9+9EOZWWKLiFymwuNzJYi4mZAIXILjS5SLiFyEDS5BcaSpIEJQCXQCXQCXQCXQHHWVHyR3n3KUD0vk/wBChEG1FU28h1sjP+GNznDz/Z2ryMZi9LmQ1be093BYLQWnPX5G/XnHpggOepqA0IChrKsk2G/UpB3YbhdulKLu3N3DrPEoC3UAVACAEAIAQEVVAJGOY7Y4W/qOtAeY6QYc6J7iRct6LwPlR7Q4dY2+K3YOtovQerZx/s8/HYfSWmlnt7V/RQSCx47weI3Fewnc8GSsxuZCBMykgS6AS6AbdAF0Al0AhKAbdAJdAF0AiAgqZso1bT/q6kGz5M9FecIqpx0Gn4pp+U4H8oeoEG3X2LzsdibfTj3nrfDsLf6su73PU15B7QIDmqqkNCAo6idz3ZWi5O4KQWeG4cI+kdb953DiG/ioBYgIBUAIAQAgBACAEBVY/hnPMzN8tuz9oeagPL8ToubOrUwnV+w4/JPBp9RXsYTEaa0Za/P+zw8bhdDnR1eT9mVp61vPLtYS6AS6AS6AS6AQlAJdAJdAJdAJdAF1IGlyA6NGcHdW1TYxcM8p7vNjB1952DtVOIrKlDS8DRhaDrVNHZtPdqeBrGNYwBrWgNAGwAagAvnm23dn06SSsiRQSctVUhoQFM97pXZWd53AcSVILagogwat+1x2ns4BQDtCAEAIAQAgBACAEAIAQGb0mwQPDpGNvcdNnEecBxUptO6IlFSVmeb4lRGM8WHU13Dg13uK9rDYlVFZ6/3NHgYvCOk7rVs7Ox+jOErYeeNJQCXQCXQBdAIgEupAl0Al0Al0BDUv1W4oD1zk3wT4PSCRw+Mns88Qz5DfA3714eNradSy1I+iwFDk6V3reZrVjNxyVVUGhAVIDpSbGzRtd7hxKkFvS0oa0ACw223k8XHeVAOpACAEAIAQAgBACAEAIAQAgM5j2ABwc+IA3vmj3OvtIHuUptO6IaTVmedYnhJZcsBLRu2uZ+LfWF62GxilzZ5PzPExeAcOdDNfle6KklegeWJdAJdAF1IEugEugEugEJQCXQg7dG8N+FVsUR1tvd30G9J1+3Z3qrEVOTpuRowlLlaqjs2nu4FgvnD6k5KyqDQgKxkRlNzcN4Da7s6utSC4p4MoGzVsA2Ds/FQCdACAEAIAQAgBACAEAIAQAgBACAqsVwVsvSbZr+O4/S/FAYHGdHLOOrm37bW6DuvV7QttDGyhlLNfk8/E4CFTOOT/AAzL1VM+M2e0tO6+w/ROwr1qdWFRXizxatCdJ2krEF1aUiXQCXQCXQgS6AS6kBdAb/kkw8fH1B4iJp7g93tavK+JT6MO89n4VTylPuN3WVYaF5Z7BwxQF7ukL/s+93AdW0qQW0MIb1nj7gNw6lAJUAIAQAgBACAEAIAQAgBACAEAIAQAgIqinbI3K9ocOv3HcgM7iejVwclntO1j7X7jvXUZOLumcyjGStJXRi8R0WFyIyY3eY+5Hcdo9a30viEllNXPNrfDIvOm7djKGtwyWLy2G3nN6TfEbO9ejTxNOp0WeXVwlWl0ll2HDmV5mC6AQlAJdCBpKA9e0RZzGHwtA6TxnPEmQ3HqsF8/i56daR9Rg4aFCKLSmpy83PidYb2cXeoLMai2iiDRYf1J4koB6AEAIAQAgBACAEAIAQAgBACAEAIAQAgBACAjnga8We0OHWLoCrnwFu2Nxb1HpD8fWgKWv0TDvKiY/rbZrvcrYV6kOjIpqYelU6UUUVToXF/vo+0Zh6x71qj8QqLWkzHP4XSeptFfJoWfkTt+038Crl8SW2Jnl8Jeyf4IjoRNukiPe/8AlVnzGnuZW/hVXZJANBZz/iQjvf8AyqfmNPcyPlVXej0vDaDot2hoaGg7yALWbwHXvXjSd3c95KysW7GgCwFgNygkcgBACAEAIAQAgBACAEAIAQAgBACAEAIAQAgBACAEAIBHbEBUYnu70BSO3/63oBzEBsAgFQAgBACAEAIAQAgBACAEAIAQH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" name="AutoShape 16" descr="data:image/jpeg;base64,/9j/4AAQSkZJRgABAQAAAQABAAD/2wCEAAkGBxQSEBQUEBQUFRUUFhQUGBQUFhQVFBcUFBcYFhUUFRQYHCggGBolHBQXITEhJSkrLi4uGB8zODMsNygtLisBCgoKDg0OGhAQGiwkICYsLC0sLCwsLCwsLCwsLCwsLCwsLCwsLCwsLCwsLCwsLCwsLCwsLCwsLCwsLCwsLCwsLP/AABEIAOEA4QMBEQACEQEDEQH/xAAcAAABBQEBAQAAAAAAAAAAAAAAAQIDBQYEBwj/xABREAABAwICBQcGCQkFBgcAAAABAAIDBBEFEgYhMUFRBxMiYXGBkTJSkqGxwRQjQlNyc4Ky0TM0NVRidLPS4RckQ8LwFmODk6KjFSUmNmSEw//EABoBAQADAQEBAAAAAAAAAAAAAAABAwQCBQb/xAA2EQACAQICBQoGAgIDAAAAAAAAAQIDEQQhEjFBUXETIjIzYYGRscHRBRUjUqHwNOEUQnKC8f/aAAwDAQACEQMRAD8A9xQAgBACAEAIAQAgAoCsqMdia7Kwulf5sTS/xd5Le8hWxoyau8l2lMq8E7LN9hxzYtOfJZFD9a4yO9CO33lYqMdrb4e7K5Vp7Elxz/C9zilqJHeXUSnqjayJvjYu9atVOK1RXfmVOpJ65PuyOSWJh8rnH7/jJZXDwvZWJW/8RU2nvfFs53UsXzMXe259ZXact7OGo/ahjqWL5mL0ApvLeyLR+1eAgjaNbW5TxY+Rh8WuS19foL21fi69SaKtkZ5E0w6i4SDwe0+1culF60vI7VWS1N+fmdkGkc7fK5qQdYdE/vcC5p8Aq5YWL1XX5LI4ua12f49yyptK4jqma+LrcMzPTZcDvsqJYWa1Zl8cXB9LL97C8hma9ocxwcDsLSCPELO01kzSmmroeoJBACAEAIAQAgBACAEAIAQAgBACAEBTzY2HEtpm88RqL75YWnrktrI4Nv3K5Uds8vPwKHXTyhn5eJX1ERfrqJDL/u23jgH2Qbv+0Sr4q3RVu3WyiTv0nfs1L+wMlhlaA1vmtAaPALrR2s50nqRC5dHBG5dEEblKIIypII3KTkjcpIGOXSIIypIGXUnI2J7mOzROdG7iw5b/AEm+S7vBUShGSs1cmM5Rd4uxfYdpe5uqpZcfOxjX9qPb3gnsCyVMHth4GynjdlRd69jVUtUyVgfG5r2nY5pBHiFhlFxdmjdGUZK8XdEyg6BACAEAIAQAgBACAEAIAQHLiFeyFoMh2mzWgXc53mtbvK7hBydkcTnGCuymqQ+bXUnKzdTNO3rmeNv0Rq7VoilHo69/sZpty6erd7g5+oAABo1Bo1ADsXSRw5XIiV0ckZUkDHLogjcpII3FSQRlScjHKUQRuUkEbl0iBjlJyMKkgjKk5ZGVJyx1HVyQuzwOyHaRtY76bd/bt61zOnGatJHUKs6bvFm3wHSNlR0HDJKBrYTqdbaYz8odW0LzK2HlTz1o9ahiY1ctT3exdrOaQQAgBACAEAIAQAgBAcGKYlzVmsGeV98kY6trnn5LBvPhc6lZTp6WbyRVUqaOSzexfuwqo48ji97hJORYyW6LRtyRD5Lf9G60WurLJfusz6nd5y3+wjnLo4GEqSBhKkga4qQRkqSBhKk5I3KSCNy6IGOUkEblJBG5ScjHKSBhUkEblJyMK6OSMqTkicNnEEEEaiCNYIO4hT2HPabHRjSfORDUkZzqZJsD/wBl3B/qPbqXmYjC6POhqPWwuL0+ZPX5/wBmsWI3ggBACAEAIAQAgODFcR5oANGeV+pkfE73OO5g2k+8gKynT0uG0qq1NBZZt6l+7CoiZzeYl2eV/wCUl3k+Y3zWC5sP6rTa/DYjL0b53b1v92Dbro5EJUgaShA0lSBhKkgYSpIGOKkgjJUkDCVJBGVJAxyk5ZGV0QMKkgYUOSNy6IGFSckZUnIwqTlkUguLFdHLNnojpJntBUO6exkhOt481x88evtXl4rDaPPjq8j1sHi9PmT17O3+zXLCeiCAEAIAQAgOevrGwxukfsaN20k6g0DeSSAO1dRi5OyOZzUFpMz7C4EyS/lpBrtrEcfyY2+87yT1LWktS1L8veY22s5a3+FuGXXZWGZSBLoBpKEDSVIGEqSBpKEEZK6IGEqSBhKkgYShBGSukQMKk5GFSQMKkgjcpOWMKk5I3KUcjHKSCNy6OGROPAkEEEEaiCNYIPFTZNWZzdp3R6PojjvwmLLIfjowA/dmB2SAddtfA9y8XE0OSllqeo9/CYnloZ61r9y/WY1ggBACAEBmqyp56YvOuKncWsG58+xzuxuto683UtcIaMbbX+F/ZjnPSlfYvy/6OcydGR7hmyRvkte1y0XsTuCslzUkjiHObbMMzTyrebRQ0/U1sUkjrenr8F26UdrficKrLYl4XJn6Y4k0XdBHb9qmkA8cwXPJU3tfidcrVWtLwLHBtP4ZSG1kTY7/AONFfIOst1kDr1qJUpx6Lv2MmNWEukrdqNRW0mSzmnMx2trhvvrHqUU6mlxFSm4cCl0lxg0lNHJHHG90kpZ8ZmLQA0u1BpF9nFdWcp2vsIuow0rXbZm4tNq5/wCThgI/Yp3u9ecqXSgtbficqrN6kvAHac1bCOfgp7Hc6F8ZPUHZtvcVKpReqT8Q6sl0orwsaTAMcpq4820GCci4Y45o3W25XcerUeoriTnTzeaO0oVMlkyepicxxa4WI/1dXRakroolFxdmZ3SjSB9NUGKKOEhrIyS9spdmcwOdrEgG/guYXkrt7Xu9jupaLSSWpb/cs9Haj4XSPl6LZInkPYy4ZlOtrmhxJBt1nYo03Gai9THJqUNJa1rHEq8zkbiuiCv0nxf4KYo42RukLOckMgkNs5+LaA17bdEXPaqYycm3fIvlFRSVs9p2aHuNcycvDI3xZS3mw8NIOa4cHOdw3ELmdV02tqZ1CiqkXsaFogDLGCLgvbcHYRcaitFR2g7bjLTSc0nvRnmaZPJHO09MWXGbm2SMfl35Xc4bHtCp0WtUmX3i9cV3L+y7rYA0jI7Mx7Q+N/nMdsPbuI4hX0p6cb+JlrU+TlbZs4HK5WlLG1FeYKd0jY4nu52KP41rnNDXMlcbAOGu7AqK17pJta9XcaMOloybSerX3ndRs+FYc6qLI45I5SwiJrmsczojWC467u23VdKrKNXk27p7yzEUYyo8okk1uODD610ErJY9rDrHnNPlMPaPXZaqtNVIOLMNCs6U1JfqPWqGrbNG2SM3a8Ag+7t3LwZRcW0z6aElKKktTJ1ydAgBAVmkFW5kQbH+UlcImHzS7a/7LQT3K2jBSlnqWbKa03GNlreS/ewopcrQ2NnkxjKOs7yeu62Rzze0xysuatSGuPxNR9RL91c1NnFHdLW+DMZyUfn/APwn/wCVTiegRhen3HplXi7mSOblaQDbeqIUFKKdy6ddxk1Y895ScOitFUwtDDI50cjQAAXAZg6w38Tv1K+i5JuDKa2jJKa7zR6ATGXCi1+vmjI1pO4N6TQOoXsqqnNrKxbT51HMo+UM/wByp/3h/wDDKuh1j4epRPq1x9C75MJMuGPcNoklPgGqiur1UuBooO1K/Es5cXbICyoiY9jtTgRcWO3Ub3Xf+PbOLzOP8m+UlkeYaYYX8DrP7u4hjg2aJwOtt91+pw8LK6lLTjzuDKasdCXN4o9MxGTn6SCotYvay/2xe3j7VRQejNwL8QtKCmeeaRQibGTGdjpoIj2EMafaVdB2pX4lU86tuB0cnVUYMQdBJ5MofC4Hz2E5T6nD7S5rq8FJbMyaGU3F7ci/qoTG9zDtaSPDetEZaSTMs46LaYtDCHyNDtTfKceDG9Jx8AlSWjFsmnHSmkY1o+HVdXMQcoimn7GsaGRN8MvolVPmRS7i5fUnJ9/saPkfdeWpbxjjPrcPeqcVqTLsLraJ6MfHs+sb95banVvgefT6xcfUw2C4Yal8jGeW2KSVoHynRlpy94LvUqpy0UmXwjpNpbi70Qr+djNI89K5kpyfOtd8PY4Akdfal9CWls2+5DjykNHbs9jqctiPPZyY5+ZO/eIf4c6pq9JcH6GnD9CXFepeaLfoKf64/eiWWP8AJjw9Gaqn8SX7tRTL1DxTXcn+KZXup3HU68kfC/y2Dt8r0l5mPpaqi4M9f4ZX10nxXqbpeaeuCAEBlayqz1Esm6EGCP6w65XeIaPslbacLRS35vhsMNSd5uW7JcdpwXWgzkl/iqj93m+6qquzii6jrfBmG5OK+OCszzPaxvNvGZ2oXNrBTiIuUbI5w8lGV3uNpiWO0he5/wAKisTezc73bPNAXMNJRS0Wd1FFyb0kY3GK6TEpo4KON5Yy+UOAuXO8qWQi4YLAAfibKxWheUmVu87Rgv3eeiUdC2hoWU4ILyDmI3udre4dWuw7lmjepU0thpnalT0dpkeUH8yp/wB4f/DK0Q6x8PUzT6pcfQueTj9EyfTm9gVFXrl3Gil1L7x8ETpDZguer3nctUmoq7MkYuTsjD6eYg2aqDYjnbCxkILded41uy8ekbDsXNJZXe3M6rPOy2ZHp8tLzNDTwu8oCFh7W2zexZaTvUcuJrrK1NR4Hm0Ls+O//dd/25D/ACLQ8qPcZ071u8dyg0jqXEnSR6s+Sdh3B48r/qbf7SUGpU7PgK6cal1xNnjj2yiKoj8meNru+2/uIHcpwzsnB7CMUs1NbSjxuq5mhmd8qf8Au7OOUi8p9EW713PnTUd2fsV01aDlvy9yTQbC7YVWTEa5mStB/Yia4fezeCzVpfUS3GqhH6be84uSB9quUcYfY4fiusV0UcYTpMsoxaqA4TW8HrXLqu70MUeuX/L1KHkt/STfqpf8qz4nqzXhus7mV2klIYagyxdEF7iC35ErXEm3Dc4dpG5WpZWe4p0ru63/AJNA+oFRC2pYACTkmaPkz2uXAbmv8od67oSt9N7NXD+inFQv9RbdfH+ysxs/3N37xD/DnXVXpLg/Q5w3QlxXqXui36Cn+uP3ollj/Jjw9Ga6n8SX7tRTL1DxR0NS6N7ZI/KYQ4dZG7sIuO9czgpxcWd06jpyUlsPYKSoEkbXs8l7Q4dhF187JOLsz6qMlJJomUEnJitYIYJJD8hpI6zsaO8kBdQjpSUTipLQi5GSczJHHGdobneeMj+k4+JPivRjm2/2yPOlklHvfFkd12cErT8VUfu833VTV1Lii6jrfBnn2hWCMrKnmZXPa3I512ZQ67becCLa+C7rVHCN0cUaanKzNlPyb0ly1tVK1w3OMR8QGg+tUqvUtfR8y94ene2l5GdxLD63CJA6KU8286nt1xuPmyRnfb+hVkZQrKzWZXKM6OaeRtcIxJuI0xmaA2eLoyMF7E2vqvuI1jvCqV6UtF6mWNKtHSWtGb0/P9xp/wB4f/DKuj1j4epTLqlx9Cl0exTEIYbUjXmIucdUQkbm1Ztdj1akqRpt87WTTlUUebqO2odi9Y3myybI7UWhrYWEHaHE5bhcrkYZ/wBnT5aeVvQ0miegzaQiorXtL2a2sH5Nh84m3ScN27t1KqpWdTmwRbToqnzpssqrEOfqY7amh7Q0d4uSrY0uTpveUyq8pUW48/0YGfGmHjU1D/4rveuqmVLuXoRTzrd79TS8qUHONc8eVTvZf6qVoB8H5fSKrw6sk9/mizEPSbW63g/7ItCqnn8MliOt1M/M3jzbul7ecHcF0+ZWT3nC59FrcUWm0hfUQUzNZia1lh89OWucO3Wwdy7g+lP9sjiatow/bs9LqIG09LFSs3xvj7hE6573W8VjinNym9nubZNQ0YLb7HnHJPLbEG/tQyD7rvcVqxS5neZcK+f3GgmbauI/+QfXJf3q/XQ/6+hltbEf9vUzvJcf/MmfVy+wKjE9WasN1hYYxA18k8b9TXSPF97SHkteOw+IuN61KOlTVtdl5GHT0Ksk9V3fxM9gNd8EqHRzj4uT4mZvBt9UjetpOYHhfiqZJtKUda1GpWzjLU8n7llpPTGKGSM68s0DgRsc0smyuHUQ4K2U1NRku30M9KDpynB7Lepc6L/oKf64/eiWaP8AJj+7Gaan8SX7tRR3XqHiiEoQeg8nddnp3RnbC6w+g/pN9eYdy8fHU9Gpfee/8Oq6dKz2GrWI9Az2lj8xp4PnJQ530Iumb9Vw1aMOs3LcvPIzYl3SjvflmUlTLme48SfDctsVZJGGTvJsjuuiCaM/FVH7vN91U1tS4ouo63wZlOSj8/8A+E//ACqMT0DrC9PuNljB+Pk+l7guqPQRxW6xlXpNNfC6hr9YDoCy+55kbqb3A911DilUi12kxk3Skn2HFyO35+p83m478L5nZfVmXGL1IswnSl3eovKQ21LEBsFVKP8Aocu6fT7kcVcoL/k/JlzyZSlmFvcNrZJjr6gFRWV6qXAvovRot8Tsk0ilOzKOwfiVcsLAoeKmVlTVvkN3uLu3YOwbAr4wjHUjPKcpa2Pwo/Hx9Rv6IJ9y5rdBnVHrEZLk5bmxRh6pX+IP4quvlTLsPnU8TaYu0SVU0bzZsoMJPDM1oB7nAHuSK+imtmZEpfXae3L8GM5PMR+C1rmTdEPZLG9p3PjBfY+g4d6V46ULomhLRnZnTyfUpq8TfUP1hhdOb+fI482O7Xb6K5rvQp6K4E0Fp1HJ8TY1tXzmIsaPJYebHaQcx8TbuUwho4d9uZzOppYlLdkefcmjsuJU44iRv/acf8q6xGdNkYbKaRr8RbbET9cw+OU+9WQ/j9zKZ5YrvXoZfkv/AEkz6EvsVWJ6s0YbrCxxZ3x8v1kn3it1LoR4I8yu/qS4vzKPHKXnGc4PKjFnftR7j9n2HqVdSNnff+/kuoVNJaL2eX9EkmIibDCx+uWnfE0E7XQFxy3+iXZewhZ7NTtsfma7pwvtWXdc0OjH6CqPrj96Jcx/kx/djIq/xJfu1FDdeoeIJdSDScn9XkrMh/xWOH2mdMerMsOPhenpbj0fhlS1Vx3ryPS1457xkMYmviDuENOfF59upbKC5j7WkY67+ouxN+P/AIVQK2GG4t0JJ4T8XUfu833VTW1Lii6hrfBmC0MxtlHUiaRr3jI5tmZc13W19IgblNWm5xsiKNRQd2aWt04pXvc8Q1JLjexMLRs4hxPqURhUirXX5OpTpylez/BnsQxWfEHthhjIaDdsMd3dI6jJI87TbVc2AXVlDnSZzdz5sV3e56RozhAwyjPOEGaTpOtsL7WaxvEN49pWSTdadlqNaSoU7vWZTT116GAnaamQ/wDbK1RyqPgZJO9JcfQuuTr9ES/Tm9gVFXrl3Gin1D7zlutxgEJQgnoH2eT5rJXeET1XX6D7vMtodYu/yM5yUMvX34RPPiWhU4noF+F6fcaHGnXqJfpn1aloor6a4GWu/qS4mO01hy1IlGoTsEtx5+tkg9Jt/tBcQVk47v1Fs3e0t/6zd8n9KKXDHTuHSlvL2tAtEO/b9pZav1Kqh+9pqp2p0XPv9iuwqU/CYnHaZG3PWXf1W+qvptdh5tKX1Yt7zLaJdDFoR5s8jPVIz3qirnSfA1UutXF+ptsbFsSHW+I/dHuXVL+O+DK6ytilxRk+S/8ASTPoS+xV4nqy7DdYduLu/vE31sn3it9LoR4I8mu/qS4vzOJshBuP6HiD1HYrHFNWZUpuLTRQ4nS80/ofk3i7ey4uw9bSPUDvWNqzsz04yUlpLU/2xt9Gf0DUfXH70Soj/Jj+7GW1f4kv3ajP3XqnhiXQHfgE/N1cD72tI0dzugfU4qnEx0qUkacJLRrRfaexr58+nMDM+89Y7rYzwP8AVb6C5keLZ5+IfPlwS/fE5brWZBbqAdeG1TY3kvbma5rmObxa7aq6tPTjZFtKooSuyY0WFu20rR9j8Cs/J11tNHK0H/r+BzaLC26xTNP2CfaU5Ovv/JPKUFs/B1jHY4m5aaFrB2Bo7crdqLCtvnMh4tJc1FPV1b5XZnm59Q6gNy1QgoqyMk5ubuzpo6mAx83VQiRrXF7bgOsSLHUVVVpTlLSi7F9KtCMdGSOx2KU8cD4qeLIHX6IAa27tROoquOHnpqUmWTxMNBxiigJW0wiFCLixSlpuANhBBFwQRYgjeCColFSVmTGbi7ossOxOGA5oqSNj7WLmdG44bNmpZpYVy/2NUcWo/wCpVVUud7nWtmJNu03WqMbJIxzlpSbHU1SG2EkUczQSQ2RodYm1y0nyb2HgualFTzvZndOu4ZWujsxTHTLEImxiNrbamm4s0WDQLCw/BcUsMqctK9zqtinUjo2sUwkLSCDYggg8CNYK02vkzLezuixo8XgY4PdSQmUOzc40Bpzbc2w2N1llhW8lJ2NkcalrirnHjOKmafnWtyEZba7627DdX0qOhDQeZlr1+UqaayLPC8eo4crxSNZKBYuja0bdtjtsVmng6jyUsjZDH00ruOfYZmvqA+WR41B73OAO2znE+9ehCOjFI8mpPSm5b2zmJXZUdeGVjI3/AB0TJo97HgGx85p3FU1qPKLJ2Zpw2IdJ5q63F5iOkNMaSSCngMQeQbANDb5mkkgHg1ZqOEnGopyd7Gyvjqc6ThGLVzK3W88oS6AGSZSHeaQ7wN/cokrpo6hLRkme1fCO1fO2Pq9IwMDtVSeMrPugrfQ6Me/zPPrvnT4ryGXWkyhdCRbqAF0AXQBdAJdSBCUIEugMbym47JTQRthcWOmLwXjU4NYBfKdxOca+1ZsTUcYpLaacLTU5NvYLSckOJSRsea5ozta6xknJGYXsTv2rz9OW89LQjuJv7GcS/X2enOmnLeNCO4T+xnEv19npzppy3jQjuD+xjEv19npzppy3jQjuD+xjEv15npzppy3kaEdwf2MYl+vM9OdNOW8cnHcUOBy1NHiUtBUyGXLcXzOcA4NDw5pdrAIOxbMJVlp6LeRixtGChppWaNk5y9Q8dsic5TY4bI3OXRw2RkqTkS6AS6AS6AS6kCXQDJfJPYUDPV//ABMeafH+i+cPqzLUx6NQP24z4tAW7D9GPeYcR0p9w261GQLqALdCQugIqqqZGxz5HBrWi5cTYAKG0ldkpNuyMZU8p9M11mRzPHnWa0HrAJv42WZ4uGxGpYObWbNBgGkkFY0mBxzNtmY4We2/VvHWLq6nVjU1FFSlKnrLa6tKhLoRc855Yj0aXtn9kSxY3/Xv9Dfgdcu71PovCPzeH6uP7oWA9A60AIAQAgBAfOGkP/umo+kf4LFpwfWoyY7qWaQuXtnz7ZG5ymxw2c1XVNjYXyODWjaSolKMFeRMISnLRirszMunUINmxykceiO8AlYn8QhfJM9BfC6ls5IusJxmKpaTEdY2tdqc2/Ee8LVSrwqrmmOvh50XaR3XVxQJdAJdAJdAMl2HsQWuez80OA8F84fVmKIIlqGnaWNd6D3A+xbMM+YuL8jFil9R8F5s57raYbi3QkLqALdAed8pkz5qilo2G3OOadewve7m2E9QufFYMZLNRPQwUcnI9twLQGgpYBC2nifqs58rGve873OcRv4BYjeeLcp+BMwbFIJqO7Y5QZea3NyuAkjH7Dgdm6/ZbuE3GSaOKkFOLixx5UIfmZfSZ+K3f5kdxg/wpbxP7T4fmZfSZ+Kf5kdw/wAGW9GX030oZXCERsczmjITmLTfPkta30FnxFZVLWWo0Yeg6V7vWfVmEfm8P1cf3QsxqOtACAEAIAQHzDp5iIp9IqqVwLg14Fha+uFg3q6hUVOakyjEUnVpuCGnT+L5qTxb+K3/ADCH2s8z5XP7kIdPYvmn+LfxU/MY/ayPlU/uRn9J9IPhWQNBaxlzlJGt3HV1e0rJicTy1rajdhMJyCd3ds9g0W5FqSShjfVPldNNG1+aN4a2POA4BjbWNr7XXWQ2nkldRPw3FHw5sxhmyXHy43EWuOJa4G24q2hNwmpIoxFNVKcovceiEr6I+WEQCXQCEoCbD4s80bR8p7B4uC4qu0G+wsox0qkV2nuXNr5y59XYwGKxZK4jc/nWcPKGdvvWzCvKS4MxYtc6L4oq7r0TzBboAugFugMVykYLJK2OogzGSHaG3z5b5g9ttd2ketY8XSclpLYbcHWUW4vaaXBeXiDmAKyCUTNFjzWRzHkWFxmILCdtjs4rzT1DFYhiM+P4k2Z8fN00NgG+U1sYOYtzbHPcdvDuV9Ck5y7DPiKypx7TcHD4PmYf+Wz8F6nJx3LwPI5SW9+I00MHzMX/AC2fgp5OO5eBHKT3vxMDyqQMa2myMYy5mvka1t9Udr2GtYsbFJRst/ob8DJycrvd6n0thH5vD9XH90LAeidaAEAXQAgBAfNelbA7SapDgCM2wgEfkWbitODSdVJmPHNqi2uwt/gcXzUfoM/Be1yUPtXgfP8ALVPufixvwKL5uP0G/gp5OH2rwHLVPufizK6a4JcNlhYOiMr2sbu2h1hw3rz8bh/94LjY9P4fis3Tm+F/IstHuWOtpaRtPkilyNyxySZszWgWaHWPSsvLPZMxhMMlZVmedxN5Odkkd8p982Udp3DYFrwtB1Jp7EYsbiI0qbW16vc3bqwbrn1L3bHzYw1h4DxSwuTQiR/kxud9Frj7Fy5RWtlkac5ak/A6mYdUH/Ak72lvtVbxFJa5LxLFhaz1Qfh7l7ohgsxrYS+NzWscXuJtYZWkt2HzrLNicTTdJqMrs14TCVY1oylGyXA9ZXjHvGI05hLZBINwZJ3xmzv+kq/DStUS35GfFRbpNrZn4f0UVULPNth6Q7Hax7V60M0eNPKTIrro5FugDMguJnQFbU4PTyOzPgic7i5jSfZrXDpQebSLFWnFWUmdcbQ0BrQGgbAAAB3BdqKWorcm82BepIuNLkIuYHlWPRpu2b2RrBj9Ue/0PR+HPOXd6n0rhH5vD9VH90Lzj1DrQHg/LhVTuxalgimkjEjI2gMc8AOkky5i1mt27idSAylJ8MosToGOqpn87JA7ypwMrpubLS2S17gHq1oD6jQAgPmzSg/+p6n6X/4sWvBdcjF8Q6iXcXd17h84IgIpZg3b/VAU1VTRPNzFHfiWtv4qt4em3dxRcsTVirKT8TS4HoRVTgFkYiZudJdgt1Ntc+CqqYqjSy/CL6eCr1c3l2s22GcmULReokfIeDeg31a/WsVT4jN9FWPQp/C6cem7/g0NPgNJTj4qCMHiRmd6TrlZJ4irPpSZthh6UOjFEFZV7hq6gqi45qOkdK7VqA2uOwdQ4lCDS0lK2NuVo7TvJ4lQSTICk0tpc8Ga3kHX9F2o+5NQ1mAv8WAdsZMZ7BrYe8L3KclJX35+54FWDjk9jt3bPwR5lYU3EL0FxMymwuIXoLjS9CLjS5LEXGl6mxFxpcpsRcqdIsHZVxZHEtIOZrhrsbW1jeCqa9BVY2Zdh8Q6MrozTNEaloAbVkAagAZAAOAGbUsXy+W9HofM4faw/wBlqr9cd6Uv8yfL5b0R80h9rIJdDZ3ODnVAc4Ws52cuFtYsSbhPl896HzSH2sa/QyYkF1QCRsJzkixuLEnVr1p8vnvQ+aQ+1k/+zNV+uO9KX+ZT8ulvRHzWH2sT/Zqq/W3+lL/Mny6W9D5rD7Wd2AaOCneZJH85Ibi+4X2nXrJPFacNhFSek3dmTF451o6KVkX11tPPOSoq7am7eO4KQWWjmiVRWnM0ZI98r9nY0bXHs1daz18VCllre414fBVK2epbz1PR7Q6mpLFrc8g/xJLF1/2Rsb3LyK2KqVdeS3Ht0MJTo6lnvZoVmNRDUThoQFFW1l1IGYfhzpTd2pnHeeofihBo4og0ANFgNwUEj0AICOeIPa5p2OBB70B5jiUBjlLXag74p3U4H4t/Z+IXoYOpk47s16nm46nZqe/J+jKxxttXpHk3EzoLiZ1NiLjS9LC4heliLjS9TYi40uQi40uU2IuNLkA0uUkDS5CLjS5SQJdAJdAJdAJdAcNTUk9FvZq2nqCkI3mhfJ/mDZq0ajYtgOo8QZeH0fHgvMxOOtzafj7HsYT4f/vV8Pc9MjYGgBoAA1AAWAHAAbF5Td9Z7CVhyAgqKgNCAoa2supBNh2FF1nS6hubvPbwCAvmtsLDUBuUAVACAEAIDJ6aYYHDPucMrrbj8lw/1uC7pzcJKSOKlNVIuL2mEnJ2nygcr/pDY7sI1r3aUlJJrVsPnK8HGTvrWT9+9EOZWWKLiFymwuNzJYi4mZAIXILjS5SLiFyEDS5BcaSpIEJQCXQCXQCXQCXQHHWVHyR3n3KUD0vk/wBChEG1FU28h1sjP+GNznDz/Z2ryMZi9LmQ1be093BYLQWnPX5G/XnHpggOepqA0IChrKsk2G/UpB3YbhdulKLu3N3DrPEoC3UAVACAEAIAQEVVAJGOY7Y4W/qOtAeY6QYc6J7iRct6LwPlR7Q4dY2+K3YOtovQerZx/s8/HYfSWmlnt7V/RQSCx47weI3Fewnc8GSsxuZCBMykgS6AS6AbdAF0Al0AhKAbdAJdAF0AiAgqZso1bT/q6kGz5M9FecIqpx0Gn4pp+U4H8oeoEG3X2LzsdibfTj3nrfDsLf6su73PU15B7QIDmqqkNCAo6idz3ZWi5O4KQWeG4cI+kdb953DiG/ioBYgIBUAIAQAgBACAEBVY/hnPMzN8tuz9oeagPL8ToubOrUwnV+w4/JPBp9RXsYTEaa0Za/P+zw8bhdDnR1eT9mVp61vPLtYS6AS6AS6AS6AQlAJdAJdAJdAJdAF1IGlyA6NGcHdW1TYxcM8p7vNjB1952DtVOIrKlDS8DRhaDrVNHZtPdqeBrGNYwBrWgNAGwAagAvnm23dn06SSsiRQSctVUhoQFM97pXZWd53AcSVILagogwat+1x2ns4BQDtCAEAIAQAgBACAEAIAQGb0mwQPDpGNvcdNnEecBxUptO6IlFSVmeb4lRGM8WHU13Dg13uK9rDYlVFZ6/3NHgYvCOk7rVs7Ox+jOErYeeNJQCXQCXQBdAIgEupAl0Al0Al0BDUv1W4oD1zk3wT4PSCRw+Mns88Qz5DfA3714eNradSy1I+iwFDk6V3reZrVjNxyVVUGhAVIDpSbGzRtd7hxKkFvS0oa0ACw223k8XHeVAOpACAEAIAQAgBACAEAIAQAgM5j2ABwc+IA3vmj3OvtIHuUptO6IaTVmedYnhJZcsBLRu2uZ+LfWF62GxilzZ5PzPExeAcOdDNfle6KklegeWJdAJdAF1IEugEugEugEJQCXQg7dG8N+FVsUR1tvd30G9J1+3Z3qrEVOTpuRowlLlaqjs2nu4FgvnD6k5KyqDQgKxkRlNzcN4Da7s6utSC4p4MoGzVsA2Ds/FQCdACAEAIAQAgBACAEAIAQAgBACAqsVwVsvSbZr+O4/S/FAYHGdHLOOrm37bW6DuvV7QttDGyhlLNfk8/E4CFTOOT/AAzL1VM+M2e0tO6+w/ROwr1qdWFRXizxatCdJ2krEF1aUiXQCXQCXQgS6AS6kBdAb/kkw8fH1B4iJp7g93tavK+JT6MO89n4VTylPuN3WVYaF5Z7BwxQF7ukL/s+93AdW0qQW0MIb1nj7gNw6lAJUAIAQAgBACAEAIAQAgBACAEAIAQAgIqinbI3K9ocOv3HcgM7iejVwclntO1j7X7jvXUZOLumcyjGStJXRi8R0WFyIyY3eY+5Hcdo9a30viEllNXPNrfDIvOm7djKGtwyWLy2G3nN6TfEbO9ejTxNOp0WeXVwlWl0ll2HDmV5mC6AQlAJdCBpKA9e0RZzGHwtA6TxnPEmQ3HqsF8/i56daR9Rg4aFCKLSmpy83PidYb2cXeoLMai2iiDRYf1J4koB6AEAIAQAgBACAEAIAQAgBACAEAIAQAgBACAjnga8We0OHWLoCrnwFu2Nxb1HpD8fWgKWv0TDvKiY/rbZrvcrYV6kOjIpqYelU6UUUVToXF/vo+0Zh6x71qj8QqLWkzHP4XSeptFfJoWfkTt+038Crl8SW2Jnl8Jeyf4IjoRNukiPe/8AlVnzGnuZW/hVXZJANBZz/iQjvf8AyqfmNPcyPlVXej0vDaDot2hoaGg7yALWbwHXvXjSd3c95KysW7GgCwFgNygkcgBACAEAIAQAgBACAEAIAQAgBACAEAIAQAgBACAEAIBHbEBUYnu70BSO3/63oBzEBsAgFQAgBACAEAIAQAgBACAEAIAQH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453" y="4228931"/>
            <a:ext cx="916107" cy="916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16 Rectángulo"/>
          <p:cNvSpPr/>
          <p:nvPr/>
        </p:nvSpPr>
        <p:spPr>
          <a:xfrm>
            <a:off x="6940496" y="3960535"/>
            <a:ext cx="1974904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1" dirty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BPM</a:t>
            </a:r>
          </a:p>
          <a:p>
            <a:pPr algn="ctr"/>
            <a:endParaRPr lang="es-ES" sz="2800" b="1" dirty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s-ES" b="1" dirty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(Procesos Automatizados)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95997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Servicios Web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Servicios Web </a:t>
            </a:r>
          </a:p>
          <a:p>
            <a:pPr lvl="1"/>
            <a:r>
              <a:rPr lang="es-ES" dirty="0"/>
              <a:t>Permiten encapsular los servicios mediante estándares ampliamente aceptados</a:t>
            </a:r>
          </a:p>
          <a:p>
            <a:pPr lvl="1"/>
            <a:r>
              <a:rPr lang="es-ES" dirty="0"/>
              <a:t>Algunos de los estándares son:</a:t>
            </a:r>
          </a:p>
          <a:p>
            <a:pPr lvl="2"/>
            <a:r>
              <a:rPr lang="es-ES" dirty="0"/>
              <a:t>HTTP</a:t>
            </a:r>
          </a:p>
          <a:p>
            <a:pPr lvl="2"/>
            <a:r>
              <a:rPr lang="es-ES" dirty="0"/>
              <a:t>XML</a:t>
            </a:r>
          </a:p>
          <a:p>
            <a:pPr lvl="2"/>
            <a:r>
              <a:rPr lang="es-ES" dirty="0"/>
              <a:t>SOAP</a:t>
            </a:r>
          </a:p>
          <a:p>
            <a:pPr lvl="2"/>
            <a:r>
              <a:rPr lang="es-ES" dirty="0"/>
              <a:t>UDDI</a:t>
            </a:r>
          </a:p>
          <a:p>
            <a:pPr lvl="2"/>
            <a:r>
              <a:rPr lang="es-ES" dirty="0"/>
              <a:t>WSDL</a:t>
            </a:r>
          </a:p>
          <a:p>
            <a:pPr lvl="2"/>
            <a:r>
              <a:rPr lang="es-ES" dirty="0"/>
              <a:t>WS - *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84816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ESB ( Bus de Servicios  Empresariales)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4813" y="465412"/>
            <a:ext cx="8807822" cy="5069974"/>
          </a:xfrm>
        </p:spPr>
        <p:txBody>
          <a:bodyPr>
            <a:normAutofit/>
          </a:bodyPr>
          <a:lstStyle/>
          <a:p>
            <a:r>
              <a:rPr lang="es-ES" dirty="0"/>
              <a:t>ESB: Enterprise </a:t>
            </a:r>
            <a:r>
              <a:rPr lang="es-ES" dirty="0" err="1"/>
              <a:t>Service</a:t>
            </a:r>
            <a:r>
              <a:rPr lang="es-ES" dirty="0"/>
              <a:t> Bus</a:t>
            </a:r>
          </a:p>
          <a:p>
            <a:pPr lvl="1"/>
            <a:r>
              <a:rPr lang="es-ES" i="0" dirty="0"/>
              <a:t>Actúa como intermediario entre la comunicación de aplicaciones de diferentes sistemas. </a:t>
            </a:r>
          </a:p>
          <a:p>
            <a:pPr lvl="1"/>
            <a:r>
              <a:rPr lang="es-ES" i="0" dirty="0"/>
              <a:t>Punto central donde </a:t>
            </a:r>
            <a:r>
              <a:rPr lang="es-ES" b="1" i="0" dirty="0"/>
              <a:t>se registran</a:t>
            </a:r>
            <a:r>
              <a:rPr lang="es-ES" i="0" dirty="0"/>
              <a:t> todos los servicios expuestos por todas las aplicaciones de un entorno empresarial (sin importar las plataformas que lo componen) y </a:t>
            </a:r>
            <a:r>
              <a:rPr lang="es-ES" b="1" i="0" dirty="0"/>
              <a:t>sobre el cual</a:t>
            </a:r>
            <a:r>
              <a:rPr lang="es-ES" i="0" dirty="0"/>
              <a:t> se puede construir aplicaciones que re-aprovechen todas estas funcionalidades.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81805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ESB ( Bus de Servicios  Empresariales)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4813" y="596044"/>
            <a:ext cx="8807822" cy="293769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s-ES" dirty="0"/>
              <a:t>  </a:t>
            </a:r>
            <a:r>
              <a:rPr lang="es-ES" b="1" dirty="0"/>
              <a:t>Ventajas</a:t>
            </a:r>
            <a:r>
              <a:rPr lang="es-ES" dirty="0"/>
              <a:t> de un ESB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pPr marL="0" indent="0">
              <a:buNone/>
            </a:pPr>
            <a:r>
              <a:rPr lang="es-ES" dirty="0"/>
              <a:t>		            </a:t>
            </a:r>
            <a:r>
              <a:rPr lang="es-ES" b="1" dirty="0"/>
              <a:t>Sin el bus	 	      Con el bus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19</a:t>
            </a:fld>
            <a:endParaRPr lang="es-ES" dirty="0"/>
          </a:p>
        </p:txBody>
      </p:sp>
      <p:pic>
        <p:nvPicPr>
          <p:cNvPr id="6146" name="Picture 2" descr="Bus de Servicios Empresar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261" y="475571"/>
            <a:ext cx="5761717" cy="251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horizontesbpm.blog.com/files/2012/03/es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742" y="3403109"/>
            <a:ext cx="4948703" cy="2309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14 Conector recto"/>
          <p:cNvCxnSpPr/>
          <p:nvPr/>
        </p:nvCxnSpPr>
        <p:spPr bwMode="auto">
          <a:xfrm>
            <a:off x="4392388" y="3265714"/>
            <a:ext cx="0" cy="24467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</p:cxnSp>
    </p:spTree>
    <p:extLst>
      <p:ext uri="{BB962C8B-B14F-4D97-AF65-F5344CB8AC3E}">
        <p14:creationId xmlns:p14="http://schemas.microsoft.com/office/powerpoint/2010/main" val="3745800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Agenda</a:t>
            </a:r>
            <a:endParaRPr lang="es-ES" dirty="0"/>
          </a:p>
        </p:txBody>
      </p:sp>
      <p:sp>
        <p:nvSpPr>
          <p:cNvPr id="14131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Implementación de Servicios</a:t>
            </a:r>
          </a:p>
          <a:p>
            <a:r>
              <a:rPr lang="es-ES" dirty="0"/>
              <a:t>Tipos de Servicios </a:t>
            </a:r>
          </a:p>
          <a:p>
            <a:r>
              <a:rPr lang="es-ES" dirty="0"/>
              <a:t>Escenarios SOA</a:t>
            </a:r>
          </a:p>
          <a:p>
            <a:r>
              <a:rPr lang="es-ES" dirty="0"/>
              <a:t>Facilitadores tecnológicos para la implementación de SOA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2</a:t>
            </a:fld>
            <a:endParaRPr lang="es-ES" dirty="0"/>
          </a:p>
        </p:txBody>
      </p:sp>
      <p:sp>
        <p:nvSpPr>
          <p:cNvPr id="141314" name="3 Marcador de número de diapositiva"/>
          <p:cNvSpPr txBox="1">
            <a:spLocks noGrp="1"/>
          </p:cNvSpPr>
          <p:nvPr/>
        </p:nvSpPr>
        <p:spPr bwMode="auto">
          <a:xfrm>
            <a:off x="8761413" y="6672263"/>
            <a:ext cx="4333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950FC04-AC21-4121-ACDA-A8E0A909B374}" type="slidenum">
              <a:rPr lang="es-ES" sz="1000">
                <a:solidFill>
                  <a:schemeClr val="bg1"/>
                </a:solidFill>
                <a:latin typeface="Trebuchet MS" pitchFamily="34" charset="0"/>
              </a:rPr>
              <a:pPr algn="r"/>
              <a:t>2</a:t>
            </a:fld>
            <a:endParaRPr lang="es-ES" sz="1000">
              <a:solidFill>
                <a:schemeClr val="bg1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891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BAM (Business </a:t>
            </a:r>
            <a:r>
              <a:rPr lang="es-ES" dirty="0" err="1"/>
              <a:t>Activity</a:t>
            </a:r>
            <a:r>
              <a:rPr lang="es-ES" dirty="0"/>
              <a:t> </a:t>
            </a:r>
            <a:r>
              <a:rPr lang="es-ES" dirty="0" err="1"/>
              <a:t>Monitoring</a:t>
            </a:r>
            <a:r>
              <a:rPr lang="es-ES" dirty="0"/>
              <a:t>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4814" y="465412"/>
            <a:ext cx="4429844" cy="5135288"/>
          </a:xfrm>
        </p:spPr>
        <p:txBody>
          <a:bodyPr>
            <a:normAutofit fontScale="70000" lnSpcReduction="20000"/>
          </a:bodyPr>
          <a:lstStyle/>
          <a:p>
            <a:r>
              <a:rPr lang="es-ES" dirty="0"/>
              <a:t>BAM -  Monitorización de la Actividad del Negocio</a:t>
            </a:r>
          </a:p>
          <a:p>
            <a:pPr lvl="1"/>
            <a:r>
              <a:rPr lang="es-ES" dirty="0"/>
              <a:t>Se refiere a la creación, análisis y presentación en </a:t>
            </a:r>
            <a:r>
              <a:rPr lang="es-ES" b="1" dirty="0"/>
              <a:t>tiempo real sobre las actividades </a:t>
            </a:r>
            <a:r>
              <a:rPr lang="es-ES" dirty="0"/>
              <a:t>dentro de una organización. </a:t>
            </a:r>
          </a:p>
          <a:p>
            <a:pPr lvl="1"/>
            <a:r>
              <a:rPr lang="es-ES" dirty="0"/>
              <a:t>Monitorización sobre la ejecución de los procesos</a:t>
            </a:r>
          </a:p>
          <a:p>
            <a:pPr lvl="1"/>
            <a:r>
              <a:rPr lang="es-ES" dirty="0"/>
              <a:t>Permite </a:t>
            </a:r>
            <a:r>
              <a:rPr lang="es-ES" b="1" dirty="0"/>
              <a:t>tener control </a:t>
            </a:r>
            <a:r>
              <a:rPr lang="es-ES" dirty="0"/>
              <a:t>sobre el negocio así como mejorar la toma de decisiones acertadas. </a:t>
            </a:r>
          </a:p>
          <a:p>
            <a:pPr lvl="1"/>
            <a:r>
              <a:rPr lang="es-ES" dirty="0"/>
              <a:t>Pueden haber dos tipos de monitorización</a:t>
            </a:r>
          </a:p>
          <a:p>
            <a:pPr lvl="2"/>
            <a:r>
              <a:rPr lang="es-ES" b="1" dirty="0"/>
              <a:t>Conceptual</a:t>
            </a:r>
            <a:r>
              <a:rPr lang="es-ES" dirty="0"/>
              <a:t>: Procesos del Negocio</a:t>
            </a:r>
          </a:p>
          <a:p>
            <a:pPr lvl="2"/>
            <a:r>
              <a:rPr lang="es-ES" b="1" dirty="0"/>
              <a:t>Estructural</a:t>
            </a:r>
            <a:r>
              <a:rPr lang="es-ES" dirty="0"/>
              <a:t>: Infraestructuras de TI que permitan su control</a:t>
            </a:r>
          </a:p>
          <a:p>
            <a:pPr lvl="1"/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20</a:t>
            </a:fld>
            <a:endParaRPr lang="es-ES" dirty="0"/>
          </a:p>
        </p:txBody>
      </p:sp>
      <p:pic>
        <p:nvPicPr>
          <p:cNvPr id="8194" name="Picture 2" descr="http://www.albia.biz/diagrams/B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960" y="901341"/>
            <a:ext cx="4147457" cy="417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 bwMode="auto">
          <a:xfrm>
            <a:off x="5208814" y="669470"/>
            <a:ext cx="3657603" cy="506185"/>
          </a:xfrm>
          <a:prstGeom prst="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4075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Ejemplo de una herramienta BAM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21</a:t>
            </a:fld>
            <a:endParaRPr lang="es-ES" dirty="0"/>
          </a:p>
        </p:txBody>
      </p:sp>
      <p:pic>
        <p:nvPicPr>
          <p:cNvPr id="7170" name="Picture 2" descr="http://www.oracle.com/ocom/groups/public/@otn/documents/digitalasset/1254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659" y="642256"/>
            <a:ext cx="6787697" cy="509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8955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ESR (Enterprise </a:t>
            </a:r>
            <a:r>
              <a:rPr lang="es-ES" dirty="0" err="1"/>
              <a:t>Service</a:t>
            </a:r>
            <a:r>
              <a:rPr lang="es-ES" dirty="0"/>
              <a:t> </a:t>
            </a:r>
            <a:r>
              <a:rPr lang="es-ES" dirty="0" err="1"/>
              <a:t>Repository</a:t>
            </a:r>
            <a:r>
              <a:rPr lang="es-ES" dirty="0"/>
              <a:t>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4813" y="465412"/>
            <a:ext cx="4413516" cy="5194404"/>
          </a:xfrm>
        </p:spPr>
        <p:txBody>
          <a:bodyPr>
            <a:normAutofit fontScale="85000" lnSpcReduction="20000"/>
          </a:bodyPr>
          <a:lstStyle/>
          <a:p>
            <a:r>
              <a:rPr lang="es-ES" dirty="0"/>
              <a:t>ESR: Repositorio de servicios empresariales</a:t>
            </a:r>
          </a:p>
          <a:p>
            <a:pPr lvl="1"/>
            <a:r>
              <a:rPr lang="es-ES" dirty="0"/>
              <a:t>Catálogo de servicios y procesos</a:t>
            </a:r>
          </a:p>
          <a:p>
            <a:pPr lvl="1"/>
            <a:r>
              <a:rPr lang="es-ES" dirty="0"/>
              <a:t>Proporciona un depósito para el almacenamiento, catalogación y consulta, tanto de servicios como de procesos, tanto a nivel técnico como del negocio</a:t>
            </a:r>
          </a:p>
          <a:p>
            <a:pPr lvl="1"/>
            <a:r>
              <a:rPr lang="es-ES" dirty="0"/>
              <a:t>Posee las siguientes funciones:</a:t>
            </a:r>
          </a:p>
          <a:p>
            <a:pPr lvl="2"/>
            <a:r>
              <a:rPr lang="es-ES" dirty="0"/>
              <a:t>Análisis de impacto</a:t>
            </a:r>
          </a:p>
          <a:p>
            <a:pPr lvl="2"/>
            <a:r>
              <a:rPr lang="es-ES" dirty="0" err="1"/>
              <a:t>Multientorno</a:t>
            </a:r>
            <a:endParaRPr lang="es-ES" dirty="0"/>
          </a:p>
          <a:p>
            <a:pPr lvl="2"/>
            <a:r>
              <a:rPr lang="es-ES" dirty="0"/>
              <a:t>Versionado</a:t>
            </a:r>
          </a:p>
          <a:p>
            <a:pPr lvl="2"/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22</a:t>
            </a:fld>
            <a:endParaRPr lang="es-ES" dirty="0"/>
          </a:p>
        </p:txBody>
      </p:sp>
      <p:pic>
        <p:nvPicPr>
          <p:cNvPr id="10242" name="Picture 2" descr="http://soa.com/images/img_use_case_federa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333" y="1296306"/>
            <a:ext cx="4457700" cy="330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8715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Gobierno de Ejecución de Servicios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4813" y="465411"/>
            <a:ext cx="8807822" cy="2669675"/>
          </a:xfrm>
        </p:spPr>
        <p:txBody>
          <a:bodyPr>
            <a:normAutofit fontScale="77500" lnSpcReduction="20000"/>
          </a:bodyPr>
          <a:lstStyle/>
          <a:p>
            <a:r>
              <a:rPr lang="es-ES" dirty="0"/>
              <a:t>Gobierno de Ejecución de Servicios</a:t>
            </a:r>
          </a:p>
          <a:p>
            <a:pPr lvl="1"/>
            <a:r>
              <a:rPr lang="es-ES" dirty="0"/>
              <a:t>Conjunto de herramientas y utilidades que permiten el gobierno de los servicios y procesos en </a:t>
            </a:r>
            <a:r>
              <a:rPr lang="es-ES" b="1" dirty="0"/>
              <a:t>ejecución</a:t>
            </a:r>
            <a:endParaRPr lang="es-ES" dirty="0"/>
          </a:p>
          <a:p>
            <a:pPr lvl="1"/>
            <a:r>
              <a:rPr lang="es-ES" dirty="0"/>
              <a:t>Permite generar cuadros de mando de niveles de servicio y aplicar políticas de actuación automáticas. </a:t>
            </a:r>
          </a:p>
          <a:p>
            <a:pPr lvl="1"/>
            <a:r>
              <a:rPr lang="es-ES" dirty="0"/>
              <a:t>Bajo este facilitador también se suelen cubrir todos los aspectos de seguridad en SOA.</a:t>
            </a:r>
          </a:p>
          <a:p>
            <a:pPr lvl="1"/>
            <a:r>
              <a:rPr lang="es-ES" dirty="0"/>
              <a:t>Alarmas en caso de servicios no disponibles </a:t>
            </a:r>
          </a:p>
          <a:p>
            <a:pPr lvl="1"/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23</a:t>
            </a:fld>
            <a:endParaRPr lang="es-ES" dirty="0"/>
          </a:p>
        </p:txBody>
      </p:sp>
      <p:pic>
        <p:nvPicPr>
          <p:cNvPr id="9218" name="Picture 2" descr="http://www.itko.com/images/Change_Solution_continuo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271" y="3270622"/>
            <a:ext cx="4033157" cy="237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8698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Review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24</a:t>
            </a:fld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" y="1200150"/>
            <a:ext cx="7934325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40648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700213"/>
            <a:ext cx="8713788" cy="2376487"/>
          </a:xfrm>
        </p:spPr>
        <p:txBody>
          <a:bodyPr anchor="ctr">
            <a:normAutofit/>
          </a:bodyPr>
          <a:lstStyle/>
          <a:p>
            <a:pPr eaLnBrk="1" hangingPunct="1">
              <a:defRPr/>
            </a:pPr>
            <a:r>
              <a:rPr lang="es-ES" altLang="es-C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Infraestructura para el Desarrollo de Servicios</a:t>
            </a:r>
            <a:br>
              <a:rPr lang="es-ES" altLang="es-C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ES" altLang="es-CO" dirty="0"/>
            </a:br>
            <a:r>
              <a:rPr lang="es-ES" altLang="es-CO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</a:t>
            </a:r>
            <a:r>
              <a:rPr lang="es-ES" altLang="es-CO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altLang="es-CO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</a:t>
            </a:r>
            <a:endParaRPr lang="es-ES" altLang="es-CO" sz="2200" dirty="0"/>
          </a:p>
        </p:txBody>
      </p:sp>
      <p:pic>
        <p:nvPicPr>
          <p:cNvPr id="8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164204"/>
            <a:ext cx="3368675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859338" y="5495992"/>
            <a:ext cx="4095750" cy="895350"/>
          </a:xfrm>
          <a:prstGeom prst="bevel">
            <a:avLst>
              <a:gd name="adj" fmla="val 5074"/>
            </a:avLst>
          </a:prstGeom>
          <a:gradFill rotWithShape="1">
            <a:gsLst>
              <a:gs pos="0">
                <a:schemeClr val="bg1">
                  <a:alpha val="34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>
            <a:solidFill>
              <a:schemeClr val="bg1"/>
            </a:solidFill>
            <a:miter lim="800000"/>
            <a:headEnd/>
            <a:tailEnd/>
          </a:ln>
          <a:effectLst>
            <a:prstShdw prst="shdw17" dist="17961" dir="13500000">
              <a:schemeClr val="bg1">
                <a:alpha val="74998"/>
              </a:schemeClr>
            </a:prstShdw>
          </a:effectLst>
        </p:spPr>
        <p:txBody>
          <a:bodyPr/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rgbClr val="980E06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Goudy Old Style" pitchFamily="18" charset="0"/>
              </a:defRPr>
            </a:lvl6pPr>
            <a:lvl7pPr marL="914400" algn="ctr" rtl="0" eaLnBrk="1" fontAlgn="base" hangingPunct="1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Goudy Old Style" pitchFamily="18" charset="0"/>
              </a:defRPr>
            </a:lvl7pPr>
            <a:lvl8pPr marL="1371600" algn="ctr" rtl="0" eaLnBrk="1" fontAlgn="base" hangingPunct="1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Goudy Old Style" pitchFamily="18" charset="0"/>
              </a:defRPr>
            </a:lvl8pPr>
            <a:lvl9pPr marL="1828800" algn="ctr" rtl="0" eaLnBrk="1" fontAlgn="base" hangingPunct="1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Goudy Old Style" pitchFamily="18" charset="0"/>
              </a:defRPr>
            </a:lvl9pPr>
          </a:lstStyle>
          <a:p>
            <a:pPr algn="r">
              <a:defRPr/>
            </a:pPr>
            <a:r>
              <a:rPr lang="es-ES" sz="2000" dirty="0"/>
              <a:t>Diana Marcela Sánchez </a:t>
            </a:r>
            <a:r>
              <a:rPr lang="es-ES" sz="2000" dirty="0" err="1"/>
              <a:t>Fúquene</a:t>
            </a:r>
            <a:endParaRPr lang="es-ES" sz="2000" dirty="0"/>
          </a:p>
          <a:p>
            <a:pPr algn="r">
              <a:defRPr/>
            </a:pPr>
            <a:r>
              <a:rPr lang="es-ES" sz="2000" b="0" dirty="0">
                <a:hlinkClick r:id="rId4"/>
              </a:rPr>
              <a:t>diana.sanchez@urjc.es</a:t>
            </a:r>
            <a:endParaRPr lang="es-ES" sz="2000" b="0" dirty="0"/>
          </a:p>
        </p:txBody>
      </p:sp>
    </p:spTree>
    <p:extLst>
      <p:ext uri="{BB962C8B-B14F-4D97-AF65-F5344CB8AC3E}">
        <p14:creationId xmlns:p14="http://schemas.microsoft.com/office/powerpoint/2010/main" val="2583455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Servicios y las </a:t>
            </a:r>
            <a:br>
              <a:rPr lang="es-ES" dirty="0"/>
            </a:br>
            <a:r>
              <a:rPr lang="es-ES" dirty="0"/>
              <a:t>Arquitecturas Orientadas a Servicios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395288" y="508741"/>
            <a:ext cx="8593137" cy="5070475"/>
            <a:chOff x="249" y="799"/>
            <a:chExt cx="5413" cy="3194"/>
          </a:xfrm>
        </p:grpSpPr>
        <p:pic>
          <p:nvPicPr>
            <p:cNvPr id="22540" name="Picture 5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89" y="845"/>
              <a:ext cx="1588" cy="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1" name="Line 54"/>
            <p:cNvSpPr>
              <a:spLocks noChangeShapeType="1"/>
            </p:cNvSpPr>
            <p:nvPr/>
          </p:nvSpPr>
          <p:spPr bwMode="auto">
            <a:xfrm>
              <a:off x="292" y="1776"/>
              <a:ext cx="5216" cy="0"/>
            </a:xfrm>
            <a:prstGeom prst="line">
              <a:avLst/>
            </a:prstGeom>
            <a:noFill/>
            <a:ln w="28575">
              <a:solidFill>
                <a:srgbClr val="91931B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42" name="Text Box 55"/>
            <p:cNvSpPr txBox="1">
              <a:spLocks noChangeArrowheads="1"/>
            </p:cNvSpPr>
            <p:nvPr/>
          </p:nvSpPr>
          <p:spPr bwMode="auto">
            <a:xfrm>
              <a:off x="4278" y="890"/>
              <a:ext cx="1338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s-ES" sz="1400">
                  <a:latin typeface="Candara" pitchFamily="34" charset="0"/>
                </a:rPr>
                <a:t>Lógica de Negocio,</a:t>
              </a:r>
            </a:p>
            <a:p>
              <a:pPr algn="r"/>
              <a:r>
                <a:rPr lang="es-ES" sz="1400">
                  <a:latin typeface="Candara" pitchFamily="34" charset="0"/>
                </a:rPr>
                <a:t>Procesos de negocios</a:t>
              </a:r>
            </a:p>
            <a:p>
              <a:pPr algn="r"/>
              <a:r>
                <a:rPr lang="es-ES" sz="1400" i="1">
                  <a:solidFill>
                    <a:schemeClr val="hlink"/>
                  </a:solidFill>
                  <a:latin typeface="Candara" pitchFamily="34" charset="0"/>
                </a:rPr>
                <a:t>(la realidad de la organización)</a:t>
              </a:r>
            </a:p>
          </p:txBody>
        </p:sp>
        <p:pic>
          <p:nvPicPr>
            <p:cNvPr id="22543" name="Picture 118" descr="MCj04348880000[1]"/>
            <p:cNvPicPr>
              <a:picLocks noChangeAspect="1" noChangeArrowheads="1"/>
            </p:cNvPicPr>
            <p:nvPr/>
          </p:nvPicPr>
          <p:blipFill>
            <a:blip r:embed="rId3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223" y="1480"/>
              <a:ext cx="289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4" name="Oval 57"/>
            <p:cNvSpPr>
              <a:spLocks noChangeArrowheads="1"/>
            </p:cNvSpPr>
            <p:nvPr/>
          </p:nvSpPr>
          <p:spPr bwMode="auto">
            <a:xfrm>
              <a:off x="1066" y="1888"/>
              <a:ext cx="952" cy="499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545" name="Oval 58"/>
            <p:cNvSpPr>
              <a:spLocks noChangeArrowheads="1"/>
            </p:cNvSpPr>
            <p:nvPr/>
          </p:nvSpPr>
          <p:spPr bwMode="auto">
            <a:xfrm>
              <a:off x="2259" y="1888"/>
              <a:ext cx="952" cy="499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546" name="Oval 59"/>
            <p:cNvSpPr>
              <a:spLocks noChangeArrowheads="1"/>
            </p:cNvSpPr>
            <p:nvPr/>
          </p:nvSpPr>
          <p:spPr bwMode="auto">
            <a:xfrm>
              <a:off x="3379" y="1888"/>
              <a:ext cx="952" cy="499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547" name="Line 60"/>
            <p:cNvSpPr>
              <a:spLocks noChangeShapeType="1"/>
            </p:cNvSpPr>
            <p:nvPr/>
          </p:nvSpPr>
          <p:spPr bwMode="auto">
            <a:xfrm>
              <a:off x="249" y="2478"/>
              <a:ext cx="5216" cy="0"/>
            </a:xfrm>
            <a:prstGeom prst="line">
              <a:avLst/>
            </a:prstGeom>
            <a:noFill/>
            <a:ln w="28575">
              <a:solidFill>
                <a:srgbClr val="91931B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22548" name="Picture 61"/>
            <p:cNvPicPr>
              <a:picLocks noChangeAspect="1" noChangeArrowheads="1"/>
            </p:cNvPicPr>
            <p:nvPr/>
          </p:nvPicPr>
          <p:blipFill>
            <a:blip r:embed="rId4" cstate="print"/>
            <a:srcRect t="801"/>
            <a:stretch>
              <a:fillRect/>
            </a:stretch>
          </p:blipFill>
          <p:spPr bwMode="auto">
            <a:xfrm>
              <a:off x="476" y="799"/>
              <a:ext cx="1361" cy="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9" name="Picture 62"/>
            <p:cNvPicPr>
              <a:picLocks noChangeAspect="1" noChangeArrowheads="1"/>
            </p:cNvPicPr>
            <p:nvPr/>
          </p:nvPicPr>
          <p:blipFill>
            <a:blip r:embed="rId5" cstate="print"/>
            <a:srcRect t="40587"/>
            <a:stretch>
              <a:fillRect/>
            </a:stretch>
          </p:blipFill>
          <p:spPr bwMode="auto">
            <a:xfrm>
              <a:off x="1338" y="1195"/>
              <a:ext cx="1724" cy="4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2550" name="Line 63"/>
            <p:cNvSpPr>
              <a:spLocks noChangeShapeType="1"/>
            </p:cNvSpPr>
            <p:nvPr/>
          </p:nvSpPr>
          <p:spPr bwMode="auto">
            <a:xfrm>
              <a:off x="612" y="1389"/>
              <a:ext cx="544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51" name="Line 64"/>
            <p:cNvSpPr>
              <a:spLocks noChangeShapeType="1"/>
            </p:cNvSpPr>
            <p:nvPr/>
          </p:nvSpPr>
          <p:spPr bwMode="auto">
            <a:xfrm flipH="1">
              <a:off x="1837" y="1525"/>
              <a:ext cx="181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52" name="Line 65"/>
            <p:cNvSpPr>
              <a:spLocks noChangeShapeType="1"/>
            </p:cNvSpPr>
            <p:nvPr/>
          </p:nvSpPr>
          <p:spPr bwMode="auto">
            <a:xfrm>
              <a:off x="2336" y="1616"/>
              <a:ext cx="136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53" name="Line 66"/>
            <p:cNvSpPr>
              <a:spLocks noChangeShapeType="1"/>
            </p:cNvSpPr>
            <p:nvPr/>
          </p:nvSpPr>
          <p:spPr bwMode="auto">
            <a:xfrm>
              <a:off x="3334" y="1298"/>
              <a:ext cx="272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54" name="Text Box 67"/>
            <p:cNvSpPr txBox="1">
              <a:spLocks noChangeArrowheads="1"/>
            </p:cNvSpPr>
            <p:nvPr/>
          </p:nvSpPr>
          <p:spPr bwMode="auto">
            <a:xfrm>
              <a:off x="4286" y="1805"/>
              <a:ext cx="133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s-ES" sz="1400">
                  <a:latin typeface="Candara" pitchFamily="34" charset="0"/>
                </a:rPr>
                <a:t>Business Services, </a:t>
              </a:r>
              <a:r>
                <a:rPr lang="en-US" sz="1400">
                  <a:latin typeface="Candara" pitchFamily="34" charset="0"/>
                </a:rPr>
                <a:t>Capabilities</a:t>
              </a:r>
              <a:endParaRPr lang="en-US" sz="1400">
                <a:solidFill>
                  <a:schemeClr val="hlink"/>
                </a:solidFill>
                <a:latin typeface="Candara" pitchFamily="34" charset="0"/>
              </a:endParaRPr>
            </a:p>
          </p:txBody>
        </p:sp>
        <p:pic>
          <p:nvPicPr>
            <p:cNvPr id="22555" name="Picture 2" descr="C:\Users\Elisa\AppData\Local\Microsoft\Windows\Temporary Internet Files\Content.IE5\YGA34YZY\MCj04339530000[1].png"/>
            <p:cNvPicPr>
              <a:picLocks noChangeAspect="1" noChangeArrowheads="1"/>
            </p:cNvPicPr>
            <p:nvPr/>
          </p:nvPicPr>
          <p:blipFill>
            <a:blip r:embed="rId6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239" y="2144"/>
              <a:ext cx="269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6" name="Picture 69"/>
            <p:cNvPicPr>
              <a:picLocks noChangeAspect="1" noChangeArrowheads="1"/>
            </p:cNvPicPr>
            <p:nvPr/>
          </p:nvPicPr>
          <p:blipFill>
            <a:blip r:embed="rId5" cstate="print"/>
            <a:srcRect t="40587"/>
            <a:stretch>
              <a:fillRect/>
            </a:stretch>
          </p:blipFill>
          <p:spPr bwMode="auto">
            <a:xfrm>
              <a:off x="2402" y="2024"/>
              <a:ext cx="680" cy="1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557" name="Picture 70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1247" y="2704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8" name="Picture 71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2064" y="2702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9" name="Picture 72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2834" y="2706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60" name="Picture 73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3651" y="2704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61" name="Line 74"/>
            <p:cNvSpPr>
              <a:spLocks noChangeShapeType="1"/>
            </p:cNvSpPr>
            <p:nvPr/>
          </p:nvSpPr>
          <p:spPr bwMode="auto">
            <a:xfrm flipH="1">
              <a:off x="1383" y="2387"/>
              <a:ext cx="46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62" name="Line 75"/>
            <p:cNvSpPr>
              <a:spLocks noChangeShapeType="1"/>
            </p:cNvSpPr>
            <p:nvPr/>
          </p:nvSpPr>
          <p:spPr bwMode="auto">
            <a:xfrm flipH="1">
              <a:off x="1610" y="2387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63" name="Line 76"/>
            <p:cNvSpPr>
              <a:spLocks noChangeShapeType="1"/>
            </p:cNvSpPr>
            <p:nvPr/>
          </p:nvSpPr>
          <p:spPr bwMode="auto">
            <a:xfrm flipH="1">
              <a:off x="2200" y="2375"/>
              <a:ext cx="366" cy="3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64" name="Line 77"/>
            <p:cNvSpPr>
              <a:spLocks noChangeShapeType="1"/>
            </p:cNvSpPr>
            <p:nvPr/>
          </p:nvSpPr>
          <p:spPr bwMode="auto">
            <a:xfrm>
              <a:off x="2653" y="2387"/>
              <a:ext cx="272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65" name="Line 78"/>
            <p:cNvSpPr>
              <a:spLocks noChangeShapeType="1"/>
            </p:cNvSpPr>
            <p:nvPr/>
          </p:nvSpPr>
          <p:spPr bwMode="auto">
            <a:xfrm>
              <a:off x="1791" y="2341"/>
              <a:ext cx="635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66" name="Line 79"/>
            <p:cNvSpPr>
              <a:spLocks noChangeShapeType="1"/>
            </p:cNvSpPr>
            <p:nvPr/>
          </p:nvSpPr>
          <p:spPr bwMode="auto">
            <a:xfrm flipH="1">
              <a:off x="3198" y="2379"/>
              <a:ext cx="547" cy="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67" name="Line 80"/>
            <p:cNvSpPr>
              <a:spLocks noChangeShapeType="1"/>
            </p:cNvSpPr>
            <p:nvPr/>
          </p:nvSpPr>
          <p:spPr bwMode="auto">
            <a:xfrm>
              <a:off x="3853" y="2387"/>
              <a:ext cx="45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68" name="Line 81"/>
            <p:cNvSpPr>
              <a:spLocks noChangeShapeType="1"/>
            </p:cNvSpPr>
            <p:nvPr/>
          </p:nvSpPr>
          <p:spPr bwMode="auto">
            <a:xfrm flipH="1">
              <a:off x="2971" y="2341"/>
              <a:ext cx="592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569" name="Line 82"/>
            <p:cNvSpPr>
              <a:spLocks noChangeShapeType="1"/>
            </p:cNvSpPr>
            <p:nvPr/>
          </p:nvSpPr>
          <p:spPr bwMode="auto">
            <a:xfrm>
              <a:off x="249" y="3203"/>
              <a:ext cx="5216" cy="0"/>
            </a:xfrm>
            <a:prstGeom prst="line">
              <a:avLst/>
            </a:prstGeom>
            <a:noFill/>
            <a:ln w="28575">
              <a:solidFill>
                <a:srgbClr val="91931B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22570" name="Picture 8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112" y="3406"/>
              <a:ext cx="36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71" name="Picture 8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35" y="3361"/>
              <a:ext cx="356" cy="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72" name="Text Box 85"/>
            <p:cNvSpPr txBox="1">
              <a:spLocks noChangeArrowheads="1"/>
            </p:cNvSpPr>
            <p:nvPr/>
          </p:nvSpPr>
          <p:spPr bwMode="auto">
            <a:xfrm>
              <a:off x="1111" y="3491"/>
              <a:ext cx="603" cy="372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600" b="1">
                  <a:latin typeface="Candara" pitchFamily="34" charset="0"/>
                </a:rPr>
                <a:t>ERP</a:t>
              </a:r>
            </a:p>
            <a:p>
              <a:pPr algn="ctr"/>
              <a:r>
                <a:rPr lang="es-ES" sz="1600" b="1">
                  <a:latin typeface="Candara" pitchFamily="34" charset="0"/>
                </a:rPr>
                <a:t>CRM</a:t>
              </a:r>
            </a:p>
          </p:txBody>
        </p:sp>
        <p:pic>
          <p:nvPicPr>
            <p:cNvPr id="22573" name="Picture 8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958" y="3393"/>
              <a:ext cx="362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74" name="Text Box 87"/>
            <p:cNvSpPr txBox="1">
              <a:spLocks noChangeArrowheads="1"/>
            </p:cNvSpPr>
            <p:nvPr/>
          </p:nvSpPr>
          <p:spPr bwMode="auto">
            <a:xfrm>
              <a:off x="1944" y="3839"/>
              <a:ext cx="65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Legacy Systems</a:t>
              </a:r>
            </a:p>
          </p:txBody>
        </p:sp>
        <p:sp>
          <p:nvSpPr>
            <p:cNvPr id="22575" name="Text Box 88"/>
            <p:cNvSpPr txBox="1">
              <a:spLocks noChangeArrowheads="1"/>
            </p:cNvSpPr>
            <p:nvPr/>
          </p:nvSpPr>
          <p:spPr bwMode="auto">
            <a:xfrm>
              <a:off x="2974" y="3828"/>
              <a:ext cx="46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Databases</a:t>
              </a:r>
            </a:p>
          </p:txBody>
        </p:sp>
        <p:pic>
          <p:nvPicPr>
            <p:cNvPr id="22576" name="Picture 89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094" y="3483"/>
              <a:ext cx="363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77" name="Text Box 90"/>
            <p:cNvSpPr txBox="1">
              <a:spLocks noChangeArrowheads="1"/>
            </p:cNvSpPr>
            <p:nvPr/>
          </p:nvSpPr>
          <p:spPr bwMode="auto">
            <a:xfrm>
              <a:off x="3550" y="3828"/>
              <a:ext cx="8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Packaged Applications</a:t>
              </a:r>
            </a:p>
          </p:txBody>
        </p:sp>
        <p:sp>
          <p:nvSpPr>
            <p:cNvPr id="22578" name="AutoShape 91"/>
            <p:cNvSpPr>
              <a:spLocks noChangeArrowheads="1"/>
            </p:cNvSpPr>
            <p:nvPr/>
          </p:nvSpPr>
          <p:spPr bwMode="auto">
            <a:xfrm>
              <a:off x="1655" y="3174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579" name="AutoShape 92"/>
            <p:cNvSpPr>
              <a:spLocks noChangeArrowheads="1"/>
            </p:cNvSpPr>
            <p:nvPr/>
          </p:nvSpPr>
          <p:spPr bwMode="auto">
            <a:xfrm>
              <a:off x="2290" y="3174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580" name="AutoShape 93"/>
            <p:cNvSpPr>
              <a:spLocks noChangeArrowheads="1"/>
            </p:cNvSpPr>
            <p:nvPr/>
          </p:nvSpPr>
          <p:spPr bwMode="auto">
            <a:xfrm>
              <a:off x="2971" y="3166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581" name="AutoShape 94"/>
            <p:cNvSpPr>
              <a:spLocks noChangeArrowheads="1"/>
            </p:cNvSpPr>
            <p:nvPr/>
          </p:nvSpPr>
          <p:spPr bwMode="auto">
            <a:xfrm>
              <a:off x="3691" y="3158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582" name="Text Box 95"/>
            <p:cNvSpPr txBox="1">
              <a:spLocks noChangeArrowheads="1"/>
            </p:cNvSpPr>
            <p:nvPr/>
          </p:nvSpPr>
          <p:spPr bwMode="auto">
            <a:xfrm>
              <a:off x="4308" y="2483"/>
              <a:ext cx="1338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s-ES" sz="1400">
                  <a:latin typeface="Candara" pitchFamily="34" charset="0"/>
                </a:rPr>
                <a:t>Servicios</a:t>
              </a:r>
              <a:endParaRPr lang="en-US" sz="1400" i="1">
                <a:solidFill>
                  <a:schemeClr val="hlink"/>
                </a:solidFill>
                <a:latin typeface="Candara" pitchFamily="34" charset="0"/>
              </a:endParaRPr>
            </a:p>
            <a:p>
              <a:pPr algn="r"/>
              <a:r>
                <a:rPr lang="en-US" sz="1400" i="1">
                  <a:solidFill>
                    <a:schemeClr val="hlink"/>
                  </a:solidFill>
                  <a:latin typeface="Candara" pitchFamily="34" charset="0"/>
                </a:rPr>
                <a:t>(Software Assets, Web Services, </a:t>
              </a:r>
              <a:r>
                <a:rPr lang="en-US" sz="1400" i="1" u="sng">
                  <a:solidFill>
                    <a:schemeClr val="hlink"/>
                  </a:solidFill>
                  <a:latin typeface="Candara" pitchFamily="34" charset="0"/>
                </a:rPr>
                <a:t>por ejemplo</a:t>
              </a:r>
              <a:r>
                <a:rPr lang="en-US" sz="1400" i="1">
                  <a:solidFill>
                    <a:schemeClr val="hlink"/>
                  </a:solidFill>
                  <a:latin typeface="Candara" pitchFamily="34" charset="0"/>
                </a:rPr>
                <a:t>)</a:t>
              </a:r>
              <a:r>
                <a:rPr lang="en-US" sz="1400">
                  <a:latin typeface="Candara" pitchFamily="34" charset="0"/>
                </a:rPr>
                <a:t> </a:t>
              </a:r>
            </a:p>
            <a:p>
              <a:pPr algn="r"/>
              <a:endParaRPr lang="en-US" sz="1400">
                <a:latin typeface="Candara" pitchFamily="34" charset="0"/>
              </a:endParaRPr>
            </a:p>
          </p:txBody>
        </p:sp>
        <p:pic>
          <p:nvPicPr>
            <p:cNvPr id="22583" name="Picture 2" descr="C:\Users\Elisa\AppData\Local\Microsoft\Windows\Temporary Internet Files\Content.IE5\YGA34YZY\MCj04339530000[1].png"/>
            <p:cNvPicPr>
              <a:picLocks noChangeAspect="1" noChangeArrowheads="1"/>
            </p:cNvPicPr>
            <p:nvPr/>
          </p:nvPicPr>
          <p:blipFill>
            <a:blip r:embed="rId6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239" y="2918"/>
              <a:ext cx="269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84" name="Text Box 97"/>
            <p:cNvSpPr txBox="1">
              <a:spLocks noChangeArrowheads="1"/>
            </p:cNvSpPr>
            <p:nvPr/>
          </p:nvSpPr>
          <p:spPr bwMode="auto">
            <a:xfrm>
              <a:off x="4324" y="3249"/>
              <a:ext cx="133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s-ES" sz="1400">
                  <a:latin typeface="Candara" pitchFamily="34" charset="0"/>
                </a:rPr>
                <a:t>Sistemas Operacionales, </a:t>
              </a:r>
            </a:p>
            <a:p>
              <a:pPr algn="r"/>
              <a:r>
                <a:rPr lang="es-ES" sz="1400">
                  <a:latin typeface="Candara" pitchFamily="34" charset="0"/>
                </a:rPr>
                <a:t>Tecnologías</a:t>
              </a:r>
              <a:endParaRPr lang="en-US" sz="1400">
                <a:latin typeface="Candara" pitchFamily="34" charset="0"/>
              </a:endParaRPr>
            </a:p>
          </p:txBody>
        </p:sp>
        <p:pic>
          <p:nvPicPr>
            <p:cNvPr id="22585" name="Picture 121" descr="MCj04339420000[1]"/>
            <p:cNvPicPr>
              <a:picLocks noChangeAspect="1" noChangeArrowheads="1"/>
            </p:cNvPicPr>
            <p:nvPr/>
          </p:nvPicPr>
          <p:blipFill>
            <a:blip r:embed="rId11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193" y="3566"/>
              <a:ext cx="318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61885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17" y="375649"/>
            <a:ext cx="8700554" cy="5325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Ejemplo de una implementación SOA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93841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Tipos de servicios a implementar dentro de un modelo SOA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Tipos de servicios que pueden ser implementados dentro de un modelo SOA</a:t>
            </a:r>
          </a:p>
          <a:p>
            <a:pPr lvl="1"/>
            <a:r>
              <a:rPr lang="es-ES" dirty="0"/>
              <a:t>Servicios derivados de la adaptación de sistemas legados. </a:t>
            </a:r>
          </a:p>
          <a:p>
            <a:pPr lvl="1"/>
            <a:r>
              <a:rPr lang="es-ES" dirty="0"/>
              <a:t>Servicios ofrecidos por aplicaciones software (generalmente instaladas localmente en cada equipo de cómputo)</a:t>
            </a:r>
          </a:p>
          <a:p>
            <a:pPr lvl="1"/>
            <a:r>
              <a:rPr lang="es-ES" dirty="0"/>
              <a:t>Servicios ofrecidos por un proveedor externo a través de un software  (software as a </a:t>
            </a:r>
            <a:r>
              <a:rPr lang="es-ES" dirty="0" err="1"/>
              <a:t>service</a:t>
            </a:r>
            <a:r>
              <a:rPr lang="es-ES" dirty="0"/>
              <a:t>)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93973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SaaS</a:t>
            </a:r>
            <a:r>
              <a:rPr lang="es-ES" dirty="0"/>
              <a:t> (Software as a </a:t>
            </a:r>
            <a:r>
              <a:rPr lang="es-ES" dirty="0" err="1"/>
              <a:t>Service</a:t>
            </a:r>
            <a:r>
              <a:rPr lang="es-ES" dirty="0"/>
              <a:t>)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4813" y="465412"/>
            <a:ext cx="8807822" cy="3306488"/>
          </a:xfrm>
        </p:spPr>
        <p:txBody>
          <a:bodyPr>
            <a:normAutofit fontScale="77500" lnSpcReduction="20000"/>
          </a:bodyPr>
          <a:lstStyle/>
          <a:p>
            <a:r>
              <a:rPr lang="es-ES" dirty="0" err="1"/>
              <a:t>SaaS</a:t>
            </a:r>
            <a:r>
              <a:rPr lang="es-ES" dirty="0"/>
              <a:t> : Software como servicio</a:t>
            </a:r>
          </a:p>
          <a:p>
            <a:pPr lvl="1"/>
            <a:r>
              <a:rPr lang="es-ES" dirty="0"/>
              <a:t>Software que se pone en explotación en la modalidad de servicio gestionado y que al cual se accede a través de Internet</a:t>
            </a:r>
          </a:p>
          <a:p>
            <a:pPr lvl="1"/>
            <a:r>
              <a:rPr lang="es-ES" dirty="0"/>
              <a:t>A diferencia del modelo de licencias habitual del software que se instala en las empresas, el acceso a las aplicaciones </a:t>
            </a:r>
            <a:r>
              <a:rPr lang="es-ES" dirty="0" err="1"/>
              <a:t>SaaS</a:t>
            </a:r>
            <a:r>
              <a:rPr lang="es-ES" dirty="0"/>
              <a:t> se suele basar en un modelo de suscripción, donde los clientes pagan una tarifa por adelantado para utilizarlas.</a:t>
            </a:r>
          </a:p>
          <a:p>
            <a:pPr lvl="1"/>
            <a:r>
              <a:rPr lang="es-ES" dirty="0"/>
              <a:t>No es necesario adquirirlo, instalarlo, configurarlo y mantenerlo</a:t>
            </a:r>
          </a:p>
          <a:p>
            <a:pPr lvl="1"/>
            <a:r>
              <a:rPr lang="es-ES" dirty="0"/>
              <a:t>Ejemplo: Software vs </a:t>
            </a:r>
            <a:r>
              <a:rPr lang="es-ES" dirty="0" err="1"/>
              <a:t>SaaS</a:t>
            </a:r>
            <a:endParaRPr lang="es-ES" dirty="0"/>
          </a:p>
          <a:p>
            <a:pPr lvl="1"/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6</a:t>
            </a:fld>
            <a:endParaRPr lang="es-ES" dirty="0"/>
          </a:p>
        </p:txBody>
      </p:sp>
      <p:sp>
        <p:nvSpPr>
          <p:cNvPr id="6" name="AutoShape 2" descr="data:image/jpeg;base64,/9j/4AAQSkZJRgABAQAAAQABAAD/2wCEAAkGBxQTEhUUExMWExUWFRwZGBgWFhcYGhkYFxoYFxoWGRoZHCogGhslGxwWITIhJSksLi4uGB8zODMsNygtLisBCgoKDg0OGxAQGy8kICQsLiwsLTQtNDUsLCw2NjUsLSw0LCwvNCwsLCw0LywsLCwsLywsLCwsLCwsLCw0LSwsLP/AABEIAJsBRQMBEQACEQEDEQH/xAAcAAEAAgMBAQEAAAAAAAAAAAAABQYDBAcCAQj/xABLEAACAQICBAcLCAgFBQEAAAABAgMAEQQSBQYhMQcTIkFRYXEyUnJzgZGSobGy0hQXIzM0NULCJFNigqKzwdEVFpOj4UNUY3TD8P/EABsBAQACAwEBAAAAAAAAAAAAAAAEBQIDBgEH/8QAPxEAAgECAQgHBgUEAQQDAAAAAAECAwQRBRIhMUFRYXETMjOBkbHRFDShweHwBhUiUnIjQoLxYjWissIWU5L/2gAMAwEAAhEDEQA/AOtk0AoBQCgFAKAUAoBQCgFAKAUAoBQCgFAKAUAoBQCgFAKAUAoBQCgFAKAUAoBQCgFAKAUAoBQCgFAKAUAoBQCgFAKAUAoDUx+kooReWRU6idp7FG0+QVrqVYU1jN4G+hbVa7wpxb+9+o0sFrPhZTYShT0OCl+wnYfPetVO8ozeCkSa2S7qksZQxXDT5EuDUkrz7QCgFAKAUAoBQCgFAKAUAoBQCgFAKAUAoBQCgFAKAUAoBQCgFAKAUAoBQCgFAKAUBjmmVAWdgqjeWIA85rxyUVizKEJTebFYvgV3SOusEdxHeZurkr6R/oDUGrlGlDRHSy3t8h3NTTP9K46/D1wKvpHW7Ey3CsIl6I9h8rHb5rVW1co1Z6FoX3tL23yLbUtMlnPjq8PXEgWYkkkkk7ydpPaagOTbxZbRiorBLBHyvD03MBpSaH6qRkHRe6+idnqrfSuatPqyItezoV+0gnx2+K0l71P1gkxJdZAt0AOZQRe5I2i/sq7sbuVfFSWo5XK2Tqdpmypt4PHQyzVPKYUB4llVQWYhVG8kgAdpNeNpLFnsYuTwisWQ0+t2EU247N4Ksw84FvXUaV5RWjOLGGSLyaxUMObS8z5BrdhGNuNy+ErKPORb10je0XozhPI95BYuGPJp+TJqKQMAykMp3EEEHsIqSmmsUV0ouLwawZ7r08FAQOsusyYWy5eMkIuFvYAdLHz7Oqolzdxo6NbLPJ+S6l3jLHCK2+hF4HWTGtJHnwmWN3VS3FyiwZgM1ybc/RWindV3NZ0ND4MmVsm2UacnCtjJJvDFacNhb5pQilmIVVBJJ3ADaTVi2ksWUUYuTUYrFspkuuk0jlcLhi4HOQzG3SVTuR2mq2V9OTapRxOhjkSjSgpXVXNb2aPN6/Am9B6Yd4ZJMTHxBjY3urLyQobNZtvOendUqhWlKDlUWGBWXlpThWjTt5Z+ctGrXjhhoNnQ+nIcTm4piSu8EFTY7jt5qzpV4Vcc16jVdWNe1w6VYY6iSrcRBQCgFAKAUAoBQCgFAKAUAoBQCgFAKAUAoCM1kxTxYaV4zlZQLGwNrso3HZuJrRczlClKUdaJmT6UKtzCE1im9PgcrxeLeVs0js56WJNuzo8lczUqzqPGTxO8o0KdFZtOKS4EnoPVyXFKWRkVVbKcxa97A7AAekc9SbeynXjnJpIg3uVKVpJQkm21jow9Sbi1Ab8WIA7IyfWWFTFknfL4FZL8Rr+2n8fobkWoUP4pZT2ZF9qmtqyXS2tkeX4hrvqxivH1KRpKAJNKi3skjKL77KxAv5Kpq0VCpKK2NnT2tR1KMJy1tJ/A1q1G8uHBv9bN4A96rfJOuRzn4i7OnzZfaujlTR0zpNMPEZH5tgA3sx3KP/24E1qrVY0o50iTa2s7mqqcP9LeUXCYPE6TkLyPkiU/ur+yi87W3sf+Kqowq3cs6Twj96jp6ta2yVDMprGb8ebexcF9S0YXU3CINsZkPS7N7AQPVU+NjRjsxKSrlq8m+thyX2/iMVqbhHGyMxnpRm9jEj1UlY0ZbMBSy1eQemWPNfb+JV8Rh8TouQMjZ4WPYrfssPwvbcR0doqBKNWzlinjH7+JdU6ltlam4zWbNLv5reuH+y/aMx6TxLKncsNx3g86nrBq2p1I1IqUTlrihOhUdOetfeJtVsNJz/RiCbS0hcXyO5AP/jtGvm2HyVUUl0l3JvZj8NB1VzJ0MkwUP7sMe/S/Q6BVucqVvX+YrgyB+N1U9m1vy1Cv5YUXxLfIcFK8TexN/fibGpeFVMHFYbXBdj0kk7+wWHkrOzgo0Vht0mrK9WVS7njseC7vvElcbhlljaN+5dSptsNj0ddSJxUouL2kGlVlSmpx1p4ojdX9XI8KWKszs1gS1tgHMABWihbRo44bSZfZSq3mCmkktxM1JK8UAoBQCgFAKAUAoBQCgFAKAUAoBQCgFAKAhtcPsc3YvvrUW97CRYZK98p8/kzldcwd6dB4Ofs8njj7iVf5L7F8zkPxD7xH+PzZbKsihFAch08P0mfxz+8a5a6X9afNn0Gw91p/xXkaFRyYW7g4P00vix7wq2yV1pcjnvxF2UOb8i/1dnJnPNd52nxkeGQ9zlX9+SxJPYuX11T3snUrKkvts6zI0I29pO5ltx8Fs738i+YLCLFGsaCyqLD+56zv8tW0IKEVGOpHL1asqs3Unrekz1kaxQGrpLBLNE8T7nFuw8zDrBsfJWFSmqkXF7TdQryoVI1I619/EpfB5i2SaXDtz3a3Q6HK3nHu1WZPm4zlTZ0eXqUalKFzHl3PSvviTesWtIwsoj4oyXQNcPbeWFrZT0eupNzeKjLNwx0YlZYZLd3Tc89RweGr6lL0Xp7isXJiOLLZy5y5rWztm32227KrKV0oVXUw14nR3OT3VtIUM5LNw078FgWD5wh/25/1B8FS/wA0X7fiVP8A8ef/ANq8PqResmtYxUIjEJTlhrl77gRa2UdNaLm9VaGbm4E/J2SXa1ukz09DWGH1NnROuwhhji4gtkULfPa9ue2WtlLKChBRzdXEj3WQ3WrSqdIli8cMPqXDRmleOwwnyZbqxy3v3BYb7c9ujnqypVukp9JhvOfuLXoa7o446Vp5/wCzX1a0+MWrkR8XkIHdZr3BPQKwtrjpk3hhgb8o5PdnKMXLHHgTVSSuIbTuskOG2MS72vkXf2sdyj19VRq91To69e4sLLJle70wWEd71fUgV1xxLjNHgmK8xAkf1qoFRVe1ZaY0/Ms3ka1honXSfcvmSOr+tZnl4l4TG9id9xs27QQCPXW63vOknmOODIt9klW9LpoTUo44feGKLNU0pis6a1yihYxxqZpAbGxsoPRexueoCoVa+hB5sdLLmzyNVrR6SbzI8dfPDdzI59csSgzPgyqdJEij0itq0u9qx0yp6O8lrItrN5sK6b7vLEsWgdPxYpTkurDukbeOsdI6x6qmULiFZfp8Cpvcn1rSWE9T1Nav9krW8gigFAKAUAoBQCgFAKAUBD63/Y5vBHvLUa87CXIsMle+U+fyZyquXO9Oh8HQ/Rn8cfcjq/yX2L5+hx/4g95j/FebLVVkUQoDkesX2qfxre01y9328uZ9Ayd7rT/iiOqMTS2cHJ+nk8V+ZatcldeXI5/8Q9jD+XyOg1eHJHPNF8vS7k/hll/hVkH9Kp6X6rxvc36HWXP9PJEUtqj8XidDq4OTFAKAUBzvBDLpggc8sl/3o2Y+s1TwWF7o3vyOsrPPyMm9y+DwOiXq4OTKDqz964jwpv5gqptfep9/mdRlH/pdL/HyZfr1bHL4FX4RT+iDxq+xqg5R7HvRdZA97/xfyJTVU/ocHixW+27GPIhZS97qfyZu4/6qTwG901tn1XyI1Lrx5oqPBj9XN4Sew1XZM6suZ0H4k7WHJ+ZY9YdJ/J8O8m9hsUdLNsHkG/sBqbcVeipuRTWNr7TXjT2PXy2lZ1K0EJQcVP8ASMzEoG23IO2Q9Jve3Ra/RaDZW+f/AFamlvV6l1li+dJ+y0P0pLTh5eu8vFWhzRjaFSwYqCy3s1tovvAPRXmascTJSkk4p6GQGvGljBh8qGzynKCN4UC7MOu1h+9US9rdHTwWtlpkazVxcYyX6Y6Xx3L73DUzQSwRLIyjjXUEkjaqnaEHRstfr7BSzt1ThnPWxla/lcVXBP8AQnglv4+nAsdTCpOeawwDA42KaIZUflFRu2G0igdBBBtzE9Qqnrx9nrqcdT+2dZYTd/ZTo1NMo6n/AOPpyOh1cHJigFAKAUAoBQCgFAKAUBD63fY5vBHvLUa87CXIn5L98p8/kcqrlzvjovB4P0ZvHN7qV0GTOx7/AEONy/70v4rzZaKsSkFAck1kH6VP4xq5i87eXM7/ACb7pT5EbUUnFp4Oj+kv4k+/HVnkrtXy+aKH8Q+7x/l8mdEq+OQOdoeJ0xt2BpT/ALy7P4mHmqnX9O95vzOta6fI+jWl/wCL9DolXByQoBQCgOeauHjtKSSDaFMjg9X1a+phVPb/ANS6cufodZf/ANDJcKb1vNX/ALM6HVwcmUHVn71xHhTfzBVTa+9T7/M6jKP/AEul/j5Mv1Wxy5V+ET7KPGr7GqDlHse9F1kD3v8AxfyJPVb7HB4sVvtuxjyIWUve6n8mb2P+qk8BvdNbZ9V8iNS7SPNFR4Mfq5vCT2Gq7JnVlzOg/Enaw5PzMnCW/wBDEOYyE+ZSB7TXuUn/AE0uJh+HIp15v/j80WPQUYXDQAbhEnug3qbQWFOK4IpryTlcVG/3PzN6tpHFAc/4SzeWEc2RvWwH9BVRlPrRR1X4dwVOpLivJm1x2l/1a/7HxVszr3cvh6mjMyN+5/8Ad6Dj9L/q1/2PipnXu5fD1HR5G/c/+70I7TGi9JYkLxsIOS+WzQjurX3P1CtNajdVcM5auXqTLO7yZatunN6cMdD9DoWGUhFB3hQD22F6uI6kclNpyeG8y16YigFAKAUAoBQCgFAKAiNbfsc3gj3hUa87CXIn5L97p8zmGEwkkptGjOf2VJt223eWubhRnPqrE7irXpUVjUklzZ0nU7R8kGHyyrlYuWtcHYQoG425q6GxpSpUs2WvE4vK1zTuLjPpvFYJE7UwrBQHJdZ/tc/jDXMXvbyO+yZ7pT5EZUUnln4PD+lN4lvfjqzyX2r5ehRfiD3aP8l5M6NV8ceUrhD0USFxKXugyvbeBe6v5CSPKOiqzKFFtKpHZr9Tosg3cU3bz1S1c9q7/vWTmrOnFxUQNwJVFpF6++A70/8AFS7a4VaGO3aVuUbCVpVw/tep/LmiZqQV4oCu646eXDxFFP0ziwA3qDsLno6uvsNQ7y5VKOC1v7xLbJOT5XNVSkv0LXx4evAwag6IMMJkcWeWxAO8IO589yfNWNhRdOGc9b8jbly8VetmReiPxe30LTU4pCg6s/euI8Kb+YKqbX3qff5nUZR/6XS/x8mX6rY5cq/CJ9lHjV9jVByj2Pei6yB73/i/kSeq32ODxYrfbdjHkQspe91P5M3sf9VJ4De6a2z6r5Eal2keaKjwY/VzeEnsNV2TOrLmdB+JO1hyfmb/AAg4Mvhcw3xOGPgkFT5rg+Q1uv6blSxWzSRMhV1Tus1/3LDv1rywM+pWkBLhUW/KiARh2dyewrbzHorKyqqdJb1oNWV7Z0bqT2S0rv1+DJ+pZVigKTwl4MlIpRuUlG/esVPnBHlFVmUoNxjLcdH+HayVSdJ7Umu7X5lo0LpATwJIPxLyuphsYeep1GoqkFJFJd28retKm9j+Gxm9W0jnygPtAKAUAoBQCgFAKAUAoBQGOaFXUq6hlO8EXB7Qd9eNJrBmUJyg86Lwe8wTmRBaKNGA/Dm4u3ZySD6qwlnRX6UvL5GyHRzf9STXHDH5p+ZEYrWnifr8LPH12Rl9INao87zo+vBosKWSum7GrCXDSn4YYn2LXPCnezr2o35b14soUHt+AlkS8WqKfevmbkWsmFbdOg8K6+8BW2N3RlqkiPLJl3HXTfn5HOdY5VbFTMrBlL3BBBB2DcRVBeSUq0mmdjk2Mo2sIyWDS1EbUUnFm4PftR8S3vJVnkvtXyKP8Qe6r+S8mdHq+OOPjKCCCLg7CDuIPNQJ4aUUrSupzo/G4J8hG3JmykdSN0dTefmqsq2Uoyz6Lw4HR22WoVIdFeRxW/1XzRhXT+kouTJh89ucxOfXGctY+0XUNDhj3ehseT8mVdMKuHDFf+2k+NpjSc3JSAx35xGV/ilNq86e7noUcO71CsslUP1TqZ3DHH4R0m5oPU2z8bim4x73y3LC/S7Huj1bu2ttCxwefVeL+/E0XuWs6HRWyzY79T7ktXnyLjVic+KApugdFTJpCaV4ysbGWzG1jmcEc99oquoUZxuJTa0PHzOgvbujUyfTpRljJZuK5LSXKrE58r+u+Bkmw4SJC7cYpsLbgG27e0VEvacqlPCKxeJa5Hr06Fzn1HgsGb+r0DJhoUcZWVACDzHordQi404p7iJfVI1Lmc4vFNvA28YpMbgbSUYDtINZyWMWaKbSmm96K1qDo2WBJRKhQsy2vbbYG+41CsaU6cZKSwLnLl1RuKkHSljgn96S0uoIIIuCLEHcQd4NT2sSkTaeKKLjdWsRhZTLgiWXvbjMB3pB2Ovr9tVU7WrRnn0fD71nTUsp213S6K8WD3/PRqfw8jKmtWNAs2CYt1Ryj1WPtrJXdfDTT095reSrF6VXWHNevyJDQLY6WYSYgcXEFNk7m5O45blj+8eyt1B3E551TQtxEvY2FKj0dB50sdfD4LwLBjsIksbRuLqwsR/UdBB236qlzhGcXGWoq6NWdKaqQeDRRRonG4F2OH+mjPMBmv0Zk35utf8Aiqrobi3eNPSvvZ6HTO8scoQSuP0yW30erDgzbGtONOxcEc3SUlt5rD21s9ruHoVPT3kd5KsY6XcLDmvX5GxovR+NmnjmxThEjOYRi2+xHcqbDfvJJrZSp15zU6rwS2Gq5uLGjRlRtli5aHL47fkki3VPKIUAoBQCgFAKAUAoBQCgFAKA+GgIfSGq+GluTGEbvo+Se2w5J8oqLVs6NTWsORY0Mq3VHQpYrc9P18GVzGahOD9FKpHRICpHlUG/mFQKmSn/AGS8S4o/iGGH9WDx4ej9WYV1Dn55Ih2Fz+WsFkqptkjY/wAQ0NkJfD1N3BahDfLMT1Ri38TX9lbqeSorry8CNW/EMnopQw4vT8F6lk0ZoSCDbFGA1rZiSWt0XPNsGwVYUrenS6iKa4vq9xoqSxW7Z4Ika3EQUAoBQCgFAKAUAoBQCgFAKAUAoBQCgFAKAUAoBQCgFAKAUAoBQCgIvT2nI8IqvKHIZsoyAE3sTtuR0V42a6lVU1iyF+cPC97N6CfHTONXtcOI+cPC97N6CfHTOHtcOI+cPC97N6CfHTOHtcOI+cPC97N6CfHTOHtcOJlwuvmGkdEVZru6oLotrsQovy91zTEK6g2lpLTXpJFAaGm9LJhYTNIGKqQDlAJ5RCjYSOc1lCDm8EZ06bqSzUVr5y8H3s/oJ8dbvZp8CT7DU4D5y8H3s/oJ8dPZp8B7DU4D5y8H3s/oJ8dPZp8B7DU4D5y8H3s/oJ8dPZp8B7DU4BuE3Bj8M/oJ8dPZp8B7DU4FzBqOQz7QEVp7T0WECGUOc5IGQA7rE3uR01upUZVcc3Yaa1eNJJy2kP8AOFhe9m9Bfjrd7DU4Gj2+lxHzhYXvZvQX46ew1OA9vpcR84WF72b0F+OnsNTgPb6XEfOFhe9m9Bfjp7DU4D2+lxM+B13w8siRqsuZ2Ci6qBc9PKrGdnUjFyeGgzheU5yUVjpLNUUlHwmgKevCRhD+Gf0E+OrL8rr714/Qj+1Q4n35x8J3s/oJ8dPyutvXj9B7TDiPnHwnez+gnx0/K629eP0HtMOI+cfCd7P6CfHT8rrb14/Qe0w4j5x8J3s/oJ8dPyutvXj9B7TDiWLQulUxMQljDBSSBmAB5JIOwE84qFWoyozzJazdCamsUb1ajIUBC4rWaGN2RhJdSQbKLXHRyqhVL+lCTi8dBYU8m1qkVJNYP73GL/NsHeyeivxVh+ZUePh9TP8AKq+9eP0H+bYO9k9Ffip+ZUePh9R+VV968foP82wd7J6K/FT8yo8fD6j8qr714/Qf5tg72T0V+Kn5lR4+H1H5VX3rx+hIaK0qk4YoGGUgHMAN991iak0LiFZNx2EW4tZ0GlPDTuN+t5GFAKApPCp9RD438jVjIiXnVXMhdA8Hs+JiSbjYo0cXXuma3WtgPXXiRohbSmscSx4TgqiH1uIkfwFVB/Fmr3NNys1tZg1r1AjSKJcHGTM0wUl5DtURyMRyjlG1Rzc1GjyrbJJZmvHeVz5vcf8Aql/1E/vXmDNPs1TcRsGjpMPjoYpQFdZ4bgEHe6MNo6iKLWYZrjUSe9eZ2msy2FAVXhO+75PDj/mLW+37Rd5Ks+2Xf5FC1Y1ExGNj42N4kjzFbuWzXXfZQv8AUVKnWjB4Mn1bmFN5rxxLZg+CBf8Aq4tj1RxhfWxb2Vpd1uRGlfv+2Jl1i4NsPDhHOHWSSe6LGXk53kRdwypuJG0V5C4k5adR5TvJyms7Vy+2U75utI/9t/uw/HW/p6e8le10d/wZA6b0PPhiyTxNGbHeLqdgPJYclthG4m1bISUtKZvp1Iz0xZ+g03DsFVRz56oCi8KncQeE/sWrCw1yK/KHVjzIvQ3B5iJ40l4yKNJFDLtZmswuLrYDd11vqXkINxweKI9OynOKlikmWHCcFcY+txLt4CKnvZq0Sv5bIm+OT4/3Sf34kTwgarYfBwRNCGzNJlLM5NxlY7tw2gbhW21rzqSaluNV3bwpRTjvKKRbeLdvXtHqqaQST1W+2Yfxq+2tVx2UuRut+1jzO1VRF8eX3HsoDh2qur0uNfi4iilUzEuWAtcDZlU3O0V1dzcRoLOlvKqlTc9CLxg+CU/9XFeSOP8AMzflqtllb9sfFklWu9k5g+DDBJ3fGzeHJl/lhajzynXerBd3ribFbQ26fvgUBNQca4zpEuRuUv0idydq7zfdarP8worQ3p5EfoJ7DS0zqjisLHxsyKqXC3Dq207tgNbKV3SqyzYvTyMZUpRWLOh8G32CPw5PfaqXKXvD7vIl2/ZrvLRUE3igOfYzBtNjHjS2ZpGAzGw2XO2wPMK5ytTdS5lCOttnUUaqpWsZy1JInMPqC/45lHUqlvWSPZUqOS5f3S+BDnleP9sfiSeH1Gw47ppH7WAH8Iv66kRyZSWtt/fAjTyrWepJffEgdI6pSmV+IjHFZrLdxzAA90b771Dq2FTPfRr9OzSTqOUaaprpH+rbo9DSxWq+JjRnZAFUEk51OwbTz1pnZVoRcmtC4m+F/QnJRi9L4ErqL3MvhL7DU7JfVlzRX5X60OTLRVqU4oBQFJ4VPqIfG/kasZES86q5lr1Ie2joDYtaK9ha5sTsFyBc9terUbaPZrkbWD1hil+T5A7HEKzKABdFQcsybeTlayHfyjamJkqieGG0hOFGKNsNCJZTEnygcoIZDfiprDKCKM1XSTisXhp+TKVpXBYMyRZsa6niMOAPkzG6iKMK18+zMLG3Ne1YkaUaeK/VsWwy63ffS+Pw/wD8q92ntbt1zR0ysixFAVXhO+75PDj/AJi1vt+0XeSrPtl3+Rs8D33ePHSe0Uueue3va9yLFBrHhngfELJmijYq5CtdWUgEFbZr7RzbiDurW4STwNDpTUlFrSz5rShbDkAMxMkOxHyMfpo+5cEZT13FIaxSeEvHyIjC6NcOh4jGizA3bSDso2jay8ccw6RY3rNy0a14fQ2OejWv/wA/Qp/DZpGN+KiUkvE0gfkMACUiawYjKxsykgE2zC9r1vtYtaSXYQaxlvOipuHYKhFYeqAovCp3EHhP7FqwsNcivyh1Y8y7arSqmj8OzEKq4dCxJsAAgJJJ3C1RaybqyS3kqg0qMW9yNvC6XidgozqWF14yOSPNbacpdRc2223227qwdOSWPzM1Ui3h8jV0/oqPESYdZRmVXZ8vMxVSAG6Rtvbnt0VnSqSgm4mFWnGo0pcys6z6pfK2xUkeyeOYBeYOoggOQ9BuTY9e3YdkijcdGop6mvmyNXtulcmtafyWgoOrcZXGwKwKsswBBFiCDYgjmNTq7xpSa3EG3WFaKe87PVGXp5fceygOa8C32qT/ANf86Vf5W7NcyBaa+46n/jMGSOTjVySOI0bdmckqEHXcEeQ1SdDPFxw0pYvkTc5YY4mzFikZ3RWBZLZh3uYXW/aKxcWkm9p7jsODvoUMS3+HY57knMp5LXN8y/oh5J3jadnOa6ZVsFh0kV9/yKx08X1X99xuS4HitH4n9GxGHvNB9ee6txnc/Qx7uffvG6tannXEf1KWh6u7izPNwpvQ1pX3qRdODb7BH4cnvtVTlL3h93kSrfs13loqCbxQFO0b96Dxr+69UUffu9+TOgqe4f4rzRfcdj0iy5sxLmyhVZyTYtuUE7gT5KualWNPDHbwx8ikp0pVMcNm94eZ7weLSVc6G4uRtBBBBsQQdoIPMayhOM1jExqU5U5Zsiq6TknjxiSrFJNEM4VUuQGJYG9gbHaNp5uyq2tKrCupqLcdOhby0oxozt3ByUZaNL3E5p1icHMWXKTCxK3vY5dovz2qXctu3lj+1+RCtklcRSeP6l5lW1F7mXwl9hqHkvqy5onZX60OTLRVqU4oBQFJ4VPqIfG/kasZES86q5lq1KlCaNgZtyxXOy+wEk7Bvr1ajbReFNciL1XieLE8bJEUXHKzILH6Ah2kETcy51bOd3LDDorxGFJNSxa63w/35m5whiQww8VAmJb5QPo5E4xSOKmuctxu7a9Z7cpuKwWOn1KvpGPF8ZHbRWGccVDcnDElTxaZkBz7AhuoHMFArw0SU8V+hbNhH63ffS+Pw/8A8qbTGt265o6ZWRYigKrwnfd8nhx/zFrfb9ou8lWfbLv8jZ4Hvu8eOk9opc9c9ve17kR2L0JOmBDRROWlTi54rHMbSExzAd8vcnpVh3gr1Si5ae4yjUi54N6tKfmvvbzLdrjl+Stn4vJxkWbjiBHbjo75yfw9NaqeOdoI9HHP0cdWvUVjAJguNjyrofNnXLxciZ75hbJYd1fd12ra8/DTnG+XS4PHOKfwsv8ATuLHZPKb8xvhsDsHZb1ipFvq8PNkyz6q5LzkdZTcOwVXlOeqAovCp3EHhP7FqwsNcivyh1Y8y06NwzSaKgVBduIhYLcDNkyPkudgzAZdvTWibSryb3s3003QjhuRuTYj5Q8ISORckod2kjePIFVhYFgM7EnLybixbbuvglmJ4vWjPOz2sFqZsaV4zPFxWQMc+17kAZd9l2sb22XHbWMM3B5xlPOxWaY3kTBRSzTy5szZ3YgC7ZVQKijqRQBcnrr3B1ZKMUeYqlFyk+PyOVRaYOL0pFMUCZpUAAAvlBsMx/E1t57BuAqzlT6Og48CrjV6S4UsNp1aqcuTy+49lAc14FvtUn/r/nSr/K3ZrmQLTX3FhxOhpZJMThgjKkJnngcqcplnCPFlO66OcRcc11qJGtCMY1G9LwTXBaH4rA3uDbceeH34lj1QDNHJiHRo3xEzSFXBDKqgRICDtHIRTb9qol1gpKCeKisPm/izZT1NvackYxXN/wDEL325MuW/7P7PR1Wq8Wd/wITw/wCRs4nJ/h+Iy/KfroL/ACi3/k7m3r8lYRx6eOObqeruPX2b161rLlwbfYI/Dk99qq8pe8Pu8iTb9mu8tFQTeKAp2jfvQeNf3Xqij793vyZ0FT3D/FeaLlprDO74fISuWUksADlHFuL2YW3kDy1a14SlKGbsevuZU284xjPO04rVv0o3NH4IRJlBLXYszNa7MxuWNgBv6BW2nTUFgjTVqupLF8uSKxpVDxr7D3R3R4lvXHKq+qoFZNzeHlL5NIsqDXRr1j84tm2wto+fwJN6yLzdEjM3rrOXus+T3/Ntmpe9w5rd8kkQ2ovcy+EvsNacl9WXNG/K/WhyZaKtSnFAKApPCp9RD438jVjIiXnVXMs+oGLjOBw6CRCypYqGBINzsIvcV6jbQa6NFlr03FT4R4EeCFXxHyZflA+kylrfRTbLKQdvbXjI9yk4rF4afkyn4zB4V3RhpcLljiQjipDcxIqFvrPxZb+XnrwjuMW1/U3fes0NP46ObS6SRMHRp8PZhexsYwd/WDTaYVJKVZNb0dVrIsxQFV4Tvu+Tw4/5i1vt+0XeSrPtl3+Rk4H8QnyHJmXNxrnLcZrEixtvr25X6zK9T6THgi+VHIZEa1ShcMWMgiAkhJc2sv00fKN9mzrrOCxZspLGWGGOvyIWPWGAEE6XhYAgkWhFxfaLjdes+jl+1m3oZ/sfxOZcJOlop55BE2dVld86kFGEkGFQZSDtIMTg+TrtMoRcUsfvSyxtYSjFY8PN+p2ZNw7BVaUp6oCi8KncQeE/sWrCw1yK/KHVjzLrqZOrYLDBWUkQICAQSCFFwbbjUW4TVSXNkm3a6KPJE3Wk3lS4QdMPhFw80diRNZlO5lKNdert5iBUq1pKo5Re4iXdV0lGS3nNdbNZZMbLmN1jX6uO+79pulj6tw67KhQVJcdpW167qvhsRrarfbMP41fbXtx2UuR5b9rHmdqqiL48vuPZQHL+B7FJHiXzuqXgsMzBbnMhsL7za9dDlWMpU1gsdJX2jSencdnVgRcG46q54sD7QHHYsPAQL6bliNtsY42yHnQWe1l3eSr5yqbKCfHRp46iDmx/ezBp6aBMFJGmkGxrvLGwD57qEz3tmJ33HmrKipyrKTp5qSZ5PNUGlLEtfBt9gj8OT32qtyl7w+7yJFv2a7y0VBN4oCl4KULpPMxCgSvckgAclhvPXVCmle4ve/I6GScrBJftXyOkRyBhdSCOkG9Xqaeo59prQz1Xp4V3E4nAh3E4hMgY3zxhm6RtKnmtUGc7VSaqYY8UWEIXbinTxww2P6mvpPS+DGFljheNc0bAKi5QSR0AWua11q9v0MoQa1PQjZRtrl14zqJ6GtLIvUXuZfCX2GsMl9WXNGzK/WhyZaKtSnFAKApfChEzQQ5VLfS8wJ/A3RXkiJdpuKw3nODgn/VP6Df2rAg5j3fA38JjcZF9XJiUtzAyW9Hd6q90mSdRasfiZ9KaYxuIjEc5kkVXDi8QBDAMu9VBOxjvpiz2UqklhLF9xFfJJP1b+g39q8MM2W43NCYWT5ThyY3Fp4vwt+sXqr1GUIyzlo2rzO3VmW4oCr8JUZbASBQWOePYASe7XmFbrd4TRJs2lVWPHyOOHASHfC/+m39qsM5by3z4714kjg8djorcXJiktzKZbeju9VYNQevAwlGlLXh8Dfx2sukZoXgmMkkb2uGhF+SwYWZUB3gb71ioU08V5mEaVGMs6OCfMgfkUv6qT0G/tWzOW83Z8d68TzJgZbH6KTd3jf2r1SW8Kccda8T9EpuHZVSc+eqAo/ChEzJBlUtyn3AnmXoqfYNJyxIF+m4xwRz8YOS9+Le/Tkb+1WWfHeirzJbn4ElhNK46PuJcSOq8jD0WuPVWqUKMtaRtjOtHU38TJpfTOMxKLHPnkCtmB4rKb2I3qovsNeU6dKm8Y+Z7UqVaiwli+4ifkkn6t/Qb+1bs+O9GrMlufgSmrGGcYvDko4AlXaVYDf2Vpryj0ctOw3W8ZdLHQ9e47JVIXh5fceygPz9HgpLD6J93eN/auwdSGOteJUqLw1GfDRzx7YxNGelBIh/htWEnTl1sH4HqUlqxJrCa0aTjtllnI6HTjL9pdSfXUeVtay1peOHkzYqlVbyCfCykkmN7k3PIbn8lSVOC0YrxNeD3Hn5HJ+rf0G/tXvSQ3rxGa9x1vg6jK4GMMCpzvsIIPdnmNc9lFp3Dw4eRPt1hTXeWaoJuFAc603CxxEtlY/SHmPTXN3UJOtLQ9e46q0nFUIaVqRpxxSKbqrqekBgfOK0RhOOlJrxN0pU5LBtMkMPpfGJ3Mk371398Gt8a1zHU5efmR5W9rLWl5eRqYxpZXaR1Ys285SL7ANwHVWqfSTk5STxfA3U+jpxUYtYLiYfk7943omsejnufgZ9JDevEtmpCELLcEbV3gjmNW+TItRlitqKXK0k5Qwe8s1WhUCgFAKA8ySBRdiAOkmw85oD6jgi4NwdxBuKA+3oDysgN7G9jY2O4jm7aA9XoBQCgFAKAXoBQC9AL0AoBQCgFAL0ABoATQC9AKAUAvQHnjR3w3238/R29VAfVe+435t/OOagPt6A8xyBgCpuCLgg3BB3EHnFAeqAUB4llVRdmCjpJAHnNAela4uDcHcRQH29AL0BjSdSSoZSRvAIJHaOagPTSAEAkAncL7TYXNunZQHqgFAKAUAoDQ01CzxWUEnjIzYZb2WRWJGbYSACbGgNYrNnXLnCZRcNkHLs9jZdgW+XMBv5NtzXAwyxTlEC8auxs5JDNxllysLSAZb5tgOW9tlqAk9HRMofNvMjHtBttoDboBQCgNPSyMYmCXJ2bFNiVzDOAekrmA7aAjUQhicOjRRkxKfoiu0yWdgjrssh2ta27fagPonxGZV2gBmGYoeVllZRnyxmwMYU35A5RN9mwDHh8PImTksVfEMxBB5BDvtPQjLY9AI/aoD40s7Rm7Sg5UZ7R5Sr51zpHyOWuXNuzdyNpvtA3cFNMZmDXCAtYFSLrsyMDxYFyNpGc7zsFtgErQCgPhoCuYaBgI+LjdZ1VuOcoRmPFsDdyMsl5MpFifJQGw88j5TeVFDRboyDtDZ9hS5ANr7LeSgMSPMi5VDrYEoBHcO5lkurkqcq5chvddjE3NqAY9pnSZbO10mBTi+SALiPIwXlEjLsud52C1qAl9Hu5U8ZcNmNxawG3YFP4ltazc/VuAG1QCgFAQWNwEhkcqt1BE6bRtmAVQg6Nit1cugPnyaZVAUNcoGGVgFWZ3Z5DJt5S7R07A3PagMxhluCeNIM0lwrgELmfirbRZbWv5L7BagN3RERSCJWFmWNAR0EKARs66A26AUBpaUgZ1QJvEqG5ANgDtNiRfsoDQfBSx8mPORYFCrBVEjSM0hdbi67RYWIsCBt3gelhxGcC7ZM5W+YdwH4wSb73K/RdPPuoDHhsNiCAHZwSyZ7G3O2cq3GE2ItsAXmsAb2A9DRslpHBs4aUxgZQeWTtLG97jde1idu6gEkM9mycYBy8gdwWF4SBclj/ANTdcm3UKA9S4KTMt+MZVmVh9JtsY2Vj3W7ORs6zbZQE1QCgFAKAUAoBQCgFAKAUAoBQCgFAKAUAoBQCgFAKAUAoBQCgFAKAUAoBQCgFAKAidIRucRAFnkRXzZkURWORbjuoy23n20Bo4LT80iI/FCMTcXxbPuUyZrq4DXYgAd7dmy7LXog9B6wekpRPIGKPGcSkWwnk5sJFLdObLmubHfnJuLWPien73Hr+/E2tN6RMfEMjAqzOTaxDquGnlAv0ZkU3HR0V7vPNxlwGJeXjEchGCowaPmEiki2cEFlIO0ix2bBuoCO0bjJQqKZeMeRpznnCZVWB2XKBGq7SLb+ZWPNYvQHzAaclkVpDlQPxPFRlGZ1M0SSZGAYZiLtvIGw7dlAbGgdLGZ87EKHw+HcLmBAeQz5sp575R6NNh5tJ2h6KAUAoBQCgFAKAUAoBQCgFAKAUAoBQCgFAKAUAoBQCgFAKAUAoBQCgFAKAUB8KjfbduoDAcDFyxxacvu+QvL8LZyvLQGVYlG5QPIOYWHq2dlAOKWwGUWG4WFhsts6NmygPoUDcAP8AjdQHiXDIwysist72ZQRffexG+/PQHybCRtctGjXABzKDcA3ANxtAO21AexEvejZbmHNe3mufOaA90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AutoShape 5" descr="data:image/jpeg;base64,/9j/4AAQSkZJRgABAQAAAQABAAD/2wCEAAkGBwgHBhQIBxIVExQXFxwaGBQXGRwUHxwiFyEfGhYdFyEeHiomGSYlJxogIzElJTU3Li4vFyAzODMtQygtLzcBCgoKDg0OGhAQGC0lICQ3MDU3MS40LDcrLS4xMjc3NywwLCwsNCw3MiwwLi03LCssLC8tLCw0LCwsLyssLTcsLP/AABEIAKYBLwMBEQACEQEDEQH/xAAbAAEAAgMBAQAAAAAAAAAAAAAABQYDBAcCAf/EAEQQAAIBAwIDBgIGBQgLAAAAAAABAgMEEQUGEiExBxMiQVFhFHEyQoGRsdEWI3KTwRU3UlVigqHSCDM0NVNzdHWDkrP/xAAaAQEAAwEBAQAAAAAAAAAAAAAAAwQFAgEG/8QANREBAAIBAwAFCAkFAAAAAAAAAAECAwQRIQUxUXGxExQyQVJhkaEGEiIjM4HB0fA0QmJykv/aAAwDAQACEQMRAD8A7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l/czt8cGOef4fmZ3SOstpaRaI3S46RbraX8p1msxx9zMyeldbMb1wz/AM2S+Sp2/OGKeqXcVlJf+r/MrZOmOkqRNpw8R/jf93dcOKeN/nDe0q/d5Bqokmnh46M3Oi9dOsweUmNpidp7EOfF5O20N80UAAAAAAAAAAAAAAAAAAAAAAAAAAAAAAAAAAAAAAAReuS4VD7f4Hzn0jv9XDT3ytaaN921p0YuzjleSN/D+HXujwV7+lJqEYqwqPH1X+BBr/6XL/rbwdYfxK98ITQazhQrVY+WX9yyZPQm+LQ3n1xMz8oW9XXfLSP51teje6vd5dtJvD59F7/xItLbpHUU8pXJx+X7JcldPina0eLXrapq1nfQo3U2stPHLmm8ensWq31ePNSmW+++3Z1b9zvyWDJhtekdW/b2LnSlxU1Jm4yFQsNxXNheXn8rSdSClVqW6S8WKMlTnRWFzeXTcc85Os19UDHpeu3Njpyudw1JTlTd5KpKHKKVvJ5Sil4sJYj58vPIEnda5q1nToxuLSmqlet3VKCr5xmnUq5qy7pcGO7w1Hi68nLGGHynuau5xuZ0ErZ1/h+97xufH3ncZ7vgxwOouFS4s80+FIDBZbtrXtnCdGhDvatXuqdHvnxRkoSqyjdfq828oxg24pS8sZyBr3eralqepW9jCmqbhcShcQjcTp+KnTVWKjONPNSDjOM/q55RksZA3NI1TXrzS4XFSlS4nVqRfDJzXDGcorrGGHyx5rCzyzgCzAAAAAAAAAAAAAAAAAAAAAAAAAAAAgt01e5hTk/Vr8D5/wCkOGcuGkR2/ov6Gu82ebPcFlRto058WUvRfmWsfSuCKRExPER6nltDlm0zwz09a0/UW7PMlxJrnyznlyfqTV1eDUxOLn7UbcuLabLh+826mtp+mXFnb16L8XEpcL9cxwvkeYNLbFhyY+vffb38OsueuTJS/Vttv8Xm0rW227Xi1OeHN9EnJ9OeEueF6nuCtNFhil7cy9tXJq8kzjr1K1r+sWuqbioTsW5RXCnlOPPib8/miDJkrl1FLV93i0sOmvh0mSMkbTz4OiUP9Svka759Ealpeh29vG61XghClX+IU6k+GMajy+JttLq8pPllJ+SAry3L2eVqrtp3lCWXWypTfC/iXmsm34Wnn1Astlo1k6dGrGpUrKnJVKUpVHUx4J01h/WXDUlzeW8ptvAEFum825tFwutRdZudZ1KVpTbnx1W8ylCnlL6UuLm+HjknjiaYGtQu9vT21PcmqfFW/DOOalxmFeMqXFCmoqLeeVSSS58SqSznLA19E3btpadU1etRvLenbyVV1riEs1Xc5pqUcOTqZ5L0iuHGEuQXDbcbB6XG60mcp0azdWHE28Kq+N8OecVmTeH0zjljAEqAAAAIHV957a0W4dtqd5RpzXWHFmS/aSy19oEhpGs6Zrdt8TpFanWhnDcJKWH1xLH0X7P1A261WnQpOrXkoxisuUnhJLq230ArtHf+0q94rSjfUHNvCSlybfJJPo/vAl9W1fTdGoK41atTowb4VKpJQTeG8Jvzwn9wEV+nm0v6wtv3sfzAsNOcatNVKbymsprzT6AegAAAAAAAAAAAAAAMN3b0Lmg6dyk49eft5+xxelbxtaN4dUvas71naVXqVdtwk1wt/JP8zLnLoN/Rj4NKMesn+55pXG3alZU6UZuTfJJP8zultHe0RWnPcXx6utZta3HettJJQSRqMtXNzS0OhcqerwlxSXKXC5Zx5J+3p7lPUTgrbfJXmfc0NJXU3rMYbcR6t0Pa6js+hcxnFOLz9JweF7v0+ZxjzaWJ3rG35LOTSa+9Zi07x2bwvlNxcE4dC+xnItNsX2p7xuL7V3J6faVO7o0U2o1JLOZSx7eJ+eJwWcJ5DoFbZO1a1r8NOwteHGOVKEWvk0k0/dPIFH2yq+wO0VbTjOU7K6i6lupPPdyWW4p+nhafrxQfXLYQOsb80G77V7TXXObtqFCUXmnLKm+9TxHGX9KPP29gPvajv7bu5tPtbWwlOahdQqVYypyinCKkpdV4vpdPcDoT3ttTXNr3GoV81bWk4xrRqUm14muHwSXi5tMCxWF9psdAp39s4UrbuYzi2lSjGnwqUeXJQSjjl5AVCr2vbZU5O2jc1qcXiVanRk4Rx1y20/8AAC0XW5tHs9vx167rKFvKEZxnJNZU1xQxHGW2vLGQK1adrW2K1xCncfEUITeIVq1Jwpyz0all4Xu8JdXgC9pprKAiqe2dDhdVLv4WjKpVk5TnKCnKTfq5JvHt0AoO37C10nttr2e3oqFB2ilXpQ5QjNtcKwuUX0aXlxyx1YGbeSnvPtBpbMcmrWjT7+6UXhzeVwQePLnB/wDkb6xiwLpQ23ttW6t7e1tuGDTSjTh4Wuaawsp5556gVHtvpwraZYUqqUoy1CimnzTTjNNP1yBaP0I2p/V9p+5p/wCUCepwjTgoU0kksJLlhLokB6AAAAAAAAAAAAAAA19QeLCo/wCxL8GcZfQt3SkxenXvhTdrWFtqXH8SuLDWOb9DK6OwY745m1Ynn9Gp0hmyYr1ik7cLBPSbHSred7QprMISlj14VnH+Bo+Tx4azelY6lDymTPatL2naZhCbf1K7vdLu611LLanL0x4FhR9EsFXTZLZMOS1p558F3V4aY9RipSOOPFsbWuluPSXQ1aManBLGWs5wk0378yXS28ti+8jdHrsfmuf7qZjeN+PV18fJE7+0Ww02wpVLKnGLlU4W0scuFv8AgQ63HSlImsRC70RqMuTJaL2mePX3rjoGXpFP9lfgaNfRhh5fTt3y59/o94o7XubGpyqU7qXHHzXgpx5/bCS/unrh1MDmG/HG57W9GtKP0495OS/s9Vn93L7mB61n+f8Asv8AopfjcAZO23/YdO/7hR/CQEv2w/zb3n7MP/pACl7xq1LvZGgbe4nGnd/CwqNcsxUaSx981L5wR6Ov2NnbafZxs7KEadOCxGEVhJL0PByXtMu89pNhpk7ad1QoUu+VrSinxybml4ejUe7i/lxLzA3d2blv9xbcr6TV0S//AFkGoOVNNRlj9XL+68Pl6AW/s3V/DY9rS1aE6dWEOCUJpxklTk4Qyn6xin9oGHdm0LrcF78Rb6jeWi4FDu6E3GDw5PiaT6viw/aKAq+0J3Ww92w2lqcKNSF0nOleU4uE5yim5fEZk3J8n58uJdcvARVPRq+4O2PUtNqVZ0qLhTlX4HwznCMKfBSUusYybTljm1DHLIGxv3YlhszR/wBKNludrWt5RckpzmpxlJRalxt+bTa6NJpro0F41HRdM7QdsWtXVFNQlGncRjCXA05w5Jv5TYFM3VsCW0NJqbg2XdXFCpQj3kqUqnHCcY855T6vHPEsp4xhZyB0bamrvXtt2+qtKLq04ycV0Ta8SXtnIEqAAAAAAAAAAAAAABran/u2r/y5fgzjJ6E9yTD+JXvhQNp65a6Up/FqXN8uFZ8vmZGi1NMNJi3a3Nfosma8TTbiE1qe8dMr6fUoQVTMoSisxXVppZ5lnJrsVqTEb8wrYejM1clbTtxMNDZdGd3pVxRhycoyim/VxwvxPNBSZwWjtmfB70laKaqlp9W0/NE6RX3Ht9SoW9v1eXxwcufJcnGSXkc4vOMUfVrX+fFc1EaHU2i9snq24mI8Ye9YvNwa5ThSvqEUoy4lwQkn0a55k/UjzzqMtdpp8INP5lp5m1MnXG3Mx+0Llole8pyp2kqTVPgy58+uOnp7GvWPsw+dyTveZjtlUNd21uDa266m6NkwjXhX53Nm3w8T6uUPm8y9U5S5SUml65ZZdpGvVqfc2WhX3fPlipFwgn7zcenzxn2A29h7T1SjrFXde7pRle1Vwxpx5xow5eFYbWeSXLOEnzbk2Bj1XSdQq9tNpqtOlN0I2jhKql4VL9dyb9fEvvQGTtb0q/1W0sY6dSnVcL2nOais8MYqWZP25gSfajY3epbDurPT6cqlSShwwist4nBvH2Jv7AIPXdm3+udnNhb2v6m8taVCdPi5YnThFShL0eV98VnlkBadoev0aCtdT0W+dyuT7qHFSk/VT6RT+1L1eAPG89D3BdXFhvPRqMfjbeC721ck+JTXjhGWcPh45r3421zSTDPDtE1m6pdzZaHf9+/q1I91TT96kl0+aWQL5aOvK0hK7SVThXGl0UseJL2yBRam/ta065naato17KUZNRqW0O/hNZ8Msr6OfTLA1tE0vXt172pbq1+3dnQtoSVvbyac5Oaac6n9HrnDxzjFY6thl3hpOs6HvKG89t0HcqVPurq3i8TlFYcZw/pPwpYXPwR5NN4CM3HqG4e0azW39NsLizoTlF3FxdQ7rEYtSxCPWbyl09EnhNtBbNxatfbQtbWho9hVu7eMXTmqPinTUFBUsRSfHlZ+XD1QFW3Dru5t8afLQdB024tYVfDVuLuPcqMX9JRX1srk8ZeM8ueUHRdB0ujomi0dLt23GlTjBN9XwrDb931+0DfAAAAAAAAAAAAAAA81IRqQcJrKaw18+omN+HsTMTvCIe19JbyqUV8kQebYfYj4LHnmf25+L5+i+lf8NHvm2H2I+B53n9uUhY2FvY0+7toqK9iWIisbRHCC1rWne07y2HGL6o9cnBD0QH1JLoB9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56" name="Picture 8" descr="http://www.zscaler.com/images/bnr-office365-clou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898" y="3686629"/>
            <a:ext cx="2955996" cy="1731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msofficefree.com/wp-content/uploads/2014/12/Microsoft-Office-2013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58" y="3686629"/>
            <a:ext cx="3500353" cy="152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309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IaaS</a:t>
            </a:r>
            <a:r>
              <a:rPr lang="es-ES" dirty="0"/>
              <a:t>, </a:t>
            </a:r>
            <a:r>
              <a:rPr lang="es-ES" dirty="0" err="1"/>
              <a:t>PaaS</a:t>
            </a:r>
            <a:r>
              <a:rPr lang="es-ES" dirty="0"/>
              <a:t> y </a:t>
            </a:r>
            <a:r>
              <a:rPr lang="es-ES" dirty="0" err="1"/>
              <a:t>SaaS</a:t>
            </a:r>
            <a:endParaRPr lang="es-ES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7</a:t>
            </a:fld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idx="12"/>
          </p:nvPr>
        </p:nvSpPr>
        <p:spPr>
          <a:xfrm>
            <a:off x="5273863" y="639126"/>
            <a:ext cx="3713927" cy="5206499"/>
          </a:xfrm>
        </p:spPr>
        <p:txBody>
          <a:bodyPr>
            <a:normAutofit fontScale="77500" lnSpcReduction="20000"/>
          </a:bodyPr>
          <a:lstStyle/>
          <a:p>
            <a:r>
              <a:rPr lang="es-ES" dirty="0" err="1"/>
              <a:t>PaaS</a:t>
            </a:r>
            <a:r>
              <a:rPr lang="es-ES" dirty="0"/>
              <a:t>: Plataforma como Servicio</a:t>
            </a:r>
          </a:p>
          <a:p>
            <a:pPr lvl="1"/>
            <a:r>
              <a:rPr lang="es-ES" dirty="0"/>
              <a:t>Se ofrece todo lo necesario para soportar el ciclo de vida completo de construcción y puesta en marcha de aplicaciones y servicios web completamente disponibles en Internet</a:t>
            </a:r>
          </a:p>
          <a:p>
            <a:pPr lvl="1"/>
            <a:endParaRPr lang="es-ES" dirty="0"/>
          </a:p>
          <a:p>
            <a:r>
              <a:rPr lang="es-ES" dirty="0" err="1"/>
              <a:t>IaaS</a:t>
            </a:r>
            <a:r>
              <a:rPr lang="es-ES" dirty="0"/>
              <a:t>: Infraestructura como Servicio</a:t>
            </a:r>
          </a:p>
          <a:p>
            <a:pPr lvl="1"/>
            <a:r>
              <a:rPr lang="es-ES" i="0" dirty="0"/>
              <a:t>En este caso se contrata capacidad de proceso (CPU) y almacenamiento</a:t>
            </a:r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1028" name="Picture 4" descr="http://www.alexhost.ru/wp-content/uploads/2014/03/clouddiensteniaaspaassaasmetvoorbeeld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90" y="737101"/>
            <a:ext cx="4996273" cy="3524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906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Comparación Software propietario, </a:t>
            </a:r>
            <a:r>
              <a:rPr lang="es-ES" dirty="0" err="1"/>
              <a:t>IaaS</a:t>
            </a:r>
            <a:r>
              <a:rPr lang="es-ES" dirty="0"/>
              <a:t>, </a:t>
            </a:r>
            <a:r>
              <a:rPr lang="es-ES" dirty="0" err="1"/>
              <a:t>PaaS</a:t>
            </a:r>
            <a:r>
              <a:rPr lang="es-ES" dirty="0"/>
              <a:t>, </a:t>
            </a:r>
            <a:r>
              <a:rPr lang="es-ES" dirty="0" err="1"/>
              <a:t>SaaS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8</a:t>
            </a:fld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 descr="http://www.silverlighthack.com/image.axd?picture=2011%2F2%2FCloudServiceHierarch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659" y="555172"/>
            <a:ext cx="7003227" cy="480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845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Roles y Operaciones de un Servicio en SOA</a:t>
            </a:r>
          </a:p>
        </p:txBody>
      </p:sp>
      <p:sp>
        <p:nvSpPr>
          <p:cNvPr id="4" name="3 Hexágono"/>
          <p:cNvSpPr/>
          <p:nvPr/>
        </p:nvSpPr>
        <p:spPr bwMode="auto">
          <a:xfrm>
            <a:off x="5232400" y="3777289"/>
            <a:ext cx="1764000" cy="1440000"/>
          </a:xfrm>
          <a:prstGeom prst="hexag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Proveedor</a:t>
            </a:r>
            <a:r>
              <a:rPr kumimoji="0" lang="es-ES" sz="1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del Servicio</a:t>
            </a: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1" name="10 Hexágono"/>
          <p:cNvSpPr/>
          <p:nvPr/>
        </p:nvSpPr>
        <p:spPr bwMode="auto">
          <a:xfrm>
            <a:off x="1524000" y="3777289"/>
            <a:ext cx="1764000" cy="1440000"/>
          </a:xfrm>
          <a:prstGeom prst="hexag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dirty="0">
                <a:latin typeface="Calibri" pitchFamily="34" charset="0"/>
              </a:rPr>
              <a:t>Solicitante del Servicio</a:t>
            </a: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" name="4 Nube"/>
          <p:cNvSpPr/>
          <p:nvPr/>
        </p:nvSpPr>
        <p:spPr bwMode="auto">
          <a:xfrm>
            <a:off x="2540000" y="616139"/>
            <a:ext cx="3352800" cy="1041602"/>
          </a:xfrm>
          <a:prstGeom prst="cloud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Agentes de Registro y Descubrimiento</a:t>
            </a:r>
            <a:endParaRPr kumimoji="0" 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4" name="13 Elipse"/>
          <p:cNvSpPr/>
          <p:nvPr/>
        </p:nvSpPr>
        <p:spPr bwMode="auto">
          <a:xfrm>
            <a:off x="215900" y="4225336"/>
            <a:ext cx="1841500" cy="63510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dirty="0"/>
              <a:t>Consumidores (Clientes)</a:t>
            </a:r>
          </a:p>
        </p:txBody>
      </p:sp>
      <p:sp>
        <p:nvSpPr>
          <p:cNvPr id="15" name="14 Elipse"/>
          <p:cNvSpPr/>
          <p:nvPr/>
        </p:nvSpPr>
        <p:spPr bwMode="auto">
          <a:xfrm>
            <a:off x="5473700" y="616139"/>
            <a:ext cx="1841500" cy="63510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dirty="0"/>
              <a:t>Descripción del Servicio</a:t>
            </a:r>
          </a:p>
        </p:txBody>
      </p:sp>
      <p:sp>
        <p:nvSpPr>
          <p:cNvPr id="16" name="15 Elipse"/>
          <p:cNvSpPr/>
          <p:nvPr/>
        </p:nvSpPr>
        <p:spPr bwMode="auto">
          <a:xfrm>
            <a:off x="6667500" y="4674042"/>
            <a:ext cx="1841500" cy="63510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dirty="0"/>
              <a:t>Descripción del Servicio</a:t>
            </a:r>
          </a:p>
        </p:txBody>
      </p:sp>
      <p:sp>
        <p:nvSpPr>
          <p:cNvPr id="17" name="16 Elipse"/>
          <p:cNvSpPr/>
          <p:nvPr/>
        </p:nvSpPr>
        <p:spPr bwMode="auto">
          <a:xfrm>
            <a:off x="6553200" y="3658937"/>
            <a:ext cx="1841500" cy="63510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dirty="0"/>
              <a:t>Servicio</a:t>
            </a:r>
          </a:p>
        </p:txBody>
      </p:sp>
      <p:cxnSp>
        <p:nvCxnSpPr>
          <p:cNvPr id="12" name="11 Conector recto de flecha"/>
          <p:cNvCxnSpPr>
            <a:stCxn id="11" idx="0"/>
            <a:endCxn id="4" idx="3"/>
          </p:cNvCxnSpPr>
          <p:nvPr/>
        </p:nvCxnSpPr>
        <p:spPr bwMode="auto">
          <a:xfrm>
            <a:off x="3288000" y="4497289"/>
            <a:ext cx="194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endCxn id="5" idx="1"/>
          </p:cNvCxnSpPr>
          <p:nvPr/>
        </p:nvCxnSpPr>
        <p:spPr bwMode="auto">
          <a:xfrm flipV="1">
            <a:off x="2406000" y="1656632"/>
            <a:ext cx="1810400" cy="21206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>
            <a:endCxn id="5" idx="1"/>
          </p:cNvCxnSpPr>
          <p:nvPr/>
        </p:nvCxnSpPr>
        <p:spPr bwMode="auto">
          <a:xfrm flipH="1" flipV="1">
            <a:off x="4216400" y="1656632"/>
            <a:ext cx="1898000" cy="21206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24 CuadroTexto"/>
          <p:cNvSpPr txBox="1"/>
          <p:nvPr/>
        </p:nvSpPr>
        <p:spPr>
          <a:xfrm>
            <a:off x="2098672" y="2401476"/>
            <a:ext cx="1099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+mn-lt"/>
              </a:rPr>
              <a:t>Encontrar</a:t>
            </a:r>
          </a:p>
          <a:p>
            <a:pPr algn="ctr"/>
            <a:r>
              <a:rPr lang="es-ES" i="1" dirty="0">
                <a:latin typeface="+mn-lt"/>
              </a:rPr>
              <a:t>(</a:t>
            </a:r>
            <a:r>
              <a:rPr lang="es-ES" i="1" dirty="0" err="1">
                <a:latin typeface="+mn-lt"/>
              </a:rPr>
              <a:t>Find</a:t>
            </a:r>
            <a:r>
              <a:rPr lang="es-ES" i="1" dirty="0">
                <a:latin typeface="+mn-lt"/>
              </a:rPr>
              <a:t>)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5387972" y="2312576"/>
            <a:ext cx="995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+mn-lt"/>
              </a:rPr>
              <a:t>Publicar</a:t>
            </a:r>
          </a:p>
          <a:p>
            <a:pPr algn="ctr"/>
            <a:r>
              <a:rPr lang="es-ES" i="1" dirty="0">
                <a:latin typeface="+mn-lt"/>
              </a:rPr>
              <a:t>(</a:t>
            </a:r>
            <a:r>
              <a:rPr lang="es-ES" i="1" dirty="0" err="1">
                <a:latin typeface="+mn-lt"/>
              </a:rPr>
              <a:t>publish</a:t>
            </a:r>
            <a:r>
              <a:rPr lang="es-ES" i="1" dirty="0">
                <a:latin typeface="+mn-lt"/>
              </a:rPr>
              <a:t>)</a:t>
            </a:r>
          </a:p>
        </p:txBody>
      </p:sp>
      <p:sp>
        <p:nvSpPr>
          <p:cNvPr id="32" name="31 CuadroTexto"/>
          <p:cNvSpPr txBox="1"/>
          <p:nvPr/>
        </p:nvSpPr>
        <p:spPr>
          <a:xfrm>
            <a:off x="3240354" y="3777289"/>
            <a:ext cx="22111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+mn-lt"/>
              </a:rPr>
              <a:t>Vincular e interactuar</a:t>
            </a:r>
          </a:p>
          <a:p>
            <a:pPr algn="ctr"/>
            <a:r>
              <a:rPr lang="es-ES" i="1" dirty="0">
                <a:latin typeface="+mn-lt"/>
              </a:rPr>
              <a:t>(</a:t>
            </a:r>
            <a:r>
              <a:rPr lang="es-ES" i="1" dirty="0" err="1">
                <a:latin typeface="+mn-lt"/>
              </a:rPr>
              <a:t>Bind</a:t>
            </a:r>
            <a:r>
              <a:rPr lang="es-ES" i="1" dirty="0">
                <a:latin typeface="+mn-lt"/>
              </a:rPr>
              <a:t>)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Infraestrucutra para el Desarrollo de Servicios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52338733"/>
      </p:ext>
    </p:extLst>
  </p:cSld>
  <p:clrMapOvr>
    <a:masterClrMapping/>
  </p:clrMapOvr>
</p:sld>
</file>

<file path=ppt/theme/theme1.xml><?xml version="1.0" encoding="utf-8"?>
<a:theme xmlns:a="http://schemas.openxmlformats.org/drawingml/2006/main" name="2_Kybele_Template.JMVARA.2010.V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_Kybele_Template.JMVARA.2010.V3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2_Kybele_Template.JMVARA.2010.V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12">
        <a:dk1>
          <a:srgbClr val="000066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56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Kybele_Template.JMVARA.2010.V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_Kybele_Template.JMVARA.2010.V3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2_Kybele_Template.JMVARA.2010.V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12">
        <a:dk1>
          <a:srgbClr val="000066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56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[IS-LADE-2010-11]TEMA I - Introduccion</Template>
  <TotalTime>15690</TotalTime>
  <Words>1275</Words>
  <Application>Microsoft Macintosh PowerPoint</Application>
  <PresentationFormat>Presentación en pantalla (4:3)</PresentationFormat>
  <Paragraphs>217</Paragraphs>
  <Slides>25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25</vt:i4>
      </vt:variant>
    </vt:vector>
  </HeadingPairs>
  <TitlesOfParts>
    <vt:vector size="35" baseType="lpstr">
      <vt:lpstr>Arial</vt:lpstr>
      <vt:lpstr>Calibri</vt:lpstr>
      <vt:lpstr>Candara</vt:lpstr>
      <vt:lpstr>Comic Sans MS</vt:lpstr>
      <vt:lpstr>Consolas</vt:lpstr>
      <vt:lpstr>Sansumi-DemiBold</vt:lpstr>
      <vt:lpstr>Trebuchet MS</vt:lpstr>
      <vt:lpstr>Wingdings</vt:lpstr>
      <vt:lpstr>2_Kybele_Template.JMVARA.2010.V3</vt:lpstr>
      <vt:lpstr>3_Kybele_Template.JMVARA.2010.V3</vt:lpstr>
      <vt:lpstr>Infraestructura para el Desarrollo de Servicios  Service Development</vt:lpstr>
      <vt:lpstr>Agenda</vt:lpstr>
      <vt:lpstr>Servicios y las  Arquitecturas Orientadas a Servicios</vt:lpstr>
      <vt:lpstr>Ejemplo de una implementación SOA</vt:lpstr>
      <vt:lpstr>Tipos de servicios a implementar dentro de un modelo SOA</vt:lpstr>
      <vt:lpstr>SaaS (Software as a Service)</vt:lpstr>
      <vt:lpstr>IaaS, PaaS y SaaS</vt:lpstr>
      <vt:lpstr>Comparación Software propietario, IaaS, PaaS, SaaS</vt:lpstr>
      <vt:lpstr>Roles y Operaciones de un Servicio en SOA</vt:lpstr>
      <vt:lpstr>Escenarios de implementación SOA</vt:lpstr>
      <vt:lpstr>Escenarios de implementación SOA</vt:lpstr>
      <vt:lpstr>Escenarios SOA</vt:lpstr>
      <vt:lpstr>¿Cómo podemos implementar SOA (Servicios)?</vt:lpstr>
      <vt:lpstr>Modelo de Referencia OASIS para SOA</vt:lpstr>
      <vt:lpstr>OASIS SOA-RM (Extracto)</vt:lpstr>
      <vt:lpstr>BPM</vt:lpstr>
      <vt:lpstr>Servicios Web</vt:lpstr>
      <vt:lpstr>ESB ( Bus de Servicios  Empresariales)</vt:lpstr>
      <vt:lpstr>ESB ( Bus de Servicios  Empresariales)</vt:lpstr>
      <vt:lpstr>BAM (Business Activity Monitoring)</vt:lpstr>
      <vt:lpstr>Ejemplo de una herramienta BAM</vt:lpstr>
      <vt:lpstr>ESR (Enterprise Service Repository)</vt:lpstr>
      <vt:lpstr>Gobierno de Ejecución de Servicios</vt:lpstr>
      <vt:lpstr>Review</vt:lpstr>
      <vt:lpstr>Infraestructura para el Desarrollo de Servicios  Service Development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IS-LADE: Introducción a la IS</dc:title>
  <dc:creator>Universidad Rey Juan Carlos</dc:creator>
  <cp:lastModifiedBy>Marcos López Sanz</cp:lastModifiedBy>
  <cp:revision>773</cp:revision>
  <cp:lastPrinted>2001-02-23T19:33:49Z</cp:lastPrinted>
  <dcterms:created xsi:type="dcterms:W3CDTF">2001-02-21T19:24:47Z</dcterms:created>
  <dcterms:modified xsi:type="dcterms:W3CDTF">2020-03-26T08:56:26Z</dcterms:modified>
</cp:coreProperties>
</file>