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82" r:id="rId1"/>
  </p:sldMasterIdLst>
  <p:notesMasterIdLst>
    <p:notesMasterId r:id="rId21"/>
  </p:notesMasterIdLst>
  <p:handoutMasterIdLst>
    <p:handoutMasterId r:id="rId22"/>
  </p:handoutMasterIdLst>
  <p:sldIdLst>
    <p:sldId id="357" r:id="rId2"/>
    <p:sldId id="627" r:id="rId3"/>
    <p:sldId id="553" r:id="rId4"/>
    <p:sldId id="554" r:id="rId5"/>
    <p:sldId id="555" r:id="rId6"/>
    <p:sldId id="621" r:id="rId7"/>
    <p:sldId id="557" r:id="rId8"/>
    <p:sldId id="558" r:id="rId9"/>
    <p:sldId id="559" r:id="rId10"/>
    <p:sldId id="560" r:id="rId11"/>
    <p:sldId id="561" r:id="rId12"/>
    <p:sldId id="562" r:id="rId13"/>
    <p:sldId id="563" r:id="rId14"/>
    <p:sldId id="564" r:id="rId15"/>
    <p:sldId id="566" r:id="rId16"/>
    <p:sldId id="622" r:id="rId17"/>
    <p:sldId id="632" r:id="rId18"/>
    <p:sldId id="631" r:id="rId19"/>
    <p:sldId id="630" r:id="rId20"/>
  </p:sldIdLst>
  <p:sldSz cx="9144000" cy="6858000" type="screen4x3"/>
  <p:notesSz cx="7102475" cy="102314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FFFFCC"/>
    <a:srgbClr val="FFFF99"/>
    <a:srgbClr val="66FFFF"/>
    <a:srgbClr val="CCFF66"/>
    <a:srgbClr val="FFFF66"/>
    <a:srgbClr val="000099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4" autoAdjust="0"/>
    <p:restoredTop sz="76797" autoAdjust="0"/>
  </p:normalViewPr>
  <p:slideViewPr>
    <p:cSldViewPr snapToGrid="0">
      <p:cViewPr varScale="1">
        <p:scale>
          <a:sx n="75" d="100"/>
          <a:sy n="75" d="100"/>
        </p:scale>
        <p:origin x="21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816"/>
    </p:cViewPr>
  </p:sorterViewPr>
  <p:notesViewPr>
    <p:cSldViewPr snapToGrid="0">
      <p:cViewPr>
        <p:scale>
          <a:sx n="100" d="100"/>
          <a:sy n="100" d="100"/>
        </p:scale>
        <p:origin x="-1470" y="-78"/>
      </p:cViewPr>
      <p:guideLst>
        <p:guide orient="horz" pos="3223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8CCBAF-A665-4E95-804A-4F2C2FDDE36C}" type="doc">
      <dgm:prSet loTypeId="urn:microsoft.com/office/officeart/2005/8/layout/venn2" loCatId="relationship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22E0E020-09E1-40F9-A4B2-988A52E3F43F}">
      <dgm:prSet phldrT="[Texto]" custT="1"/>
      <dgm:spPr/>
      <dgm:t>
        <a:bodyPr/>
        <a:lstStyle/>
        <a:p>
          <a:r>
            <a:rPr lang="es-ES" sz="1800" b="1" i="1" dirty="0">
              <a:solidFill>
                <a:schemeClr val="bg1"/>
              </a:solidFill>
            </a:rPr>
            <a:t>Business </a:t>
          </a:r>
          <a:r>
            <a:rPr lang="es-ES" sz="1800" b="1" i="1" dirty="0" err="1">
              <a:solidFill>
                <a:schemeClr val="bg1"/>
              </a:solidFill>
            </a:rPr>
            <a:t>Service</a:t>
          </a:r>
          <a:endParaRPr lang="es-ES" sz="1800" b="1" i="1" dirty="0">
            <a:solidFill>
              <a:schemeClr val="bg1"/>
            </a:solidFill>
          </a:endParaRPr>
        </a:p>
      </dgm:t>
    </dgm:pt>
    <dgm:pt modelId="{AA4673D4-B723-460D-9335-3617C426883E}" type="parTrans" cxnId="{024330C8-5F15-484C-82A9-F6CA32A928E4}">
      <dgm:prSet/>
      <dgm:spPr/>
      <dgm:t>
        <a:bodyPr/>
        <a:lstStyle/>
        <a:p>
          <a:endParaRPr lang="es-ES"/>
        </a:p>
      </dgm:t>
    </dgm:pt>
    <dgm:pt modelId="{BD52E7D5-8E4C-439F-8F7F-D5DD45594338}" type="sibTrans" cxnId="{024330C8-5F15-484C-82A9-F6CA32A928E4}">
      <dgm:prSet/>
      <dgm:spPr/>
      <dgm:t>
        <a:bodyPr/>
        <a:lstStyle/>
        <a:p>
          <a:endParaRPr lang="es-ES"/>
        </a:p>
      </dgm:t>
    </dgm:pt>
    <dgm:pt modelId="{48242C9C-5FCA-4CAB-9908-B72F96A02B0B}">
      <dgm:prSet phldrT="[Texto]"/>
      <dgm:spPr/>
      <dgm:t>
        <a:bodyPr/>
        <a:lstStyle/>
        <a:p>
          <a:r>
            <a:rPr lang="es-ES" b="1" i="1" dirty="0">
              <a:solidFill>
                <a:schemeClr val="bg1"/>
              </a:solidFill>
            </a:rPr>
            <a:t>E-</a:t>
          </a:r>
          <a:r>
            <a:rPr lang="es-ES" b="1" i="1" dirty="0" err="1">
              <a:solidFill>
                <a:schemeClr val="bg1"/>
              </a:solidFill>
            </a:rPr>
            <a:t>service</a:t>
          </a:r>
          <a:endParaRPr lang="es-ES" b="1" i="1" dirty="0">
            <a:solidFill>
              <a:schemeClr val="bg1"/>
            </a:solidFill>
          </a:endParaRPr>
        </a:p>
      </dgm:t>
    </dgm:pt>
    <dgm:pt modelId="{46DD78AC-89A4-46EF-BFFA-CFD9FE913D35}" type="parTrans" cxnId="{5849BF4A-A5A6-4F0E-AE34-95B18EE7FF20}">
      <dgm:prSet/>
      <dgm:spPr/>
      <dgm:t>
        <a:bodyPr/>
        <a:lstStyle/>
        <a:p>
          <a:endParaRPr lang="es-ES"/>
        </a:p>
      </dgm:t>
    </dgm:pt>
    <dgm:pt modelId="{0150C4C6-FF2E-4859-A548-55C0700ADD63}" type="sibTrans" cxnId="{5849BF4A-A5A6-4F0E-AE34-95B18EE7FF20}">
      <dgm:prSet/>
      <dgm:spPr/>
      <dgm:t>
        <a:bodyPr/>
        <a:lstStyle/>
        <a:p>
          <a:endParaRPr lang="es-ES"/>
        </a:p>
      </dgm:t>
    </dgm:pt>
    <dgm:pt modelId="{A67E9C1C-7A71-4D90-99AD-4B801008128C}">
      <dgm:prSet phldrT="[Texto]"/>
      <dgm:spPr/>
      <dgm:t>
        <a:bodyPr/>
        <a:lstStyle/>
        <a:p>
          <a:r>
            <a:rPr lang="es-ES" b="1" i="1" dirty="0">
              <a:solidFill>
                <a:schemeClr val="bg1"/>
              </a:solidFill>
            </a:rPr>
            <a:t>Web </a:t>
          </a:r>
          <a:r>
            <a:rPr lang="es-ES" b="1" i="1" dirty="0" err="1">
              <a:solidFill>
                <a:schemeClr val="bg1"/>
              </a:solidFill>
            </a:rPr>
            <a:t>Service</a:t>
          </a:r>
          <a:endParaRPr lang="es-ES" b="1" i="1" dirty="0">
            <a:solidFill>
              <a:schemeClr val="bg1"/>
            </a:solidFill>
          </a:endParaRPr>
        </a:p>
      </dgm:t>
    </dgm:pt>
    <dgm:pt modelId="{F1540ED2-A306-4B0E-88D9-7E1358A8ED69}" type="parTrans" cxnId="{2CE7C39E-342F-48A4-B374-A8EBE40837BB}">
      <dgm:prSet/>
      <dgm:spPr/>
      <dgm:t>
        <a:bodyPr/>
        <a:lstStyle/>
        <a:p>
          <a:endParaRPr lang="es-ES"/>
        </a:p>
      </dgm:t>
    </dgm:pt>
    <dgm:pt modelId="{FF0AF7E3-4665-457F-8458-01A75EB0DCDA}" type="sibTrans" cxnId="{2CE7C39E-342F-48A4-B374-A8EBE40837BB}">
      <dgm:prSet/>
      <dgm:spPr/>
      <dgm:t>
        <a:bodyPr/>
        <a:lstStyle/>
        <a:p>
          <a:endParaRPr lang="es-ES"/>
        </a:p>
      </dgm:t>
    </dgm:pt>
    <dgm:pt modelId="{1A64E834-A9B0-4422-87F0-C10F64205A02}" type="pres">
      <dgm:prSet presAssocID="{7A8CCBAF-A665-4E95-804A-4F2C2FDDE36C}" presName="Name0" presStyleCnt="0">
        <dgm:presLayoutVars>
          <dgm:chMax val="7"/>
          <dgm:resizeHandles val="exact"/>
        </dgm:presLayoutVars>
      </dgm:prSet>
      <dgm:spPr/>
    </dgm:pt>
    <dgm:pt modelId="{096063FB-0114-45AE-BAA6-D504297A5F30}" type="pres">
      <dgm:prSet presAssocID="{7A8CCBAF-A665-4E95-804A-4F2C2FDDE36C}" presName="comp1" presStyleCnt="0"/>
      <dgm:spPr/>
    </dgm:pt>
    <dgm:pt modelId="{77DBED13-BB50-47D3-8F02-36A7E3970C61}" type="pres">
      <dgm:prSet presAssocID="{7A8CCBAF-A665-4E95-804A-4F2C2FDDE36C}" presName="circle1" presStyleLbl="node1" presStyleIdx="0" presStyleCnt="3" custScaleX="134661"/>
      <dgm:spPr/>
    </dgm:pt>
    <dgm:pt modelId="{23E9FD15-3012-4369-840E-864FCEE545B1}" type="pres">
      <dgm:prSet presAssocID="{7A8CCBAF-A665-4E95-804A-4F2C2FDDE36C}" presName="c1text" presStyleLbl="node1" presStyleIdx="0" presStyleCnt="3">
        <dgm:presLayoutVars>
          <dgm:bulletEnabled val="1"/>
        </dgm:presLayoutVars>
      </dgm:prSet>
      <dgm:spPr/>
    </dgm:pt>
    <dgm:pt modelId="{7F14DA8B-7000-4889-8495-6D88FE7E4D62}" type="pres">
      <dgm:prSet presAssocID="{7A8CCBAF-A665-4E95-804A-4F2C2FDDE36C}" presName="comp2" presStyleCnt="0"/>
      <dgm:spPr/>
    </dgm:pt>
    <dgm:pt modelId="{06B4CD4E-D25C-4D31-A93E-3688365053B1}" type="pres">
      <dgm:prSet presAssocID="{7A8CCBAF-A665-4E95-804A-4F2C2FDDE36C}" presName="circle2" presStyleLbl="node1" presStyleIdx="1" presStyleCnt="3" custScaleX="134661"/>
      <dgm:spPr/>
    </dgm:pt>
    <dgm:pt modelId="{798B4412-1F8A-4790-9315-F5CCA5C6B0C7}" type="pres">
      <dgm:prSet presAssocID="{7A8CCBAF-A665-4E95-804A-4F2C2FDDE36C}" presName="c2text" presStyleLbl="node1" presStyleIdx="1" presStyleCnt="3">
        <dgm:presLayoutVars>
          <dgm:bulletEnabled val="1"/>
        </dgm:presLayoutVars>
      </dgm:prSet>
      <dgm:spPr/>
    </dgm:pt>
    <dgm:pt modelId="{20E3529F-A6C3-422D-B6EF-7216A06F33AE}" type="pres">
      <dgm:prSet presAssocID="{7A8CCBAF-A665-4E95-804A-4F2C2FDDE36C}" presName="comp3" presStyleCnt="0"/>
      <dgm:spPr/>
    </dgm:pt>
    <dgm:pt modelId="{FD643A66-5336-410C-8857-6CF450E95A8D}" type="pres">
      <dgm:prSet presAssocID="{7A8CCBAF-A665-4E95-804A-4F2C2FDDE36C}" presName="circle3" presStyleLbl="node1" presStyleIdx="2" presStyleCnt="3" custScaleX="134661"/>
      <dgm:spPr/>
    </dgm:pt>
    <dgm:pt modelId="{DDD45F7D-B3E0-47ED-BEAE-80AF3366E708}" type="pres">
      <dgm:prSet presAssocID="{7A8CCBAF-A665-4E95-804A-4F2C2FDDE36C}" presName="c3text" presStyleLbl="node1" presStyleIdx="2" presStyleCnt="3">
        <dgm:presLayoutVars>
          <dgm:bulletEnabled val="1"/>
        </dgm:presLayoutVars>
      </dgm:prSet>
      <dgm:spPr/>
    </dgm:pt>
  </dgm:ptLst>
  <dgm:cxnLst>
    <dgm:cxn modelId="{F383A102-3037-460E-9502-4877B4C1FF38}" type="presOf" srcId="{7A8CCBAF-A665-4E95-804A-4F2C2FDDE36C}" destId="{1A64E834-A9B0-4422-87F0-C10F64205A02}" srcOrd="0" destOrd="0" presId="urn:microsoft.com/office/officeart/2005/8/layout/venn2"/>
    <dgm:cxn modelId="{A5D1D81D-400D-4E29-B0B2-6EDAAEF6BF92}" type="presOf" srcId="{22E0E020-09E1-40F9-A4B2-988A52E3F43F}" destId="{23E9FD15-3012-4369-840E-864FCEE545B1}" srcOrd="1" destOrd="0" presId="urn:microsoft.com/office/officeart/2005/8/layout/venn2"/>
    <dgm:cxn modelId="{84D0F548-0526-4400-A2F3-0720C16D5C07}" type="presOf" srcId="{48242C9C-5FCA-4CAB-9908-B72F96A02B0B}" destId="{06B4CD4E-D25C-4D31-A93E-3688365053B1}" srcOrd="0" destOrd="0" presId="urn:microsoft.com/office/officeart/2005/8/layout/venn2"/>
    <dgm:cxn modelId="{5849BF4A-A5A6-4F0E-AE34-95B18EE7FF20}" srcId="{7A8CCBAF-A665-4E95-804A-4F2C2FDDE36C}" destId="{48242C9C-5FCA-4CAB-9908-B72F96A02B0B}" srcOrd="1" destOrd="0" parTransId="{46DD78AC-89A4-46EF-BFFA-CFD9FE913D35}" sibTransId="{0150C4C6-FF2E-4859-A548-55C0700ADD63}"/>
    <dgm:cxn modelId="{2E07B653-1F8E-4144-840B-1F7554782C33}" type="presOf" srcId="{A67E9C1C-7A71-4D90-99AD-4B801008128C}" destId="{DDD45F7D-B3E0-47ED-BEAE-80AF3366E708}" srcOrd="1" destOrd="0" presId="urn:microsoft.com/office/officeart/2005/8/layout/venn2"/>
    <dgm:cxn modelId="{7CFAE568-6A46-4F45-9C08-8E143D5FFE62}" type="presOf" srcId="{A67E9C1C-7A71-4D90-99AD-4B801008128C}" destId="{FD643A66-5336-410C-8857-6CF450E95A8D}" srcOrd="0" destOrd="0" presId="urn:microsoft.com/office/officeart/2005/8/layout/venn2"/>
    <dgm:cxn modelId="{1C3F9C8D-58DC-44BA-B6E4-0FEA1F470BBF}" type="presOf" srcId="{22E0E020-09E1-40F9-A4B2-988A52E3F43F}" destId="{77DBED13-BB50-47D3-8F02-36A7E3970C61}" srcOrd="0" destOrd="0" presId="urn:microsoft.com/office/officeart/2005/8/layout/venn2"/>
    <dgm:cxn modelId="{2CE7C39E-342F-48A4-B374-A8EBE40837BB}" srcId="{7A8CCBAF-A665-4E95-804A-4F2C2FDDE36C}" destId="{A67E9C1C-7A71-4D90-99AD-4B801008128C}" srcOrd="2" destOrd="0" parTransId="{F1540ED2-A306-4B0E-88D9-7E1358A8ED69}" sibTransId="{FF0AF7E3-4665-457F-8458-01A75EB0DCDA}"/>
    <dgm:cxn modelId="{3AF395BF-DCE2-4AE9-A317-BE65B6DFD7AC}" type="presOf" srcId="{48242C9C-5FCA-4CAB-9908-B72F96A02B0B}" destId="{798B4412-1F8A-4790-9315-F5CCA5C6B0C7}" srcOrd="1" destOrd="0" presId="urn:microsoft.com/office/officeart/2005/8/layout/venn2"/>
    <dgm:cxn modelId="{024330C8-5F15-484C-82A9-F6CA32A928E4}" srcId="{7A8CCBAF-A665-4E95-804A-4F2C2FDDE36C}" destId="{22E0E020-09E1-40F9-A4B2-988A52E3F43F}" srcOrd="0" destOrd="0" parTransId="{AA4673D4-B723-460D-9335-3617C426883E}" sibTransId="{BD52E7D5-8E4C-439F-8F7F-D5DD45594338}"/>
    <dgm:cxn modelId="{B4CDDED5-FFEE-492B-81AC-786A14923017}" type="presParOf" srcId="{1A64E834-A9B0-4422-87F0-C10F64205A02}" destId="{096063FB-0114-45AE-BAA6-D504297A5F30}" srcOrd="0" destOrd="0" presId="urn:microsoft.com/office/officeart/2005/8/layout/venn2"/>
    <dgm:cxn modelId="{0FE7CD30-5AD9-4184-9C91-B3C25F030F18}" type="presParOf" srcId="{096063FB-0114-45AE-BAA6-D504297A5F30}" destId="{77DBED13-BB50-47D3-8F02-36A7E3970C61}" srcOrd="0" destOrd="0" presId="urn:microsoft.com/office/officeart/2005/8/layout/venn2"/>
    <dgm:cxn modelId="{3F1DA35F-3714-475B-9B6F-4FDF8A94B685}" type="presParOf" srcId="{096063FB-0114-45AE-BAA6-D504297A5F30}" destId="{23E9FD15-3012-4369-840E-864FCEE545B1}" srcOrd="1" destOrd="0" presId="urn:microsoft.com/office/officeart/2005/8/layout/venn2"/>
    <dgm:cxn modelId="{8EBA74F2-953F-4E4F-A6FA-7602C97E1417}" type="presParOf" srcId="{1A64E834-A9B0-4422-87F0-C10F64205A02}" destId="{7F14DA8B-7000-4889-8495-6D88FE7E4D62}" srcOrd="1" destOrd="0" presId="urn:microsoft.com/office/officeart/2005/8/layout/venn2"/>
    <dgm:cxn modelId="{A6424EF5-D10E-4AFF-A66B-C0B62A02D73E}" type="presParOf" srcId="{7F14DA8B-7000-4889-8495-6D88FE7E4D62}" destId="{06B4CD4E-D25C-4D31-A93E-3688365053B1}" srcOrd="0" destOrd="0" presId="urn:microsoft.com/office/officeart/2005/8/layout/venn2"/>
    <dgm:cxn modelId="{4FBFC607-9C95-4FCA-B86F-D97A2B5664BC}" type="presParOf" srcId="{7F14DA8B-7000-4889-8495-6D88FE7E4D62}" destId="{798B4412-1F8A-4790-9315-F5CCA5C6B0C7}" srcOrd="1" destOrd="0" presId="urn:microsoft.com/office/officeart/2005/8/layout/venn2"/>
    <dgm:cxn modelId="{82AD71FE-1B6B-4D8C-BC05-FBB0BD6CE0A5}" type="presParOf" srcId="{1A64E834-A9B0-4422-87F0-C10F64205A02}" destId="{20E3529F-A6C3-422D-B6EF-7216A06F33AE}" srcOrd="2" destOrd="0" presId="urn:microsoft.com/office/officeart/2005/8/layout/venn2"/>
    <dgm:cxn modelId="{5CD80E4C-B259-4BC8-A369-ECB87CD80D2E}" type="presParOf" srcId="{20E3529F-A6C3-422D-B6EF-7216A06F33AE}" destId="{FD643A66-5336-410C-8857-6CF450E95A8D}" srcOrd="0" destOrd="0" presId="urn:microsoft.com/office/officeart/2005/8/layout/venn2"/>
    <dgm:cxn modelId="{9A3AD743-FAAC-4BD3-B89D-87AE8CC7F9E6}" type="presParOf" srcId="{20E3529F-A6C3-422D-B6EF-7216A06F33AE}" destId="{DDD45F7D-B3E0-47ED-BEAE-80AF3366E708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BED13-BB50-47D3-8F02-36A7E3970C61}">
      <dsp:nvSpPr>
        <dsp:cNvPr id="0" name=""/>
        <dsp:cNvSpPr/>
      </dsp:nvSpPr>
      <dsp:spPr>
        <a:xfrm>
          <a:off x="357995" y="0"/>
          <a:ext cx="4384745" cy="3256136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i="1" kern="1200" dirty="0">
              <a:solidFill>
                <a:schemeClr val="bg1"/>
              </a:solidFill>
            </a:rPr>
            <a:t>Business </a:t>
          </a:r>
          <a:r>
            <a:rPr lang="es-ES" sz="1800" b="1" i="1" kern="1200" dirty="0" err="1">
              <a:solidFill>
                <a:schemeClr val="bg1"/>
              </a:solidFill>
            </a:rPr>
            <a:t>Service</a:t>
          </a:r>
          <a:endParaRPr lang="es-ES" sz="1800" b="1" i="1" kern="1200" dirty="0">
            <a:solidFill>
              <a:schemeClr val="bg1"/>
            </a:solidFill>
          </a:endParaRPr>
        </a:p>
      </dsp:txBody>
      <dsp:txXfrm>
        <a:off x="1784133" y="162806"/>
        <a:ext cx="1532468" cy="488420"/>
      </dsp:txXfrm>
    </dsp:sp>
    <dsp:sp modelId="{06B4CD4E-D25C-4D31-A93E-3688365053B1}">
      <dsp:nvSpPr>
        <dsp:cNvPr id="0" name=""/>
        <dsp:cNvSpPr/>
      </dsp:nvSpPr>
      <dsp:spPr>
        <a:xfrm>
          <a:off x="906088" y="814033"/>
          <a:ext cx="3288558" cy="2442102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153123"/>
                <a:satOff val="-2196"/>
                <a:lumOff val="12807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i="1" kern="1200" dirty="0">
              <a:solidFill>
                <a:schemeClr val="bg1"/>
              </a:solidFill>
            </a:rPr>
            <a:t>E-</a:t>
          </a:r>
          <a:r>
            <a:rPr lang="es-ES" sz="1600" b="1" i="1" kern="1200" dirty="0" err="1">
              <a:solidFill>
                <a:schemeClr val="bg1"/>
              </a:solidFill>
            </a:rPr>
            <a:t>service</a:t>
          </a:r>
          <a:endParaRPr lang="es-ES" sz="1600" b="1" i="1" kern="1200" dirty="0">
            <a:solidFill>
              <a:schemeClr val="bg1"/>
            </a:solidFill>
          </a:endParaRPr>
        </a:p>
      </dsp:txBody>
      <dsp:txXfrm>
        <a:off x="1784133" y="966665"/>
        <a:ext cx="1532468" cy="457894"/>
      </dsp:txXfrm>
    </dsp:sp>
    <dsp:sp modelId="{FD643A66-5336-410C-8857-6CF450E95A8D}">
      <dsp:nvSpPr>
        <dsp:cNvPr id="0" name=""/>
        <dsp:cNvSpPr/>
      </dsp:nvSpPr>
      <dsp:spPr>
        <a:xfrm>
          <a:off x="1454181" y="1628068"/>
          <a:ext cx="2192372" cy="1628068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306246"/>
                <a:satOff val="-4392"/>
                <a:lumOff val="25615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306246"/>
                <a:satOff val="-4392"/>
                <a:lumOff val="25615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306246"/>
                <a:satOff val="-4392"/>
                <a:lumOff val="256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i="1" kern="1200" dirty="0">
              <a:solidFill>
                <a:schemeClr val="bg1"/>
              </a:solidFill>
            </a:rPr>
            <a:t>Web </a:t>
          </a:r>
          <a:r>
            <a:rPr lang="es-ES" sz="1600" b="1" i="1" kern="1200" dirty="0" err="1">
              <a:solidFill>
                <a:schemeClr val="bg1"/>
              </a:solidFill>
            </a:rPr>
            <a:t>Service</a:t>
          </a:r>
          <a:endParaRPr lang="es-ES" sz="1600" b="1" i="1" kern="1200" dirty="0">
            <a:solidFill>
              <a:schemeClr val="bg1"/>
            </a:solidFill>
          </a:endParaRPr>
        </a:p>
      </dsp:txBody>
      <dsp:txXfrm>
        <a:off x="1775247" y="2035085"/>
        <a:ext cx="1550241" cy="814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3577" y="0"/>
            <a:ext cx="3077243" cy="511327"/>
          </a:xfrm>
          <a:prstGeom prst="rect">
            <a:avLst/>
          </a:prstGeom>
        </p:spPr>
        <p:txBody>
          <a:bodyPr vert="horz" lIns="94576" tIns="47288" rIns="94576" bIns="47288" rtlCol="0"/>
          <a:lstStyle>
            <a:lvl1pPr algn="r">
              <a:defRPr sz="12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3577" y="9718478"/>
            <a:ext cx="3077243" cy="511326"/>
          </a:xfrm>
          <a:prstGeom prst="rect">
            <a:avLst/>
          </a:prstGeom>
        </p:spPr>
        <p:txBody>
          <a:bodyPr vert="horz" lIns="94576" tIns="47288" rIns="94576" bIns="47288" rtlCol="0" anchor="b"/>
          <a:lstStyle>
            <a:lvl1pPr algn="r">
              <a:defRPr sz="1200"/>
            </a:lvl1pPr>
          </a:lstStyle>
          <a:p>
            <a:pPr>
              <a:defRPr/>
            </a:pPr>
            <a:fld id="{F96A7E30-D13E-4316-875F-B52CDA7F22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65137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3651" y="0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0125" y="787400"/>
            <a:ext cx="5140325" cy="3856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2879" y="4879660"/>
            <a:ext cx="5216423" cy="456436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0"/>
            <a:r>
              <a:rPr lang="es-ES_tradnl" noProof="0"/>
              <a:t>Segundo nivel</a:t>
            </a:r>
          </a:p>
          <a:p>
            <a:pPr lvl="0"/>
            <a:r>
              <a:rPr lang="es-ES_tradnl" noProof="0"/>
              <a:t>Tercer nivel</a:t>
            </a:r>
          </a:p>
          <a:p>
            <a:pPr lvl="0"/>
            <a:r>
              <a:rPr lang="es-ES_tradnl" noProof="0"/>
              <a:t>Cuarto nivel</a:t>
            </a:r>
          </a:p>
          <a:p>
            <a:pPr lvl="0"/>
            <a:r>
              <a:rPr lang="es-ES_tradnl" noProof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3651" y="9680903"/>
            <a:ext cx="3049118" cy="55053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5116" tIns="47559" rIns="95116" bIns="47559" numCol="1" anchor="b" anchorCtr="0" compatLnSpc="1">
            <a:prstTxWarp prst="textNoShape">
              <a:avLst/>
            </a:prstTxWarp>
          </a:bodyPr>
          <a:lstStyle>
            <a:lvl1pPr algn="r" defTabSz="951773" eaLnBrk="0" hangingPunct="0">
              <a:defRPr sz="1200">
                <a:latin typeface="Comic Sans MS" pitchFamily="66" charset="0"/>
              </a:defRPr>
            </a:lvl1pPr>
          </a:lstStyle>
          <a:p>
            <a:pPr>
              <a:defRPr/>
            </a:pPr>
            <a:fld id="{A386704A-9866-4961-AC23-00AB668AEA6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53400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s-ES" dirty="0"/>
              <a:t>Apuntes de Valeria usados en master ing. biomédica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dirty="0"/>
              <a:t>Involucra un </a:t>
            </a:r>
            <a:r>
              <a:rPr lang="es-ES_tradnl" i="1" u="sng" dirty="0"/>
              <a:t>proveedor</a:t>
            </a:r>
            <a:r>
              <a:rPr lang="es-ES_tradnl" dirty="0"/>
              <a:t> y un </a:t>
            </a:r>
            <a:r>
              <a:rPr lang="es-ES_tradnl" i="1" u="sng" dirty="0"/>
              <a:t>consumidor</a:t>
            </a:r>
          </a:p>
          <a:p>
            <a:pPr lvl="2" eaLnBrk="1" hangingPunct="1"/>
            <a:r>
              <a:rPr lang="es-ES_tradnl" b="1" i="1" dirty="0"/>
              <a:t>Consumidor</a:t>
            </a:r>
            <a:r>
              <a:rPr lang="es-ES_tradnl" i="1" dirty="0"/>
              <a:t>:</a:t>
            </a:r>
            <a:r>
              <a:rPr lang="es-ES_tradnl" dirty="0"/>
              <a:t>  adquiere “algo” (una funcionalidad, una habilidad) que tiene </a:t>
            </a:r>
            <a:r>
              <a:rPr lang="es-ES_tradnl" b="1" i="1" dirty="0"/>
              <a:t>valor</a:t>
            </a:r>
            <a:r>
              <a:rPr lang="es-ES_tradnl" dirty="0"/>
              <a:t> para él</a:t>
            </a:r>
          </a:p>
          <a:p>
            <a:pPr lvl="2" eaLnBrk="1" hangingPunct="1"/>
            <a:r>
              <a:rPr lang="es-ES_tradnl" b="1" i="1" dirty="0"/>
              <a:t>Proveedor</a:t>
            </a:r>
            <a:r>
              <a:rPr lang="es-ES_tradnl" i="1" dirty="0"/>
              <a:t>:</a:t>
            </a:r>
            <a:r>
              <a:rPr lang="es-ES_tradnl" dirty="0"/>
              <a:t> es una entidad (</a:t>
            </a:r>
            <a:r>
              <a:rPr lang="es-ES_tradnl" dirty="0" err="1"/>
              <a:t>p.e</a:t>
            </a:r>
            <a:r>
              <a:rPr lang="es-ES_tradnl" dirty="0"/>
              <a:t>., una organización) que posee recursos (o controla su entrega, o coordina su envío) para ofrecer “algo” que tiene valor para alguien.</a:t>
            </a:r>
          </a:p>
          <a:p>
            <a:pPr lvl="1" eaLnBrk="1" hangingPunct="1"/>
            <a:endParaRPr lang="es-ES_tradnl" dirty="0"/>
          </a:p>
          <a:p>
            <a:pPr lvl="1"/>
            <a:r>
              <a:rPr lang="es-ES_tradnl" dirty="0"/>
              <a:t>En un acto de servicio se ofrecen</a:t>
            </a:r>
            <a:r>
              <a:rPr lang="es-ES_tradnl" b="1" dirty="0"/>
              <a:t> </a:t>
            </a:r>
            <a:r>
              <a:rPr lang="es-ES_tradnl" b="1" dirty="0">
                <a:solidFill>
                  <a:schemeClr val="accent2">
                    <a:lumMod val="75000"/>
                  </a:schemeClr>
                </a:solidFill>
              </a:rPr>
              <a:t>recursos</a:t>
            </a:r>
            <a:r>
              <a:rPr lang="es-ES_tradnl" dirty="0"/>
              <a:t>:</a:t>
            </a:r>
          </a:p>
          <a:p>
            <a:pPr lvl="2"/>
            <a:r>
              <a:rPr lang="es-ES_tradnl" dirty="0"/>
              <a:t>Un </a:t>
            </a:r>
            <a:r>
              <a:rPr lang="es-ES_tradnl" i="1" dirty="0"/>
              <a:t>conjunto de funcionalidades</a:t>
            </a:r>
            <a:r>
              <a:rPr lang="es-ES_tradnl" dirty="0"/>
              <a:t> o </a:t>
            </a:r>
            <a:r>
              <a:rPr lang="es-ES_tradnl" i="1" dirty="0"/>
              <a:t>habilidades</a:t>
            </a:r>
            <a:r>
              <a:rPr lang="es-ES_tradnl" dirty="0"/>
              <a:t> </a:t>
            </a:r>
            <a:r>
              <a:rPr lang="es-ES_tradnl" i="1" dirty="0"/>
              <a:t>(</a:t>
            </a:r>
            <a:r>
              <a:rPr lang="en-AU" b="1" i="1" dirty="0"/>
              <a:t>capabilities</a:t>
            </a:r>
            <a:r>
              <a:rPr lang="es-ES_tradnl" i="1" dirty="0"/>
              <a:t>)</a:t>
            </a:r>
            <a:r>
              <a:rPr lang="es-ES_tradnl" dirty="0"/>
              <a:t> o recursos que son </a:t>
            </a:r>
            <a:r>
              <a:rPr lang="es-ES_tradnl" i="1" dirty="0"/>
              <a:t>intangibles</a:t>
            </a:r>
            <a:r>
              <a:rPr lang="es-ES_tradnl" dirty="0"/>
              <a:t> que son proporcionadas por un proveedor.  </a:t>
            </a:r>
          </a:p>
          <a:p>
            <a:pPr lvl="2"/>
            <a:r>
              <a:rPr lang="es-ES_tradnl" dirty="0"/>
              <a:t>En dicho </a:t>
            </a:r>
            <a:r>
              <a:rPr lang="es-ES_tradnl" b="1" dirty="0"/>
              <a:t>acto de servicio</a:t>
            </a:r>
            <a:r>
              <a:rPr lang="es-ES_tradnl" dirty="0"/>
              <a:t> se pueden además ofrecer recursos que son </a:t>
            </a:r>
            <a:r>
              <a:rPr lang="es-ES_tradnl" i="1" dirty="0"/>
              <a:t>materiales </a:t>
            </a:r>
            <a:r>
              <a:rPr lang="es-ES_tradnl" dirty="0"/>
              <a:t>o </a:t>
            </a:r>
            <a:r>
              <a:rPr lang="es-ES_tradnl" i="1" dirty="0"/>
              <a:t>tangibles</a:t>
            </a:r>
            <a:r>
              <a:rPr lang="es-ES_tradnl" dirty="0"/>
              <a:t>. </a:t>
            </a:r>
          </a:p>
          <a:p>
            <a:pPr lvl="2"/>
            <a:r>
              <a:rPr lang="es-ES_tradnl" dirty="0"/>
              <a:t>El acto de servicio involucra por lo general un conjunto de actividades </a:t>
            </a:r>
            <a:r>
              <a:rPr lang="es-ES_tradnl" b="1" dirty="0"/>
              <a:t>(proceso) </a:t>
            </a:r>
            <a:r>
              <a:rPr lang="es-ES_tradnl" dirty="0"/>
              <a:t>en las que se utilizan recursos</a:t>
            </a:r>
          </a:p>
          <a:p>
            <a:pPr lvl="1"/>
            <a:endParaRPr lang="es-ES_tradnl" i="1" dirty="0">
              <a:solidFill>
                <a:schemeClr val="tx1"/>
              </a:solidFill>
            </a:endParaRPr>
          </a:p>
          <a:p>
            <a:pPr lvl="1"/>
            <a:r>
              <a:rPr lang="es-ES_tradnl" i="1" dirty="0">
                <a:solidFill>
                  <a:schemeClr val="tx1"/>
                </a:solidFill>
              </a:rPr>
              <a:t>Hablamos de servicio como una </a:t>
            </a:r>
            <a:r>
              <a:rPr lang="es-ES" b="1" dirty="0"/>
              <a:t>“capacidad” </a:t>
            </a:r>
            <a:r>
              <a:rPr lang="es-ES" dirty="0"/>
              <a:t>(</a:t>
            </a:r>
            <a:r>
              <a:rPr lang="es-ES" dirty="0" err="1"/>
              <a:t>capability</a:t>
            </a:r>
            <a:r>
              <a:rPr lang="es-ES" dirty="0"/>
              <a:t>)</a:t>
            </a:r>
            <a:r>
              <a:rPr lang="es-ES_tradnl" i="1" dirty="0">
                <a:solidFill>
                  <a:schemeClr val="tx1"/>
                </a:solidFill>
              </a:rPr>
              <a:t>, </a:t>
            </a:r>
            <a:r>
              <a:rPr lang="es-ES" i="1" dirty="0">
                <a:solidFill>
                  <a:schemeClr val="tx1"/>
                </a:solidFill>
              </a:rPr>
              <a:t>y no de la forma en que se implementa una funcionalidad en el sistema </a:t>
            </a:r>
            <a:r>
              <a:rPr lang="es-ES_tradnl" i="1" dirty="0">
                <a:solidFill>
                  <a:schemeClr val="tx1"/>
                </a:solidFill>
              </a:rPr>
              <a:t>software</a:t>
            </a:r>
            <a:endParaRPr lang="es-ES" sz="1800" dirty="0">
              <a:solidFill>
                <a:schemeClr val="tx1"/>
              </a:solidFill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383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Ver la idea en mi cuadernito de notas.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Ver la idea en mi cuadernito de notas.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s-ES" dirty="0"/>
              <a:t>Apuntes de Valeria usados en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ing.</a:t>
            </a:r>
            <a:r>
              <a:rPr lang="es-ES" dirty="0"/>
              <a:t> biomédica</a:t>
            </a:r>
          </a:p>
          <a:p>
            <a:r>
              <a:rPr lang="es-ES" dirty="0"/>
              <a:t>Capítulo</a:t>
            </a:r>
            <a:r>
              <a:rPr lang="es-ES" baseline="0" dirty="0"/>
              <a:t> 15 del </a:t>
            </a:r>
            <a:r>
              <a:rPr lang="es-ES" baseline="0" dirty="0" err="1"/>
              <a:t>Papazoglou</a:t>
            </a:r>
            <a:r>
              <a:rPr lang="es-ES" baseline="0" dirty="0"/>
              <a:t>. Web </a:t>
            </a:r>
            <a:r>
              <a:rPr lang="es-ES" baseline="0" dirty="0" err="1"/>
              <a:t>Services</a:t>
            </a:r>
            <a:r>
              <a:rPr lang="es-ES" baseline="0" dirty="0"/>
              <a:t>: </a:t>
            </a:r>
            <a:r>
              <a:rPr lang="es-ES" baseline="0" dirty="0" err="1"/>
              <a:t>principles</a:t>
            </a:r>
            <a:r>
              <a:rPr lang="es-ES" baseline="0" dirty="0"/>
              <a:t> and </a:t>
            </a:r>
            <a:r>
              <a:rPr lang="es-ES" baseline="0" dirty="0" err="1"/>
              <a:t>technology</a:t>
            </a:r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Se destaca la importancia como enfoque de computación para dar soporte a las organizaciones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0691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2400" dirty="0"/>
              <a:t>Surge primero como un </a:t>
            </a:r>
            <a:r>
              <a:rPr lang="es-ES_tradnl" sz="2400" b="1" i="1" dirty="0"/>
              <a:t>paradigma de computación</a:t>
            </a:r>
            <a:endParaRPr lang="es-ES_tradnl" sz="1400" dirty="0"/>
          </a:p>
          <a:p>
            <a:pPr lvl="1" eaLnBrk="1" hangingPunct="1"/>
            <a:r>
              <a:rPr lang="es-ES" sz="2000" dirty="0"/>
              <a:t>Se destaca la</a:t>
            </a:r>
            <a:r>
              <a:rPr lang="es-ES" sz="2000" b="1" dirty="0"/>
              <a:t> </a:t>
            </a:r>
            <a:r>
              <a:rPr lang="es-ES" sz="2000" dirty="0"/>
              <a:t>importancia como enfoque de computación para dar soporte a las organizaciones</a:t>
            </a:r>
          </a:p>
          <a:p>
            <a:pPr lvl="1" eaLnBrk="1" hangingPunct="1"/>
            <a:r>
              <a:rPr lang="es-ES_tradnl" sz="2000" dirty="0"/>
              <a:t>Abordada desde un punto de vista tecnológico</a:t>
            </a:r>
          </a:p>
          <a:p>
            <a:pPr lvl="2" eaLnBrk="1" hangingPunct="1"/>
            <a:r>
              <a:rPr lang="es-ES_tradnl" sz="1800" i="1" dirty="0"/>
              <a:t>Estándares de Servicios Web, BPEL, WS-*</a:t>
            </a:r>
          </a:p>
          <a:p>
            <a:pPr lvl="2" eaLnBrk="1" hangingPunct="1"/>
            <a:r>
              <a:rPr lang="es-ES" sz="1800" i="1" dirty="0"/>
              <a:t>Los servicios Web proveen un marco para la aplicación basada en estándares del paradigma SOC. </a:t>
            </a:r>
            <a:endParaRPr lang="es-ES_tradnl" sz="1800" i="1" dirty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502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z="2400" dirty="0"/>
              <a:t>Surge primero como un </a:t>
            </a:r>
            <a:r>
              <a:rPr lang="es-ES_tradnl" sz="2400" b="1" i="1" dirty="0"/>
              <a:t>paradigma de computación</a:t>
            </a:r>
            <a:endParaRPr lang="es-ES_tradnl" sz="1400" dirty="0"/>
          </a:p>
          <a:p>
            <a:pPr lvl="1" eaLnBrk="1" hangingPunct="1"/>
            <a:r>
              <a:rPr lang="es-ES" sz="2000" dirty="0"/>
              <a:t>Se destaca la importancia como enfoque de computación para dar soporte a las organizaciones</a:t>
            </a:r>
          </a:p>
          <a:p>
            <a:pPr lvl="1" eaLnBrk="1" hangingPunct="1"/>
            <a:r>
              <a:rPr lang="es-ES_tradnl" sz="2000" dirty="0"/>
              <a:t>Abordada desde un punto de vista tecnológico</a:t>
            </a:r>
          </a:p>
          <a:p>
            <a:pPr lvl="1" eaLnBrk="1" hangingPunct="1"/>
            <a:r>
              <a:rPr lang="es-ES_tradnl" sz="2000" dirty="0"/>
              <a:t>Falta de aproximaciones metodológicas</a:t>
            </a:r>
          </a:p>
          <a:p>
            <a:pPr lvl="2" eaLnBrk="1" hangingPunct="1"/>
            <a:r>
              <a:rPr lang="es-ES_tradnl" sz="1800" i="1" dirty="0"/>
              <a:t>Metodologías para facilitar el desarrollo de software en base a este paradigma</a:t>
            </a:r>
          </a:p>
          <a:p>
            <a:pPr lvl="2" eaLnBrk="1" hangingPunct="1"/>
            <a:r>
              <a:rPr lang="es-ES_tradnl" sz="1800" i="1" dirty="0"/>
              <a:t>Métodos que permitan la identificación y descripción de servicios en el marco de los procesos de una organización. </a:t>
            </a:r>
          </a:p>
          <a:p>
            <a:pPr lvl="2" eaLnBrk="1" hangingPunct="1"/>
            <a:r>
              <a:rPr lang="es-ES_tradnl" sz="1800" i="1" dirty="0"/>
              <a:t>Métodos que permitan la creación de servicios ejecutables a partir de modelos de negocios. </a:t>
            </a:r>
          </a:p>
          <a:p>
            <a:pPr lvl="2" eaLnBrk="1" hangingPunct="1"/>
            <a:r>
              <a:rPr lang="es-ES_tradnl" sz="1800" i="1" dirty="0"/>
              <a:t>Etc. 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90294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517A6F-213A-4B12-8B91-C04B5F11A7EE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" dirty="0"/>
              <a:t>Utiliza </a:t>
            </a:r>
            <a:r>
              <a:rPr lang="es-ES" b="1" i="1" dirty="0"/>
              <a:t>servicios</a:t>
            </a:r>
            <a:r>
              <a:rPr lang="es-ES" dirty="0"/>
              <a:t> como elementos básicos para el desarrollo  de aplicaciones</a:t>
            </a:r>
          </a:p>
          <a:p>
            <a:pPr lvl="2" eaLnBrk="1" hangingPunct="1">
              <a:buFont typeface="Wingdings" pitchFamily="2" charset="2"/>
              <a:buChar char="ü"/>
            </a:pPr>
            <a:r>
              <a:rPr lang="es-ES" dirty="0"/>
              <a:t>Desarrollo rápido, a bajo costo y de fácil composición</a:t>
            </a:r>
          </a:p>
          <a:p>
            <a:pPr eaLnBrk="1" hangingPunct="1"/>
            <a:r>
              <a:rPr lang="es-ES" b="1" i="1" dirty="0"/>
              <a:t>Independencia de lenguajes</a:t>
            </a:r>
          </a:p>
          <a:p>
            <a:pPr lvl="1" eaLnBrk="1" hangingPunct="1"/>
            <a:r>
              <a:rPr lang="es-ES" dirty="0"/>
              <a:t>Las organizaciones exponen sus “competencias” (funcionalidades o </a:t>
            </a:r>
            <a:r>
              <a:rPr lang="en-US" i="1" dirty="0"/>
              <a:t>capabilities</a:t>
            </a:r>
            <a:r>
              <a:rPr lang="es-ES" dirty="0"/>
              <a:t>) a través de interfaces estándar basadas en XML. </a:t>
            </a:r>
          </a:p>
          <a:p>
            <a:pPr lvl="2" eaLnBrk="1" hangingPunct="1">
              <a:buFont typeface="Wingdings" pitchFamily="2" charset="2"/>
              <a:buChar char="ü"/>
            </a:pPr>
            <a:r>
              <a:rPr lang="es-ES" dirty="0"/>
              <a:t>Integración, </a:t>
            </a:r>
            <a:r>
              <a:rPr lang="es-ES" dirty="0" err="1"/>
              <a:t>interoperatividad</a:t>
            </a:r>
            <a:r>
              <a:rPr lang="es-ES" dirty="0"/>
              <a:t> y reusabilidad</a:t>
            </a:r>
          </a:p>
          <a:p>
            <a:pPr eaLnBrk="1" hangingPunct="1"/>
            <a:r>
              <a:rPr lang="es-ES" dirty="0"/>
              <a:t>Permite </a:t>
            </a:r>
            <a:r>
              <a:rPr lang="es-ES" b="1" i="1" dirty="0"/>
              <a:t>imitar el funcionamiento de los negocios en el “mundo real”</a:t>
            </a:r>
          </a:p>
          <a:p>
            <a:pPr lvl="1" eaLnBrk="1" hangingPunct="1"/>
            <a:r>
              <a:rPr lang="es-ES" dirty="0"/>
              <a:t>Foco en los </a:t>
            </a:r>
            <a:r>
              <a:rPr lang="es-ES" b="1" i="1" dirty="0"/>
              <a:t>procesos de negocios</a:t>
            </a:r>
          </a:p>
          <a:p>
            <a:pPr lvl="2" eaLnBrk="1" hangingPunct="1">
              <a:buFont typeface="Wingdings" pitchFamily="2" charset="2"/>
              <a:buChar char="ü"/>
            </a:pPr>
            <a:r>
              <a:rPr lang="es-ES" dirty="0"/>
              <a:t>Adaptabilidad, agilidad y flexibilidad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47602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D1CAFA-71FA-4D01-B282-6452870EE8EB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_tradnl" dirty="0"/>
              <a:t>Una figura que represente como los servicios se componen de acuerdo a los distintos procesos de negocio, utilizando servicios propios o externos que se traen de otro proveedor. </a:t>
            </a:r>
          </a:p>
          <a:p>
            <a:pPr eaLnBrk="1" hangingPunct="1">
              <a:spcBef>
                <a:spcPct val="0"/>
              </a:spcBef>
            </a:pPr>
            <a:r>
              <a:rPr lang="es-ES_tradnl" dirty="0"/>
              <a:t>Y que si cambian los procesos esto se puede reorganizar. </a:t>
            </a:r>
          </a:p>
          <a:p>
            <a:pPr eaLnBrk="1" hangingPunct="1">
              <a:spcBef>
                <a:spcPct val="0"/>
              </a:spcBef>
            </a:pPr>
            <a:r>
              <a:rPr lang="es-ES_tradnl" dirty="0"/>
              <a:t>Y Mostrar que el foco está en el proceso no en las tecnologías y sistemas desarrollados. </a:t>
            </a:r>
          </a:p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s-ES" dirty="0"/>
              <a:t>1. Capacidades:</a:t>
            </a:r>
            <a:r>
              <a:rPr lang="es-ES" baseline="0" dirty="0"/>
              <a:t> </a:t>
            </a:r>
            <a:r>
              <a:rPr lang="es-ES" sz="1200" dirty="0">
                <a:latin typeface="Candara" pitchFamily="34" charset="0"/>
              </a:rPr>
              <a:t>entienden el dominio del problema,</a:t>
            </a:r>
          </a:p>
          <a:p>
            <a:pPr>
              <a:lnSpc>
                <a:spcPct val="110000"/>
              </a:lnSpc>
            </a:pPr>
            <a:r>
              <a:rPr lang="es-ES" sz="1200" dirty="0">
                <a:latin typeface="Candara" pitchFamily="34" charset="0"/>
              </a:rPr>
              <a:t>entienden los requisitos del negocio, proponen soluciones al negocio, etc. </a:t>
            </a:r>
          </a:p>
          <a:p>
            <a:endParaRPr lang="es-ES" dirty="0"/>
          </a:p>
          <a:p>
            <a:pPr>
              <a:lnSpc>
                <a:spcPct val="110000"/>
              </a:lnSpc>
            </a:pPr>
            <a:r>
              <a:rPr lang="es-ES" sz="1200" b="1" dirty="0">
                <a:latin typeface="Candara" pitchFamily="34" charset="0"/>
              </a:rPr>
              <a:t>2. Capacidades:</a:t>
            </a:r>
            <a:r>
              <a:rPr lang="es-ES" sz="1200" dirty="0">
                <a:latin typeface="Candara" pitchFamily="34" charset="0"/>
              </a:rPr>
              <a:t> entienden el negocio y cuáles servicios son requeridos, entienden de estrategias de integración y reutilización de servicios, entienden de desarrollo de servicios, proponen soluciones para la alineación, etc.</a:t>
            </a:r>
          </a:p>
          <a:p>
            <a:pPr>
              <a:lnSpc>
                <a:spcPct val="110000"/>
              </a:lnSpc>
            </a:pPr>
            <a:r>
              <a:rPr lang="en-US" sz="1200" b="1" dirty="0">
                <a:latin typeface="Candara" pitchFamily="34" charset="0"/>
              </a:rPr>
              <a:t>Stakeholders:</a:t>
            </a:r>
            <a:r>
              <a:rPr lang="en-US" sz="1200" dirty="0">
                <a:latin typeface="Candara" pitchFamily="34" charset="0"/>
              </a:rPr>
              <a:t> Software Analysts, Service Architects, SOA Architects, Services Modeler, etc.</a:t>
            </a:r>
            <a:endParaRPr lang="es-ES" sz="1200" dirty="0">
              <a:latin typeface="Candara" pitchFamily="34" charset="0"/>
            </a:endParaRPr>
          </a:p>
          <a:p>
            <a:endParaRPr lang="es-E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1" dirty="0">
                <a:latin typeface="Candara" pitchFamily="34" charset="0"/>
              </a:rPr>
              <a:t>3. Capacidades:</a:t>
            </a:r>
            <a:r>
              <a:rPr lang="es-ES" sz="1200" dirty="0">
                <a:latin typeface="Candara" pitchFamily="34" charset="0"/>
              </a:rPr>
              <a:t> entienden de desarrollo e integración, entienden de tecnologías de la información, proponen soluciones técnicas a la implementación de los servicios, etc.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86704A-9866-4961-AC23-00AB668AEA67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266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U1 copi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525" y="203200"/>
            <a:ext cx="13985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logo-urj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25" y="328613"/>
            <a:ext cx="18034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199840" y="1395168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21538" name="Rectangle 72"/>
          <p:cNvSpPr>
            <a:spLocks noGrp="1" noChangeArrowheads="1"/>
          </p:cNvSpPr>
          <p:nvPr>
            <p:ph type="ctrTitle"/>
          </p:nvPr>
        </p:nvSpPr>
        <p:spPr>
          <a:xfrm>
            <a:off x="685800" y="2754313"/>
            <a:ext cx="7772400" cy="1470025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 w="9525" algn="ctr"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/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>
            <a:lvl1pPr algn="r" rtl="0" eaLnBrk="1" fontAlgn="auto" hangingPunct="1">
              <a:spcBef>
                <a:spcPct val="20000"/>
              </a:spcBef>
              <a:spcAft>
                <a:spcPts val="0"/>
              </a:spcAft>
              <a:defRPr lang="es-ES" sz="3600" b="1">
                <a:solidFill>
                  <a:schemeClr val="tx2">
                    <a:satMod val="13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5432425"/>
            <a:ext cx="6400800" cy="957263"/>
          </a:xfrm>
          <a:prstGeom prst="bevel">
            <a:avLst>
              <a:gd name="adj" fmla="val 4801"/>
            </a:avLst>
          </a:prstGeom>
          <a:gradFill rotWithShape="1">
            <a:gsLst>
              <a:gs pos="0">
                <a:schemeClr val="bg1">
                  <a:alpha val="23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  <a:effectLst>
            <a:prstShdw prst="shdw17" dist="17961" dir="13500000">
              <a:schemeClr val="bg1"/>
            </a:prstShdw>
          </a:effectLst>
          <a:scene3d>
            <a:camera prst="orthographicFront"/>
            <a:lightRig rig="balanced" dir="t"/>
          </a:scene3d>
          <a:sp3d prstMaterial="plastic"/>
        </p:spPr>
        <p:txBody>
          <a:bodyPr/>
          <a:lstStyle>
            <a:lvl1pPr marL="0" indent="0" algn="ctr">
              <a:buClrTx/>
              <a:buSzTx/>
              <a:buFontTx/>
              <a:buNone/>
              <a:defRPr sz="1800" b="1">
                <a:solidFill>
                  <a:srgbClr val="666633"/>
                </a:solidFill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11288" y="5819284"/>
            <a:ext cx="6038850" cy="87153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4813" y="465412"/>
            <a:ext cx="8807822" cy="5194404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v"/>
              <a:defRPr/>
            </a:lvl1pPr>
            <a:lvl3pPr>
              <a:defRPr>
                <a:solidFill>
                  <a:srgbClr val="008000"/>
                </a:solidFill>
              </a:defRPr>
            </a:lvl3pPr>
            <a:lvl5pPr>
              <a:defRPr i="1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66" y="441796"/>
            <a:ext cx="883621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edit</a:t>
            </a:r>
            <a:r>
              <a:rPr lang="es-ES" dirty="0"/>
              <a:t> </a:t>
            </a:r>
            <a:r>
              <a:rPr lang="es-ES" dirty="0" err="1"/>
              <a:t>Master</a:t>
            </a:r>
            <a:r>
              <a:rPr lang="es-ES" dirty="0"/>
              <a:t> </a:t>
            </a:r>
            <a:r>
              <a:rPr lang="es-ES" dirty="0" err="1"/>
              <a:t>text</a:t>
            </a:r>
            <a:r>
              <a:rPr lang="es-ES" dirty="0"/>
              <a:t> </a:t>
            </a:r>
            <a:r>
              <a:rPr lang="es-ES" dirty="0" err="1"/>
              <a:t>styles</a:t>
            </a:r>
            <a:endParaRPr lang="es-ES" dirty="0"/>
          </a:p>
          <a:p>
            <a:pPr lvl="1"/>
            <a:r>
              <a:rPr lang="es-ES" dirty="0"/>
              <a:t>Second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Fifthvel</a:t>
            </a:r>
            <a:endParaRPr lang="es-ES" dirty="0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163513" y="5715630"/>
            <a:ext cx="114935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1371600" y="5742524"/>
            <a:ext cx="6070600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s-ES" sz="1400" b="1">
              <a:solidFill>
                <a:srgbClr val="91931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ansumi-DemiBold" pitchFamily="2" charset="0"/>
            </a:endParaRPr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7496175" y="5715630"/>
            <a:ext cx="1452563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es-ES" sz="1200" b="1">
              <a:solidFill>
                <a:srgbClr val="91931B"/>
              </a:solidFill>
              <a:latin typeface="Sansumi-DemiBold" pitchFamily="2" charset="0"/>
            </a:endParaRPr>
          </a:p>
        </p:txBody>
      </p:sp>
      <p:sp>
        <p:nvSpPr>
          <p:cNvPr id="124985" name="Line 57"/>
          <p:cNvSpPr>
            <a:spLocks noChangeShapeType="1"/>
          </p:cNvSpPr>
          <p:nvPr/>
        </p:nvSpPr>
        <p:spPr bwMode="auto">
          <a:xfrm>
            <a:off x="1239838" y="646334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6" name="Oval 58"/>
          <p:cNvSpPr>
            <a:spLocks noChangeAspect="1" noChangeArrowheads="1"/>
          </p:cNvSpPr>
          <p:nvPr/>
        </p:nvSpPr>
        <p:spPr bwMode="auto">
          <a:xfrm>
            <a:off x="12144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7" name="Oval 59"/>
          <p:cNvSpPr>
            <a:spLocks noChangeAspect="1" noChangeArrowheads="1"/>
          </p:cNvSpPr>
          <p:nvPr/>
        </p:nvSpPr>
        <p:spPr bwMode="auto">
          <a:xfrm>
            <a:off x="1430338" y="6437942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88" name="Line 60"/>
          <p:cNvSpPr>
            <a:spLocks noChangeShapeType="1"/>
          </p:cNvSpPr>
          <p:nvPr/>
        </p:nvSpPr>
        <p:spPr bwMode="auto">
          <a:xfrm>
            <a:off x="1235075" y="5887080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89" name="Oval 61"/>
          <p:cNvSpPr>
            <a:spLocks noChangeAspect="1" noChangeArrowheads="1"/>
          </p:cNvSpPr>
          <p:nvPr/>
        </p:nvSpPr>
        <p:spPr bwMode="auto">
          <a:xfrm>
            <a:off x="12112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0" name="Oval 62"/>
          <p:cNvSpPr>
            <a:spLocks noChangeAspect="1" noChangeArrowheads="1"/>
          </p:cNvSpPr>
          <p:nvPr/>
        </p:nvSpPr>
        <p:spPr bwMode="auto">
          <a:xfrm>
            <a:off x="1427163" y="586168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1" name="Line 63"/>
          <p:cNvSpPr>
            <a:spLocks noChangeShapeType="1"/>
          </p:cNvSpPr>
          <p:nvPr/>
        </p:nvSpPr>
        <p:spPr bwMode="auto">
          <a:xfrm>
            <a:off x="7358063" y="6461755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2" name="Oval 64"/>
          <p:cNvSpPr>
            <a:spLocks noChangeAspect="1" noChangeArrowheads="1"/>
          </p:cNvSpPr>
          <p:nvPr/>
        </p:nvSpPr>
        <p:spPr bwMode="auto">
          <a:xfrm>
            <a:off x="73326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3" name="Oval 65"/>
          <p:cNvSpPr>
            <a:spLocks noChangeAspect="1" noChangeArrowheads="1"/>
          </p:cNvSpPr>
          <p:nvPr/>
        </p:nvSpPr>
        <p:spPr bwMode="auto">
          <a:xfrm>
            <a:off x="7548563" y="6439530"/>
            <a:ext cx="46037" cy="46037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4" name="Line 66"/>
          <p:cNvSpPr>
            <a:spLocks noChangeShapeType="1"/>
          </p:cNvSpPr>
          <p:nvPr/>
        </p:nvSpPr>
        <p:spPr bwMode="auto">
          <a:xfrm>
            <a:off x="7353300" y="5885492"/>
            <a:ext cx="215900" cy="0"/>
          </a:xfrm>
          <a:prstGeom prst="line">
            <a:avLst/>
          </a:prstGeom>
          <a:noFill/>
          <a:ln w="28575">
            <a:solidFill>
              <a:srgbClr val="980E06">
                <a:alpha val="89999"/>
              </a:srgbClr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charset="0"/>
            </a:endParaRPr>
          </a:p>
        </p:txBody>
      </p:sp>
      <p:sp>
        <p:nvSpPr>
          <p:cNvPr id="124995" name="Oval 67"/>
          <p:cNvSpPr>
            <a:spLocks noChangeAspect="1" noChangeArrowheads="1"/>
          </p:cNvSpPr>
          <p:nvPr/>
        </p:nvSpPr>
        <p:spPr bwMode="auto">
          <a:xfrm>
            <a:off x="7329488" y="5863267"/>
            <a:ext cx="46037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24996" name="Oval 68"/>
          <p:cNvSpPr>
            <a:spLocks noChangeAspect="1" noChangeArrowheads="1"/>
          </p:cNvSpPr>
          <p:nvPr/>
        </p:nvSpPr>
        <p:spPr bwMode="auto">
          <a:xfrm>
            <a:off x="7543800" y="5863267"/>
            <a:ext cx="46038" cy="46038"/>
          </a:xfrm>
          <a:prstGeom prst="ellipse">
            <a:avLst/>
          </a:prstGeom>
          <a:solidFill>
            <a:srgbClr val="91931B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>
              <a:solidFill>
                <a:srgbClr val="91931B"/>
              </a:solidFill>
              <a:latin typeface="Arial" charset="0"/>
            </a:endParaRPr>
          </a:p>
        </p:txBody>
      </p:sp>
      <p:sp>
        <p:nvSpPr>
          <p:cNvPr id="1049" name="Rectangle 72"/>
          <p:cNvSpPr>
            <a:spLocks noGrp="1" noChangeArrowheads="1"/>
          </p:cNvSpPr>
          <p:nvPr>
            <p:ph type="title"/>
          </p:nvPr>
        </p:nvSpPr>
        <p:spPr bwMode="auto">
          <a:xfrm>
            <a:off x="1411288" y="5805837"/>
            <a:ext cx="603885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133165" y="285159"/>
            <a:ext cx="8886547" cy="532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>
              <a:solidFill>
                <a:srgbClr val="808000"/>
              </a:solidFill>
            </a:endParaRPr>
          </a:p>
        </p:txBody>
      </p:sp>
      <p:sp>
        <p:nvSpPr>
          <p:cNvPr id="2" name="Text Box 75"/>
          <p:cNvSpPr txBox="1">
            <a:spLocks noChangeArrowheads="1"/>
          </p:cNvSpPr>
          <p:nvPr/>
        </p:nvSpPr>
        <p:spPr bwMode="auto">
          <a:xfrm>
            <a:off x="4815588" y="53070"/>
            <a:ext cx="1231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s-ES" sz="800" b="1" dirty="0">
                <a:solidFill>
                  <a:srgbClr val="808000"/>
                </a:solidFill>
                <a:latin typeface="Consolas" pitchFamily="49" charset="0"/>
              </a:rPr>
              <a:t>www.kybele.es</a:t>
            </a:r>
          </a:p>
        </p:txBody>
      </p:sp>
      <p:pic>
        <p:nvPicPr>
          <p:cNvPr id="1054" name="Picture 42" descr="C:\Documents and Settings\Marcos\Desktop\Sin títul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450" y="5861680"/>
            <a:ext cx="9334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5" name="Picture 43" descr="C:\Documents and Settings\Marcos\Desktop\Sin título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5900" y="5769605"/>
            <a:ext cx="8001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33164" y="53071"/>
            <a:ext cx="4036500" cy="215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s-ES" sz="800" b="1" kern="1200" dirty="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886112" y="53071"/>
            <a:ext cx="2133600" cy="215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s-ES" sz="800" b="1" kern="1200" smtClean="0">
                <a:solidFill>
                  <a:srgbClr val="808000"/>
                </a:solidFill>
                <a:latin typeface="Consolas" pitchFamily="49" charset="0"/>
                <a:ea typeface="+mn-ea"/>
                <a:cs typeface="+mn-cs"/>
              </a:defRPr>
            </a:lvl1pPr>
          </a:lstStyle>
          <a:p>
            <a:fld id="{641E3000-C681-433C-A5C2-1B6E94BF0C1D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</p:sldLayoutIdLst>
  <p:hf hdr="0" dt="0"/>
  <p:txStyles>
    <p:titleStyle>
      <a:lvl1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80E06"/>
        </a:buClr>
        <a:buSzPct val="70000"/>
        <a:buFont typeface="Wingdings" pitchFamily="2" charset="2"/>
        <a:buChar char="v"/>
        <a:defRPr sz="3200">
          <a:solidFill>
            <a:srgbClr val="980E0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Wingdings" pitchFamily="2" charset="2"/>
        <a:buChar char=""/>
        <a:defRPr sz="2800" i="1">
          <a:solidFill>
            <a:srgbClr val="002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accent3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57242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rgbClr val="002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06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14.emf"/><Relationship Id="rId10" Type="http://schemas.openxmlformats.org/officeDocument/2006/relationships/image" Target="../media/image8.emf"/><Relationship Id="rId4" Type="http://schemas.openxmlformats.org/officeDocument/2006/relationships/image" Target="../media/image13.emf"/><Relationship Id="rId9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11" Type="http://schemas.openxmlformats.org/officeDocument/2006/relationships/image" Target="../media/image8.emf"/><Relationship Id="rId5" Type="http://schemas.openxmlformats.org/officeDocument/2006/relationships/image" Target="../media/image13.emf"/><Relationship Id="rId10" Type="http://schemas.openxmlformats.org/officeDocument/2006/relationships/image" Target="../media/image9.emf"/><Relationship Id="rId4" Type="http://schemas.openxmlformats.org/officeDocument/2006/relationships/image" Target="../media/image12.png"/><Relationship Id="rId9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14.emf"/><Relationship Id="rId10" Type="http://schemas.openxmlformats.org/officeDocument/2006/relationships/image" Target="../media/image8.emf"/><Relationship Id="rId4" Type="http://schemas.openxmlformats.org/officeDocument/2006/relationships/image" Target="../media/image13.emf"/><Relationship Id="rId9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14.emf"/><Relationship Id="rId10" Type="http://schemas.openxmlformats.org/officeDocument/2006/relationships/image" Target="../media/image8.emf"/><Relationship Id="rId4" Type="http://schemas.openxmlformats.org/officeDocument/2006/relationships/image" Target="../media/image13.emf"/><Relationship Id="rId9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7.png"/><Relationship Id="rId5" Type="http://schemas.openxmlformats.org/officeDocument/2006/relationships/image" Target="../media/image14.emf"/><Relationship Id="rId10" Type="http://schemas.openxmlformats.org/officeDocument/2006/relationships/image" Target="../media/image8.emf"/><Relationship Id="rId4" Type="http://schemas.openxmlformats.org/officeDocument/2006/relationships/image" Target="../media/image13.emf"/><Relationship Id="rId9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iana.sanchez@urjc.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700213"/>
            <a:ext cx="8713788" cy="2376487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</a:t>
            </a: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Services</a:t>
            </a:r>
            <a:b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altLang="es-CO" dirty="0"/>
            </a:b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s-ES" altLang="es-CO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s-ES" altLang="es-CO" sz="22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4204"/>
            <a:ext cx="3368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411288" y="5792887"/>
            <a:ext cx="6038850" cy="871537"/>
          </a:xfrm>
        </p:spPr>
        <p:txBody>
          <a:bodyPr/>
          <a:lstStyle/>
          <a:p>
            <a:r>
              <a:rPr lang="es-ES" dirty="0" err="1"/>
              <a:t>Service-Oriented</a:t>
            </a:r>
            <a:r>
              <a:rPr lang="es-ES" dirty="0"/>
              <a:t> </a:t>
            </a:r>
            <a:br>
              <a:rPr lang="es-ES" dirty="0"/>
            </a:br>
            <a:r>
              <a:rPr lang="es-ES_tradnl" sz="2000" b="0" i="1" dirty="0" err="1"/>
              <a:t>Development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Process</a:t>
            </a:r>
            <a:r>
              <a:rPr lang="es-ES_tradnl" sz="2000" b="0" i="1" dirty="0"/>
              <a:t> (</a:t>
            </a:r>
            <a:r>
              <a:rPr lang="es-ES_tradnl" sz="2000" b="0" i="1" dirty="0" err="1"/>
              <a:t>Layers</a:t>
            </a:r>
            <a:r>
              <a:rPr lang="es-ES_tradnl" sz="2000" b="0" i="1" dirty="0"/>
              <a:t>)</a:t>
            </a:r>
            <a:r>
              <a:rPr lang="es-ES" dirty="0"/>
              <a:t> </a:t>
            </a:r>
            <a:endParaRPr lang="es-ES" sz="2000" b="0" i="1" dirty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s-ES" dirty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562520"/>
            <a:ext cx="252095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463550" y="2040482"/>
            <a:ext cx="8280400" cy="0"/>
          </a:xfrm>
          <a:prstGeom prst="line">
            <a:avLst/>
          </a:prstGeom>
          <a:noFill/>
          <a:ln w="28575">
            <a:solidFill>
              <a:srgbClr val="91931B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6791325" y="633957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Logic</a:t>
            </a:r>
            <a:r>
              <a:rPr lang="es-ES" sz="1400" dirty="0">
                <a:latin typeface="Candara" pitchFamily="34" charset="0"/>
              </a:rPr>
              <a:t>,</a:t>
            </a:r>
          </a:p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process</a:t>
            </a:r>
            <a:endParaRPr lang="es-ES" sz="1400" dirty="0">
              <a:latin typeface="Candara" pitchFamily="34" charset="0"/>
            </a:endParaRPr>
          </a:p>
          <a:p>
            <a:pPr algn="r"/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(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Reality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of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the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organization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)</a:t>
            </a:r>
          </a:p>
        </p:txBody>
      </p:sp>
      <p:pic>
        <p:nvPicPr>
          <p:cNvPr id="50183" name="Picture 118" descr="MCj04348880000[1]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8291513" y="1570582"/>
            <a:ext cx="4587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Oval 8"/>
          <p:cNvSpPr>
            <a:spLocks noChangeArrowheads="1"/>
          </p:cNvSpPr>
          <p:nvPr/>
        </p:nvSpPr>
        <p:spPr bwMode="auto">
          <a:xfrm>
            <a:off x="1692275" y="2218282"/>
            <a:ext cx="1511300" cy="792163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0185" name="Oval 9"/>
          <p:cNvSpPr>
            <a:spLocks noChangeArrowheads="1"/>
          </p:cNvSpPr>
          <p:nvPr/>
        </p:nvSpPr>
        <p:spPr bwMode="auto">
          <a:xfrm>
            <a:off x="3586163" y="2218282"/>
            <a:ext cx="1511300" cy="792163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0186" name="Oval 10"/>
          <p:cNvSpPr>
            <a:spLocks noChangeArrowheads="1"/>
          </p:cNvSpPr>
          <p:nvPr/>
        </p:nvSpPr>
        <p:spPr bwMode="auto">
          <a:xfrm>
            <a:off x="5364163" y="2218282"/>
            <a:ext cx="1511300" cy="792163"/>
          </a:xfrm>
          <a:prstGeom prst="ellips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395288" y="3154907"/>
            <a:ext cx="8280400" cy="0"/>
          </a:xfrm>
          <a:prstGeom prst="line">
            <a:avLst/>
          </a:prstGeom>
          <a:noFill/>
          <a:ln w="28575">
            <a:solidFill>
              <a:srgbClr val="91931B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50188" name="Picture 12"/>
          <p:cNvPicPr>
            <a:picLocks noChangeAspect="1" noChangeArrowheads="1"/>
          </p:cNvPicPr>
          <p:nvPr/>
        </p:nvPicPr>
        <p:blipFill>
          <a:blip r:embed="rId4" cstate="print"/>
          <a:srcRect t="801"/>
          <a:stretch>
            <a:fillRect/>
          </a:stretch>
        </p:blipFill>
        <p:spPr bwMode="auto">
          <a:xfrm>
            <a:off x="755650" y="489495"/>
            <a:ext cx="2160588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9" name="Picture 13"/>
          <p:cNvPicPr>
            <a:picLocks noChangeAspect="1" noChangeArrowheads="1"/>
          </p:cNvPicPr>
          <p:nvPr/>
        </p:nvPicPr>
        <p:blipFill>
          <a:blip r:embed="rId5" cstate="print"/>
          <a:srcRect t="40587"/>
          <a:stretch>
            <a:fillRect/>
          </a:stretch>
        </p:blipFill>
        <p:spPr bwMode="auto">
          <a:xfrm>
            <a:off x="2124075" y="1137195"/>
            <a:ext cx="2736850" cy="785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0190" name="Line 14"/>
          <p:cNvSpPr>
            <a:spLocks noChangeShapeType="1"/>
          </p:cNvSpPr>
          <p:nvPr/>
        </p:nvSpPr>
        <p:spPr bwMode="auto">
          <a:xfrm>
            <a:off x="971550" y="1426120"/>
            <a:ext cx="8636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 flipH="1">
            <a:off x="2916238" y="1642020"/>
            <a:ext cx="28733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3708400" y="1786482"/>
            <a:ext cx="2159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5292725" y="1281657"/>
            <a:ext cx="4318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0194" name="Text Box 18"/>
          <p:cNvSpPr txBox="1">
            <a:spLocks noChangeArrowheads="1"/>
          </p:cNvSpPr>
          <p:nvPr/>
        </p:nvSpPr>
        <p:spPr bwMode="auto">
          <a:xfrm>
            <a:off x="6804025" y="2086520"/>
            <a:ext cx="212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n-US" sz="1400" dirty="0">
                <a:latin typeface="Candara" pitchFamily="34" charset="0"/>
              </a:rPr>
              <a:t>Capabilities</a:t>
            </a:r>
            <a:endParaRPr lang="en-US" sz="1400" dirty="0">
              <a:solidFill>
                <a:schemeClr val="hlink"/>
              </a:solidFill>
              <a:latin typeface="Candara" pitchFamily="34" charset="0"/>
            </a:endParaRPr>
          </a:p>
        </p:txBody>
      </p:sp>
      <p:pic>
        <p:nvPicPr>
          <p:cNvPr id="50195" name="Picture 2" descr="C:\Users\Elisa\AppData\Local\Microsoft\Windows\Temporary Internet Files\Content.IE5\YGA34YZY\MCj04339530000[1]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8316913" y="2624682"/>
            <a:ext cx="4270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979613" y="2434182"/>
            <a:ext cx="4608512" cy="1674813"/>
            <a:chOff x="1247" y="2024"/>
            <a:chExt cx="2903" cy="1055"/>
          </a:xfrm>
        </p:grpSpPr>
        <p:pic>
          <p:nvPicPr>
            <p:cNvPr id="17448" name="Picture 21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449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0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1" name="Picture 24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52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53" name="Line 26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4" name="Line 27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5" name="Line 28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6" name="Line 29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7" name="Line 30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8" name="Line 31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59" name="Line 32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460" name="Line 33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0210" name="Line 34"/>
          <p:cNvSpPr>
            <a:spLocks noChangeShapeType="1"/>
          </p:cNvSpPr>
          <p:nvPr/>
        </p:nvSpPr>
        <p:spPr bwMode="auto">
          <a:xfrm>
            <a:off x="395288" y="4305845"/>
            <a:ext cx="8280400" cy="0"/>
          </a:xfrm>
          <a:prstGeom prst="line">
            <a:avLst/>
          </a:prstGeom>
          <a:noFill/>
          <a:ln w="28575">
            <a:solidFill>
              <a:srgbClr val="91931B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763713" y="4234407"/>
            <a:ext cx="5257800" cy="1325563"/>
            <a:chOff x="1111" y="3142"/>
            <a:chExt cx="3312" cy="835"/>
          </a:xfrm>
        </p:grpSpPr>
        <p:pic>
          <p:nvPicPr>
            <p:cNvPr id="17436" name="Picture 3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12" y="3390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37" name="Picture 3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5" y="3345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8" name="Text Box 38"/>
            <p:cNvSpPr txBox="1">
              <a:spLocks noChangeArrowheads="1"/>
            </p:cNvSpPr>
            <p:nvPr/>
          </p:nvSpPr>
          <p:spPr bwMode="auto">
            <a:xfrm>
              <a:off x="1111" y="3475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17439" name="Picture 3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" y="3377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0" name="Text Box 40"/>
            <p:cNvSpPr txBox="1">
              <a:spLocks noChangeArrowheads="1"/>
            </p:cNvSpPr>
            <p:nvPr/>
          </p:nvSpPr>
          <p:spPr bwMode="auto">
            <a:xfrm>
              <a:off x="1944" y="3823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17441" name="Text Box 41"/>
            <p:cNvSpPr txBox="1">
              <a:spLocks noChangeArrowheads="1"/>
            </p:cNvSpPr>
            <p:nvPr/>
          </p:nvSpPr>
          <p:spPr bwMode="auto">
            <a:xfrm>
              <a:off x="2974" y="3812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17442" name="Picture 4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94" y="3467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3" name="Text Box 43"/>
            <p:cNvSpPr txBox="1">
              <a:spLocks noChangeArrowheads="1"/>
            </p:cNvSpPr>
            <p:nvPr/>
          </p:nvSpPr>
          <p:spPr bwMode="auto">
            <a:xfrm>
              <a:off x="3550" y="3812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17444" name="AutoShape 44"/>
            <p:cNvSpPr>
              <a:spLocks noChangeArrowheads="1"/>
            </p:cNvSpPr>
            <p:nvPr/>
          </p:nvSpPr>
          <p:spPr bwMode="auto">
            <a:xfrm>
              <a:off x="1655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45" name="AutoShape 45"/>
            <p:cNvSpPr>
              <a:spLocks noChangeArrowheads="1"/>
            </p:cNvSpPr>
            <p:nvPr/>
          </p:nvSpPr>
          <p:spPr bwMode="auto">
            <a:xfrm>
              <a:off x="2290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46" name="AutoShape 46"/>
            <p:cNvSpPr>
              <a:spLocks noChangeArrowheads="1"/>
            </p:cNvSpPr>
            <p:nvPr/>
          </p:nvSpPr>
          <p:spPr bwMode="auto">
            <a:xfrm>
              <a:off x="2971" y="3150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447" name="AutoShape 47"/>
            <p:cNvSpPr>
              <a:spLocks noChangeArrowheads="1"/>
            </p:cNvSpPr>
            <p:nvPr/>
          </p:nvSpPr>
          <p:spPr bwMode="auto">
            <a:xfrm>
              <a:off x="3691" y="3142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0224" name="Text Box 48"/>
          <p:cNvSpPr txBox="1">
            <a:spLocks noChangeArrowheads="1"/>
          </p:cNvSpPr>
          <p:nvPr/>
        </p:nvSpPr>
        <p:spPr bwMode="auto">
          <a:xfrm>
            <a:off x="6838950" y="3162845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Services</a:t>
            </a:r>
            <a:endParaRPr lang="en-US" sz="1400" i="1" dirty="0">
              <a:solidFill>
                <a:schemeClr val="hlink"/>
              </a:solidFill>
              <a:latin typeface="Candara" pitchFamily="34" charset="0"/>
            </a:endParaRPr>
          </a:p>
          <a:p>
            <a:pPr algn="r"/>
            <a:r>
              <a:rPr lang="en-US" sz="1400" i="1" dirty="0">
                <a:solidFill>
                  <a:schemeClr val="hlink"/>
                </a:solidFill>
                <a:latin typeface="Candara" pitchFamily="34" charset="0"/>
              </a:rPr>
              <a:t>(Software Assets, Web Services (example))</a:t>
            </a:r>
            <a:r>
              <a:rPr lang="en-US" sz="1400" dirty="0">
                <a:latin typeface="Candara" pitchFamily="34" charset="0"/>
              </a:rPr>
              <a:t> </a:t>
            </a:r>
          </a:p>
          <a:p>
            <a:pPr algn="r"/>
            <a:endParaRPr lang="en-US" sz="1400" dirty="0">
              <a:latin typeface="Candara" pitchFamily="34" charset="0"/>
            </a:endParaRPr>
          </a:p>
        </p:txBody>
      </p:sp>
      <p:pic>
        <p:nvPicPr>
          <p:cNvPr id="50225" name="Picture 2" descr="C:\Users\Elisa\AppData\Local\Microsoft\Windows\Temporary Internet Files\Content.IE5\YGA34YZY\MCj04339530000[1].pn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8316913" y="3853407"/>
            <a:ext cx="4270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26" name="Text Box 50"/>
          <p:cNvSpPr txBox="1">
            <a:spLocks noChangeArrowheads="1"/>
          </p:cNvSpPr>
          <p:nvPr/>
        </p:nvSpPr>
        <p:spPr bwMode="auto">
          <a:xfrm>
            <a:off x="6864350" y="4378870"/>
            <a:ext cx="2124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Operational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Systems</a:t>
            </a:r>
            <a:r>
              <a:rPr lang="es-ES" sz="1400" dirty="0">
                <a:latin typeface="Candara" pitchFamily="34" charset="0"/>
              </a:rPr>
              <a:t>, </a:t>
            </a:r>
          </a:p>
          <a:p>
            <a:pPr algn="r"/>
            <a:r>
              <a:rPr lang="es-ES" sz="1400" dirty="0">
                <a:latin typeface="Candara" pitchFamily="34" charset="0"/>
              </a:rPr>
              <a:t>Technologies</a:t>
            </a:r>
            <a:endParaRPr lang="en-US" sz="1400" dirty="0">
              <a:latin typeface="Candara" pitchFamily="34" charset="0"/>
            </a:endParaRPr>
          </a:p>
        </p:txBody>
      </p:sp>
      <p:pic>
        <p:nvPicPr>
          <p:cNvPr id="50227" name="Picture 121" descr="MCj04339420000[1]"/>
          <p:cNvPicPr>
            <a:picLocks noChangeAspect="1" noChangeArrowheads="1"/>
          </p:cNvPicPr>
          <p:nvPr/>
        </p:nvPicPr>
        <p:blipFill>
          <a:blip r:embed="rId11" cstate="print">
            <a:lum contrast="20000"/>
          </a:blip>
          <a:srcRect/>
          <a:stretch>
            <a:fillRect/>
          </a:stretch>
        </p:blipFill>
        <p:spPr bwMode="auto">
          <a:xfrm>
            <a:off x="8243888" y="4882107"/>
            <a:ext cx="5048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0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nimBg="1"/>
      <p:bldP spid="50182" grpId="0"/>
      <p:bldP spid="50184" grpId="0" animBg="1"/>
      <p:bldP spid="50185" grpId="0" animBg="1"/>
      <p:bldP spid="50186" grpId="0" animBg="1"/>
      <p:bldP spid="50187" grpId="0" animBg="1"/>
      <p:bldP spid="50190" grpId="0" animBg="1"/>
      <p:bldP spid="50191" grpId="0" animBg="1"/>
      <p:bldP spid="50192" grpId="0" animBg="1"/>
      <p:bldP spid="50193" grpId="0" animBg="1"/>
      <p:bldP spid="50194" grpId="0"/>
      <p:bldP spid="50210" grpId="0" animBg="1"/>
      <p:bldP spid="50224" grpId="0"/>
      <p:bldP spid="502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547428"/>
            <a:ext cx="8355012" cy="5070475"/>
            <a:chOff x="249" y="799"/>
            <a:chExt cx="5263" cy="3194"/>
          </a:xfrm>
        </p:grpSpPr>
        <p:pic>
          <p:nvPicPr>
            <p:cNvPr id="1844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9" y="845"/>
              <a:ext cx="1588" cy="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Line 6"/>
            <p:cNvSpPr>
              <a:spLocks noChangeShapeType="1"/>
            </p:cNvSpPr>
            <p:nvPr/>
          </p:nvSpPr>
          <p:spPr bwMode="auto">
            <a:xfrm>
              <a:off x="292" y="1776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8446" name="Picture 118" descr="MCj04348880000[1]"/>
            <p:cNvPicPr>
              <a:picLocks noChangeAspect="1" noChangeArrowheads="1"/>
            </p:cNvPicPr>
            <p:nvPr/>
          </p:nvPicPr>
          <p:blipFill>
            <a:blip r:embed="rId4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23" y="1480"/>
              <a:ext cx="2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7" name="Oval 9"/>
            <p:cNvSpPr>
              <a:spLocks noChangeArrowheads="1"/>
            </p:cNvSpPr>
            <p:nvPr/>
          </p:nvSpPr>
          <p:spPr bwMode="auto">
            <a:xfrm>
              <a:off x="1066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8" name="Oval 10"/>
            <p:cNvSpPr>
              <a:spLocks noChangeArrowheads="1"/>
            </p:cNvSpPr>
            <p:nvPr/>
          </p:nvSpPr>
          <p:spPr bwMode="auto">
            <a:xfrm>
              <a:off x="225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49" name="Oval 11"/>
            <p:cNvSpPr>
              <a:spLocks noChangeArrowheads="1"/>
            </p:cNvSpPr>
            <p:nvPr/>
          </p:nvSpPr>
          <p:spPr bwMode="auto">
            <a:xfrm>
              <a:off x="337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50" name="Line 12"/>
            <p:cNvSpPr>
              <a:spLocks noChangeShapeType="1"/>
            </p:cNvSpPr>
            <p:nvPr/>
          </p:nvSpPr>
          <p:spPr bwMode="auto">
            <a:xfrm>
              <a:off x="249" y="2478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845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 t="801"/>
            <a:stretch>
              <a:fillRect/>
            </a:stretch>
          </p:blipFill>
          <p:spPr bwMode="auto">
            <a:xfrm>
              <a:off x="476" y="799"/>
              <a:ext cx="1361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2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 t="40587"/>
            <a:stretch>
              <a:fillRect/>
            </a:stretch>
          </p:blipFill>
          <p:spPr bwMode="auto">
            <a:xfrm>
              <a:off x="1338" y="1195"/>
              <a:ext cx="1724" cy="4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8453" name="Line 15"/>
            <p:cNvSpPr>
              <a:spLocks noChangeShapeType="1"/>
            </p:cNvSpPr>
            <p:nvPr/>
          </p:nvSpPr>
          <p:spPr bwMode="auto">
            <a:xfrm>
              <a:off x="612" y="1389"/>
              <a:ext cx="544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54" name="Line 16"/>
            <p:cNvSpPr>
              <a:spLocks noChangeShapeType="1"/>
            </p:cNvSpPr>
            <p:nvPr/>
          </p:nvSpPr>
          <p:spPr bwMode="auto">
            <a:xfrm flipH="1">
              <a:off x="1837" y="1525"/>
              <a:ext cx="18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55" name="Line 17"/>
            <p:cNvSpPr>
              <a:spLocks noChangeShapeType="1"/>
            </p:cNvSpPr>
            <p:nvPr/>
          </p:nvSpPr>
          <p:spPr bwMode="auto">
            <a:xfrm>
              <a:off x="2336" y="1616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56" name="Line 18"/>
            <p:cNvSpPr>
              <a:spLocks noChangeShapeType="1"/>
            </p:cNvSpPr>
            <p:nvPr/>
          </p:nvSpPr>
          <p:spPr bwMode="auto">
            <a:xfrm>
              <a:off x="3334" y="1298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8458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7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144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9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460" name="Picture 22"/>
            <p:cNvPicPr>
              <a:picLocks noChangeAspect="1" noChangeArrowheads="1"/>
            </p:cNvPicPr>
            <p:nvPr/>
          </p:nvPicPr>
          <p:blipFill>
            <a:blip r:embed="rId8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1" name="Picture 23"/>
            <p:cNvPicPr>
              <a:picLocks noChangeAspect="1" noChangeArrowheads="1"/>
            </p:cNvPicPr>
            <p:nvPr/>
          </p:nvPicPr>
          <p:blipFill>
            <a:blip r:embed="rId8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2" name="Picture 24"/>
            <p:cNvPicPr>
              <a:picLocks noChangeAspect="1" noChangeArrowheads="1"/>
            </p:cNvPicPr>
            <p:nvPr/>
          </p:nvPicPr>
          <p:blipFill>
            <a:blip r:embed="rId8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63" name="Picture 25"/>
            <p:cNvPicPr>
              <a:picLocks noChangeAspect="1" noChangeArrowheads="1"/>
            </p:cNvPicPr>
            <p:nvPr/>
          </p:nvPicPr>
          <p:blipFill>
            <a:blip r:embed="rId8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64" name="Line 26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65" name="Line 27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66" name="Line 28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67" name="Line 29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68" name="Line 30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69" name="Line 31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70" name="Line 32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71" name="Line 33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72" name="Line 34"/>
            <p:cNvSpPr>
              <a:spLocks noChangeShapeType="1"/>
            </p:cNvSpPr>
            <p:nvPr/>
          </p:nvSpPr>
          <p:spPr bwMode="auto">
            <a:xfrm>
              <a:off x="249" y="3203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8473" name="Picture 3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112" y="3406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4" name="Picture 3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835" y="3361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5" name="Text Box 37"/>
            <p:cNvSpPr txBox="1">
              <a:spLocks noChangeArrowheads="1"/>
            </p:cNvSpPr>
            <p:nvPr/>
          </p:nvSpPr>
          <p:spPr bwMode="auto">
            <a:xfrm>
              <a:off x="1111" y="3491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18476" name="Picture 3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958" y="3393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77" name="Text Box 39"/>
            <p:cNvSpPr txBox="1">
              <a:spLocks noChangeArrowheads="1"/>
            </p:cNvSpPr>
            <p:nvPr/>
          </p:nvSpPr>
          <p:spPr bwMode="auto">
            <a:xfrm>
              <a:off x="1944" y="3839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18478" name="Text Box 40"/>
            <p:cNvSpPr txBox="1">
              <a:spLocks noChangeArrowheads="1"/>
            </p:cNvSpPr>
            <p:nvPr/>
          </p:nvSpPr>
          <p:spPr bwMode="auto">
            <a:xfrm>
              <a:off x="2974" y="3828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18479" name="Picture 41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94" y="3483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80" name="Text Box 42"/>
            <p:cNvSpPr txBox="1">
              <a:spLocks noChangeArrowheads="1"/>
            </p:cNvSpPr>
            <p:nvPr/>
          </p:nvSpPr>
          <p:spPr bwMode="auto">
            <a:xfrm>
              <a:off x="3550" y="3828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18481" name="AutoShape 43"/>
            <p:cNvSpPr>
              <a:spLocks noChangeArrowheads="1"/>
            </p:cNvSpPr>
            <p:nvPr/>
          </p:nvSpPr>
          <p:spPr bwMode="auto">
            <a:xfrm>
              <a:off x="1655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82" name="AutoShape 44"/>
            <p:cNvSpPr>
              <a:spLocks noChangeArrowheads="1"/>
            </p:cNvSpPr>
            <p:nvPr/>
          </p:nvSpPr>
          <p:spPr bwMode="auto">
            <a:xfrm>
              <a:off x="2290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83" name="AutoShape 45"/>
            <p:cNvSpPr>
              <a:spLocks noChangeArrowheads="1"/>
            </p:cNvSpPr>
            <p:nvPr/>
          </p:nvSpPr>
          <p:spPr bwMode="auto">
            <a:xfrm>
              <a:off x="2971" y="316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84" name="AutoShape 46"/>
            <p:cNvSpPr>
              <a:spLocks noChangeArrowheads="1"/>
            </p:cNvSpPr>
            <p:nvPr/>
          </p:nvSpPr>
          <p:spPr bwMode="auto">
            <a:xfrm>
              <a:off x="3691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8486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7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918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88" name="Picture 121" descr="MCj04339420000[1]"/>
            <p:cNvPicPr>
              <a:picLocks noChangeAspect="1" noChangeArrowheads="1"/>
            </p:cNvPicPr>
            <p:nvPr/>
          </p:nvPicPr>
          <p:blipFill>
            <a:blip r:embed="rId12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193" y="3566"/>
              <a:ext cx="31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51" name="AutoShape 51"/>
          <p:cNvSpPr>
            <a:spLocks noChangeArrowheads="1"/>
          </p:cNvSpPr>
          <p:nvPr/>
        </p:nvSpPr>
        <p:spPr bwMode="auto">
          <a:xfrm>
            <a:off x="2268538" y="547428"/>
            <a:ext cx="4608512" cy="1296987"/>
          </a:xfrm>
          <a:prstGeom prst="wedgeRectCallout">
            <a:avLst>
              <a:gd name="adj1" fmla="val 79074"/>
              <a:gd name="adj2" fmla="val 51102"/>
            </a:avLst>
          </a:prstGeom>
          <a:solidFill>
            <a:srgbClr val="C5E2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" sz="1400" b="1" dirty="0" err="1">
                <a:latin typeface="Candara" pitchFamily="34" charset="0"/>
              </a:rPr>
              <a:t>Skills</a:t>
            </a:r>
            <a:r>
              <a:rPr lang="es-ES" sz="1400" b="1" dirty="0">
                <a:latin typeface="Candara" pitchFamily="34" charset="0"/>
              </a:rPr>
              <a:t>:</a:t>
            </a:r>
            <a:r>
              <a:rPr lang="es-ES" sz="1400" dirty="0">
                <a:latin typeface="Candara" pitchFamily="34" charset="0"/>
              </a:rPr>
              <a:t>  </a:t>
            </a:r>
            <a:r>
              <a:rPr lang="es-ES" sz="1400" dirty="0" err="1">
                <a:latin typeface="Candara" pitchFamily="34" charset="0"/>
              </a:rPr>
              <a:t>understand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problem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domain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s-ES" sz="1400" dirty="0" err="1">
                <a:latin typeface="Candara" pitchFamily="34" charset="0"/>
              </a:rPr>
              <a:t>understand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the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business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requirementos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s-ES" sz="1400" dirty="0" err="1">
                <a:latin typeface="Candara" pitchFamily="34" charset="0"/>
              </a:rPr>
              <a:t>propose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solutions</a:t>
            </a:r>
            <a:r>
              <a:rPr lang="es-ES" sz="1400" dirty="0">
                <a:latin typeface="Candara" pitchFamily="34" charset="0"/>
              </a:rPr>
              <a:t> to </a:t>
            </a:r>
            <a:r>
              <a:rPr lang="es-ES" sz="1400" dirty="0" err="1">
                <a:latin typeface="Candara" pitchFamily="34" charset="0"/>
              </a:rPr>
              <a:t>the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organization</a:t>
            </a:r>
            <a:r>
              <a:rPr lang="es-ES" sz="1400" dirty="0">
                <a:latin typeface="Candara" pitchFamily="34" charset="0"/>
              </a:rPr>
              <a:t>, etc. </a:t>
            </a:r>
          </a:p>
          <a:p>
            <a:pPr>
              <a:lnSpc>
                <a:spcPct val="110000"/>
              </a:lnSpc>
            </a:pPr>
            <a:r>
              <a:rPr lang="en-US" sz="1400" b="1" dirty="0">
                <a:latin typeface="Candara" pitchFamily="34" charset="0"/>
              </a:rPr>
              <a:t>Stakeholders:</a:t>
            </a:r>
            <a:r>
              <a:rPr lang="en-US" sz="1400" dirty="0">
                <a:latin typeface="Candara" pitchFamily="34" charset="0"/>
              </a:rPr>
              <a:t> Business Analysts, Business Architects, Financial analyst, CEO, CIO, CTO, etc.</a:t>
            </a:r>
            <a:endParaRPr lang="es-ES" sz="1400" dirty="0">
              <a:latin typeface="Candara" pitchFamily="34" charset="0"/>
            </a:endParaRP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2124075" y="2203190"/>
            <a:ext cx="4608513" cy="1511300"/>
            <a:chOff x="1338" y="1979"/>
            <a:chExt cx="2903" cy="817"/>
          </a:xfrm>
        </p:grpSpPr>
        <p:sp>
          <p:nvSpPr>
            <p:cNvPr id="18441" name="AutoShape 53"/>
            <p:cNvSpPr>
              <a:spLocks noChangeArrowheads="1"/>
            </p:cNvSpPr>
            <p:nvPr/>
          </p:nvSpPr>
          <p:spPr bwMode="auto">
            <a:xfrm>
              <a:off x="1338" y="1979"/>
              <a:ext cx="2903" cy="817"/>
            </a:xfrm>
            <a:prstGeom prst="wedgeRectCallout">
              <a:avLst>
                <a:gd name="adj1" fmla="val 82551"/>
                <a:gd name="adj2" fmla="val 80111"/>
              </a:avLst>
            </a:prstGeom>
            <a:solidFill>
              <a:srgbClr val="C5E2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r>
                <a:rPr lang="es-ES" sz="1400" b="1">
                  <a:solidFill>
                    <a:schemeClr val="accent1"/>
                  </a:solidFill>
                  <a:latin typeface="Candara" pitchFamily="34" charset="0"/>
                </a:rPr>
                <a:t>Capacidades:</a:t>
              </a:r>
              <a:r>
                <a:rPr lang="es-ES" sz="1400">
                  <a:solidFill>
                    <a:schemeClr val="accent1"/>
                  </a:solidFill>
                  <a:latin typeface="Candara" pitchFamily="34" charset="0"/>
                </a:rPr>
                <a:t> entienden el negocio y cuáles servicios son requeridos, entienden de servicios que pueden ser reutilizados, etc. </a:t>
              </a:r>
            </a:p>
            <a:p>
              <a:pPr>
                <a:lnSpc>
                  <a:spcPct val="110000"/>
                </a:lnSpc>
              </a:pPr>
              <a:r>
                <a:rPr lang="en-US" sz="1400" b="1">
                  <a:solidFill>
                    <a:schemeClr val="accent1"/>
                  </a:solidFill>
                  <a:latin typeface="Candara" pitchFamily="34" charset="0"/>
                </a:rPr>
                <a:t>Stakeholders:</a:t>
              </a:r>
              <a:r>
                <a:rPr lang="en-US" sz="1400">
                  <a:solidFill>
                    <a:schemeClr val="accent1"/>
                  </a:solidFill>
                  <a:latin typeface="Candara" pitchFamily="34" charset="0"/>
                </a:rPr>
                <a:t> Software Analysts, Service Architects, SOA Architects, Services Modeler</a:t>
              </a:r>
              <a:endParaRPr lang="es-ES" sz="1400">
                <a:solidFill>
                  <a:schemeClr val="accent1"/>
                </a:solidFill>
                <a:latin typeface="Candara" pitchFamily="34" charset="0"/>
              </a:endParaRPr>
            </a:p>
          </p:txBody>
        </p:sp>
        <p:sp>
          <p:nvSpPr>
            <p:cNvPr id="18442" name="AutoShape 54"/>
            <p:cNvSpPr>
              <a:spLocks noChangeArrowheads="1"/>
            </p:cNvSpPr>
            <p:nvPr/>
          </p:nvSpPr>
          <p:spPr bwMode="auto">
            <a:xfrm>
              <a:off x="1338" y="1979"/>
              <a:ext cx="2903" cy="817"/>
            </a:xfrm>
            <a:prstGeom prst="wedgeRectCallout">
              <a:avLst>
                <a:gd name="adj1" fmla="val 82829"/>
                <a:gd name="adj2" fmla="val -6060"/>
              </a:avLst>
            </a:prstGeom>
            <a:solidFill>
              <a:srgbClr val="C5E2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110000"/>
                </a:lnSpc>
              </a:pPr>
              <a:r>
                <a:rPr lang="es-ES" sz="1400" b="1" dirty="0" err="1">
                  <a:latin typeface="Candara" pitchFamily="34" charset="0"/>
                </a:rPr>
                <a:t>Skills</a:t>
              </a:r>
              <a:r>
                <a:rPr lang="es-ES" sz="1400" b="1" dirty="0">
                  <a:latin typeface="Candara" pitchFamily="34" charset="0"/>
                </a:rPr>
                <a:t>: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Understand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the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business</a:t>
              </a:r>
              <a:r>
                <a:rPr lang="es-ES" sz="1400" dirty="0">
                  <a:latin typeface="Candara" pitchFamily="34" charset="0"/>
                </a:rPr>
                <a:t> and </a:t>
              </a:r>
              <a:r>
                <a:rPr lang="es-ES" sz="1400" dirty="0" err="1">
                  <a:latin typeface="Candara" pitchFamily="34" charset="0"/>
                </a:rPr>
                <a:t>the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needed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services</a:t>
              </a:r>
              <a:r>
                <a:rPr lang="es-ES" sz="1400" dirty="0">
                  <a:latin typeface="Candara" pitchFamily="34" charset="0"/>
                </a:rPr>
                <a:t>, </a:t>
              </a:r>
              <a:r>
                <a:rPr lang="es-ES" sz="1400" dirty="0" err="1">
                  <a:latin typeface="Candara" pitchFamily="34" charset="0"/>
                </a:rPr>
                <a:t>understand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the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strategies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for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integrating</a:t>
              </a:r>
              <a:r>
                <a:rPr lang="es-ES" sz="1400" dirty="0">
                  <a:latin typeface="Candara" pitchFamily="34" charset="0"/>
                </a:rPr>
                <a:t> and </a:t>
              </a:r>
              <a:r>
                <a:rPr lang="es-ES" sz="1400" dirty="0" err="1">
                  <a:latin typeface="Candara" pitchFamily="34" charset="0"/>
                </a:rPr>
                <a:t>reusing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services</a:t>
              </a:r>
              <a:r>
                <a:rPr lang="es-ES" sz="1400" dirty="0">
                  <a:latin typeface="Candara" pitchFamily="34" charset="0"/>
                </a:rPr>
                <a:t>, </a:t>
              </a:r>
              <a:r>
                <a:rPr lang="es-ES" sz="1400" dirty="0" err="1">
                  <a:latin typeface="Candara" pitchFamily="34" charset="0"/>
                </a:rPr>
                <a:t>famliar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with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service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development</a:t>
              </a:r>
              <a:r>
                <a:rPr lang="es-ES" sz="1400" dirty="0">
                  <a:latin typeface="Candara" pitchFamily="34" charset="0"/>
                </a:rPr>
                <a:t>, </a:t>
              </a:r>
              <a:r>
                <a:rPr lang="es-ES" sz="1400" dirty="0" err="1">
                  <a:latin typeface="Candara" pitchFamily="34" charset="0"/>
                </a:rPr>
                <a:t>propose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solutions</a:t>
              </a:r>
              <a:r>
                <a:rPr lang="es-ES" sz="1400" dirty="0">
                  <a:latin typeface="Candara" pitchFamily="34" charset="0"/>
                </a:rPr>
                <a:t> to </a:t>
              </a:r>
              <a:r>
                <a:rPr lang="es-ES" sz="1400" dirty="0" err="1">
                  <a:latin typeface="Candara" pitchFamily="34" charset="0"/>
                </a:rPr>
                <a:t>join</a:t>
              </a:r>
              <a:r>
                <a:rPr lang="es-ES" sz="1400" dirty="0">
                  <a:latin typeface="Candara" pitchFamily="34" charset="0"/>
                </a:rPr>
                <a:t> </a:t>
              </a:r>
              <a:r>
                <a:rPr lang="es-ES" sz="1400" dirty="0" err="1">
                  <a:latin typeface="Candara" pitchFamily="34" charset="0"/>
                </a:rPr>
                <a:t>business</a:t>
              </a:r>
              <a:r>
                <a:rPr lang="es-ES" sz="1400" dirty="0">
                  <a:latin typeface="Candara" pitchFamily="34" charset="0"/>
                </a:rPr>
                <a:t> and </a:t>
              </a:r>
              <a:r>
                <a:rPr lang="es-ES" sz="1400" dirty="0" err="1">
                  <a:latin typeface="Candara" pitchFamily="34" charset="0"/>
                </a:rPr>
                <a:t>tecnologies</a:t>
              </a:r>
              <a:endParaRPr lang="es-ES" sz="1400" dirty="0">
                <a:latin typeface="Candara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sz="1400" b="1" dirty="0">
                  <a:latin typeface="Candara" pitchFamily="34" charset="0"/>
                </a:rPr>
                <a:t>Stakeholders:</a:t>
              </a:r>
              <a:r>
                <a:rPr lang="en-US" sz="1400" dirty="0">
                  <a:latin typeface="Candara" pitchFamily="34" charset="0"/>
                </a:rPr>
                <a:t> Software Analysts, Service Architects, SOA Architects, Services Modeler, etc.</a:t>
              </a:r>
              <a:endParaRPr lang="es-ES" sz="1400" dirty="0">
                <a:latin typeface="Candara" pitchFamily="34" charset="0"/>
              </a:endParaRPr>
            </a:p>
          </p:txBody>
        </p:sp>
      </p:grpSp>
      <p:sp>
        <p:nvSpPr>
          <p:cNvPr id="51255" name="AutoShape 55"/>
          <p:cNvSpPr>
            <a:spLocks noChangeArrowheads="1"/>
          </p:cNvSpPr>
          <p:nvPr/>
        </p:nvSpPr>
        <p:spPr bwMode="auto">
          <a:xfrm>
            <a:off x="1763713" y="4003415"/>
            <a:ext cx="4608512" cy="1728788"/>
          </a:xfrm>
          <a:prstGeom prst="wedgeRectCallout">
            <a:avLst>
              <a:gd name="adj1" fmla="val 89958"/>
              <a:gd name="adj2" fmla="val 22083"/>
            </a:avLst>
          </a:prstGeom>
          <a:solidFill>
            <a:srgbClr val="C5E2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" sz="1400" b="1" dirty="0" err="1">
                <a:latin typeface="Candara" pitchFamily="34" charset="0"/>
              </a:rPr>
              <a:t>Skills</a:t>
            </a:r>
            <a:r>
              <a:rPr lang="es-ES" sz="1400" b="1" dirty="0">
                <a:latin typeface="Candara" pitchFamily="34" charset="0"/>
              </a:rPr>
              <a:t>:</a:t>
            </a:r>
            <a:r>
              <a:rPr lang="es-ES" sz="1400" dirty="0">
                <a:latin typeface="Candara" pitchFamily="34" charset="0"/>
              </a:rPr>
              <a:t> Familiar </a:t>
            </a:r>
            <a:r>
              <a:rPr lang="es-ES" sz="1400" dirty="0" err="1">
                <a:latin typeface="Candara" pitchFamily="34" charset="0"/>
              </a:rPr>
              <a:t>with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development</a:t>
            </a:r>
            <a:r>
              <a:rPr lang="es-ES" sz="1400" dirty="0">
                <a:latin typeface="Candara" pitchFamily="34" charset="0"/>
              </a:rPr>
              <a:t> and </a:t>
            </a:r>
            <a:r>
              <a:rPr lang="es-ES" sz="1400" dirty="0" err="1">
                <a:latin typeface="Candara" pitchFamily="34" charset="0"/>
              </a:rPr>
              <a:t>integration</a:t>
            </a:r>
            <a:r>
              <a:rPr lang="es-ES" sz="1400" dirty="0">
                <a:latin typeface="Candara" pitchFamily="34" charset="0"/>
              </a:rPr>
              <a:t> of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familiar </a:t>
            </a:r>
            <a:r>
              <a:rPr lang="es-ES" sz="1400" dirty="0" err="1">
                <a:latin typeface="Candara" pitchFamily="34" charset="0"/>
              </a:rPr>
              <a:t>with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information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technologies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s-ES" sz="1400" dirty="0" err="1">
                <a:latin typeface="Candara" pitchFamily="34" charset="0"/>
              </a:rPr>
              <a:t>propose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technical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solutions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for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implementing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s-ES" sz="1400" dirty="0" err="1">
                <a:latin typeface="Candara" pitchFamily="34" charset="0"/>
              </a:rPr>
              <a:t>etc</a:t>
            </a:r>
            <a:endParaRPr lang="es-ES" sz="1400" dirty="0">
              <a:latin typeface="Candara" pitchFamily="34" charset="0"/>
            </a:endParaRPr>
          </a:p>
          <a:p>
            <a:pPr>
              <a:lnSpc>
                <a:spcPct val="110000"/>
              </a:lnSpc>
            </a:pPr>
            <a:r>
              <a:rPr lang="en-US" sz="1400" b="1" dirty="0">
                <a:latin typeface="Candara" pitchFamily="34" charset="0"/>
              </a:rPr>
              <a:t>Stakeholders:</a:t>
            </a:r>
            <a:r>
              <a:rPr lang="en-US" sz="1400" dirty="0">
                <a:latin typeface="Candara" pitchFamily="34" charset="0"/>
              </a:rPr>
              <a:t> Systems Analysts, Technical Architects, Service Developers, Database architects, administrators, etc.</a:t>
            </a:r>
            <a:endParaRPr lang="es-ES" sz="1400" dirty="0">
              <a:latin typeface="Candara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63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5799935"/>
            <a:ext cx="6038850" cy="871537"/>
          </a:xfrm>
        </p:spPr>
        <p:txBody>
          <a:bodyPr/>
          <a:lstStyle/>
          <a:p>
            <a:r>
              <a:rPr lang="es-ES" dirty="0" err="1"/>
              <a:t>Service-Oriented</a:t>
            </a:r>
            <a:r>
              <a:rPr lang="es-ES" dirty="0"/>
              <a:t> </a:t>
            </a:r>
            <a:br>
              <a:rPr lang="es-ES" dirty="0"/>
            </a:br>
            <a:r>
              <a:rPr lang="es-ES_tradnl" sz="2000" b="0" i="1" dirty="0" err="1"/>
              <a:t>Development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Process</a:t>
            </a:r>
            <a:r>
              <a:rPr lang="es-ES_tradnl" sz="2000" b="0" i="1" dirty="0"/>
              <a:t> (Roles)</a:t>
            </a:r>
            <a:endParaRPr lang="es-ES" sz="2000" b="0" i="1" dirty="0"/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>
            <a:off x="6791325" y="691890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Logic</a:t>
            </a:r>
            <a:r>
              <a:rPr lang="es-ES" sz="1400" dirty="0">
                <a:latin typeface="Candara" pitchFamily="34" charset="0"/>
              </a:rPr>
              <a:t>,</a:t>
            </a:r>
          </a:p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process</a:t>
            </a:r>
            <a:endParaRPr lang="es-ES" sz="1400" dirty="0">
              <a:latin typeface="Candara" pitchFamily="34" charset="0"/>
            </a:endParaRPr>
          </a:p>
          <a:p>
            <a:pPr algn="r"/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(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Reality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of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the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organization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)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6804025" y="2144453"/>
            <a:ext cx="212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n-US" sz="1400" dirty="0">
                <a:latin typeface="Candara" pitchFamily="34" charset="0"/>
              </a:rPr>
              <a:t>Capabilities</a:t>
            </a:r>
            <a:endParaRPr lang="en-US" sz="1400" dirty="0">
              <a:solidFill>
                <a:schemeClr val="hlink"/>
              </a:solidFill>
              <a:latin typeface="Candara" pitchFamily="34" charset="0"/>
            </a:endParaRPr>
          </a:p>
        </p:txBody>
      </p:sp>
      <p:sp>
        <p:nvSpPr>
          <p:cNvPr id="66" name="Text Box 48"/>
          <p:cNvSpPr txBox="1">
            <a:spLocks noChangeArrowheads="1"/>
          </p:cNvSpPr>
          <p:nvPr/>
        </p:nvSpPr>
        <p:spPr bwMode="auto">
          <a:xfrm>
            <a:off x="6838950" y="3220778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Services</a:t>
            </a:r>
            <a:endParaRPr lang="en-US" sz="1400" i="1" dirty="0">
              <a:solidFill>
                <a:schemeClr val="hlink"/>
              </a:solidFill>
              <a:latin typeface="Candara" pitchFamily="34" charset="0"/>
            </a:endParaRPr>
          </a:p>
          <a:p>
            <a:pPr algn="r"/>
            <a:r>
              <a:rPr lang="en-US" sz="1400" i="1" dirty="0">
                <a:solidFill>
                  <a:schemeClr val="hlink"/>
                </a:solidFill>
                <a:latin typeface="Candara" pitchFamily="34" charset="0"/>
              </a:rPr>
              <a:t>(Software Assets, Web Services (example))</a:t>
            </a:r>
            <a:r>
              <a:rPr lang="en-US" sz="1400" dirty="0">
                <a:latin typeface="Candara" pitchFamily="34" charset="0"/>
              </a:rPr>
              <a:t> </a:t>
            </a:r>
          </a:p>
          <a:p>
            <a:pPr algn="r"/>
            <a:endParaRPr lang="en-US" sz="1400" dirty="0">
              <a:latin typeface="Candara" pitchFamily="34" charset="0"/>
            </a:endParaRPr>
          </a:p>
        </p:txBody>
      </p:sp>
      <p:sp>
        <p:nvSpPr>
          <p:cNvPr id="67" name="Text Box 50"/>
          <p:cNvSpPr txBox="1">
            <a:spLocks noChangeArrowheads="1"/>
          </p:cNvSpPr>
          <p:nvPr/>
        </p:nvSpPr>
        <p:spPr bwMode="auto">
          <a:xfrm>
            <a:off x="6864350" y="4436803"/>
            <a:ext cx="2124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Operational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Systems</a:t>
            </a:r>
            <a:r>
              <a:rPr lang="es-ES" sz="1400" dirty="0">
                <a:latin typeface="Candara" pitchFamily="34" charset="0"/>
              </a:rPr>
              <a:t>, </a:t>
            </a:r>
          </a:p>
          <a:p>
            <a:pPr algn="r"/>
            <a:r>
              <a:rPr lang="es-ES" sz="1400" dirty="0">
                <a:latin typeface="Candara" pitchFamily="34" charset="0"/>
              </a:rPr>
              <a:t>Technologies</a:t>
            </a:r>
            <a:endParaRPr lang="en-US" sz="1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1" grpId="0" animBg="1"/>
      <p:bldP spid="51255" grpId="0" animBg="1"/>
      <p:bldP spid="64" grpId="0"/>
      <p:bldP spid="65" grpId="0"/>
      <p:bldP spid="66" grpId="0"/>
      <p:bldP spid="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4675" y="-747713"/>
            <a:ext cx="8569325" cy="5184776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E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5288" y="455629"/>
            <a:ext cx="8355012" cy="5070475"/>
            <a:chOff x="249" y="799"/>
            <a:chExt cx="5263" cy="3194"/>
          </a:xfrm>
        </p:grpSpPr>
        <p:pic>
          <p:nvPicPr>
            <p:cNvPr id="1946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9" y="845"/>
              <a:ext cx="1588" cy="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9" name="Line 5"/>
            <p:cNvSpPr>
              <a:spLocks noChangeShapeType="1"/>
            </p:cNvSpPr>
            <p:nvPr/>
          </p:nvSpPr>
          <p:spPr bwMode="auto">
            <a:xfrm>
              <a:off x="292" y="1776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9471" name="Picture 118" descr="MCj04348880000[1]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23" y="1480"/>
              <a:ext cx="2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2" name="Oval 8"/>
            <p:cNvSpPr>
              <a:spLocks noChangeArrowheads="1"/>
            </p:cNvSpPr>
            <p:nvPr/>
          </p:nvSpPr>
          <p:spPr bwMode="auto">
            <a:xfrm>
              <a:off x="1066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3" name="Oval 9"/>
            <p:cNvSpPr>
              <a:spLocks noChangeArrowheads="1"/>
            </p:cNvSpPr>
            <p:nvPr/>
          </p:nvSpPr>
          <p:spPr bwMode="auto">
            <a:xfrm>
              <a:off x="225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4" name="Oval 10"/>
            <p:cNvSpPr>
              <a:spLocks noChangeArrowheads="1"/>
            </p:cNvSpPr>
            <p:nvPr/>
          </p:nvSpPr>
          <p:spPr bwMode="auto">
            <a:xfrm>
              <a:off x="337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75" name="Line 11"/>
            <p:cNvSpPr>
              <a:spLocks noChangeShapeType="1"/>
            </p:cNvSpPr>
            <p:nvPr/>
          </p:nvSpPr>
          <p:spPr bwMode="auto">
            <a:xfrm>
              <a:off x="249" y="2478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9476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 t="801"/>
            <a:stretch>
              <a:fillRect/>
            </a:stretch>
          </p:blipFill>
          <p:spPr bwMode="auto">
            <a:xfrm>
              <a:off x="476" y="799"/>
              <a:ext cx="1361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77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1338" y="1195"/>
              <a:ext cx="1724" cy="4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9478" name="Line 14"/>
            <p:cNvSpPr>
              <a:spLocks noChangeShapeType="1"/>
            </p:cNvSpPr>
            <p:nvPr/>
          </p:nvSpPr>
          <p:spPr bwMode="auto">
            <a:xfrm>
              <a:off x="612" y="1389"/>
              <a:ext cx="544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9" name="Line 15"/>
            <p:cNvSpPr>
              <a:spLocks noChangeShapeType="1"/>
            </p:cNvSpPr>
            <p:nvPr/>
          </p:nvSpPr>
          <p:spPr bwMode="auto">
            <a:xfrm flipH="1">
              <a:off x="1837" y="1525"/>
              <a:ext cx="18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80" name="Line 16"/>
            <p:cNvSpPr>
              <a:spLocks noChangeShapeType="1"/>
            </p:cNvSpPr>
            <p:nvPr/>
          </p:nvSpPr>
          <p:spPr bwMode="auto">
            <a:xfrm>
              <a:off x="2336" y="1616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81" name="Line 17"/>
            <p:cNvSpPr>
              <a:spLocks noChangeShapeType="1"/>
            </p:cNvSpPr>
            <p:nvPr/>
          </p:nvSpPr>
          <p:spPr bwMode="auto">
            <a:xfrm>
              <a:off x="3334" y="1298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9483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144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4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485" name="Picture 21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6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7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88" name="Picture 24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9" name="Line 25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0" name="Line 26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1" name="Line 27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2" name="Line 28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3" name="Line 29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4" name="Line 30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5" name="Line 31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6" name="Line 32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97" name="Line 33"/>
            <p:cNvSpPr>
              <a:spLocks noChangeShapeType="1"/>
            </p:cNvSpPr>
            <p:nvPr/>
          </p:nvSpPr>
          <p:spPr bwMode="auto">
            <a:xfrm>
              <a:off x="249" y="3203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9498" name="Picture 3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12" y="3406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9" name="Picture 3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5" y="3361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0" name="Text Box 36"/>
            <p:cNvSpPr txBox="1">
              <a:spLocks noChangeArrowheads="1"/>
            </p:cNvSpPr>
            <p:nvPr/>
          </p:nvSpPr>
          <p:spPr bwMode="auto">
            <a:xfrm>
              <a:off x="1111" y="3491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19501" name="Picture 3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" y="3393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2" name="Text Box 38"/>
            <p:cNvSpPr txBox="1">
              <a:spLocks noChangeArrowheads="1"/>
            </p:cNvSpPr>
            <p:nvPr/>
          </p:nvSpPr>
          <p:spPr bwMode="auto">
            <a:xfrm>
              <a:off x="1944" y="3839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19503" name="Text Box 39"/>
            <p:cNvSpPr txBox="1">
              <a:spLocks noChangeArrowheads="1"/>
            </p:cNvSpPr>
            <p:nvPr/>
          </p:nvSpPr>
          <p:spPr bwMode="auto">
            <a:xfrm>
              <a:off x="2974" y="3828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19504" name="Picture 4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94" y="3483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505" name="Text Box 41"/>
            <p:cNvSpPr txBox="1">
              <a:spLocks noChangeArrowheads="1"/>
            </p:cNvSpPr>
            <p:nvPr/>
          </p:nvSpPr>
          <p:spPr bwMode="auto">
            <a:xfrm>
              <a:off x="3550" y="3828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19506" name="AutoShape 42"/>
            <p:cNvSpPr>
              <a:spLocks noChangeArrowheads="1"/>
            </p:cNvSpPr>
            <p:nvPr/>
          </p:nvSpPr>
          <p:spPr bwMode="auto">
            <a:xfrm>
              <a:off x="1655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507" name="AutoShape 43"/>
            <p:cNvSpPr>
              <a:spLocks noChangeArrowheads="1"/>
            </p:cNvSpPr>
            <p:nvPr/>
          </p:nvSpPr>
          <p:spPr bwMode="auto">
            <a:xfrm>
              <a:off x="2290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508" name="AutoShape 44"/>
            <p:cNvSpPr>
              <a:spLocks noChangeArrowheads="1"/>
            </p:cNvSpPr>
            <p:nvPr/>
          </p:nvSpPr>
          <p:spPr bwMode="auto">
            <a:xfrm>
              <a:off x="2971" y="316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509" name="AutoShape 45"/>
            <p:cNvSpPr>
              <a:spLocks noChangeArrowheads="1"/>
            </p:cNvSpPr>
            <p:nvPr/>
          </p:nvSpPr>
          <p:spPr bwMode="auto">
            <a:xfrm>
              <a:off x="3691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9511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918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513" name="Picture 121" descr="MCj04339420000[1]"/>
            <p:cNvPicPr>
              <a:picLocks noChangeAspect="1" noChangeArrowheads="1"/>
            </p:cNvPicPr>
            <p:nvPr/>
          </p:nvPicPr>
          <p:blipFill>
            <a:blip r:embed="rId11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193" y="3566"/>
              <a:ext cx="31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1" name="Rectangle 50"/>
          <p:cNvSpPr>
            <a:spLocks noGrp="1" noChangeArrowheads="1"/>
          </p:cNvSpPr>
          <p:nvPr>
            <p:ph type="title"/>
          </p:nvPr>
        </p:nvSpPr>
        <p:spPr>
          <a:xfrm>
            <a:off x="1411288" y="5792887"/>
            <a:ext cx="6038850" cy="871537"/>
          </a:xfrm>
        </p:spPr>
        <p:txBody>
          <a:bodyPr/>
          <a:lstStyle/>
          <a:p>
            <a:pPr eaLnBrk="1" hangingPunct="1"/>
            <a:r>
              <a:rPr lang="es-ES" dirty="0" err="1"/>
              <a:t>Service-Oriented</a:t>
            </a:r>
            <a:br>
              <a:rPr lang="es-ES" dirty="0"/>
            </a:br>
            <a:r>
              <a:rPr lang="es-ES" dirty="0"/>
              <a:t> </a:t>
            </a:r>
            <a:r>
              <a:rPr lang="es-ES_tradnl" sz="2000" b="0" i="1" dirty="0" err="1"/>
              <a:t>Development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Process</a:t>
            </a:r>
            <a:r>
              <a:rPr lang="es-ES_tradnl" sz="2000" b="0" i="1" dirty="0"/>
              <a:t> (</a:t>
            </a:r>
            <a:r>
              <a:rPr lang="es-ES_tradnl" sz="2000" b="0" i="1" dirty="0" err="1"/>
              <a:t>Views</a:t>
            </a:r>
            <a:r>
              <a:rPr lang="es-ES_tradnl" sz="2000" b="0" i="1" dirty="0"/>
              <a:t>) </a:t>
            </a:r>
            <a:r>
              <a:rPr lang="es-ES" sz="2000" b="0" baseline="-25000" dirty="0" err="1"/>
              <a:t>Papazoglou</a:t>
            </a:r>
            <a:r>
              <a:rPr lang="es-ES" sz="2000" b="0" baseline="-25000" dirty="0"/>
              <a:t>, 2008</a:t>
            </a:r>
            <a:endParaRPr lang="es-ES" dirty="0"/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250825" y="3121041"/>
            <a:ext cx="8713788" cy="2501107"/>
            <a:chOff x="158" y="2478"/>
            <a:chExt cx="5489" cy="1692"/>
          </a:xfrm>
        </p:grpSpPr>
        <p:sp>
          <p:nvSpPr>
            <p:cNvPr id="19466" name="Rectangle 52"/>
            <p:cNvSpPr>
              <a:spLocks noChangeArrowheads="1"/>
            </p:cNvSpPr>
            <p:nvPr/>
          </p:nvSpPr>
          <p:spPr bwMode="auto">
            <a:xfrm>
              <a:off x="158" y="2478"/>
              <a:ext cx="5489" cy="1678"/>
            </a:xfrm>
            <a:prstGeom prst="rect">
              <a:avLst/>
            </a:prstGeom>
            <a:solidFill>
              <a:srgbClr val="0066CC">
                <a:alpha val="30196"/>
              </a:srgb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Perpetua" pitchFamily="18" charset="0"/>
              </a:endParaRPr>
            </a:p>
          </p:txBody>
        </p:sp>
        <p:sp>
          <p:nvSpPr>
            <p:cNvPr id="19467" name="Text Box 53"/>
            <p:cNvSpPr txBox="1">
              <a:spLocks noChangeArrowheads="1"/>
            </p:cNvSpPr>
            <p:nvPr/>
          </p:nvSpPr>
          <p:spPr bwMode="auto">
            <a:xfrm>
              <a:off x="172" y="3937"/>
              <a:ext cx="9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 i="1" dirty="0" err="1">
                  <a:latin typeface="Candara" pitchFamily="34" charset="0"/>
                </a:rPr>
                <a:t>Physical</a:t>
              </a:r>
              <a:r>
                <a:rPr lang="es-ES" b="1" i="1" dirty="0">
                  <a:latin typeface="Candara" pitchFamily="34" charset="0"/>
                </a:rPr>
                <a:t> View</a:t>
              </a: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250825" y="409591"/>
            <a:ext cx="8713788" cy="2686050"/>
            <a:chOff x="158" y="2478"/>
            <a:chExt cx="5489" cy="1692"/>
          </a:xfrm>
        </p:grpSpPr>
        <p:sp>
          <p:nvSpPr>
            <p:cNvPr id="19464" name="Rectangle 55"/>
            <p:cNvSpPr>
              <a:spLocks noChangeArrowheads="1"/>
            </p:cNvSpPr>
            <p:nvPr/>
          </p:nvSpPr>
          <p:spPr bwMode="auto">
            <a:xfrm>
              <a:off x="158" y="2478"/>
              <a:ext cx="5489" cy="1678"/>
            </a:xfrm>
            <a:prstGeom prst="rect">
              <a:avLst/>
            </a:prstGeom>
            <a:solidFill>
              <a:srgbClr val="980E06">
                <a:alpha val="30196"/>
              </a:srgbClr>
            </a:solidFill>
            <a:ln w="28575">
              <a:solidFill>
                <a:srgbClr val="980E0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rgbClr val="980E06"/>
                </a:solidFill>
                <a:latin typeface="Perpetua" pitchFamily="18" charset="0"/>
              </a:endParaRPr>
            </a:p>
          </p:txBody>
        </p:sp>
        <p:sp>
          <p:nvSpPr>
            <p:cNvPr id="19465" name="Text Box 56"/>
            <p:cNvSpPr txBox="1">
              <a:spLocks noChangeArrowheads="1"/>
            </p:cNvSpPr>
            <p:nvPr/>
          </p:nvSpPr>
          <p:spPr bwMode="auto">
            <a:xfrm>
              <a:off x="172" y="3937"/>
              <a:ext cx="87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 i="1" dirty="0" err="1">
                  <a:solidFill>
                    <a:srgbClr val="980E06"/>
                  </a:solidFill>
                  <a:latin typeface="Candara" pitchFamily="34" charset="0"/>
                </a:rPr>
                <a:t>Logical</a:t>
              </a:r>
              <a:r>
                <a:rPr lang="es-ES" b="1" i="1" dirty="0">
                  <a:solidFill>
                    <a:srgbClr val="980E06"/>
                  </a:solidFill>
                  <a:latin typeface="Candara" pitchFamily="34" charset="0"/>
                </a:rPr>
                <a:t> View</a:t>
              </a:r>
            </a:p>
          </p:txBody>
        </p:sp>
      </p:grp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6831081" y="600091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Logic</a:t>
            </a:r>
            <a:r>
              <a:rPr lang="es-ES" sz="1400" dirty="0">
                <a:latin typeface="Candara" pitchFamily="34" charset="0"/>
              </a:rPr>
              <a:t>,</a:t>
            </a:r>
          </a:p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process</a:t>
            </a:r>
            <a:endParaRPr lang="es-ES" sz="1400" dirty="0">
              <a:latin typeface="Candara" pitchFamily="34" charset="0"/>
            </a:endParaRPr>
          </a:p>
          <a:p>
            <a:pPr algn="r"/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(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Reality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of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the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organization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)</a:t>
            </a:r>
          </a:p>
        </p:txBody>
      </p:sp>
      <p:sp>
        <p:nvSpPr>
          <p:cNvPr id="62" name="Text Box 18"/>
          <p:cNvSpPr txBox="1">
            <a:spLocks noChangeArrowheads="1"/>
          </p:cNvSpPr>
          <p:nvPr/>
        </p:nvSpPr>
        <p:spPr bwMode="auto">
          <a:xfrm>
            <a:off x="6843781" y="2052654"/>
            <a:ext cx="212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n-US" sz="1400" dirty="0">
                <a:latin typeface="Candara" pitchFamily="34" charset="0"/>
              </a:rPr>
              <a:t>Capabilities</a:t>
            </a:r>
            <a:endParaRPr lang="en-US" sz="1400" dirty="0">
              <a:solidFill>
                <a:schemeClr val="hlink"/>
              </a:solidFill>
              <a:latin typeface="Candara" pitchFamily="34" charset="0"/>
            </a:endParaRPr>
          </a:p>
        </p:txBody>
      </p:sp>
      <p:sp>
        <p:nvSpPr>
          <p:cNvPr id="63" name="Text Box 48"/>
          <p:cNvSpPr txBox="1">
            <a:spLocks noChangeArrowheads="1"/>
          </p:cNvSpPr>
          <p:nvPr/>
        </p:nvSpPr>
        <p:spPr bwMode="auto">
          <a:xfrm>
            <a:off x="6878706" y="3128979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Services</a:t>
            </a:r>
            <a:endParaRPr lang="en-US" sz="1400" i="1" dirty="0">
              <a:solidFill>
                <a:schemeClr val="hlink"/>
              </a:solidFill>
              <a:latin typeface="Candara" pitchFamily="34" charset="0"/>
            </a:endParaRPr>
          </a:p>
          <a:p>
            <a:pPr algn="r"/>
            <a:r>
              <a:rPr lang="en-US" sz="1400" i="1" dirty="0">
                <a:solidFill>
                  <a:schemeClr val="hlink"/>
                </a:solidFill>
                <a:latin typeface="Candara" pitchFamily="34" charset="0"/>
              </a:rPr>
              <a:t>(Software Assets, Web Services (example))</a:t>
            </a:r>
            <a:r>
              <a:rPr lang="en-US" sz="1400" dirty="0">
                <a:latin typeface="Candara" pitchFamily="34" charset="0"/>
              </a:rPr>
              <a:t> </a:t>
            </a:r>
          </a:p>
          <a:p>
            <a:pPr algn="r"/>
            <a:endParaRPr lang="en-US" sz="1400" dirty="0">
              <a:latin typeface="Candara" pitchFamily="34" charset="0"/>
            </a:endParaRPr>
          </a:p>
        </p:txBody>
      </p:sp>
      <p:sp>
        <p:nvSpPr>
          <p:cNvPr id="64" name="Text Box 50"/>
          <p:cNvSpPr txBox="1">
            <a:spLocks noChangeArrowheads="1"/>
          </p:cNvSpPr>
          <p:nvPr/>
        </p:nvSpPr>
        <p:spPr bwMode="auto">
          <a:xfrm>
            <a:off x="6904106" y="4345004"/>
            <a:ext cx="2124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Operational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Systems</a:t>
            </a:r>
            <a:r>
              <a:rPr lang="es-ES" sz="1400" dirty="0">
                <a:latin typeface="Candara" pitchFamily="34" charset="0"/>
              </a:rPr>
              <a:t>, </a:t>
            </a:r>
          </a:p>
          <a:p>
            <a:pPr algn="r"/>
            <a:r>
              <a:rPr lang="es-ES" sz="1400" dirty="0">
                <a:latin typeface="Candara" pitchFamily="34" charset="0"/>
              </a:rPr>
              <a:t>Technologies</a:t>
            </a:r>
            <a:endParaRPr lang="en-US" sz="1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4675" y="-747713"/>
            <a:ext cx="8569325" cy="5184776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E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5288" y="472562"/>
            <a:ext cx="8355012" cy="5070475"/>
            <a:chOff x="249" y="799"/>
            <a:chExt cx="5263" cy="3194"/>
          </a:xfrm>
        </p:grpSpPr>
        <p:pic>
          <p:nvPicPr>
            <p:cNvPr id="2049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9" y="845"/>
              <a:ext cx="1588" cy="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3" name="Line 5"/>
            <p:cNvSpPr>
              <a:spLocks noChangeShapeType="1"/>
            </p:cNvSpPr>
            <p:nvPr/>
          </p:nvSpPr>
          <p:spPr bwMode="auto">
            <a:xfrm>
              <a:off x="292" y="1776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0495" name="Picture 118" descr="MCj04348880000[1]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23" y="1480"/>
              <a:ext cx="2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6" name="Oval 8"/>
            <p:cNvSpPr>
              <a:spLocks noChangeArrowheads="1"/>
            </p:cNvSpPr>
            <p:nvPr/>
          </p:nvSpPr>
          <p:spPr bwMode="auto">
            <a:xfrm>
              <a:off x="1066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7" name="Oval 9"/>
            <p:cNvSpPr>
              <a:spLocks noChangeArrowheads="1"/>
            </p:cNvSpPr>
            <p:nvPr/>
          </p:nvSpPr>
          <p:spPr bwMode="auto">
            <a:xfrm>
              <a:off x="225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8" name="Oval 10"/>
            <p:cNvSpPr>
              <a:spLocks noChangeArrowheads="1"/>
            </p:cNvSpPr>
            <p:nvPr/>
          </p:nvSpPr>
          <p:spPr bwMode="auto">
            <a:xfrm>
              <a:off x="337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499" name="Line 11"/>
            <p:cNvSpPr>
              <a:spLocks noChangeShapeType="1"/>
            </p:cNvSpPr>
            <p:nvPr/>
          </p:nvSpPr>
          <p:spPr bwMode="auto">
            <a:xfrm>
              <a:off x="249" y="2478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0500" name="Picture 12"/>
            <p:cNvPicPr>
              <a:picLocks noChangeAspect="1" noChangeArrowheads="1"/>
            </p:cNvPicPr>
            <p:nvPr/>
          </p:nvPicPr>
          <p:blipFill>
            <a:blip r:embed="rId4" cstate="print"/>
            <a:srcRect t="801"/>
            <a:stretch>
              <a:fillRect/>
            </a:stretch>
          </p:blipFill>
          <p:spPr bwMode="auto">
            <a:xfrm>
              <a:off x="476" y="799"/>
              <a:ext cx="1361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1338" y="1195"/>
              <a:ext cx="1724" cy="4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502" name="Line 14"/>
            <p:cNvSpPr>
              <a:spLocks noChangeShapeType="1"/>
            </p:cNvSpPr>
            <p:nvPr/>
          </p:nvSpPr>
          <p:spPr bwMode="auto">
            <a:xfrm>
              <a:off x="612" y="1389"/>
              <a:ext cx="544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03" name="Line 15"/>
            <p:cNvSpPr>
              <a:spLocks noChangeShapeType="1"/>
            </p:cNvSpPr>
            <p:nvPr/>
          </p:nvSpPr>
          <p:spPr bwMode="auto">
            <a:xfrm flipH="1">
              <a:off x="1837" y="1525"/>
              <a:ext cx="18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04" name="Line 16"/>
            <p:cNvSpPr>
              <a:spLocks noChangeShapeType="1"/>
            </p:cNvSpPr>
            <p:nvPr/>
          </p:nvSpPr>
          <p:spPr bwMode="auto">
            <a:xfrm>
              <a:off x="2336" y="1616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05" name="Line 17"/>
            <p:cNvSpPr>
              <a:spLocks noChangeShapeType="1"/>
            </p:cNvSpPr>
            <p:nvPr/>
          </p:nvSpPr>
          <p:spPr bwMode="auto">
            <a:xfrm>
              <a:off x="3334" y="1298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0507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144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8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509" name="Picture 21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0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1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12" name="Picture 24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3" name="Line 25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4" name="Line 26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5" name="Line 27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6" name="Line 28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7" name="Line 29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8" name="Line 30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19" name="Line 31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20" name="Line 32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521" name="Line 33"/>
            <p:cNvSpPr>
              <a:spLocks noChangeShapeType="1"/>
            </p:cNvSpPr>
            <p:nvPr/>
          </p:nvSpPr>
          <p:spPr bwMode="auto">
            <a:xfrm>
              <a:off x="249" y="3203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0522" name="Picture 3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12" y="3406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3" name="Picture 3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5" y="3361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4" name="Text Box 36"/>
            <p:cNvSpPr txBox="1">
              <a:spLocks noChangeArrowheads="1"/>
            </p:cNvSpPr>
            <p:nvPr/>
          </p:nvSpPr>
          <p:spPr bwMode="auto">
            <a:xfrm>
              <a:off x="1111" y="3491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20525" name="Picture 3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" y="3393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6" name="Text Box 38"/>
            <p:cNvSpPr txBox="1">
              <a:spLocks noChangeArrowheads="1"/>
            </p:cNvSpPr>
            <p:nvPr/>
          </p:nvSpPr>
          <p:spPr bwMode="auto">
            <a:xfrm>
              <a:off x="1944" y="3839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20527" name="Text Box 39"/>
            <p:cNvSpPr txBox="1">
              <a:spLocks noChangeArrowheads="1"/>
            </p:cNvSpPr>
            <p:nvPr/>
          </p:nvSpPr>
          <p:spPr bwMode="auto">
            <a:xfrm>
              <a:off x="2974" y="3828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20528" name="Picture 4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94" y="3483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9" name="Text Box 41"/>
            <p:cNvSpPr txBox="1">
              <a:spLocks noChangeArrowheads="1"/>
            </p:cNvSpPr>
            <p:nvPr/>
          </p:nvSpPr>
          <p:spPr bwMode="auto">
            <a:xfrm>
              <a:off x="3550" y="3828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20530" name="AutoShape 42"/>
            <p:cNvSpPr>
              <a:spLocks noChangeArrowheads="1"/>
            </p:cNvSpPr>
            <p:nvPr/>
          </p:nvSpPr>
          <p:spPr bwMode="auto">
            <a:xfrm>
              <a:off x="1655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31" name="AutoShape 43"/>
            <p:cNvSpPr>
              <a:spLocks noChangeArrowheads="1"/>
            </p:cNvSpPr>
            <p:nvPr/>
          </p:nvSpPr>
          <p:spPr bwMode="auto">
            <a:xfrm>
              <a:off x="2290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32" name="AutoShape 44"/>
            <p:cNvSpPr>
              <a:spLocks noChangeArrowheads="1"/>
            </p:cNvSpPr>
            <p:nvPr/>
          </p:nvSpPr>
          <p:spPr bwMode="auto">
            <a:xfrm>
              <a:off x="2971" y="316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33" name="AutoShape 45"/>
            <p:cNvSpPr>
              <a:spLocks noChangeArrowheads="1"/>
            </p:cNvSpPr>
            <p:nvPr/>
          </p:nvSpPr>
          <p:spPr bwMode="auto">
            <a:xfrm>
              <a:off x="3691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20535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918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7" name="Picture 121" descr="MCj04339420000[1]"/>
            <p:cNvPicPr>
              <a:picLocks noChangeAspect="1" noChangeArrowheads="1"/>
            </p:cNvPicPr>
            <p:nvPr/>
          </p:nvPicPr>
          <p:blipFill>
            <a:blip r:embed="rId11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193" y="3566"/>
              <a:ext cx="31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5" name="Rectangle 50"/>
          <p:cNvSpPr>
            <a:spLocks noGrp="1" noChangeArrowheads="1"/>
          </p:cNvSpPr>
          <p:nvPr>
            <p:ph type="title"/>
          </p:nvPr>
        </p:nvSpPr>
        <p:spPr>
          <a:xfrm>
            <a:off x="1411288" y="5809820"/>
            <a:ext cx="6038850" cy="871537"/>
          </a:xfrm>
        </p:spPr>
        <p:txBody>
          <a:bodyPr/>
          <a:lstStyle/>
          <a:p>
            <a:pPr eaLnBrk="1" hangingPunct="1"/>
            <a:r>
              <a:rPr lang="es-ES" dirty="0" err="1"/>
              <a:t>Service-Oriented</a:t>
            </a:r>
            <a:br>
              <a:rPr lang="es-ES" dirty="0"/>
            </a:br>
            <a:r>
              <a:rPr lang="es-ES" dirty="0"/>
              <a:t> </a:t>
            </a:r>
            <a:r>
              <a:rPr lang="es-ES_tradnl" sz="2000" b="0" i="1" dirty="0" err="1"/>
              <a:t>Development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Process</a:t>
            </a:r>
            <a:r>
              <a:rPr lang="es-ES_tradnl" sz="2000" b="0" i="1" dirty="0"/>
              <a:t> (</a:t>
            </a:r>
            <a:r>
              <a:rPr lang="es-ES_tradnl" sz="2000" b="0" i="1" dirty="0" err="1"/>
              <a:t>Views</a:t>
            </a:r>
            <a:r>
              <a:rPr lang="es-ES_tradnl" sz="2000" b="0" i="1" dirty="0"/>
              <a:t>) </a:t>
            </a:r>
            <a:r>
              <a:rPr lang="es-ES" sz="2000" b="0" baseline="-25000" dirty="0"/>
              <a:t>De Castro, 2007; Bell, 2008</a:t>
            </a:r>
            <a:endParaRPr lang="es-ES" dirty="0"/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230947" y="2056887"/>
            <a:ext cx="8713788" cy="3582193"/>
            <a:chOff x="158" y="1797"/>
            <a:chExt cx="5489" cy="2373"/>
          </a:xfrm>
        </p:grpSpPr>
        <p:sp>
          <p:nvSpPr>
            <p:cNvPr id="20490" name="Rectangle 52"/>
            <p:cNvSpPr>
              <a:spLocks noChangeArrowheads="1"/>
            </p:cNvSpPr>
            <p:nvPr/>
          </p:nvSpPr>
          <p:spPr bwMode="auto">
            <a:xfrm>
              <a:off x="158" y="1797"/>
              <a:ext cx="5489" cy="2359"/>
            </a:xfrm>
            <a:prstGeom prst="rect">
              <a:avLst/>
            </a:prstGeom>
            <a:solidFill>
              <a:srgbClr val="0066CC">
                <a:alpha val="30196"/>
              </a:srgbClr>
            </a:solidFill>
            <a:ln w="28575">
              <a:solidFill>
                <a:srgbClr val="0066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latin typeface="Perpetua" pitchFamily="18" charset="0"/>
              </a:endParaRPr>
            </a:p>
          </p:txBody>
        </p:sp>
        <p:sp>
          <p:nvSpPr>
            <p:cNvPr id="20491" name="Text Box 53"/>
            <p:cNvSpPr txBox="1">
              <a:spLocks noChangeArrowheads="1"/>
            </p:cNvSpPr>
            <p:nvPr/>
          </p:nvSpPr>
          <p:spPr bwMode="auto">
            <a:xfrm>
              <a:off x="172" y="3937"/>
              <a:ext cx="8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 i="1" dirty="0" err="1">
                  <a:solidFill>
                    <a:srgbClr val="0066CC"/>
                  </a:solidFill>
                  <a:latin typeface="Candara" pitchFamily="34" charset="0"/>
                </a:rPr>
                <a:t>System</a:t>
              </a:r>
              <a:r>
                <a:rPr lang="es-ES" b="1" i="1" dirty="0">
                  <a:solidFill>
                    <a:srgbClr val="0066CC"/>
                  </a:solidFill>
                  <a:latin typeface="Candara" pitchFamily="34" charset="0"/>
                </a:rPr>
                <a:t> View</a:t>
              </a:r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227772" y="401124"/>
            <a:ext cx="8716963" cy="2733032"/>
            <a:chOff x="156" y="754"/>
            <a:chExt cx="5491" cy="991"/>
          </a:xfrm>
        </p:grpSpPr>
        <p:sp>
          <p:nvSpPr>
            <p:cNvPr id="20488" name="Rectangle 55"/>
            <p:cNvSpPr>
              <a:spLocks noChangeArrowheads="1"/>
            </p:cNvSpPr>
            <p:nvPr/>
          </p:nvSpPr>
          <p:spPr bwMode="auto">
            <a:xfrm>
              <a:off x="158" y="754"/>
              <a:ext cx="5489" cy="991"/>
            </a:xfrm>
            <a:prstGeom prst="rect">
              <a:avLst/>
            </a:prstGeom>
            <a:solidFill>
              <a:srgbClr val="FFFF66">
                <a:alpha val="30196"/>
              </a:srgbClr>
            </a:solidFill>
            <a:ln w="2857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rgbClr val="980E06"/>
                </a:solidFill>
                <a:latin typeface="Perpetua" pitchFamily="18" charset="0"/>
              </a:endParaRPr>
            </a:p>
          </p:txBody>
        </p:sp>
        <p:sp>
          <p:nvSpPr>
            <p:cNvPr id="20489" name="Text Box 56"/>
            <p:cNvSpPr txBox="1">
              <a:spLocks noChangeArrowheads="1"/>
            </p:cNvSpPr>
            <p:nvPr/>
          </p:nvSpPr>
          <p:spPr bwMode="auto">
            <a:xfrm>
              <a:off x="156" y="1541"/>
              <a:ext cx="95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b="1" i="1" dirty="0">
                  <a:solidFill>
                    <a:srgbClr val="FF6600"/>
                  </a:solidFill>
                  <a:latin typeface="Candara" pitchFamily="34" charset="0"/>
                </a:rPr>
                <a:t>Business View</a:t>
              </a:r>
            </a:p>
          </p:txBody>
        </p:sp>
      </p:grp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59" name="Text Box 6"/>
          <p:cNvSpPr txBox="1">
            <a:spLocks noChangeArrowheads="1"/>
          </p:cNvSpPr>
          <p:nvPr/>
        </p:nvSpPr>
        <p:spPr bwMode="auto">
          <a:xfrm>
            <a:off x="6791325" y="617024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Logic</a:t>
            </a:r>
            <a:r>
              <a:rPr lang="es-ES" sz="1400" dirty="0">
                <a:latin typeface="Candara" pitchFamily="34" charset="0"/>
              </a:rPr>
              <a:t>,</a:t>
            </a:r>
          </a:p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process</a:t>
            </a:r>
            <a:endParaRPr lang="es-ES" sz="1400" dirty="0">
              <a:latin typeface="Candara" pitchFamily="34" charset="0"/>
            </a:endParaRPr>
          </a:p>
          <a:p>
            <a:pPr algn="r"/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(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Reality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of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the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organization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)</a:t>
            </a:r>
          </a:p>
        </p:txBody>
      </p:sp>
      <p:sp>
        <p:nvSpPr>
          <p:cNvPr id="60" name="Text Box 18"/>
          <p:cNvSpPr txBox="1">
            <a:spLocks noChangeArrowheads="1"/>
          </p:cNvSpPr>
          <p:nvPr/>
        </p:nvSpPr>
        <p:spPr bwMode="auto">
          <a:xfrm>
            <a:off x="6804025" y="2069587"/>
            <a:ext cx="212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n-US" sz="1400" dirty="0">
                <a:latin typeface="Candara" pitchFamily="34" charset="0"/>
              </a:rPr>
              <a:t>Capabilities</a:t>
            </a:r>
            <a:endParaRPr lang="en-US" sz="1400" dirty="0">
              <a:solidFill>
                <a:schemeClr val="hlink"/>
              </a:solidFill>
              <a:latin typeface="Candara" pitchFamily="34" charset="0"/>
            </a:endParaRPr>
          </a:p>
        </p:txBody>
      </p:sp>
      <p:sp>
        <p:nvSpPr>
          <p:cNvPr id="61" name="Text Box 48"/>
          <p:cNvSpPr txBox="1">
            <a:spLocks noChangeArrowheads="1"/>
          </p:cNvSpPr>
          <p:nvPr/>
        </p:nvSpPr>
        <p:spPr bwMode="auto">
          <a:xfrm>
            <a:off x="6838950" y="3145912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Services</a:t>
            </a:r>
            <a:endParaRPr lang="en-US" sz="1400" i="1" dirty="0">
              <a:solidFill>
                <a:schemeClr val="hlink"/>
              </a:solidFill>
              <a:latin typeface="Candara" pitchFamily="34" charset="0"/>
            </a:endParaRPr>
          </a:p>
          <a:p>
            <a:pPr algn="r"/>
            <a:r>
              <a:rPr lang="en-US" sz="1400" i="1" dirty="0">
                <a:solidFill>
                  <a:schemeClr val="hlink"/>
                </a:solidFill>
                <a:latin typeface="Candara" pitchFamily="34" charset="0"/>
              </a:rPr>
              <a:t>(Software Assets, Web Services (example))</a:t>
            </a:r>
            <a:r>
              <a:rPr lang="en-US" sz="1400" dirty="0">
                <a:latin typeface="Candara" pitchFamily="34" charset="0"/>
              </a:rPr>
              <a:t> </a:t>
            </a:r>
          </a:p>
          <a:p>
            <a:pPr algn="r"/>
            <a:endParaRPr lang="en-US" sz="1400" dirty="0">
              <a:latin typeface="Candara" pitchFamily="34" charset="0"/>
            </a:endParaRPr>
          </a:p>
        </p:txBody>
      </p:sp>
      <p:sp>
        <p:nvSpPr>
          <p:cNvPr id="62" name="Text Box 50"/>
          <p:cNvSpPr txBox="1">
            <a:spLocks noChangeArrowheads="1"/>
          </p:cNvSpPr>
          <p:nvPr/>
        </p:nvSpPr>
        <p:spPr bwMode="auto">
          <a:xfrm>
            <a:off x="6864350" y="4361937"/>
            <a:ext cx="2124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Operational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Systems</a:t>
            </a:r>
            <a:r>
              <a:rPr lang="es-ES" sz="1400" dirty="0">
                <a:latin typeface="Candara" pitchFamily="34" charset="0"/>
              </a:rPr>
              <a:t>, </a:t>
            </a:r>
          </a:p>
          <a:p>
            <a:pPr algn="r"/>
            <a:r>
              <a:rPr lang="es-ES" sz="1400" dirty="0">
                <a:latin typeface="Candara" pitchFamily="34" charset="0"/>
              </a:rPr>
              <a:t>Technologies</a:t>
            </a:r>
            <a:endParaRPr lang="en-US" sz="1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529843"/>
            <a:ext cx="8355012" cy="5070475"/>
            <a:chOff x="249" y="799"/>
            <a:chExt cx="5263" cy="3194"/>
          </a:xfrm>
        </p:grpSpPr>
        <p:pic>
          <p:nvPicPr>
            <p:cNvPr id="2151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9" y="845"/>
              <a:ext cx="1588" cy="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6" name="Line 4"/>
            <p:cNvSpPr>
              <a:spLocks noChangeShapeType="1"/>
            </p:cNvSpPr>
            <p:nvPr/>
          </p:nvSpPr>
          <p:spPr bwMode="auto">
            <a:xfrm>
              <a:off x="292" y="1776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1518" name="Picture 118" descr="MCj04348880000[1]"/>
            <p:cNvPicPr>
              <a:picLocks noChangeAspect="1" noChangeArrowheads="1"/>
            </p:cNvPicPr>
            <p:nvPr/>
          </p:nvPicPr>
          <p:blipFill>
            <a:blip r:embed="rId3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23" y="1480"/>
              <a:ext cx="28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9" name="Oval 7"/>
            <p:cNvSpPr>
              <a:spLocks noChangeArrowheads="1"/>
            </p:cNvSpPr>
            <p:nvPr/>
          </p:nvSpPr>
          <p:spPr bwMode="auto">
            <a:xfrm>
              <a:off x="1066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20" name="Oval 8"/>
            <p:cNvSpPr>
              <a:spLocks noChangeArrowheads="1"/>
            </p:cNvSpPr>
            <p:nvPr/>
          </p:nvSpPr>
          <p:spPr bwMode="auto">
            <a:xfrm>
              <a:off x="225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21" name="Oval 9"/>
            <p:cNvSpPr>
              <a:spLocks noChangeArrowheads="1"/>
            </p:cNvSpPr>
            <p:nvPr/>
          </p:nvSpPr>
          <p:spPr bwMode="auto">
            <a:xfrm>
              <a:off x="3379" y="1888"/>
              <a:ext cx="952" cy="499"/>
            </a:xfrm>
            <a:prstGeom prst="ellips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22" name="Line 10"/>
            <p:cNvSpPr>
              <a:spLocks noChangeShapeType="1"/>
            </p:cNvSpPr>
            <p:nvPr/>
          </p:nvSpPr>
          <p:spPr bwMode="auto">
            <a:xfrm>
              <a:off x="249" y="2478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1523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 t="801"/>
            <a:stretch>
              <a:fillRect/>
            </a:stretch>
          </p:blipFill>
          <p:spPr bwMode="auto">
            <a:xfrm>
              <a:off x="476" y="799"/>
              <a:ext cx="1361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24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1338" y="1195"/>
              <a:ext cx="1724" cy="4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1525" name="Line 13"/>
            <p:cNvSpPr>
              <a:spLocks noChangeShapeType="1"/>
            </p:cNvSpPr>
            <p:nvPr/>
          </p:nvSpPr>
          <p:spPr bwMode="auto">
            <a:xfrm>
              <a:off x="612" y="1389"/>
              <a:ext cx="544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26" name="Line 14"/>
            <p:cNvSpPr>
              <a:spLocks noChangeShapeType="1"/>
            </p:cNvSpPr>
            <p:nvPr/>
          </p:nvSpPr>
          <p:spPr bwMode="auto">
            <a:xfrm flipH="1">
              <a:off x="1837" y="1525"/>
              <a:ext cx="181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27" name="Line 15"/>
            <p:cNvSpPr>
              <a:spLocks noChangeShapeType="1"/>
            </p:cNvSpPr>
            <p:nvPr/>
          </p:nvSpPr>
          <p:spPr bwMode="auto">
            <a:xfrm>
              <a:off x="2336" y="1616"/>
              <a:ext cx="136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28" name="Line 16"/>
            <p:cNvSpPr>
              <a:spLocks noChangeShapeType="1"/>
            </p:cNvSpPr>
            <p:nvPr/>
          </p:nvSpPr>
          <p:spPr bwMode="auto">
            <a:xfrm>
              <a:off x="3334" y="1298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1530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144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1" name="Picture 19"/>
            <p:cNvPicPr>
              <a:picLocks noChangeAspect="1" noChangeArrowheads="1"/>
            </p:cNvPicPr>
            <p:nvPr/>
          </p:nvPicPr>
          <p:blipFill>
            <a:blip r:embed="rId5" cstate="print"/>
            <a:srcRect t="40587"/>
            <a:stretch>
              <a:fillRect/>
            </a:stretch>
          </p:blipFill>
          <p:spPr bwMode="auto">
            <a:xfrm>
              <a:off x="2402" y="2024"/>
              <a:ext cx="680" cy="1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532" name="Picture 20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1247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3" name="Picture 21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064" y="2702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4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2834" y="2706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5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t="13542"/>
            <a:stretch>
              <a:fillRect/>
            </a:stretch>
          </p:blipFill>
          <p:spPr bwMode="auto">
            <a:xfrm>
              <a:off x="3651" y="2704"/>
              <a:ext cx="499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6" name="Line 24"/>
            <p:cNvSpPr>
              <a:spLocks noChangeShapeType="1"/>
            </p:cNvSpPr>
            <p:nvPr/>
          </p:nvSpPr>
          <p:spPr bwMode="auto">
            <a:xfrm flipH="1">
              <a:off x="1383" y="2387"/>
              <a:ext cx="46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7" name="Line 25"/>
            <p:cNvSpPr>
              <a:spLocks noChangeShapeType="1"/>
            </p:cNvSpPr>
            <p:nvPr/>
          </p:nvSpPr>
          <p:spPr bwMode="auto">
            <a:xfrm flipH="1">
              <a:off x="1610" y="238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8" name="Line 26"/>
            <p:cNvSpPr>
              <a:spLocks noChangeShapeType="1"/>
            </p:cNvSpPr>
            <p:nvPr/>
          </p:nvSpPr>
          <p:spPr bwMode="auto">
            <a:xfrm flipH="1">
              <a:off x="2200" y="2375"/>
              <a:ext cx="366" cy="3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39" name="Line 27"/>
            <p:cNvSpPr>
              <a:spLocks noChangeShapeType="1"/>
            </p:cNvSpPr>
            <p:nvPr/>
          </p:nvSpPr>
          <p:spPr bwMode="auto">
            <a:xfrm>
              <a:off x="2653" y="2387"/>
              <a:ext cx="272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40" name="Line 28"/>
            <p:cNvSpPr>
              <a:spLocks noChangeShapeType="1"/>
            </p:cNvSpPr>
            <p:nvPr/>
          </p:nvSpPr>
          <p:spPr bwMode="auto">
            <a:xfrm>
              <a:off x="1791" y="2341"/>
              <a:ext cx="635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41" name="Line 29"/>
            <p:cNvSpPr>
              <a:spLocks noChangeShapeType="1"/>
            </p:cNvSpPr>
            <p:nvPr/>
          </p:nvSpPr>
          <p:spPr bwMode="auto">
            <a:xfrm flipH="1">
              <a:off x="3198" y="2379"/>
              <a:ext cx="547" cy="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42" name="Line 30"/>
            <p:cNvSpPr>
              <a:spLocks noChangeShapeType="1"/>
            </p:cNvSpPr>
            <p:nvPr/>
          </p:nvSpPr>
          <p:spPr bwMode="auto">
            <a:xfrm>
              <a:off x="3853" y="2387"/>
              <a:ext cx="45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43" name="Line 31"/>
            <p:cNvSpPr>
              <a:spLocks noChangeShapeType="1"/>
            </p:cNvSpPr>
            <p:nvPr/>
          </p:nvSpPr>
          <p:spPr bwMode="auto">
            <a:xfrm flipH="1">
              <a:off x="2971" y="2341"/>
              <a:ext cx="592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44" name="Line 32"/>
            <p:cNvSpPr>
              <a:spLocks noChangeShapeType="1"/>
            </p:cNvSpPr>
            <p:nvPr/>
          </p:nvSpPr>
          <p:spPr bwMode="auto">
            <a:xfrm>
              <a:off x="249" y="3203"/>
              <a:ext cx="5216" cy="0"/>
            </a:xfrm>
            <a:prstGeom prst="line">
              <a:avLst/>
            </a:prstGeom>
            <a:noFill/>
            <a:ln w="28575">
              <a:solidFill>
                <a:srgbClr val="91931B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21545" name="Picture 3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12" y="3406"/>
              <a:ext cx="36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6" name="Picture 3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835" y="3361"/>
              <a:ext cx="356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47" name="Text Box 35"/>
            <p:cNvSpPr txBox="1">
              <a:spLocks noChangeArrowheads="1"/>
            </p:cNvSpPr>
            <p:nvPr/>
          </p:nvSpPr>
          <p:spPr bwMode="auto">
            <a:xfrm>
              <a:off x="1111" y="3491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pic>
          <p:nvPicPr>
            <p:cNvPr id="21548" name="Picture 3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958" y="3393"/>
              <a:ext cx="36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49" name="Text Box 37"/>
            <p:cNvSpPr txBox="1">
              <a:spLocks noChangeArrowheads="1"/>
            </p:cNvSpPr>
            <p:nvPr/>
          </p:nvSpPr>
          <p:spPr bwMode="auto">
            <a:xfrm>
              <a:off x="1944" y="3839"/>
              <a:ext cx="65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Legacy Systems</a:t>
              </a:r>
            </a:p>
          </p:txBody>
        </p:sp>
        <p:sp>
          <p:nvSpPr>
            <p:cNvPr id="21550" name="Text Box 38"/>
            <p:cNvSpPr txBox="1">
              <a:spLocks noChangeArrowheads="1"/>
            </p:cNvSpPr>
            <p:nvPr/>
          </p:nvSpPr>
          <p:spPr bwMode="auto">
            <a:xfrm>
              <a:off x="2974" y="3828"/>
              <a:ext cx="46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Databases</a:t>
              </a:r>
            </a:p>
          </p:txBody>
        </p:sp>
        <p:pic>
          <p:nvPicPr>
            <p:cNvPr id="21551" name="Picture 3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094" y="3483"/>
              <a:ext cx="363" cy="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52" name="Text Box 40"/>
            <p:cNvSpPr txBox="1">
              <a:spLocks noChangeArrowheads="1"/>
            </p:cNvSpPr>
            <p:nvPr/>
          </p:nvSpPr>
          <p:spPr bwMode="auto">
            <a:xfrm>
              <a:off x="3550" y="3828"/>
              <a:ext cx="8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  <a:latin typeface="Candara" pitchFamily="34" charset="0"/>
                </a:rPr>
                <a:t>Packaged Applications</a:t>
              </a:r>
            </a:p>
          </p:txBody>
        </p:sp>
        <p:sp>
          <p:nvSpPr>
            <p:cNvPr id="21553" name="AutoShape 41"/>
            <p:cNvSpPr>
              <a:spLocks noChangeArrowheads="1"/>
            </p:cNvSpPr>
            <p:nvPr/>
          </p:nvSpPr>
          <p:spPr bwMode="auto">
            <a:xfrm>
              <a:off x="1655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54" name="AutoShape 42"/>
            <p:cNvSpPr>
              <a:spLocks noChangeArrowheads="1"/>
            </p:cNvSpPr>
            <p:nvPr/>
          </p:nvSpPr>
          <p:spPr bwMode="auto">
            <a:xfrm>
              <a:off x="2290" y="3174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55" name="AutoShape 43"/>
            <p:cNvSpPr>
              <a:spLocks noChangeArrowheads="1"/>
            </p:cNvSpPr>
            <p:nvPr/>
          </p:nvSpPr>
          <p:spPr bwMode="auto">
            <a:xfrm>
              <a:off x="2971" y="3166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556" name="AutoShape 44"/>
            <p:cNvSpPr>
              <a:spLocks noChangeArrowheads="1"/>
            </p:cNvSpPr>
            <p:nvPr/>
          </p:nvSpPr>
          <p:spPr bwMode="auto">
            <a:xfrm>
              <a:off x="3691" y="3158"/>
              <a:ext cx="227" cy="1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21558" name="Picture 2" descr="C:\Users\Elisa\AppData\Local\Microsoft\Windows\Temporary Internet Files\Content.IE5\YGA34YZY\MCj04339530000[1].png"/>
            <p:cNvPicPr>
              <a:picLocks noChangeAspect="1" noChangeArrowheads="1"/>
            </p:cNvPicPr>
            <p:nvPr/>
          </p:nvPicPr>
          <p:blipFill>
            <a:blip r:embed="rId6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239" y="2918"/>
              <a:ext cx="26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60" name="Picture 121" descr="MCj04339420000[1]"/>
            <p:cNvPicPr>
              <a:picLocks noChangeAspect="1" noChangeArrowheads="1"/>
            </p:cNvPicPr>
            <p:nvPr/>
          </p:nvPicPr>
          <p:blipFill>
            <a:blip r:embed="rId11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5193" y="3566"/>
              <a:ext cx="31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8" name="Rectangle 49"/>
          <p:cNvSpPr>
            <a:spLocks noGrp="1" noChangeArrowheads="1"/>
          </p:cNvSpPr>
          <p:nvPr>
            <p:ph type="title"/>
          </p:nvPr>
        </p:nvSpPr>
        <p:spPr>
          <a:xfrm>
            <a:off x="1403350" y="5787320"/>
            <a:ext cx="6038850" cy="871537"/>
          </a:xfrm>
        </p:spPr>
        <p:txBody>
          <a:bodyPr/>
          <a:lstStyle/>
          <a:p>
            <a:pPr eaLnBrk="1" hangingPunct="1"/>
            <a:r>
              <a:rPr lang="es-ES" dirty="0" err="1"/>
              <a:t>Service-Oriented</a:t>
            </a:r>
            <a:br>
              <a:rPr lang="es-ES" dirty="0"/>
            </a:br>
            <a:r>
              <a:rPr lang="es-ES" dirty="0"/>
              <a:t> </a:t>
            </a:r>
            <a:r>
              <a:rPr lang="es-ES_tradnl" sz="2000" b="0" i="1" dirty="0" err="1"/>
              <a:t>Development</a:t>
            </a:r>
            <a:r>
              <a:rPr lang="es-ES_tradnl" sz="2000" b="0" i="1" dirty="0"/>
              <a:t> </a:t>
            </a:r>
            <a:r>
              <a:rPr lang="es-ES_tradnl" sz="2000" b="0" i="1" dirty="0" err="1"/>
              <a:t>Process</a:t>
            </a:r>
            <a:r>
              <a:rPr lang="es-ES_tradnl" sz="2000" b="0" i="1" dirty="0"/>
              <a:t>  (</a:t>
            </a:r>
            <a:r>
              <a:rPr lang="es-ES_tradnl" sz="2000" b="0" i="1" dirty="0" err="1"/>
              <a:t>Views</a:t>
            </a:r>
            <a:r>
              <a:rPr lang="es-ES_tradnl" sz="2000" b="0" i="1" dirty="0"/>
              <a:t>) </a:t>
            </a:r>
            <a:r>
              <a:rPr lang="en-GB" sz="2000" b="0" baseline="-25000" dirty="0"/>
              <a:t>Miller y </a:t>
            </a:r>
            <a:r>
              <a:rPr lang="en-GB" sz="2000" b="0" baseline="-25000" dirty="0" err="1"/>
              <a:t>Mukerji</a:t>
            </a:r>
            <a:r>
              <a:rPr lang="en-GB" sz="2000" b="0" baseline="-25000" dirty="0"/>
              <a:t>, 2003</a:t>
            </a:r>
            <a:endParaRPr lang="es-ES" dirty="0"/>
          </a:p>
        </p:txBody>
      </p:sp>
      <p:sp>
        <p:nvSpPr>
          <p:cNvPr id="61490" name="Rectangle 50"/>
          <p:cNvSpPr>
            <a:spLocks noChangeArrowheads="1"/>
          </p:cNvSpPr>
          <p:nvPr/>
        </p:nvSpPr>
        <p:spPr bwMode="auto">
          <a:xfrm>
            <a:off x="250825" y="458405"/>
            <a:ext cx="8713788" cy="1573213"/>
          </a:xfrm>
          <a:prstGeom prst="rect">
            <a:avLst/>
          </a:prstGeom>
          <a:solidFill>
            <a:srgbClr val="FFFF66">
              <a:alpha val="30196"/>
            </a:srgbClr>
          </a:soli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solidFill>
                <a:srgbClr val="980E06"/>
              </a:solidFill>
              <a:latin typeface="Perpetua" pitchFamily="18" charset="0"/>
            </a:endParaRPr>
          </a:p>
        </p:txBody>
      </p:sp>
      <p:sp>
        <p:nvSpPr>
          <p:cNvPr id="61491" name="Text Box 51"/>
          <p:cNvSpPr txBox="1">
            <a:spLocks noChangeArrowheads="1"/>
          </p:cNvSpPr>
          <p:nvPr/>
        </p:nvSpPr>
        <p:spPr bwMode="auto">
          <a:xfrm>
            <a:off x="247650" y="1707768"/>
            <a:ext cx="550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i="1">
                <a:solidFill>
                  <a:srgbClr val="FF6600"/>
                </a:solidFill>
                <a:latin typeface="Candara" pitchFamily="34" charset="0"/>
              </a:rPr>
              <a:t>CIM</a:t>
            </a:r>
          </a:p>
        </p:txBody>
      </p:sp>
      <p:sp>
        <p:nvSpPr>
          <p:cNvPr id="61492" name="Rectangle 52"/>
          <p:cNvSpPr>
            <a:spLocks noChangeArrowheads="1"/>
          </p:cNvSpPr>
          <p:nvPr/>
        </p:nvSpPr>
        <p:spPr bwMode="auto">
          <a:xfrm>
            <a:off x="250825" y="2114168"/>
            <a:ext cx="8713788" cy="2173287"/>
          </a:xfrm>
          <a:prstGeom prst="rect">
            <a:avLst/>
          </a:prstGeom>
          <a:solidFill>
            <a:srgbClr val="009900">
              <a:alpha val="30196"/>
            </a:srgbClr>
          </a:solidFill>
          <a:ln w="28575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solidFill>
                <a:srgbClr val="009900"/>
              </a:solidFill>
              <a:latin typeface="Perpetua" pitchFamily="18" charset="0"/>
            </a:endParaRPr>
          </a:p>
        </p:txBody>
      </p:sp>
      <p:sp>
        <p:nvSpPr>
          <p:cNvPr id="61493" name="Rectangle 53"/>
          <p:cNvSpPr>
            <a:spLocks noChangeArrowheads="1"/>
          </p:cNvSpPr>
          <p:nvPr/>
        </p:nvSpPr>
        <p:spPr bwMode="auto">
          <a:xfrm>
            <a:off x="250825" y="4381118"/>
            <a:ext cx="8713788" cy="1353343"/>
          </a:xfrm>
          <a:prstGeom prst="rect">
            <a:avLst/>
          </a:prstGeom>
          <a:solidFill>
            <a:schemeClr val="folHlink">
              <a:alpha val="30196"/>
            </a:schemeClr>
          </a:solidFill>
          <a:ln w="2857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solidFill>
                <a:schemeClr val="hlink"/>
              </a:solidFill>
              <a:latin typeface="Perpetua" pitchFamily="18" charset="0"/>
            </a:endParaRPr>
          </a:p>
        </p:txBody>
      </p:sp>
      <p:sp>
        <p:nvSpPr>
          <p:cNvPr id="61494" name="Text Box 54"/>
          <p:cNvSpPr txBox="1">
            <a:spLocks noChangeArrowheads="1"/>
          </p:cNvSpPr>
          <p:nvPr/>
        </p:nvSpPr>
        <p:spPr bwMode="auto">
          <a:xfrm>
            <a:off x="247650" y="3944555"/>
            <a:ext cx="560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i="1">
                <a:solidFill>
                  <a:srgbClr val="009900"/>
                </a:solidFill>
                <a:latin typeface="Candara" pitchFamily="34" charset="0"/>
              </a:rPr>
              <a:t>PIM</a:t>
            </a:r>
          </a:p>
        </p:txBody>
      </p:sp>
      <p:sp>
        <p:nvSpPr>
          <p:cNvPr id="61495" name="Text Box 55"/>
          <p:cNvSpPr txBox="1">
            <a:spLocks noChangeArrowheads="1"/>
          </p:cNvSpPr>
          <p:nvPr/>
        </p:nvSpPr>
        <p:spPr bwMode="auto">
          <a:xfrm>
            <a:off x="238125" y="5357670"/>
            <a:ext cx="612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 i="1" dirty="0">
                <a:solidFill>
                  <a:schemeClr val="hlink"/>
                </a:solidFill>
                <a:latin typeface="Candara" pitchFamily="34" charset="0"/>
              </a:rPr>
              <a:t>PSM</a:t>
            </a: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58" name="Text Box 6"/>
          <p:cNvSpPr txBox="1">
            <a:spLocks noChangeArrowheads="1"/>
          </p:cNvSpPr>
          <p:nvPr/>
        </p:nvSpPr>
        <p:spPr bwMode="auto">
          <a:xfrm>
            <a:off x="6791325" y="674305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Logic</a:t>
            </a:r>
            <a:r>
              <a:rPr lang="es-ES" sz="1400" dirty="0">
                <a:latin typeface="Candara" pitchFamily="34" charset="0"/>
              </a:rPr>
              <a:t>,</a:t>
            </a:r>
          </a:p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process</a:t>
            </a:r>
            <a:endParaRPr lang="es-ES" sz="1400" dirty="0">
              <a:latin typeface="Candara" pitchFamily="34" charset="0"/>
            </a:endParaRPr>
          </a:p>
          <a:p>
            <a:pPr algn="r"/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(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Reality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of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the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 </a:t>
            </a:r>
            <a:r>
              <a:rPr lang="es-ES" sz="1400" i="1" dirty="0" err="1">
                <a:solidFill>
                  <a:schemeClr val="hlink"/>
                </a:solidFill>
                <a:latin typeface="Candara" pitchFamily="34" charset="0"/>
              </a:rPr>
              <a:t>organization</a:t>
            </a:r>
            <a:r>
              <a:rPr lang="es-ES" sz="1400" i="1" dirty="0">
                <a:solidFill>
                  <a:schemeClr val="hlink"/>
                </a:solidFill>
                <a:latin typeface="Candara" pitchFamily="34" charset="0"/>
              </a:rPr>
              <a:t>)</a:t>
            </a:r>
          </a:p>
        </p:txBody>
      </p:sp>
      <p:sp>
        <p:nvSpPr>
          <p:cNvPr id="59" name="Text Box 18"/>
          <p:cNvSpPr txBox="1">
            <a:spLocks noChangeArrowheads="1"/>
          </p:cNvSpPr>
          <p:nvPr/>
        </p:nvSpPr>
        <p:spPr bwMode="auto">
          <a:xfrm>
            <a:off x="6804025" y="2126868"/>
            <a:ext cx="212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>
                <a:latin typeface="Candara" pitchFamily="34" charset="0"/>
              </a:rPr>
              <a:t>Business </a:t>
            </a:r>
            <a:r>
              <a:rPr lang="es-ES" sz="1400" dirty="0" err="1">
                <a:latin typeface="Candara" pitchFamily="34" charset="0"/>
              </a:rPr>
              <a:t>Services</a:t>
            </a:r>
            <a:r>
              <a:rPr lang="es-ES" sz="1400" dirty="0">
                <a:latin typeface="Candara" pitchFamily="34" charset="0"/>
              </a:rPr>
              <a:t>, </a:t>
            </a:r>
            <a:r>
              <a:rPr lang="en-US" sz="1400" dirty="0">
                <a:latin typeface="Candara" pitchFamily="34" charset="0"/>
              </a:rPr>
              <a:t>Capabilities</a:t>
            </a:r>
            <a:endParaRPr lang="en-US" sz="1400" dirty="0">
              <a:solidFill>
                <a:schemeClr val="hlink"/>
              </a:solidFill>
              <a:latin typeface="Candara" pitchFamily="34" charset="0"/>
            </a:endParaRPr>
          </a:p>
        </p:txBody>
      </p:sp>
      <p:sp>
        <p:nvSpPr>
          <p:cNvPr id="60" name="Text Box 48"/>
          <p:cNvSpPr txBox="1">
            <a:spLocks noChangeArrowheads="1"/>
          </p:cNvSpPr>
          <p:nvPr/>
        </p:nvSpPr>
        <p:spPr bwMode="auto">
          <a:xfrm>
            <a:off x="6838950" y="3203193"/>
            <a:ext cx="21240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Services</a:t>
            </a:r>
            <a:endParaRPr lang="en-US" sz="1400" i="1" dirty="0">
              <a:solidFill>
                <a:schemeClr val="hlink"/>
              </a:solidFill>
              <a:latin typeface="Candara" pitchFamily="34" charset="0"/>
            </a:endParaRPr>
          </a:p>
          <a:p>
            <a:pPr algn="r"/>
            <a:r>
              <a:rPr lang="en-US" sz="1400" i="1" dirty="0">
                <a:solidFill>
                  <a:schemeClr val="hlink"/>
                </a:solidFill>
                <a:latin typeface="Candara" pitchFamily="34" charset="0"/>
              </a:rPr>
              <a:t>(Software Assets, Web Services (example))</a:t>
            </a:r>
            <a:r>
              <a:rPr lang="en-US" sz="1400" dirty="0">
                <a:latin typeface="Candara" pitchFamily="34" charset="0"/>
              </a:rPr>
              <a:t> </a:t>
            </a:r>
          </a:p>
          <a:p>
            <a:pPr algn="r"/>
            <a:endParaRPr lang="en-US" sz="1400" dirty="0">
              <a:latin typeface="Candara" pitchFamily="34" charset="0"/>
            </a:endParaRPr>
          </a:p>
        </p:txBody>
      </p:sp>
      <p:sp>
        <p:nvSpPr>
          <p:cNvPr id="61" name="Text Box 50"/>
          <p:cNvSpPr txBox="1">
            <a:spLocks noChangeArrowheads="1"/>
          </p:cNvSpPr>
          <p:nvPr/>
        </p:nvSpPr>
        <p:spPr bwMode="auto">
          <a:xfrm>
            <a:off x="6864350" y="4419218"/>
            <a:ext cx="2124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400" dirty="0" err="1">
                <a:latin typeface="Candara" pitchFamily="34" charset="0"/>
              </a:rPr>
              <a:t>Operational</a:t>
            </a:r>
            <a:r>
              <a:rPr lang="es-ES" sz="1400" dirty="0">
                <a:latin typeface="Candara" pitchFamily="34" charset="0"/>
              </a:rPr>
              <a:t> </a:t>
            </a:r>
            <a:r>
              <a:rPr lang="es-ES" sz="1400" dirty="0" err="1">
                <a:latin typeface="Candara" pitchFamily="34" charset="0"/>
              </a:rPr>
              <a:t>Systems</a:t>
            </a:r>
            <a:r>
              <a:rPr lang="es-ES" sz="1400" dirty="0">
                <a:latin typeface="Candara" pitchFamily="34" charset="0"/>
              </a:rPr>
              <a:t>, </a:t>
            </a:r>
          </a:p>
          <a:p>
            <a:pPr algn="r"/>
            <a:r>
              <a:rPr lang="es-ES" sz="1400" dirty="0">
                <a:latin typeface="Candara" pitchFamily="34" charset="0"/>
              </a:rPr>
              <a:t>Technologies</a:t>
            </a:r>
            <a:endParaRPr lang="en-US" sz="1400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0" grpId="0" animBg="1"/>
      <p:bldP spid="61491" grpId="0"/>
      <p:bldP spid="61492" grpId="0" animBg="1"/>
      <p:bldP spid="61493" grpId="0" animBg="1"/>
      <p:bldP spid="61494" grpId="0"/>
      <p:bldP spid="61495" grpId="0"/>
      <p:bldP spid="58" grpId="0"/>
      <p:bldP spid="59" grpId="0"/>
      <p:bldP spid="6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/>
              <a:t>Services</a:t>
            </a:r>
            <a:endParaRPr lang="es-ES" sz="2000" b="0" i="1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s-ES_tradnl"/>
              <a:t>Concept of </a:t>
            </a:r>
            <a:r>
              <a:rPr lang="es-ES_tradnl" b="1" i="1"/>
              <a:t>service</a:t>
            </a:r>
          </a:p>
          <a:p>
            <a:pPr lvl="1" eaLnBrk="1" hangingPunct="1"/>
            <a:r>
              <a:rPr lang="es-ES_tradnl"/>
              <a:t>Involve a </a:t>
            </a:r>
            <a:r>
              <a:rPr lang="es-ES_tradnl" i="1" u="sng"/>
              <a:t>provider</a:t>
            </a:r>
            <a:r>
              <a:rPr lang="es-ES_tradnl"/>
              <a:t> and a  </a:t>
            </a:r>
            <a:r>
              <a:rPr lang="es-ES_tradnl" i="1" u="sng"/>
              <a:t>consumer</a:t>
            </a:r>
          </a:p>
          <a:p>
            <a:pPr lvl="2"/>
            <a:r>
              <a:rPr lang="en-US"/>
              <a:t>Consumer: acquires "something" ( a functionality , a skill ) that has value for him </a:t>
            </a:r>
          </a:p>
          <a:p>
            <a:pPr lvl="2"/>
            <a:r>
              <a:rPr lang="en-US"/>
              <a:t>Provider: is an entity (eg, an organization) that has resources (or controlled delivery or coordinates shipment) to offer "something" that has value to someone. </a:t>
            </a:r>
          </a:p>
          <a:p>
            <a:pPr lvl="1"/>
            <a:r>
              <a:rPr lang="en-US"/>
              <a:t>An </a:t>
            </a:r>
            <a:r>
              <a:rPr lang="en-US" b="1"/>
              <a:t>act of service </a:t>
            </a:r>
            <a:r>
              <a:rPr lang="en-US"/>
              <a:t>offers resources: </a:t>
            </a:r>
          </a:p>
          <a:p>
            <a:pPr lvl="2"/>
            <a:r>
              <a:rPr lang="en-US"/>
              <a:t>A set of functionalities and/or abilities (</a:t>
            </a:r>
            <a:r>
              <a:rPr lang="en-US" b="1"/>
              <a:t>capabilities</a:t>
            </a:r>
            <a:r>
              <a:rPr lang="en-US"/>
              <a:t>) resources which are intangibles and are provided by a provider. </a:t>
            </a:r>
          </a:p>
          <a:p>
            <a:pPr lvl="2"/>
            <a:r>
              <a:rPr lang="en-US"/>
              <a:t>Also, they can offer material or tangible resources. </a:t>
            </a:r>
          </a:p>
          <a:p>
            <a:pPr lvl="2"/>
            <a:r>
              <a:rPr lang="en-US"/>
              <a:t>The act of service usually involves a set of activities (one or more </a:t>
            </a:r>
            <a:r>
              <a:rPr lang="en-US" b="1"/>
              <a:t>process</a:t>
            </a:r>
            <a:r>
              <a:rPr lang="en-US"/>
              <a:t>) where resources are used </a:t>
            </a:r>
          </a:p>
          <a:p>
            <a:pPr lvl="1"/>
            <a:r>
              <a:rPr lang="en-US"/>
              <a:t>We talk about service as a </a:t>
            </a:r>
            <a:r>
              <a:rPr lang="en-US" b="1"/>
              <a:t>capability</a:t>
            </a:r>
            <a:r>
              <a:rPr lang="en-US"/>
              <a:t>, not as a functionality in a software system</a:t>
            </a:r>
            <a:endParaRPr lang="es-ES" sz="2200" dirty="0">
              <a:solidFill>
                <a:schemeClr val="tx1"/>
              </a:solidFill>
            </a:endParaRP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15</a:t>
            </a:fld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Concept of Service</a:t>
            </a:r>
            <a:endParaRPr lang="es-ES" dirty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813" y="465412"/>
            <a:ext cx="8807822" cy="1634321"/>
          </a:xfrm>
        </p:spPr>
        <p:txBody>
          <a:bodyPr>
            <a:normAutofit fontScale="85000" lnSpcReduction="20000"/>
          </a:bodyPr>
          <a:lstStyle/>
          <a:p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word</a:t>
            </a:r>
            <a:r>
              <a:rPr lang="es-ES" dirty="0"/>
              <a:t>, </a:t>
            </a:r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meanings</a:t>
            </a:r>
            <a:endParaRPr lang="es-ES" dirty="0"/>
          </a:p>
          <a:p>
            <a:pPr lvl="1"/>
            <a:r>
              <a:rPr lang="es-ES" dirty="0"/>
              <a:t>Business </a:t>
            </a:r>
            <a:r>
              <a:rPr lang="en-US" dirty="0"/>
              <a:t>Service</a:t>
            </a:r>
            <a:endParaRPr lang="es-ES" dirty="0"/>
          </a:p>
          <a:p>
            <a:pPr lvl="1"/>
            <a:r>
              <a:rPr lang="es-ES" dirty="0" err="1"/>
              <a:t>Service</a:t>
            </a:r>
            <a:r>
              <a:rPr lang="es-ES" dirty="0"/>
              <a:t> as “software” (e-</a:t>
            </a:r>
            <a:r>
              <a:rPr lang="es-ES" dirty="0" err="1"/>
              <a:t>services</a:t>
            </a:r>
            <a:r>
              <a:rPr lang="es-ES" dirty="0"/>
              <a:t>)</a:t>
            </a:r>
          </a:p>
          <a:p>
            <a:pPr lvl="1"/>
            <a:r>
              <a:rPr lang="es-ES" dirty="0" err="1"/>
              <a:t>Implementation</a:t>
            </a:r>
            <a:r>
              <a:rPr lang="es-ES" dirty="0"/>
              <a:t> of a </a:t>
            </a:r>
            <a:r>
              <a:rPr lang="es-ES" dirty="0" err="1"/>
              <a:t>service</a:t>
            </a:r>
            <a:r>
              <a:rPr lang="es-ES" dirty="0"/>
              <a:t> (</a:t>
            </a:r>
            <a:r>
              <a:rPr lang="es-ES" dirty="0" err="1"/>
              <a:t>e.g</a:t>
            </a:r>
            <a:r>
              <a:rPr lang="es-ES" dirty="0"/>
              <a:t>. Web </a:t>
            </a:r>
            <a:r>
              <a:rPr lang="es-ES" dirty="0" err="1"/>
              <a:t>Services</a:t>
            </a:r>
            <a:r>
              <a:rPr lang="es-ES" dirty="0"/>
              <a:t>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16</a:t>
            </a:fld>
            <a:endParaRPr lang="es-ES" dirty="0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002432" y="2744189"/>
            <a:ext cx="15472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s-ES_tradnl" sz="1600" i="1" dirty="0" err="1">
                <a:latin typeface="Candara" pitchFamily="34" charset="0"/>
              </a:rPr>
              <a:t>Primary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services</a:t>
            </a:r>
            <a:endParaRPr lang="es-ES" sz="1600" i="1" dirty="0">
              <a:latin typeface="Candara" pitchFamily="34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259632" y="3958135"/>
            <a:ext cx="22900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_tradnl" sz="1600" i="1" dirty="0" err="1">
                <a:latin typeface="Candara" pitchFamily="34" charset="0"/>
              </a:rPr>
              <a:t>Support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the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primary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services</a:t>
            </a:r>
            <a:endParaRPr lang="es-ES" sz="1600" i="1" dirty="0">
              <a:latin typeface="Candara" pitchFamily="34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755576" y="4863789"/>
            <a:ext cx="27940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s-ES_tradnl" sz="1600" i="1" dirty="0" err="1">
                <a:latin typeface="Candara" pitchFamily="34" charset="0"/>
              </a:rPr>
              <a:t>Provide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an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infrastructure</a:t>
            </a:r>
            <a:r>
              <a:rPr lang="es-ES_tradnl" sz="1600" i="1" dirty="0">
                <a:latin typeface="Candara" pitchFamily="34" charset="0"/>
              </a:rPr>
              <a:t> </a:t>
            </a:r>
            <a:r>
              <a:rPr lang="es-ES_tradnl" sz="1600" i="1" dirty="0" err="1">
                <a:latin typeface="Candara" pitchFamily="34" charset="0"/>
              </a:rPr>
              <a:t>for</a:t>
            </a:r>
            <a:r>
              <a:rPr lang="es-ES_tradnl" sz="1600" i="1" dirty="0">
                <a:latin typeface="Candara" pitchFamily="34" charset="0"/>
              </a:rPr>
              <a:t> </a:t>
            </a:r>
          </a:p>
          <a:p>
            <a:pPr algn="r"/>
            <a:r>
              <a:rPr lang="es-ES_tradnl" sz="1600" i="1" dirty="0">
                <a:latin typeface="Candara" pitchFamily="34" charset="0"/>
              </a:rPr>
              <a:t>e-</a:t>
            </a:r>
            <a:r>
              <a:rPr lang="es-ES_tradnl" sz="1600" i="1" dirty="0" err="1">
                <a:latin typeface="Candara" pitchFamily="34" charset="0"/>
              </a:rPr>
              <a:t>services</a:t>
            </a:r>
            <a:endParaRPr lang="es-ES" sz="1600" i="1" dirty="0">
              <a:latin typeface="Candara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395536" y="3577805"/>
            <a:ext cx="1368152" cy="861774"/>
          </a:xfrm>
          <a:prstGeom prst="rect">
            <a:avLst/>
          </a:prstGeom>
          <a:solidFill>
            <a:srgbClr val="7DBEF9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endParaRPr lang="es-ES" sz="1200" dirty="0">
              <a:latin typeface="+mj-lt"/>
            </a:endParaRPr>
          </a:p>
          <a:p>
            <a:pPr algn="ctr"/>
            <a:r>
              <a:rPr lang="es-ES" dirty="0">
                <a:latin typeface="+mj-lt"/>
              </a:rPr>
              <a:t>Software</a:t>
            </a:r>
          </a:p>
          <a:p>
            <a:pPr algn="ctr"/>
            <a:endParaRPr lang="es-ES" sz="900" dirty="0">
              <a:latin typeface="+mj-lt"/>
            </a:endParaRPr>
          </a:p>
          <a:p>
            <a:pPr algn="ctr"/>
            <a:endParaRPr lang="es-ES" sz="900" dirty="0">
              <a:latin typeface="+mj-lt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95536" y="2283983"/>
            <a:ext cx="1368152" cy="415498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+mj-lt"/>
              </a:rPr>
              <a:t>Business</a:t>
            </a:r>
            <a:endParaRPr lang="es-ES" sz="900" dirty="0">
              <a:latin typeface="+mj-lt"/>
            </a:endParaRPr>
          </a:p>
          <a:p>
            <a:pPr algn="ctr"/>
            <a:endParaRPr lang="es-ES" sz="900" dirty="0">
              <a:latin typeface="+mj-lt"/>
            </a:endParaRPr>
          </a:p>
        </p:txBody>
      </p:sp>
      <p:graphicFrame>
        <p:nvGraphicFramePr>
          <p:cNvPr id="22" name="21 Diagrama"/>
          <p:cNvGraphicFramePr/>
          <p:nvPr>
            <p:extLst>
              <p:ext uri="{D42A27DB-BD31-4B8C-83A1-F6EECF244321}">
                <p14:modId xmlns:p14="http://schemas.microsoft.com/office/powerpoint/2010/main" val="3877679049"/>
              </p:ext>
            </p:extLst>
          </p:nvPr>
        </p:nvGraphicFramePr>
        <p:xfrm>
          <a:off x="3863752" y="2497685"/>
          <a:ext cx="5100736" cy="3256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614" name="Line 14"/>
          <p:cNvSpPr>
            <a:spLocks noChangeShapeType="1"/>
          </p:cNvSpPr>
          <p:nvPr/>
        </p:nvSpPr>
        <p:spPr bwMode="auto">
          <a:xfrm flipH="1">
            <a:off x="3476625" y="5202562"/>
            <a:ext cx="19446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es-E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 flipH="1">
            <a:off x="3476625" y="4270873"/>
            <a:ext cx="19446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es-E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H="1">
            <a:off x="3476625" y="2929733"/>
            <a:ext cx="19446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es-ES"/>
          </a:p>
        </p:txBody>
      </p:sp>
      <p:cxnSp>
        <p:nvCxnSpPr>
          <p:cNvPr id="16" name="15 Conector recto"/>
          <p:cNvCxnSpPr/>
          <p:nvPr/>
        </p:nvCxnSpPr>
        <p:spPr>
          <a:xfrm>
            <a:off x="107504" y="3249133"/>
            <a:ext cx="8892480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67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1" grpId="0"/>
      <p:bldP spid="25613" grpId="0"/>
      <p:bldP spid="25615" grpId="0"/>
      <p:bldP spid="20" grpId="0" animBg="1"/>
      <p:bldP spid="21" grpId="0" animBg="1"/>
      <p:bldP spid="25614" grpId="0" animBg="1"/>
      <p:bldP spid="25612" grpId="0" animBg="1"/>
      <p:bldP spid="256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07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 err="1"/>
              <a:t>Examples</a:t>
            </a:r>
            <a:r>
              <a:rPr lang="es-ES" dirty="0"/>
              <a:t> of </a:t>
            </a:r>
            <a:r>
              <a:rPr lang="es-ES" dirty="0" err="1"/>
              <a:t>Services</a:t>
            </a:r>
            <a:r>
              <a:rPr lang="es-ES" dirty="0"/>
              <a:t> </a:t>
            </a:r>
            <a:r>
              <a:rPr lang="es-ES" dirty="0" err="1"/>
              <a:t>which</a:t>
            </a:r>
            <a:r>
              <a:rPr lang="es-ES" dirty="0"/>
              <a:t> </a:t>
            </a:r>
            <a:r>
              <a:rPr lang="es-ES" dirty="0" err="1"/>
              <a:t>involved</a:t>
            </a:r>
            <a:r>
              <a:rPr lang="es-ES" dirty="0"/>
              <a:t> a </a:t>
            </a:r>
            <a:r>
              <a:rPr lang="es-ES" dirty="0" err="1"/>
              <a:t>technology</a:t>
            </a:r>
            <a:r>
              <a:rPr lang="es-ES" dirty="0"/>
              <a:t> </a:t>
            </a:r>
            <a:r>
              <a:rPr lang="es-ES" dirty="0" err="1"/>
              <a:t>part</a:t>
            </a:r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8" name="AutoShape 2" descr="data:image/jpeg;base64,/9j/4AAQSkZJRgABAQAAAQABAAD/2wCEAAkGBw8PDQ0MDQ0NDw0MDQ0NDQ0NDg8NDQwOFBEWFhQRFBQYHCghGBolJxQUITEhJSorLi46Fys1ODMsNygtLisBCgoKDg0OFA8PFSwcHBwsLCwtLSwsLCssLCssLyssNy4sLCwvLCwsLCwsKywrKywsLCwsLCwsLCwsLCwsLCwsLP/AABEIAKgBLAMBEQACEQEDEQH/xAAcAAEAAQUBAQAAAAAAAAAAAAAAAQIDBAUGBwj/xABLEAABAwIBBAsMBwYGAwAAAAABAAIDBBEFBgcSIRMxQVFTYXGBkZLRFBYXIjRSVHShsrPSMjVCYnKxwXOCk6LC4SUzNkNVdRUj8f/EABoBAQEBAAMBAAAAAAAAAAAAAAABAgMEBQb/xAAzEQEAAQMABwcDBAIDAQAAAAAAAQIDEQQFEiExUnEUFTJBUaHREzSxYYGR8CIzJHLBI//aAAwDAQACEQMRAD8A9aC8OHfStIIJVQRREFQQEBAQEEoIQEBAQEBAQEBAQEBAQEBAQEBAUBAQEEKKhQQstJC1CJVRKqCoIJQEBAQEBAQFQUBAQQglAQEBBCCUEIJQEBAQEBAQQgICAoCKhQUlZVIVgStIlAVRKAgICAgICAqCAgKAgICAgICAgICAgKgoCAgICAghAUBARUKCkrMqkJAkLSJVQQEBUWa2UxwyyCxMcUjwDtEtaSL9CLTGaoj1eRjOvX8BRdSb51rD3e6rPNPt8HhXr+AoupN86YO6rXNPt8HhXr+AoupN86YO6rXNPt8HhXr+AoupN86YO6rXNPt8HhXr+AoupN86YO6rXNPt8HhXr+AoupN86YO6rXNPt8HhXr+AoupN86YO6rXNPt8HhXr+AoupN86YO6rXNPt8HhWr+AoupN86YO6rXNPt8HhWr+AoupL86YO6rXNPt8HhXr+AoupN86YO6rXNPt8HhXr/AEei6k3zpg7qtc0+3wjwr1/AUXUl+dMHdVrmn2+E+Fev4Ci6kvzpg7qtc0+3weFev4Ci6kvzpg7qtc0+3weFev4Ci6kvzpg7qtc0+3weFev4Ci6kvzpg7qtc0+3weFev4Ci6kvzpg7qtc0+3weFev4Ci6kvzpg7qtc0+3weFav4Ci6k3zpg7qtc0+3weFav4Ci6k3zpg7qtc0+3weFev4Ci6kvzpg7qtc0+3weFev4Ci6k3zpg7qtc0+3w6rN9ljUYlNURzxwMbDE17TE14JJdbXdxUmHS03RKLFNM0zO/1dyo84QQgKAiqVkUlZaVBWElIWkSqCIKggxsV8lqfV5vcKrVHjp6w+aAtPr0oCAgICAgICAgICAgICAgICAgICAgIPRcy3lVb6vH8RSXk628FHV60svEEBAQFFUrIpKy0kKwkqlpBUSiColBi4r5LU+rze4VWrfjp6w+aAtPr0oCAgICAgICAgICAghBKAgICAgICAgIPRcy3lVb6vH8RSXk628FHV60svEFAQEEFRUFRVKzKpCsIqWkEEhVBUSgxcW8lqfV5vcKsNW/HT1h83UVM6aWKCPR05ntjZpODWlzjYAk7S0+trqimmap8m7xjI2vo4HVNRC1sTC1rnNlY8t0jYXAO+QOdTLr2tNtXatimd7CwLAqmukfFSxh7o2ab7uaxrW3A2zu61Zcl6/RZiJrniuYnk3V01RFSSxXqJ26UcMTmzPcCSBqbtbR6FEt6TbromuJ3R5zubmPNrihZpmOBptfY3TN0+TVq9qZh151nYzjM/w5mvw2enmNPUROimBA0H6tvaIO0RxjUq7lF2iunapnMNvi+RdfSQPqaiJjYmFoc4SseRpODRqB3yFMuC1ptq5VFFM75/RhYDk/U17pGUjGvdE1rn6T2ssCbDb29pHJe0iizETXPFlNyQrjWOw8RM7pbDs5ZsrNHY9WvSvbdGpMsdstfT+pndnDPObjFfR4/48XamYcXeOj+vs0OLYPU0bxHVwSQudrbpAFr9/RcLg8xVdq1et3YzRVlgI5GywLAqiukfFSsa98bNkcHPawBtwL3PKEy4b1+izETXPFu/BxivAR/x4u1TMOv3jY9Z/g8HGK8BH/Hi7UzB3lY9Z/hjU+Q2IyQCpZCwxFjng7NGDoi99V+IplqrTrMVbMzv6NLhWHy1U8dNA0OllJDGlwaDZpcdZ4gVXZuXKbdM11cIbTEckK6mlpoZomNkrJNigAlY4OfcCxIOr6QUy4bemWq6aqqZ3U8Wf4OMV4CP+PF2pmHF3jY9Z/hqcZyYrqJunVUz2R3tsrS2SO+4C5pIHPZXLntaTauziireuYFkpW10TpqWNj2MkMbi6RjCHhoNrE7zgplm9pdqzVs1zva/FsNmpJ301QzQlj0S4XDhYtBBBGo7arltXKblMV0zuls8WyPrqSn7qqImNhBYNISsefG2tQKmXDa0y1cq2KZ39HT5lvKq31eP4iS6etfBR1etLLxBQEBRUIIKiqViVSFYJVLbIglVBUSgxMW8mqfV5vcKNW/HT1h81NJFiCQRYgjUQdwhbfXPe8JqGYvg40yNKpgfBN9ycDRLrcoDhyhY4S+auUzo1/d5TmOjV5qsHNLRTzzt0JZ5nh+lqLI4SWWPOJCrLm1je+pcimnfER+f7C9kKBWVFdjTxd1RM6mpNLbjpYwALbxOq/JxqT6M6Z/8qaLEeUZnrLn6/ObNHiT42si7hinMLgWkyuY12i6QOvt7ZAsrh2qNW01WYnP+Uxn9G8zq4U2Skiq7DZaSeEaW6YpHhpb0lp/+pDrauuzTXNHlVEsvOj9TVP4qf4zFI4sav+4p/f8ADksy3lFd+xh98q1O9rbw0dZdFB/qqb/rB7zE8nUn7KP+y1l9lpUYbVQRQxwPjkgErxIH6ZOm4EBwcLagNwpENaFodF+iqapmJiW2yrgjrsGmkczbpO7IdL6Ub2x6bTff2xzlSOLg0aqq1pERE+eJeCrb6ZuMmsop8Olkmp2xOdLHsThM1zm6OkHatFw16kmMuDSNHovxFNWd3o9bzeZSz4jDUSVDYWuhlYxuwtc0EFt9d3FYmMPC03RqLFVMU53x5uaynziVtLX1NLFHSGOCTQYZI5C8iwOsh431Yh3NH1fauWqa6pnM/wB9HXZNvLsEhedt1FI422rkOKk8XQvxjSKo/V5Nm3+uKH8UvwXrU8Huaf8Ab1/t+Yei5e/WOT/rx9+JSPN5Wh/6r/T5bDOBlBNh1JFPTtic+SpbCRM1zm6Jje7VYjX4oUiHFoWj037k01emdzJyXxNuKYc2WeFgE2ywzxa3RusS02vuEW5EncxpFudHu7NM8N8NPmqpthpq+AG4hxOoiBO2Qxkbb+xWXPrGraroq9aYaLPPheulxBg1OaaaUjfF3Rn3+gJS7Oqrvitz1b3OUf8AAr75pPzCRxdbQPuf5c3mW8qrfV4/iKy7etfBR1etLLxBAUEKKhAKzKqVlUhWCVS0yKiVUEBUY2LeS1Pq83uFVq346esPmgLT696HmfxnY6mWgefEqW7LFfcmYPGA5W+4s1Q8rWdnaoi5Hlunp/fy6zOfi3cuGvij8WStcYG21WYfGld0XH76lLpavtfUvRM8Kd/wvZrR/g1Lbzqjp2Z6TxZ1j9xV+34eH1l9klvt7JJfl0itvoqPDHR71liAcHn0uCpzr87ZIyPbZYji+Z0b/fTj9f8A1i50fqap/HT/ABmJHFyau+4p/f8ADksy3lFd+xh98q1O9rbw0dZdFD/qqb/qx7zE8nUn7KP+zY5S5GU+I1ENRUSTAQxiPY4y1rXtDi7WbXG3bUpE4cVjTK7NM00xG9q85mUUVLRuw6K2z1MIjDADow058Uu5wC0DsViHNoGj1XLkXJ4RPu8ZWn0Ag9ZzLeTVvrEfuLNTw9a+Ojo4XL363r/2/wDS1WOD0tC/0UdHreS31DT+ov8Adcs+bwtI+5q6vKc2/wBcUP4pfgvWp4Pc0/7ev9vzD0XL36xyf9ePvxKR5vJ0P/Vf6fLe5VZOx4lAynlkkjbHMJrx6OkSGubbWPvFSJw62j6RVYqmqmM5jDDxCtpcCw1jGBxawOZTxm7nzzG7vGdbVc3JPRuBOLkoouaXemZ8+P6Q1OZ2Rz6Kqe83e+vke8+c4xRkn2q1OfWkRFymI5flXC0Ypk9LB9KeBkkIF7u2enN49e+4BnWThLM/8fSoq8p3/tJnFN8Aad/uI/kpHE0H7n+XO5lvKq31dnxFqXb1t4KOr1pZeIKCFMqhQEUKkigrKqgrAlaZSqJVBEFRi4t5LU+rze4Uat+OnrD5pC2+vdJm5+uaH8cvwXqTwdPTvt6/2/MOxz1f5VB+0n91qlLoaq8VfSGfmexEPoJKa406Wdx0b69jk8Zp6dMcyVOPWdvF2KvWPw5Wtzf1j8UkiEJ7kkqHSd0gtDGwOdpHdvpAEi2+N7Wrl3aNYW4sROf8ojh+rss6+KNgw4Qatkqpog1lwDoRPEjjyXa0fvLMOhq21Nd3a8oj87myyxonV+Eyx0tnumjhmh1gCUBzXgA7WsDUkcXDotcWb8TXuxmJ/Dn81WTtVSOq5qqF0Oytjjja+2m6xJcbDaG0rMu1rHSLd3Ziic4XsOqmyZV1egbiKhMJI85pj0hzE25k8ma6Zp0GnPnVn8rWWONmix3DZS8iF1OI5xfxdjfK9pcRxanfupHBdFs/V0a5GN+d38MnOvgXdFEKuMXmobvNvtU5+mObU7mO+kSzq2/sXNieFX5eMLT6AQes5lvJq31iP3Fmp4etfHR0cLl79b1/7f8AparHB6Whf6KOj1nISRs+CUzGkX2CSnd91wLm6/YedZni8PTImjSKs+uXFZB5HV0GKQzVEBiipdlLpC5pa8ljmgMsdd9K/MrM7no6ZplquxNNM5mW/wAvKlpxfAYARpsqRK4brWukYG9Oi7oSHV0OmfoX6v0X87FXJBR0k8Li2SPEIXtIJFy2OQgHfGoalIZ1bRFdyqmrhNM/+NpjFHHjGE+Ja9REyenJt/65gLtF9zXdp5SnCXDarq0a/v8AKcT0/u9pczbS2hqWuBa5te9rmuBBaRFGCCNwq1OxrWc3KZj0+WmzVYroV9bQuPi1DpJYwdrZY3HSA5Qf5El2NY2s2qLkeW7+XSZ1GgYPIALAS04AG0AHjUpHF1NXfcR+7lsy3lVb6vH8Ral3Na+Cjq9aWHiCCFFEEKAVFUFYlpIWoSVQWkSqiVQRBUY2K+S1Pq83uFWGrfjp6w+aAtPr2wwHFHUdXDWMY17oS4hj7hrrsLddvxJLivWou0TRM4y2uVuV8uJthbLDFEIHPcDGXHS0gBrvyKRGHBo2h02JmYnOWrwPGZ6GcVFM/ReBouBGkyRm61w3QrLnvWaLtOzXDuPC1NoW7hh2S30tmfoX39G1/as4ed3TTnxzjo4fHMZqK6c1FS/SfbRaANFkbPNaNwLT0bNmizTs0Q3uTGX9XQxinLWVFOy+gyQua+MbzXjc4iCpMOtpGr7d6drOJbLFM6lXJGWU8EVO5wIMukZnt423AAPKCmHDb1VbpnNdWfZzOTOUUlBVOq2MbNI+N8btlc7XpODi4kayfF9qsw7mkaPTeoijOIhVlZlJJiU0c8sUcZii2INjLiCNIuub8qkQmjaNFimaYnOXQUec+pjp46d9NTzBkTYnPkL7ytDdG7hx7qYdWrVlE1TVFUw4Z5BcS1ui0kkNuToi+oXO2q9OOClB02SWWUuGxyxxQRSiZ7XkyF4IIFrCykxl09J0Om/MTNWMNNjWIuq6qare1rHTv0y1ty1psBYX5FXYs2ot0RRE5w2GS2VdThrnbAWvikIMkElzG5w+0La2u3LjnvYKTGXFpGi0X4/y3THm6qoztTlhEVFCx9tTnyvkaOPRAH5qbLpU6ppzvrnHRxYxyc10eIzO2aeOaObx9TXFhBDdW0NVrBaw9D6FH0ptU7omMNvlXlvNiUDKeWCKNscwmDoy8kkMc22vc8b2KRGHBo2g02KpqiqZ3YXMmcvqigphSMhilY173sMheCwONy0W3L3POkwzpGgUXq9vOJZWH5yJoH1L46OmHdVQal7dKSwkLGtdbl0L8pKYYr1bTXFMTXO6MOVw/FJIKuOtjsJI5tmDdeibm5YeIgkc6ru12ortzbnhjDocpcv56+ldSSU8MbXPY/SY55cNE33VIh1bGgU2a4riqZbbMt5VW+rs+IkuDWvgo6vWlh4gioUEKAioKkikrEtJarCSqC2iVUFRKqCDFxXyWp9Xm9wo1b8dPWHzSFt9elAQEBFEQQEBAQEBAQEBAQEBAQEBAQEHouZbyqs9XZ8RSp5OtfBR1etLDxBFQoIUUUEFJVQSuOZVUFqElUFuESFUSqggKjFxXyWp9Xm9wpDVvx09YfNI2gtvr0oCAgICAgICAgICAgICAgICAgICCEBB6NmW8qrfV4/iKS8nW3go6vWlh4gghRRBCioKgghZwoFYJVrTIqJVQQFRi4r5LU+rze4VYat+OnrD5pC0+vSgICKICAgIggICAgICAgICAgICAgICD0XMt5VW+rx/EUqeTrXwUdXrSw8QQQoqFAQEVSVhQKwKlpEhVEqoKiUFMjA5rmOF2uaWuB2i0ixCETje0feZhnoFP1T2q5djtd/nlPeZhnoFP1T2pk7Xf55O8zDPQKfqntTJ2u/zyd5mGegU/VPah2u/zyd5mGegU/VPah2y/wA8nebhnoFP1T2pk7Zf55O83DPQKfqntQ7Zf55O83DPQKfqntTJ2u/zyd5mGegU/VPamTtd/nk7zMM9Ap+qe1Mna7/PJ3mYZ6BT9U9qZO13+eTvMwz0Cn6p7UO13+eUd5mGf8fT9U9qZO13+eTvNwz0Cn6p7Uydrv8APKe8zDP+Pp+qe1Mna7/PLh86uT9JS01NLS00cJdUGN5jBGkCwkA9VWHo6uv3LldUV1Z3PMyq9h7XklkHSx0UXdtLHLUyDZZTICTGXbUY17gtz3WcvntJ065Vcn6dWIj+5bnvMwz0Cn6p7Uy6/a7/ADyd5mGegU/VPah2u/zyd5mGegU/VPah2u/zyd5mGegU/VPamTtd/nlHeZhnoFP1T2pk7Xf55ZmGYFSUrnPpaaOFz26LiwEFzb3sVMsV3rlzdXVlsVHGIiFFEEKKhSRBWVSFYErSJVRKqCoIJQFQQEBAQEBAQEBAQFAVBQEHD54IdLC2u4Krhd0te3+pWHoasqxfx6xLic1+T/ddaKiRt6eiLZHXGp83+2z2aR5ONWXo6x0j6dvZjjV+Htyj54UBAQFQUEICgIIUUQQoIKiqSsyqoKwJWmUqgglaQQSgKggICAgICAgICAoCAgICDl85VM6XCahjG6T9Om0Gjbc4zsAA49dlYdzQKopv0zPDf+GfkjgbaCiiphYyf5k7x9uZ30jyDU0cTQkuLSb83rk1+Xl0blRwCAghAQEBAUBFQoCCFAUVQVmVaBuNynXoxjise1cEXqnJNEMmLGz9uMHjaSPYVyRd9YZmhmR4tEdsub+JpP5XXJFylnYleFfDwjfaFdun1TZlcZVRnakYf3gtRVHqmJXQtIlAVBQFQQEBAQFAQEBAQEEIJQY1ZKWmEBrXCSVrTpblgXAjjBaDzIQyUBBCAglBCAgKAgIqFAUEIBRVJWJVxkZXThzyvArbKbqioFBUFpFxkhb9Fzm/hJCsSjKixOVv2g4feH6rcXKoZ2YZkWLt+2wjjabhbi76psMuOtidtPA4neL+a3FdM+bOzK+Dfa18i0iUBUQ5wG2QOU2UFh9dE3bkafw+N+SzNdMea7Msd+LsH0WuPQ0LM3YXYljvxh24xo5SXdizN2fRdhbOLS7zOg9qn1ZXYhLcXk3Qw8xH6p9WTYhkQ4u0/TaW8YOkFqLseaTR6M6Odjhdr2kcu1yjcXJExPBjEp2ZvnBMwuJW5KkDU3Xx7ik1EQx3yuO2drWLarLGZawNncN0niOtMyYX21Q3QebWtbSbKrupvH0K7UJhIqW8fQm1BhIqG7/sKu1BhUJW+cOlMwmFV95ARRAUEIIUBAKkrCgrKvOZJXON7kbwGoBdTDmykSu3XE85WoRcZK7ccRzqitsrvOd0lXCLgkd5x6StIqEzvOPTdUXBUv3weUJgVd1u3m+1MCptYd1o5igusrQPObyILwxE8LJ1nK5n1TEKH4kfPkP7xsmZ9TELBrCdej0lTCqm1bd0Ee0KC6JWnacOlBVpDfCgAoCAgAoLrah42nHn1q7UmFwVrt5p5ldqUwq7uPmjpV2zCe7vufzf2TbMHd33P5v7JtmEd3/d9v8AZNswnu4+aOlNswkV33fb/ZXbMKZK4/ZYOc/om3BhYNdKDezeYHtVzCYlkxY0R9JjuS9/atRUmFw4+3cid1gP0WtpMKDlAdyEc77/AKKbRhafj8m5HGOXSKm0uFmTHZ9wRjkae1SapMMeXF6g/wC6R+FrR+iztSuIY/8A5Gfb2aTrEqZlcQr/APM1I1bMedkZ/RTMriGnHKuJpIQVgKi4CtIrBVRUqgglAKCLoJugXQLoF0EXQQUBpttG3Ioq6Kh3nH80Duh/newJgVsrD9oA8mpQXu62/e6EEmqZbbPJY3QUNrBugj2phVXdjd53QFUUurBuNPOUwKDVu3m+1MGVBqn746EwKu7HW3OVMC0ZXec7pQS2dw+0efWgPmcdsnm1ILRcgjSTIkSEbqZkwkz8XtV2jC26fiWZqXCnZ+JTaMLT6jXte1Tay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AutoShape 5" descr="data:image/jpeg;base64,/9j/4AAQSkZJRgABAQAAAQABAAD/2wBDAAkGBwgHBgkIBwgKCgkLDRYPDQwMDRsUFRAWIB0iIiAdHx8kKDQsJCYxJx8fLT0tMTU3Ojo6Iys/RD84QzQ5Ojf/2wBDAQoKCg0MDRoPDxo3JR8lNzc3Nzc3Nzc3Nzc3Nzc3Nzc3Nzc3Nzc3Nzc3Nzc3Nzc3Nzc3Nzc3Nzc3Nzc3Nzc3Nzf/wAARCACoASwDASIAAhEBAxEB/8QAHAAAAgIDAQEAAAAAAAAAAAAAAAECBgMFBwQI/8QAThAAAQMDAQQGBgQJCQYHAAAAAQACAwQFERIGITFRBxNBYXGBFCKRobHBFSMyUiRCYnKCorLC0RYlM2NzdJLS4SY0RFPw8UNUZKOzw+L/xAAbAQEAAgMBAQAAAAAAAAAAAAAAAQUCAwYEB//EADURAAIBAwIDBAgFBQEAAAAAAAABAgMEEQUhEjFBUWFxwQYTFDKBkbHwIjM0odEVIzXh8VL/2gAMAwEAAhEDEQA/AO2IQhYmQ0JIQDQhCAEIQpAIQhACaSEIGhJCAaEkKQNCSEA0JIQgaEkIBoQhACaSaAaEkZQDTSQgGhCEAIQhACEIQAkmkUBiTSTWJkCEIQAmkhANCEKQCEIQAhCSAaEkIQCEIUgEJIQDQkhANCSaEDQllGUBJCSEA00soUgaEk0A01FNQBoQhACEIQAkmkgMSEgmsTIE0kIBoSWKrqYaOlmqql+iGFhfI7BOGgZJ3ISk28IzIVWPSDswPtXFw7zTy/5VaGuDmhzSC0jII7QojOMvdeTOpRqUvfi14rA0LS3Laqy2yrfSVtb1c7AC5gie7GRkbwCOBXrtF4oLzA+a2z9dHG/Q46XNwcZ4EDmtjhJLia2POqtNy4VJZ7D3oSXmrK+joQDW1cFODw62Vrc+0rFvHM2xi5PCR6ULWQ7QWWZ+iK7ULnHgBUNz8VsgQQCDkHeDzUJp8iZ05w95YGhYKiqp6bT6RMyPV9nUeKjDXUk0gjiqGPeeDQd5WDrU1LgclnszuOCTWcbHpSTRhbTASF4LlerZa5GR3Guhp3yAua17t5HPCjb77arlOYKCvgnlDS7Qx2/HNY8cc4zubPU1XHj4XjtxsbFNLCw1dZSUTWvrKmGna44aZZAwE8hlZGptJZZnRleFt4tbvsXCleeTJmuPsBUhc6A8KqL2rVKvSg8Skk/EyjGU1mKyj2J5Xk+kqHOPS4f8SjU3W3UvV+k11NF1jdTNcoGocx3LOnUhUeINN925E04LMtl3ntynleOjuVDXPcyjrIJ3NGXNikDiB5LFNfbPBKYprrQskBwWuqGAjxGVnL8HvbCmnU9zfw3NimsUE0VREJaeVksbuD43BwPmFkQhpp7kkJJoBoSTUAaEkIAQllCEGEJpJrEzGhJGUA1qtqm69mLs3nRTfsFbTK8F+brsdxb96klH6hUS91myk8VIvvR861P9HJ4Fd62LrzV2enjleXSMhY4FxyS0tHz+S4LJvYe8LqmyVaaWhtdRv0+jRh45tLRlc47r2apTm+WcPwf8HT6tS9bFLqV/pI9XbCs74onfqAfJWPoemDrfdWkgBlQw5PZlv+irvSjgbXPc0gh9HE4Edu9w+S0Oz97ko7FeqGF+mSsmia4jsjAfq9u4eBK7G4rKFmpM4HT7WVfVPVx6suu1u3800r6SxSdVA04dVD7T/wA3kO/ie5UN0klROXPc+SV54klznH4leuw2ue93OCgpyGukOXPIyGNHFx/644Xa7HYbdY6cRUEDWvxh8zhmR/i75DcubhTqXbcpPCPole5ttKgqdOOZP7y2cKqaWogaHVFPNE08DJGWg+0LY2HaO52OQGjqCYQfWp5DmN3l2eIwV3aRrZWOZI0PY4Yc1wyCO8LlPSRszS2YMulA1sNLK/RLCOEbyCQW9xwd3YeHHdlUtJ0Vx03yNVtrFC6l6q4ikn28v9G/uV9pb3Z6C5U3qujqOpnicd8Zc3geYy0YPblFundFX08h3NEgz4dq5jYLw0Vk9GBIIqiPidwL2EPZu/RIz+V3rojJg5jXN7QDlUeq8cK8KzWH5o8S9nbnToS4op/Xp3mHpPqy6+W6i1HTFA6VwB3Zc7A/YVf2eu9VR7T0DBVTtpjOxjousOjDsA7s47cqe09Z9JbX102ctihhiHd6gcfe4qv1jzHWF8Zw5paWnvAC7axaqVH2NHzW6quN/Jrp5YLB0mVpqNtJYAd1LTxx+BILj+2tr0TU5lu9ZUkboacMB73O/g0qkXC4i7X+7XFuSyapdoz90bh7gF1Donp9Fmq6ojfNUaR4NaPm4qmguK8fcfV68/VaOkuqSLwue9L7tMFpHOWQ+5v8V0LK5x0wu32dv5Ux9zFaT904a/8A08vvqVPZyjq6raCnfSwSSsigf1hY3OnJGPgVbqyphtzhFWTMp5CNWiU6XY54O9Q6KBmuuDiOEDB7XH+C0PSaP9sp9+PweL4FUWo6dTrL10m88i09FU6tGNHkt3+5aaUmthbPRNfUREka4mlwzyyFSbxXuuV0mqA8OijxBDpORob2jxJJ81YrJcZbZ0a3GSlDzUTVToIy0E6S9rBq7sDJzzwq5ZrXLW1lLb4GOHWODM4+y3tPkMlXHo3pVO1bueLmuvzK70puJes9jis4Z5Z7vUQQyWykkdC2UB9XI04c9uPVZnlg5PPPcs1s2eu1xoJau3UL5YIs/ZIBcRxDQT6x8PjuWLayhNt2vu1OW6WOka+If1ZaNOPDh5LpvR7fbbJYaSgNRFFVQZYY3uDdW8nI55z7V5LiSu7uTqvC6HX2mdM0qn7PHL2z5v77TnGzO0NRZqtlXRvcYSR10OcCRvaCOfI9i7tBKyeGOaI6o5GhzTzBGQqg7o5sb6iacSVo66R0haJW6QXHJx6vDerZSQR0lLDTQ56uGNsbNRycAYG/yW+0o1KOYye3Q8Gq3lvd8E4LE+pnQo5TyvaUxJCjlGVAGhRyjKAllLKjlGVIIJpIWs2DRlJJCB5XnuDddvqmfeheP1Ss6hKNUT282kIZReGmfNh3tb4BdH2fa5lit7ZBhwpovMFgIPsIXNjwaO4Lr1DTatjbHXMG9lJHHJ+bwB8ju/SXMXds61vJx5x3/k63UKijKGeuxQttql8t8hbJ+JQNYDzAkfj448lXbTg+k549YM+xb3bQfz5TO+/SuHsf/qtTY7bUTtus8TS4UsTZntA36MkE+WR5Z5K+pqdbR4dX/DOV0+rSttccpvCfmjoXRG2P6WuDnY6wU4DPDUM/Bq6llfPuzN/ns97grY4z1TDplb2yMPEfPxAXd7fX0typGVVFM2WF43Ob2dxHYe5LRONJRktzfqV7bXV3J0Z8Wy+0evK0G30UU2x9zbMAQ2IObn7wcCPet7lc26SNqKeqg+iLfK2VmsOqZWHLSRvDAe3fvPgBzXpk8IqrqrGnSk5HOaSDFxpAxvrGeMDH5wXTaZnUxujd9qJxYfI4VU2EtTrrtRSHSTBSOFRKewaT6o83Y96ul0aILzXRHcC/rB+kM/Nc5rtJujGp2PBu9HG1GWevkUu4wiC715b/AONI2T2sHzytPXY9JeM7xjPsCse0bQ2uhlaNz4tPm13/AO1T5HvNzr2SNLSJGkA/dLBj3AHzV7oFTjpQfdj5beRzupW7hqFbs5/PBOjZ1TZAN+qVzveu57CU3ouylvbjBkYZT+k4ke4hcOg1GNjQMudvHif+6+h6OAUlHBTN4QxtjH6IA+S89tidxUqLt+rPo2qZo2FvQfPCz8FjzPRlc06YnfhNmb+TMfexdJyuX9MTvw+0NB3iKU+9v8F7p+6cjf8A6eR7eiXfNc3D/lwj3vVf6TwP5ZTf3eL4FWHojwRdXD+pH7arvShj+WUv92i+BXju/wBOW3oltKHg/qXXop3bNzb/APi3/ssVzyeZ9qpXRUf9mpf72/8AZYrkDvGV6Lb8mPgZ6n+sqeJXdsdkaTaaKOQyGmroQRFUBurLfuuHaPePbmmU2yNz2bjnqawRzQNaS6WnJcGjdvLSAezfuOFtIdo7w58zJqotlhldG9gjYACDjhhWau2goWWd0xlZJLJEWtgG9znEYwR2DPaqupVtL3jhLMWu3C/k2xqXNGCgnmL6Gj2dvD6WaJhl10spwRnc3PAhXlcptdO9raelblz3HSB3krqqjQ6k5QnBvKT2NV9GKkmubHlGUspK9PCSyjKihCCWUspIQDyllJCAaFHUlqWs2EkKOpLUhBJMb3Ad6hqXhu9VPTUvWU+AQ4ZcRnSPBa61WNGm6kuSM4Qc5KK6nzzUjTK5v3XEe9dy2GbHVbC2uKUao30xY4d2pwVJqdk7bKXv+v1OJcdMmDxycdi6PYqOlt1npKS3l5pY4/qjI7LiCc7zzySqzTLilcOXD0LvVq6nCKXaci6QKKeiu1C2djvVbMwPIwHgFhBHiCtn0Rlrr9XRuAc19EQQRkEa27vetftreX3+7PJfmkp3uZTAADduBdnic4B9isnR/BQ2S2OuVQzNZVkthAOX9UCB4AFwO/uHFWFte29C3dBZws7vlzKm80O6jVV3NrfG2+eXhj9zU7X7F1FonkqrbE+a3OJcAwanQdxHHTyd7eZrNFcKugk6yiqpoHni6J5bn2Kz7QbSXatrJoJpn08TXENhiJaMdmTxdu5rSDh9kY8FZ0NPVaCqRns91jc4u8qQp12qaax9SNbtBdq6MxVdxqpYyN7HSHSfEcClZbPcL5U9TboDJg4fIdzI/wA53Z4ceQWWAQxzsmNPDIWHOiVmpjvEdq6lsrtDRXOmFNDDHSTwtyaZgAbjmzHZ7x71rr2FSl+JvKNtmqd1PFSTz2dvxPZsvs/T7P270enzLK86p5tO+R3yA7B8yVqtroxDdIJnAgSwlpyO1p/1CqXStUTNv9Mxk0jWehtOlryBnW/fjyCj0YRR3C4V9PXAzRCAPDXOO52oDI37jgqkvUrmLtksPtO8trD2e3Vwnslyx8B7Qap4YBTxukkbLjS0ZJBBHx0rUdItsfbdqXyQxk01VRxhkjRlpexoYRkdo0tPmF7NvKWnpNpZYaaMMjEERDSS7iDnjlVKuf1dTTNbuB1bh5L32dhU0+ydRSy+fzKGNShfar6mcWlLCbz2ZfYbnZiEVF+t8cgxC2oY6Rztwa0EE5PZwXd45mTN1xva8c2uBC4jsnLpvLRwzTP7fymK8U9VLC8SROLTzC52Oq+xz4HDKffudfq9F16uM+6vruXnK5H0t19NUXigbTVEUpgieyQRvDtDtW8HHArp9trRWUzZdwcDh45FcEvYfHeri2VpY4VUpLXbiPXJ+CvKlynSjUhumUlvpkb1zo1JcOC79F17tlupbj9IV8FM6SSPQJX4LgA7h7VoukOvpLltU6ot9QyohMEbQ+M5BIzkKriUFwAcM+Kc8UwDC6KQN6xgJLDj7QXmlWlVSg1sWtvp9LTKUqlOeXFPn8zq3RndaKhspoqycQ1ElS5zWva4ZBDQN+McQe1Wu8bQ26zTRQ18r2yStLmNZGXbgcFcutu+qpW/ls+K3PSc/O0NA3lSOP65/grexpRnKNN8jhXrNe6hVuJRSaa5Zxv8THtZdbRLO252mWQVMsgjnhfGWtkGDh/cRgDv5LUfSrgGa4wOsJ06Xchv7Fpbo4shiDeJlHwK2tls1Ze54YaR0QfGx73dY4gY9UdgPNabvSbN3aU47Pnv/B54azftxUJc+mF5lu2MuFpFUHVczmVhOIhIMMGeTuZ78Kw7WbTR7NxUrn0rqh1Q5zWgSBgbpAzk4PMdi5hdLbVWmtdSVjWiUNDgWuyHNOcEHyPsUL/eZa+htNHUPL5aYzYceJZ9XjPhvHsXtq6fRtaHFb+6bP6tcT4oVtprl/w6Xs1tjBfKw0jqV1NLoL2ZkDw7GMjgN+/Kr+0nSPWWraCsttPQUz46Z4Zrke7LjpB7OHFaDZB7orxFKzjGxzveFXdrJhPtneZGnLTVOwfDA+Spal225U0944/c6T0ep+1QU66znP7PuO5bLXh99skNwkgbA+Rz2ljXah6riMg+S2yrPRw3Tsbb+/rHf+45WXK99JtwTfYY3MYwrzjHkm/qNCELYaBIQhAYNSNSwakalrNhm1I1LDqS1IQZi9QmDZonxyDLXjBWPUkXKGk1hkp4KpNBJBM+Nx9Zhx49681x2hNqsdbRlxE0rSKU/nHD/wDDnP6QW+vkGdFQwbx6r/DsKo+2YHocDuU3xaf4LjownYXzhHk8/J8vvuOgtFC54OLtXzRVGtc9wa3iTgBXi2QdTTMEji5waBk9uBgeWOxVqx0j5quOZzfqWlwB5uGP8w9qutriEtXE1wy3Vkjnjf8AJLniqTjRXXH7lhqVdcWP/Jni2YguM0dVcQ9oa3AY12kvHfyHv3rbiwWUR6Po2nx+bv8Abx969ZeomRdfbQdtRjRhJ4XecZVhTqVHUlFZfcVPaHZGKOF9VaNYLBl1OTqyPyTx8jn5KoU9VPSVEVTSv0TxO1Ru7M8j3Hge4rrXWd65ftJAymvVXHEAGa9QA7NQDse9XVlXlUTpz3Of1S0jQca1Lbf9xdINwjuddbK6EYZPQNdpP4p1vyPI5Hkvd0Tu03iu76X99qqFfI49VG77MetrfAu1/F5Vo6MH6bxV99L++1c1UhwXrj3n0KhU9bo0Z9q8x9IhztXKf/TRfvKmXA/hlJn8v5K3bfOztRJ/dovi5VCuP4ZSZ/L/AHVe3H+Pl4eZxunf5qHj5HQOjSqpqasrnVEsceYWButwGfWPBbczekXStnhaRTSvBZkYyQ0Aux3kZVI2XOL/AAFu76iT91Xmnd6VM6GF8bpGjLgHglo5lcDe1qtWEbWEc9e/qdzfRhC6nVk+z6I3mz5LYpz+KXjHs/7LJtM4O2duYdvBpZAf8JRTNbTwtiYdw4nmea8e0UmbDcBnjTv+C6nTqDoUadKXNHMXc+PjkjnVt/3qAA7tbN3mFf8ApHkLtm3gknNTHxPeVz62D8Lp/wC1Z+0FdekGXNgxnjUs/eV1qb93wZzWn7W1b76MqlrObjSD+tZ8Qtp0kP1bT0ndRf8A2OWqtR/nSj/tWftBe3b1+vamHuoW/wDyPXj0785HlttrKr4oqt6J0U4B4yfIre7O32WxVTJI4GTOkhc3D3EADLT2Kv3o6jTAf8w/BKtqXwT0jWx6i5jm5JwATgjsPHSVuvJU1eZqe6ufyItKVapOlCisyecePxN7d7lU3i4vravQHFoY1jAQ1jRnAGe8k571rbrRywvt9VICGzsl0A9oBYM+3PsW12NZR193ZTXVh9f+iax/quIBOHbgezsXv6UXMF2tcUbWtayldhoGABqxgexLi9o1aHBQ3RY3GlXdrxVbtYljZbdds7bHk2Vbmucc8IT8QtJtfQeh7RPlYPq6polH53B3vGf0l6bLVejXmly7DJGujd54x7wF6Nvng1lvYOyOQ+9v8FxVfijqPdJeX+jrfRdpWkF3v6s6hsGNGx9rHOIn2ucfmt+CtDsd6my1paP/ACrD7Rn5rch66imsQXgeW5ea033v6mbKMrEHJ6lmaDJlNY9XejUgPFgowVl0paVrNhiwUt6ylqRCAxHKRyshCiQgMUjBI0xu3tduK5BeblU3BjYX9VGxj9R0sJJOCO095XYh9oeK4jW+pVTt+7I4e9eWvb0qkozlHLR4L6+ubRRdCfDn/Ra9n4y7ZyB+ATDUysLg3GdQa7J9gHsW2opepnY/7pz5dvuXl2Ea2ew1UMnB058vVbg+5Z5YjDI6N5w4ew94VBq9CdKrG4hy2+DXIutLuJXFv/deZPn35LKHhzQ5pyCMgqJctHT1ktONO5zPunh5Feg3NpH9Hv8AzgrOhrNtOGZvhfZuROzqxeEso9lZWQ0dO6epkDI28Se3uHM9y5pcat1fXTVLhpMj8gch2D2YW32vM1QIaoHMcfqOaODcnj8vYvBZLY6ukD5QW0zT67vvfkj/AK3LotLubepRdeEs9PvxOZ1aFxO4Vtw9/j3/AANPfqU00dtc4YdPA+U+bzj9UNW46OXabzUf3U/ttXt2xo4aiWnqnQseGt6o5b9nfkeW8+5ay2VDrY90lAyKNz26XfVjeO9VVSDlcOq2XEtfpWdurGVN7LGfPBk27eP5RuJIGaaPie9yqdY5rqykw4HGvgfzVZKuR9TO6epd1kzzvcQN3IAdgWlvOfpKkY4Ya2IvHfk4/dXrrXebaVLHQrNGq+06vCcFtnPwwetlH1tuqrhG3MlvdFId3GM6g8ezB/RW1tdWaKtgqWHcxwJA7Wnj7ll2Qcwx18b2a45Gsa9vMEOBHvWppo30zpaOUkvpXmPJ4ub+KfMYXq0SadD1T6nr9LqbV868eax9Fg6uJw4AtdkEZB5heC/zZslcM8YXBeLZmZ1Zbmtzl8J0Hw7Pdu8lk2iY9llrdQI+qK1cDhV4X0Zl61VbfjXVeRTbZuq6f+1Z8QrdtdG+utXUxuaHCZjvW4do+ap1sDjWUw3/ANK34hXuqpnzQPY+J+lw4gcO9enVeJpKPPDwVejwjKE4z5Nldt1pqoqynmk6prYntc718ncc7tyz3u3vu929Lik0NZCIiXMJBwSd28c16Y6sUxEVW9sb+ALzpD/DPwXrY/ryI4fXJ+7vXCf1XUaM+CKxLPZ/06Wjo9hCk4pZi+eWUTai3egmgzPrfI9+AGadwA7zzC9NHb/pCgucIwZ/RWvg/tGv1N9uMeasW02xdzu8lJNSSwZg1ZjlJbnOOBweS9Nj2PuNJ1j6p8THloADHl3DyXR0XXqQUrh5k+fLyKWVuqN/CVvHEFy+XfvzOf0FU6KWnrKd2Hsc2RniN63e3ddHX3qgmiOWOoWvb5vcvXU7AXmKpl9Eihkgc8vZiUAtBOcb156jYTaV8scxp4XtZEI2sbUN1AanO7cD8bmtFtTnTlKDWx03pFUpXllGdNpzXTr9ow0dEKvZ+vmaPrqWaKVhHHADg73HPkvHtZUtqZ7dI05JpST46j/BXzZXZaspKWb07NPI94LQx4dgAduDhak9FEokPVXouiydLZYC4tBOcA6se4KLi09ZONRc1k8Gg1o21OKq7f8ASuUl+uFfHDC+plhp6RjYI4WOLQA0BuTjiTjO/muh7EXapqzLSVMrptDA9j3HJAzggnt4ha2t6NXSytlpLn1MgY1r8wag/SAAcZG/ACs+zWzrbJTuYJOtlfjXKRguxwGOwL3RTTKR29x7c63F+Ftm4GVMZWRsfNTEa25LQw4KeCs3Vo0IDFoS0LPpT0rAzPNoUTGvXpRpCgHjMZWNzDyWw0hIsHJQDVPy08FxG7gtudY3B3VDx+sV9AmFh4tC1cuzNllqH1ElrpHzPOpz3xh2Tz3rF7nivbWVwkk8YKJ0fFz6GrY3iJgceSsdVQzTN3xEkcDjeFZKahpqRmilp4YW5zpijDR7lm0dyxnFTjwyWUei2pyoU4xzuigTU1XB/wAJUPH9XGXe4KAjleP9yrc8vRZP8q6F1YRobyVRPRKEnlNoso3tRLdZKHDbKuqyx1DK2N253XMxkeC20VjdoAc3SAMADcArOGN5J6QrKztKdrBxh1PJWqyqyyyq1OzjZ4nRkgtcMEO4FVyXYG4iU+j1VN1Z4CQuyPYF07QOSegcl6mkzxV7WnX/ADFk5zQ7AztlD62rje0fiRsdv8zj4L21/R5aq6Vk0r6mOVjdIdE8AY5YIKvOkJaFHCmsNGy1oxtXmjsys2TZO32eORtO2R5kIL3SuDiccOAA7V6Z9mLRUy9bPQROkxgu3gnxwd63ulGlZwfBtHY3Vs1m3U3b7TW0Foobe1zaOlihDsatDcZ8V6ZKWKVhZJGx7SMFrmggherCeFLm28s1qCSwjUQbPWmnlE0FtpY5GnIc2FoIPdyXv6gcl6cIwjk3zIUFHkjymBp4tB8lIRYGBuHIL0aUaVjwonc8/VDkgRL06UaVOCMGDqwjqxyWfSnpUjB5+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AutoShape 7" descr="data:image/jpeg;base64,/9j/4AAQSkZJRgABAQAAAQABAAD/2wBDAAkGBwgHBgkIBwgKCgkLDRYPDQwMDRsUFRAWIB0iIiAdHx8kKDQsJCYxJx8fLT0tMTU3Ojo6Iys/RD84QzQ5Ojf/2wBDAQoKCg0MDRoPDxo3JR8lNzc3Nzc3Nzc3Nzc3Nzc3Nzc3Nzc3Nzc3Nzc3Nzc3Nzc3Nzc3Nzc3Nzc3Nzc3Nzc3Nzf/wAARCACoASwDASIAAhEBAxEB/8QAHAAAAgIDAQEAAAAAAAAAAAAAAAECBgMFBwQI/8QAThAAAQMDAQQGBgQJCQYHAAAAAQACAwQFERIGITFRBxNBYXGBFCKRobHBFSMyUiRCYnKCorLC0RYlM2NzdJLS4SY0RFPw8UNUZKOzw+L/xAAbAQEAAgMBAQAAAAAAAAAAAAAAAQUCAwYEB//EADURAAIBAwIDBAgFBQEAAAAAAAABAgMEEQUhEjFBUWFxwQYTFDKBkbHwIjM0odEVIzXh8VL/2gAMAwEAAhEDEQA/AO2IQhYmQ0JIQDQhCAEIQpAIQhACaSEIGhJCAaEkKQNCSEA0JIQgaEkIBoQhACaSaAaEkZQDTSQgGhCEAIQhACEIQAkmkUBiTSTWJkCEIQAmkhANCEKQCEIQAhCSAaEkIQCEIUgEJIQDQkhANCSaEDQllGUBJCSEA00soUgaEk0A01FNQBoQhACEIQAkmkgMSEgmsTIE0kIBoSWKrqYaOlmqql+iGFhfI7BOGgZJ3ISk28IzIVWPSDswPtXFw7zTy/5VaGuDmhzSC0jII7QojOMvdeTOpRqUvfi14rA0LS3Laqy2yrfSVtb1c7AC5gie7GRkbwCOBXrtF4oLzA+a2z9dHG/Q46XNwcZ4EDmtjhJLia2POqtNy4VJZ7D3oSXmrK+joQDW1cFODw62Vrc+0rFvHM2xi5PCR6ULWQ7QWWZ+iK7ULnHgBUNz8VsgQQCDkHeDzUJp8iZ05w95YGhYKiqp6bT6RMyPV9nUeKjDXUk0gjiqGPeeDQd5WDrU1LgclnszuOCTWcbHpSTRhbTASF4LlerZa5GR3Guhp3yAua17t5HPCjb77arlOYKCvgnlDS7Qx2/HNY8cc4zubPU1XHj4XjtxsbFNLCw1dZSUTWvrKmGna44aZZAwE8hlZGptJZZnRleFt4tbvsXCleeTJmuPsBUhc6A8KqL2rVKvSg8Skk/EyjGU1mKyj2J5Xk+kqHOPS4f8SjU3W3UvV+k11NF1jdTNcoGocx3LOnUhUeINN925E04LMtl3ntynleOjuVDXPcyjrIJ3NGXNikDiB5LFNfbPBKYprrQskBwWuqGAjxGVnL8HvbCmnU9zfw3NimsUE0VREJaeVksbuD43BwPmFkQhpp7kkJJoBoSTUAaEkIAQllCEGEJpJrEzGhJGUA1qtqm69mLs3nRTfsFbTK8F+brsdxb96klH6hUS91myk8VIvvR861P9HJ4Fd62LrzV2enjleXSMhY4FxyS0tHz+S4LJvYe8LqmyVaaWhtdRv0+jRh45tLRlc47r2apTm+WcPwf8HT6tS9bFLqV/pI9XbCs74onfqAfJWPoemDrfdWkgBlQw5PZlv+irvSjgbXPc0gh9HE4Edu9w+S0Oz97ko7FeqGF+mSsmia4jsjAfq9u4eBK7G4rKFmpM4HT7WVfVPVx6suu1u3800r6SxSdVA04dVD7T/wA3kO/ie5UN0klROXPc+SV54klznH4leuw2ue93OCgpyGukOXPIyGNHFx/644Xa7HYbdY6cRUEDWvxh8zhmR/i75DcubhTqXbcpPCPole5ttKgqdOOZP7y2cKqaWogaHVFPNE08DJGWg+0LY2HaO52OQGjqCYQfWp5DmN3l2eIwV3aRrZWOZI0PY4Yc1wyCO8LlPSRszS2YMulA1sNLK/RLCOEbyCQW9xwd3YeHHdlUtJ0Vx03yNVtrFC6l6q4ikn28v9G/uV9pb3Z6C5U3qujqOpnicd8Zc3geYy0YPblFundFX08h3NEgz4dq5jYLw0Vk9GBIIqiPidwL2EPZu/RIz+V3rojJg5jXN7QDlUeq8cK8KzWH5o8S9nbnToS4op/Xp3mHpPqy6+W6i1HTFA6VwB3Zc7A/YVf2eu9VR7T0DBVTtpjOxjousOjDsA7s47cqe09Z9JbX102ctihhiHd6gcfe4qv1jzHWF8Zw5paWnvAC7axaqVH2NHzW6quN/Jrp5YLB0mVpqNtJYAd1LTxx+BILj+2tr0TU5lu9ZUkboacMB73O/g0qkXC4i7X+7XFuSyapdoz90bh7gF1Donp9Fmq6ojfNUaR4NaPm4qmguK8fcfV68/VaOkuqSLwue9L7tMFpHOWQ+5v8V0LK5x0wu32dv5Ux9zFaT904a/8A08vvqVPZyjq6raCnfSwSSsigf1hY3OnJGPgVbqyphtzhFWTMp5CNWiU6XY54O9Q6KBmuuDiOEDB7XH+C0PSaP9sp9+PweL4FUWo6dTrL10m88i09FU6tGNHkt3+5aaUmthbPRNfUREka4mlwzyyFSbxXuuV0mqA8OijxBDpORob2jxJJ81YrJcZbZ0a3GSlDzUTVToIy0E6S9rBq7sDJzzwq5ZrXLW1lLb4GOHWODM4+y3tPkMlXHo3pVO1bueLmuvzK70puJes9jis4Z5Z7vUQQyWykkdC2UB9XI04c9uPVZnlg5PPPcs1s2eu1xoJau3UL5YIs/ZIBcRxDQT6x8PjuWLayhNt2vu1OW6WOka+If1ZaNOPDh5LpvR7fbbJYaSgNRFFVQZYY3uDdW8nI55z7V5LiSu7uTqvC6HX2mdM0qn7PHL2z5v77TnGzO0NRZqtlXRvcYSR10OcCRvaCOfI9i7tBKyeGOaI6o5GhzTzBGQqg7o5sb6iacSVo66R0haJW6QXHJx6vDerZSQR0lLDTQ56uGNsbNRycAYG/yW+0o1KOYye3Q8Gq3lvd8E4LE+pnQo5TyvaUxJCjlGVAGhRyjKAllLKjlGVIIJpIWs2DRlJJCB5XnuDddvqmfeheP1Ss6hKNUT282kIZReGmfNh3tb4BdH2fa5lit7ZBhwpovMFgIPsIXNjwaO4Lr1DTatjbHXMG9lJHHJ+bwB8ju/SXMXds61vJx5x3/k63UKijKGeuxQttql8t8hbJ+JQNYDzAkfj448lXbTg+k549YM+xb3bQfz5TO+/SuHsf/qtTY7bUTtus8TS4UsTZntA36MkE+WR5Z5K+pqdbR4dX/DOV0+rSttccpvCfmjoXRG2P6WuDnY6wU4DPDUM/Bq6llfPuzN/ns97grY4z1TDplb2yMPEfPxAXd7fX0typGVVFM2WF43Ob2dxHYe5LRONJRktzfqV7bXV3J0Z8Wy+0evK0G30UU2x9zbMAQ2IObn7wcCPet7lc26SNqKeqg+iLfK2VmsOqZWHLSRvDAe3fvPgBzXpk8IqrqrGnSk5HOaSDFxpAxvrGeMDH5wXTaZnUxujd9qJxYfI4VU2EtTrrtRSHSTBSOFRKewaT6o83Y96ul0aILzXRHcC/rB+kM/Nc5rtJujGp2PBu9HG1GWevkUu4wiC715b/AONI2T2sHzytPXY9JeM7xjPsCse0bQ2uhlaNz4tPm13/AO1T5HvNzr2SNLSJGkA/dLBj3AHzV7oFTjpQfdj5beRzupW7hqFbs5/PBOjZ1TZAN+qVzveu57CU3ouylvbjBkYZT+k4ke4hcOg1GNjQMudvHif+6+h6OAUlHBTN4QxtjH6IA+S89tidxUqLt+rPo2qZo2FvQfPCz8FjzPRlc06YnfhNmb+TMfexdJyuX9MTvw+0NB3iKU+9v8F7p+6cjf8A6eR7eiXfNc3D/lwj3vVf6TwP5ZTf3eL4FWHojwRdXD+pH7arvShj+WUv92i+BXju/wBOW3oltKHg/qXXop3bNzb/APi3/ssVzyeZ9qpXRUf9mpf72/8AZYrkDvGV6Lb8mPgZ6n+sqeJXdsdkaTaaKOQyGmroQRFUBurLfuuHaPePbmmU2yNz2bjnqawRzQNaS6WnJcGjdvLSAezfuOFtIdo7w58zJqotlhldG9gjYACDjhhWau2goWWd0xlZJLJEWtgG9znEYwR2DPaqupVtL3jhLMWu3C/k2xqXNGCgnmL6Gj2dvD6WaJhl10spwRnc3PAhXlcptdO9raelblz3HSB3krqqjQ6k5QnBvKT2NV9GKkmubHlGUspK9PCSyjKihCCWUspIQDyllJCAaFHUlqWs2EkKOpLUhBJMb3Ad6hqXhu9VPTUvWU+AQ4ZcRnSPBa61WNGm6kuSM4Qc5KK6nzzUjTK5v3XEe9dy2GbHVbC2uKUao30xY4d2pwVJqdk7bKXv+v1OJcdMmDxycdi6PYqOlt1npKS3l5pY4/qjI7LiCc7zzySqzTLilcOXD0LvVq6nCKXaci6QKKeiu1C2djvVbMwPIwHgFhBHiCtn0Rlrr9XRuAc19EQQRkEa27vetftreX3+7PJfmkp3uZTAADduBdnic4B9isnR/BQ2S2OuVQzNZVkthAOX9UCB4AFwO/uHFWFte29C3dBZws7vlzKm80O6jVV3NrfG2+eXhj9zU7X7F1FonkqrbE+a3OJcAwanQdxHHTyd7eZrNFcKugk6yiqpoHni6J5bn2Kz7QbSXatrJoJpn08TXENhiJaMdmTxdu5rSDh9kY8FZ0NPVaCqRns91jc4u8qQp12qaax9SNbtBdq6MxVdxqpYyN7HSHSfEcClZbPcL5U9TboDJg4fIdzI/wA53Z4ceQWWAQxzsmNPDIWHOiVmpjvEdq6lsrtDRXOmFNDDHSTwtyaZgAbjmzHZ7x71rr2FSl+JvKNtmqd1PFSTz2dvxPZsvs/T7P270enzLK86p5tO+R3yA7B8yVqtroxDdIJnAgSwlpyO1p/1CqXStUTNv9Mxk0jWehtOlryBnW/fjyCj0YRR3C4V9PXAzRCAPDXOO52oDI37jgqkvUrmLtksPtO8trD2e3Vwnslyx8B7Qap4YBTxukkbLjS0ZJBBHx0rUdItsfbdqXyQxk01VRxhkjRlpexoYRkdo0tPmF7NvKWnpNpZYaaMMjEERDSS7iDnjlVKuf1dTTNbuB1bh5L32dhU0+ydRSy+fzKGNShfar6mcWlLCbz2ZfYbnZiEVF+t8cgxC2oY6Rztwa0EE5PZwXd45mTN1xva8c2uBC4jsnLpvLRwzTP7fymK8U9VLC8SROLTzC52Oq+xz4HDKffudfq9F16uM+6vruXnK5H0t19NUXigbTVEUpgieyQRvDtDtW8HHArp9trRWUzZdwcDh45FcEvYfHeri2VpY4VUpLXbiPXJ+CvKlynSjUhumUlvpkb1zo1JcOC79F17tlupbj9IV8FM6SSPQJX4LgA7h7VoukOvpLltU6ot9QyohMEbQ+M5BIzkKriUFwAcM+Kc8UwDC6KQN6xgJLDj7QXmlWlVSg1sWtvp9LTKUqlOeXFPn8zq3RndaKhspoqycQ1ElS5zWva4ZBDQN+McQe1Wu8bQ26zTRQ18r2yStLmNZGXbgcFcutu+qpW/ls+K3PSc/O0NA3lSOP65/grexpRnKNN8jhXrNe6hVuJRSaa5Zxv8THtZdbRLO252mWQVMsgjnhfGWtkGDh/cRgDv5LUfSrgGa4wOsJ06Xchv7Fpbo4shiDeJlHwK2tls1Ze54YaR0QfGx73dY4gY9UdgPNabvSbN3aU47Pnv/B54azftxUJc+mF5lu2MuFpFUHVczmVhOIhIMMGeTuZ78Kw7WbTR7NxUrn0rqh1Q5zWgSBgbpAzk4PMdi5hdLbVWmtdSVjWiUNDgWuyHNOcEHyPsUL/eZa+htNHUPL5aYzYceJZ9XjPhvHsXtq6fRtaHFb+6bP6tcT4oVtprl/w6Xs1tjBfKw0jqV1NLoL2ZkDw7GMjgN+/Kr+0nSPWWraCsttPQUz46Z4Zrke7LjpB7OHFaDZB7orxFKzjGxzveFXdrJhPtneZGnLTVOwfDA+Spal225U0944/c6T0ep+1QU66znP7PuO5bLXh99skNwkgbA+Rz2ljXah6riMg+S2yrPRw3Tsbb+/rHf+45WXK99JtwTfYY3MYwrzjHkm/qNCELYaBIQhAYNSNSwakalrNhm1I1LDqS1IQZi9QmDZonxyDLXjBWPUkXKGk1hkp4KpNBJBM+Nx9Zhx49681x2hNqsdbRlxE0rSKU/nHD/wDDnP6QW+vkGdFQwbx6r/DsKo+2YHocDuU3xaf4LjownYXzhHk8/J8vvuOgtFC54OLtXzRVGtc9wa3iTgBXi2QdTTMEji5waBk9uBgeWOxVqx0j5quOZzfqWlwB5uGP8w9qutriEtXE1wy3Vkjnjf8AJLniqTjRXXH7lhqVdcWP/Jni2YguM0dVcQ9oa3AY12kvHfyHv3rbiwWUR6Po2nx+bv8Abx969ZeomRdfbQdtRjRhJ4XecZVhTqVHUlFZfcVPaHZGKOF9VaNYLBl1OTqyPyTx8jn5KoU9VPSVEVTSv0TxO1Ru7M8j3Hge4rrXWd65ftJAymvVXHEAGa9QA7NQDse9XVlXlUTpz3Of1S0jQca1Lbf9xdINwjuddbK6EYZPQNdpP4p1vyPI5Hkvd0Tu03iu76X99qqFfI49VG77MetrfAu1/F5Vo6MH6bxV99L++1c1UhwXrj3n0KhU9bo0Z9q8x9IhztXKf/TRfvKmXA/hlJn8v5K3bfOztRJ/dovi5VCuP4ZSZ/L/AHVe3H+Pl4eZxunf5qHj5HQOjSqpqasrnVEsceYWButwGfWPBbczekXStnhaRTSvBZkYyQ0Aux3kZVI2XOL/AAFu76iT91Xmnd6VM6GF8bpGjLgHglo5lcDe1qtWEbWEc9e/qdzfRhC6nVk+z6I3mz5LYpz+KXjHs/7LJtM4O2duYdvBpZAf8JRTNbTwtiYdw4nmea8e0UmbDcBnjTv+C6nTqDoUadKXNHMXc+PjkjnVt/3qAA7tbN3mFf8ApHkLtm3gknNTHxPeVz62D8Lp/wC1Z+0FdekGXNgxnjUs/eV1qb93wZzWn7W1b76MqlrObjSD+tZ8Qtp0kP1bT0ndRf8A2OWqtR/nSj/tWftBe3b1+vamHuoW/wDyPXj0785HlttrKr4oqt6J0U4B4yfIre7O32WxVTJI4GTOkhc3D3EADLT2Kv3o6jTAf8w/BKtqXwT0jWx6i5jm5JwATgjsPHSVuvJU1eZqe6ufyItKVapOlCisyecePxN7d7lU3i4vravQHFoY1jAQ1jRnAGe8k571rbrRywvt9VICGzsl0A9oBYM+3PsW12NZR193ZTXVh9f+iax/quIBOHbgezsXv6UXMF2tcUbWtayldhoGABqxgexLi9o1aHBQ3RY3GlXdrxVbtYljZbdds7bHk2Vbmucc8IT8QtJtfQeh7RPlYPq6polH53B3vGf0l6bLVejXmly7DJGujd54x7wF6Nvng1lvYOyOQ+9v8FxVfijqPdJeX+jrfRdpWkF3v6s6hsGNGx9rHOIn2ucfmt+CtDsd6my1paP/ACrD7Rn5rch66imsQXgeW5ea033v6mbKMrEHJ6lmaDJlNY9XejUgPFgowVl0paVrNhiwUt6ylqRCAxHKRyshCiQgMUjBI0xu3tduK5BeblU3BjYX9VGxj9R0sJJOCO095XYh9oeK4jW+pVTt+7I4e9eWvb0qkozlHLR4L6+ubRRdCfDn/Ra9n4y7ZyB+ATDUysLg3GdQa7J9gHsW2opepnY/7pz5dvuXl2Ea2ew1UMnB058vVbg+5Z5YjDI6N5w4ew94VBq9CdKrG4hy2+DXIutLuJXFv/deZPn35LKHhzQ5pyCMgqJctHT1ktONO5zPunh5Feg3NpH9Hv8AzgrOhrNtOGZvhfZuROzqxeEso9lZWQ0dO6epkDI28Se3uHM9y5pcat1fXTVLhpMj8gch2D2YW32vM1QIaoHMcfqOaODcnj8vYvBZLY6ukD5QW0zT67vvfkj/AK3LotLubepRdeEs9PvxOZ1aFxO4Vtw9/j3/AANPfqU00dtc4YdPA+U+bzj9UNW46OXabzUf3U/ttXt2xo4aiWnqnQseGt6o5b9nfkeW8+5ay2VDrY90lAyKNz26XfVjeO9VVSDlcOq2XEtfpWdurGVN7LGfPBk27eP5RuJIGaaPie9yqdY5rqykw4HGvgfzVZKuR9TO6epd1kzzvcQN3IAdgWlvOfpKkY4Ya2IvHfk4/dXrrXebaVLHQrNGq+06vCcFtnPwwetlH1tuqrhG3MlvdFId3GM6g8ezB/RW1tdWaKtgqWHcxwJA7Wnj7ll2Qcwx18b2a45Gsa9vMEOBHvWppo30zpaOUkvpXmPJ4ub+KfMYXq0SadD1T6nr9LqbV868eax9Fg6uJw4AtdkEZB5heC/zZslcM8YXBeLZmZ1Zbmtzl8J0Hw7Pdu8lk2iY9llrdQI+qK1cDhV4X0Zl61VbfjXVeRTbZuq6f+1Z8QrdtdG+utXUxuaHCZjvW4do+ap1sDjWUw3/ANK34hXuqpnzQPY+J+lw4gcO9enVeJpKPPDwVejwjKE4z5Nldt1pqoqynmk6prYntc718ncc7tyz3u3vu929Lik0NZCIiXMJBwSd28c16Y6sUxEVW9sb+ALzpD/DPwXrY/ryI4fXJ+7vXCf1XUaM+CKxLPZ/06Wjo9hCk4pZi+eWUTai3egmgzPrfI9+AGadwA7zzC9NHb/pCgucIwZ/RWvg/tGv1N9uMeasW02xdzu8lJNSSwZg1ZjlJbnOOBweS9Nj2PuNJ1j6p8THloADHl3DyXR0XXqQUrh5k+fLyKWVuqN/CVvHEFy+XfvzOf0FU6KWnrKd2Hsc2RniN63e3ddHX3qgmiOWOoWvb5vcvXU7AXmKpl9Eihkgc8vZiUAtBOcb156jYTaV8scxp4XtZEI2sbUN1AanO7cD8bmtFtTnTlKDWx03pFUpXllGdNpzXTr9ow0dEKvZ+vmaPrqWaKVhHHADg73HPkvHtZUtqZ7dI05JpST46j/BXzZXZaspKWb07NPI94LQx4dgAduDhak9FEokPVXouiydLZYC4tBOcA6se4KLi09ZONRc1k8Gg1o21OKq7f8ASuUl+uFfHDC+plhp6RjYI4WOLQA0BuTjiTjO/muh7EXapqzLSVMrptDA9j3HJAzggnt4ha2t6NXSytlpLn1MgY1r8wag/SAAcZG/ACs+zWzrbJTuYJOtlfjXKRguxwGOwL3RTTKR29x7c63F+Ftm4GVMZWRsfNTEa25LQw4KeCs3Vo0IDFoS0LPpT0rAzPNoUTGvXpRpCgHjMZWNzDyWw0hIsHJQDVPy08FxG7gtudY3B3VDx+sV9AmFh4tC1cuzNllqH1ElrpHzPOpz3xh2Tz3rF7nivbWVwkk8YKJ0fFz6GrY3iJgceSsdVQzTN3xEkcDjeFZKahpqRmilp4YW5zpijDR7lm0dyxnFTjwyWUei2pyoU4xzuigTU1XB/wAJUPH9XGXe4KAjleP9yrc8vRZP8q6F1YRobyVRPRKEnlNoso3tRLdZKHDbKuqyx1DK2N253XMxkeC20VjdoAc3SAMADcArOGN5J6QrKztKdrBxh1PJWqyqyyyq1OzjZ4nRkgtcMEO4FVyXYG4iU+j1VN1Z4CQuyPYF07QOSegcl6mkzxV7WnX/ADFk5zQ7AztlD62rje0fiRsdv8zj4L21/R5aq6Vk0r6mOVjdIdE8AY5YIKvOkJaFHCmsNGy1oxtXmjsys2TZO32eORtO2R5kIL3SuDiccOAA7V6Z9mLRUy9bPQROkxgu3gnxwd63ulGlZwfBtHY3Vs1m3U3b7TW0Foobe1zaOlihDsatDcZ8V6ZKWKVhZJGx7SMFrmggherCeFLm28s1qCSwjUQbPWmnlE0FtpY5GnIc2FoIPdyXv6gcl6cIwjk3zIUFHkjymBp4tB8lIRYGBuHIL0aUaVjwonc8/VDkgRL06UaVOCMGDqwjqxyWfSnpUjB5+rCYjWfSjShODEGJhqy6U9KjBJjDU9KnhPCkkhhPClhPCAx4RhSwjCwM8kcIwpYRhARwjClhGEwCOEYUsIwowMkMJaVkwjCYGTFpRpWXCMKcDJj0o0rJhGEwMkNKeFLCeFOCCGEYU8IwgIYRpU8J4QZIaUaVPCMIRkhpTwp4RhSCGE8KWEYQgjhGFPCEBHCMKSFII4RhSQgFhGE0IBYTwhCAEk0igFhGEIUEhhGEIQBhGEIQBhGEIQBhGEIQgMJ4QhAGEYQhAGEYQhAGEYQhSATQhACEIQAhCEAIQhACEIQAhCEAIQhACEIQAhCEAJFCEB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38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Review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5" y="597068"/>
            <a:ext cx="79248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335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1700213"/>
            <a:ext cx="8713788" cy="2376487"/>
          </a:xfrm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</a:t>
            </a:r>
            <a: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Services</a:t>
            </a:r>
            <a:br>
              <a:rPr lang="es-ES" altLang="es-CO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s-ES" altLang="es-CO" dirty="0"/>
            </a:b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</a:t>
            </a:r>
            <a:r>
              <a:rPr lang="es-ES" altLang="es-CO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altLang="es-CO" sz="2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s-ES" altLang="es-CO" sz="2200" dirty="0"/>
          </a:p>
        </p:txBody>
      </p:sp>
      <p:pic>
        <p:nvPicPr>
          <p:cNvPr id="8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64204"/>
            <a:ext cx="3368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59338" y="5495992"/>
            <a:ext cx="4095750" cy="895350"/>
          </a:xfrm>
          <a:prstGeom prst="bevel">
            <a:avLst>
              <a:gd name="adj" fmla="val 5074"/>
            </a:avLst>
          </a:prstGeom>
          <a:gradFill rotWithShape="1">
            <a:gsLst>
              <a:gs pos="0">
                <a:schemeClr val="bg1">
                  <a:alpha val="34000"/>
                </a:schemeClr>
              </a:gs>
              <a:gs pos="100000">
                <a:schemeClr val="bg1">
                  <a:gamma/>
                  <a:tint val="0"/>
                  <a:invGamma/>
                </a:schemeClr>
              </a:gs>
            </a:gsLst>
            <a:lin ang="5400000" scaled="1"/>
          </a:gradFill>
          <a:ln>
            <a:solidFill>
              <a:schemeClr val="bg1"/>
            </a:solidFill>
            <a:miter lim="800000"/>
            <a:headEnd/>
            <a:tailEnd/>
          </a:ln>
          <a:effectLst>
            <a:prstShdw prst="shdw17" dist="17961" dir="13500000">
              <a:schemeClr val="bg1">
                <a:alpha val="74998"/>
              </a:schemeClr>
            </a:prstShdw>
          </a:effectLst>
        </p:spPr>
        <p:txBody>
          <a:bodyPr/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rgbClr val="980E06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1pPr>
            <a:lvl2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alibri" charset="0"/>
                <a:ea typeface="MS PGothic" panose="020B0600070205080204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6pPr>
            <a:lvl7pPr marL="9144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7pPr>
            <a:lvl8pPr marL="13716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8pPr>
            <a:lvl9pPr marL="1828800" algn="ctr" rtl="0" eaLnBrk="1" fontAlgn="base" hangingPunct="1">
              <a:spcBef>
                <a:spcPct val="2000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Goudy Old Style" pitchFamily="18" charset="0"/>
              </a:defRPr>
            </a:lvl9pPr>
          </a:lstStyle>
          <a:p>
            <a:pPr algn="r">
              <a:defRPr/>
            </a:pPr>
            <a:r>
              <a:rPr lang="es-ES" sz="2000" dirty="0"/>
              <a:t>Diana Marcela Sánchez </a:t>
            </a:r>
            <a:r>
              <a:rPr lang="es-ES" sz="2000" dirty="0" err="1"/>
              <a:t>Fúquene</a:t>
            </a:r>
            <a:endParaRPr lang="es-ES" sz="2000" dirty="0"/>
          </a:p>
          <a:p>
            <a:pPr algn="r">
              <a:defRPr/>
            </a:pPr>
            <a:r>
              <a:rPr lang="es-ES" sz="2000" b="0" dirty="0">
                <a:hlinkClick r:id="rId4"/>
              </a:rPr>
              <a:t>diana.sanchez@urjc.es</a:t>
            </a:r>
            <a:endParaRPr lang="es-ES" sz="2000" b="0" dirty="0"/>
          </a:p>
        </p:txBody>
      </p:sp>
    </p:spTree>
    <p:extLst>
      <p:ext uri="{BB962C8B-B14F-4D97-AF65-F5344CB8AC3E}">
        <p14:creationId xmlns:p14="http://schemas.microsoft.com/office/powerpoint/2010/main" val="413628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Marcador de número de diapositiva"/>
          <p:cNvSpPr txBox="1">
            <a:spLocks noGrp="1"/>
          </p:cNvSpPr>
          <p:nvPr/>
        </p:nvSpPr>
        <p:spPr bwMode="auto">
          <a:xfrm>
            <a:off x="8761413" y="6672263"/>
            <a:ext cx="4333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08F2EA6-FC57-4255-BFC4-D76CE4267A45}" type="slidenum">
              <a:rPr lang="es-ES" sz="1000">
                <a:solidFill>
                  <a:schemeClr val="bg1"/>
                </a:solidFill>
                <a:latin typeface="Trebuchet MS" pitchFamily="34" charset="0"/>
              </a:rPr>
              <a:pPr algn="r"/>
              <a:t>2</a:t>
            </a:fld>
            <a:endParaRPr lang="es-ES" sz="10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What is Service-Oriented?</a:t>
            </a:r>
            <a:endParaRPr lang="es-E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¿</a:t>
            </a:r>
            <a:r>
              <a:rPr lang="es-ES" dirty="0" err="1"/>
              <a:t>How</a:t>
            </a:r>
            <a:r>
              <a:rPr lang="es-ES" dirty="0"/>
              <a:t> </a:t>
            </a:r>
            <a:r>
              <a:rPr lang="es-ES" dirty="0" err="1"/>
              <a:t>Service-Oriented</a:t>
            </a:r>
            <a:r>
              <a:rPr lang="es-ES" dirty="0"/>
              <a:t> </a:t>
            </a:r>
            <a:r>
              <a:rPr lang="es-ES" dirty="0" err="1"/>
              <a:t>arises</a:t>
            </a:r>
            <a:r>
              <a:rPr lang="es-ES" dirty="0"/>
              <a:t>? 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4462463" y="2436303"/>
            <a:ext cx="504825" cy="574675"/>
          </a:xfrm>
          <a:custGeom>
            <a:avLst/>
            <a:gdLst>
              <a:gd name="T0" fmla="*/ 383854 w 21600"/>
              <a:gd name="T1" fmla="*/ 0 h 21600"/>
              <a:gd name="T2" fmla="*/ 0 w 21600"/>
              <a:gd name="T3" fmla="*/ 287338 h 21600"/>
              <a:gd name="T4" fmla="*/ 383854 w 21600"/>
              <a:gd name="T5" fmla="*/ 574675 h 21600"/>
              <a:gd name="T6" fmla="*/ 504825 w 21600"/>
              <a:gd name="T7" fmla="*/ 28733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718 h 21600"/>
              <a:gd name="T14" fmla="*/ 18685 w 21600"/>
              <a:gd name="T15" fmla="*/ 168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424" y="0"/>
                </a:moveTo>
                <a:lnTo>
                  <a:pt x="16424" y="4718"/>
                </a:lnTo>
                <a:lnTo>
                  <a:pt x="3375" y="4718"/>
                </a:lnTo>
                <a:lnTo>
                  <a:pt x="3375" y="16882"/>
                </a:lnTo>
                <a:lnTo>
                  <a:pt x="16424" y="16882"/>
                </a:lnTo>
                <a:lnTo>
                  <a:pt x="16424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18"/>
                </a:moveTo>
                <a:lnTo>
                  <a:pt x="1350" y="16882"/>
                </a:lnTo>
                <a:lnTo>
                  <a:pt x="2700" y="16882"/>
                </a:lnTo>
                <a:lnTo>
                  <a:pt x="2700" y="4718"/>
                </a:lnTo>
                <a:close/>
              </a:path>
              <a:path w="21600" h="21600">
                <a:moveTo>
                  <a:pt x="0" y="4718"/>
                </a:moveTo>
                <a:lnTo>
                  <a:pt x="0" y="16882"/>
                </a:lnTo>
                <a:lnTo>
                  <a:pt x="675" y="16882"/>
                </a:lnTo>
                <a:lnTo>
                  <a:pt x="675" y="4718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s-ES">
              <a:latin typeface="+mj-lt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5081588" y="2539170"/>
            <a:ext cx="3713162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Service-Oriented</a:t>
            </a:r>
            <a:r>
              <a:rPr lang="es-ES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Computing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(SOC)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63713" y="2077525"/>
            <a:ext cx="2447925" cy="1511300"/>
            <a:chOff x="1000" y="1706"/>
            <a:chExt cx="1542" cy="952"/>
          </a:xfrm>
        </p:grpSpPr>
        <p:sp>
          <p:nvSpPr>
            <p:cNvPr id="46087" name="Cloud"/>
            <p:cNvSpPr>
              <a:spLocks noChangeAspect="1" noEditPoints="1" noChangeArrowheads="1"/>
            </p:cNvSpPr>
            <p:nvPr/>
          </p:nvSpPr>
          <p:spPr bwMode="auto">
            <a:xfrm>
              <a:off x="1000" y="1706"/>
              <a:ext cx="1542" cy="952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ln>
              <a:solidFill>
                <a:schemeClr val="bg1">
                  <a:lumMod val="65000"/>
                </a:schemeClr>
              </a:solidFill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s-E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60" name="Text Box 8"/>
            <p:cNvSpPr txBox="1">
              <a:spLocks noChangeArrowheads="1"/>
            </p:cNvSpPr>
            <p:nvPr/>
          </p:nvSpPr>
          <p:spPr bwMode="auto">
            <a:xfrm>
              <a:off x="1248" y="1978"/>
              <a:ext cx="99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000" b="1" i="1" dirty="0">
                  <a:solidFill>
                    <a:schemeClr val="bg1"/>
                  </a:solidFill>
                  <a:latin typeface="+mj-lt"/>
                </a:rPr>
                <a:t>Web </a:t>
              </a:r>
              <a:r>
                <a:rPr lang="es-ES" sz="2000" b="1" i="1" dirty="0" err="1">
                  <a:solidFill>
                    <a:schemeClr val="bg1"/>
                  </a:solidFill>
                  <a:latin typeface="+mj-lt"/>
                </a:rPr>
                <a:t>Services</a:t>
              </a:r>
              <a:endParaRPr lang="es-ES" sz="2000" b="1" i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68313" y="1574288"/>
            <a:ext cx="2019300" cy="1225550"/>
            <a:chOff x="292" y="1504"/>
            <a:chExt cx="1272" cy="772"/>
          </a:xfrm>
        </p:grpSpPr>
        <p:sp>
          <p:nvSpPr>
            <p:cNvPr id="46090" name="Cloud"/>
            <p:cNvSpPr>
              <a:spLocks noChangeAspect="1" noEditPoints="1" noChangeArrowheads="1"/>
            </p:cNvSpPr>
            <p:nvPr/>
          </p:nvSpPr>
          <p:spPr bwMode="auto">
            <a:xfrm>
              <a:off x="292" y="1504"/>
              <a:ext cx="1272" cy="772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s-E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58" name="Text Box 11"/>
            <p:cNvSpPr txBox="1">
              <a:spLocks noChangeArrowheads="1"/>
            </p:cNvSpPr>
            <p:nvPr/>
          </p:nvSpPr>
          <p:spPr bwMode="auto">
            <a:xfrm>
              <a:off x="353" y="1661"/>
              <a:ext cx="1179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ES" sz="1600" b="1" i="1" dirty="0" err="1">
                  <a:solidFill>
                    <a:schemeClr val="bg1"/>
                  </a:solidFill>
                  <a:latin typeface="+mj-lt"/>
                </a:rPr>
                <a:t>Bussiness</a:t>
              </a:r>
              <a:r>
                <a:rPr lang="es-ES" sz="1600" b="1" i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s-ES" sz="1600" b="1" i="1" dirty="0" err="1">
                  <a:solidFill>
                    <a:schemeClr val="bg1"/>
                  </a:solidFill>
                  <a:latin typeface="+mj-lt"/>
                </a:rPr>
                <a:t>Process</a:t>
              </a:r>
              <a:r>
                <a:rPr lang="es-ES" sz="1600" b="1" i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s-ES" sz="1600" b="1" i="1" dirty="0" err="1">
                  <a:solidFill>
                    <a:schemeClr val="bg1"/>
                  </a:solidFill>
                  <a:latin typeface="+mj-lt"/>
                </a:rPr>
                <a:t>Automation</a:t>
              </a:r>
              <a:endParaRPr lang="es-ES" sz="1600" b="1" i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479675" y="1180588"/>
            <a:ext cx="1944688" cy="1111250"/>
            <a:chOff x="1562" y="1277"/>
            <a:chExt cx="1225" cy="700"/>
          </a:xfrm>
        </p:grpSpPr>
        <p:sp>
          <p:nvSpPr>
            <p:cNvPr id="46093" name="Cloud"/>
            <p:cNvSpPr>
              <a:spLocks noChangeAspect="1" noEditPoints="1" noChangeArrowheads="1"/>
            </p:cNvSpPr>
            <p:nvPr/>
          </p:nvSpPr>
          <p:spPr bwMode="auto">
            <a:xfrm>
              <a:off x="1562" y="1277"/>
              <a:ext cx="1225" cy="70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s-E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56" name="Text Box 14"/>
            <p:cNvSpPr txBox="1">
              <a:spLocks noChangeArrowheads="1"/>
            </p:cNvSpPr>
            <p:nvPr/>
          </p:nvSpPr>
          <p:spPr bwMode="auto">
            <a:xfrm>
              <a:off x="1634" y="1434"/>
              <a:ext cx="1078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ES" sz="1600" b="1" i="1" dirty="0">
                  <a:solidFill>
                    <a:schemeClr val="bg1"/>
                  </a:solidFill>
                  <a:latin typeface="+mj-lt"/>
                </a:rPr>
                <a:t>Web </a:t>
              </a:r>
              <a:r>
                <a:rPr lang="es-ES" sz="1600" b="1" i="1" dirty="0" err="1">
                  <a:solidFill>
                    <a:schemeClr val="bg1"/>
                  </a:solidFill>
                  <a:latin typeface="+mj-lt"/>
                </a:rPr>
                <a:t>Services</a:t>
              </a:r>
              <a:r>
                <a:rPr lang="es-ES" sz="1600" b="1" i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s-ES" sz="1600" b="1" i="1" dirty="0" err="1">
                  <a:solidFill>
                    <a:schemeClr val="bg1"/>
                  </a:solidFill>
                  <a:latin typeface="+mj-lt"/>
                </a:rPr>
                <a:t>Composition</a:t>
              </a:r>
              <a:endParaRPr lang="es-ES" sz="1600" b="1" i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84213" y="2841113"/>
            <a:ext cx="1978025" cy="1111250"/>
            <a:chOff x="431" y="2323"/>
            <a:chExt cx="1246" cy="700"/>
          </a:xfrm>
        </p:grpSpPr>
        <p:sp>
          <p:nvSpPr>
            <p:cNvPr id="46096" name="Cloud"/>
            <p:cNvSpPr>
              <a:spLocks noChangeAspect="1" noEditPoints="1" noChangeArrowheads="1"/>
            </p:cNvSpPr>
            <p:nvPr/>
          </p:nvSpPr>
          <p:spPr bwMode="auto">
            <a:xfrm>
              <a:off x="431" y="2323"/>
              <a:ext cx="1246" cy="70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endParaRPr lang="es-ES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254" name="Text Box 17"/>
            <p:cNvSpPr txBox="1">
              <a:spLocks noChangeArrowheads="1"/>
            </p:cNvSpPr>
            <p:nvPr/>
          </p:nvSpPr>
          <p:spPr bwMode="auto">
            <a:xfrm>
              <a:off x="553" y="2424"/>
              <a:ext cx="969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s-ES_tradnl" sz="1600" b="1" i="1" dirty="0" err="1">
                  <a:solidFill>
                    <a:schemeClr val="bg1"/>
                  </a:solidFill>
                  <a:latin typeface="+mj-lt"/>
                </a:rPr>
                <a:t>Service</a:t>
              </a:r>
              <a:r>
                <a:rPr lang="es-ES_tradnl" sz="1600" b="1" i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s-ES_tradnl" sz="1600" b="1" i="1" dirty="0" err="1">
                  <a:solidFill>
                    <a:schemeClr val="bg1"/>
                  </a:solidFill>
                  <a:latin typeface="+mj-lt"/>
                </a:rPr>
                <a:t>Oriented</a:t>
              </a:r>
              <a:r>
                <a:rPr lang="es-ES_tradnl" sz="1600" b="1" i="1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s-ES_tradnl" sz="1600" b="1" i="1" dirty="0" err="1">
                  <a:solidFill>
                    <a:schemeClr val="bg1"/>
                  </a:solidFill>
                  <a:latin typeface="+mj-lt"/>
                </a:rPr>
                <a:t>Architectures</a:t>
              </a:r>
              <a:endParaRPr lang="es-ES" sz="1600" b="1" i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6098" name="AutoShape 18"/>
          <p:cNvSpPr>
            <a:spLocks noChangeArrowheads="1"/>
          </p:cNvSpPr>
          <p:nvPr/>
        </p:nvSpPr>
        <p:spPr bwMode="auto">
          <a:xfrm>
            <a:off x="1643042" y="4368300"/>
            <a:ext cx="6991344" cy="1150938"/>
          </a:xfrm>
          <a:prstGeom prst="foldedCorner">
            <a:avLst>
              <a:gd name="adj" fmla="val 8972"/>
            </a:avLst>
          </a:prstGeom>
          <a:gradFill flip="none" rotWithShape="1">
            <a:gsLst>
              <a:gs pos="31000">
                <a:srgbClr val="FFFF66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" sz="1600" dirty="0">
                <a:latin typeface="+mj-lt"/>
              </a:rPr>
              <a:t>“</a:t>
            </a:r>
            <a:r>
              <a:rPr lang="es-ES" sz="1600" dirty="0" err="1">
                <a:latin typeface="+mj-lt"/>
              </a:rPr>
              <a:t>Service-Oriented</a:t>
            </a:r>
            <a:r>
              <a:rPr lang="es-ES" sz="1600" dirty="0">
                <a:latin typeface="+mj-lt"/>
              </a:rPr>
              <a:t> Computing (SOC) </a:t>
            </a:r>
            <a:r>
              <a:rPr lang="es-ES" sz="1600" dirty="0" err="1">
                <a:latin typeface="+mj-lt"/>
              </a:rPr>
              <a:t>is</a:t>
            </a:r>
            <a:r>
              <a:rPr lang="es-ES" sz="1600" dirty="0">
                <a:latin typeface="+mj-lt"/>
              </a:rPr>
              <a:t> a </a:t>
            </a:r>
            <a:r>
              <a:rPr lang="es-ES" sz="1600" b="1" i="1" dirty="0">
                <a:latin typeface="+mj-lt"/>
              </a:rPr>
              <a:t>new </a:t>
            </a:r>
            <a:r>
              <a:rPr lang="es-ES" sz="1600" b="1" i="1" dirty="0" err="1">
                <a:latin typeface="+mj-lt"/>
              </a:rPr>
              <a:t>computing</a:t>
            </a:r>
            <a:r>
              <a:rPr lang="es-ES" sz="1600" b="1" dirty="0">
                <a:solidFill>
                  <a:srgbClr val="CC3300"/>
                </a:solidFill>
                <a:latin typeface="+mj-lt"/>
              </a:rPr>
              <a:t> </a:t>
            </a:r>
            <a:r>
              <a:rPr lang="es-ES" sz="1600" b="1" i="1" dirty="0" err="1">
                <a:latin typeface="+mj-lt"/>
              </a:rPr>
              <a:t>paradigm</a:t>
            </a:r>
            <a:r>
              <a:rPr lang="es-ES" sz="1600" dirty="0">
                <a:latin typeface="+mj-lt"/>
              </a:rPr>
              <a:t> </a:t>
            </a:r>
          </a:p>
          <a:p>
            <a:pPr algn="ctr"/>
            <a:r>
              <a:rPr lang="es-ES" sz="1600" dirty="0" err="1">
                <a:latin typeface="+mj-lt"/>
              </a:rPr>
              <a:t>that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utilizes</a:t>
            </a:r>
            <a:r>
              <a:rPr lang="es-ES" sz="1600" dirty="0">
                <a:latin typeface="+mj-lt"/>
              </a:rPr>
              <a:t> </a:t>
            </a:r>
            <a:r>
              <a:rPr lang="es-ES" sz="1600" b="1" i="1" dirty="0" err="1">
                <a:latin typeface="+mj-lt"/>
              </a:rPr>
              <a:t>services</a:t>
            </a:r>
            <a:r>
              <a:rPr lang="es-ES" sz="1600" dirty="0">
                <a:latin typeface="+mj-lt"/>
              </a:rPr>
              <a:t> as </a:t>
            </a:r>
            <a:r>
              <a:rPr lang="es-ES" sz="1600" dirty="0" err="1">
                <a:latin typeface="+mj-lt"/>
              </a:rPr>
              <a:t>the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basic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constructs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for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developing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applications</a:t>
            </a:r>
            <a:r>
              <a:rPr lang="es-ES" sz="1600" dirty="0">
                <a:latin typeface="+mj-lt"/>
              </a:rPr>
              <a:t>.”</a:t>
            </a:r>
          </a:p>
          <a:p>
            <a:pPr algn="ctr"/>
            <a:endParaRPr lang="es-ES" sz="1200" dirty="0">
              <a:latin typeface="+mj-lt"/>
            </a:endParaRPr>
          </a:p>
        </p:txBody>
      </p:sp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1928794" y="5225556"/>
            <a:ext cx="6913563" cy="189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60000"/>
              </a:lnSpc>
            </a:pPr>
            <a:r>
              <a:rPr lang="es-ES" sz="1050" dirty="0">
                <a:latin typeface="+mj-lt"/>
              </a:rPr>
              <a:t>(</a:t>
            </a:r>
            <a:r>
              <a:rPr lang="es-ES" sz="1050" dirty="0" err="1">
                <a:latin typeface="+mj-lt"/>
              </a:rPr>
              <a:t>Papazoglou</a:t>
            </a:r>
            <a:r>
              <a:rPr lang="es-ES" sz="1050" dirty="0">
                <a:latin typeface="+mj-lt"/>
              </a:rPr>
              <a:t> and </a:t>
            </a:r>
            <a:r>
              <a:rPr lang="es-ES" sz="1050" dirty="0" err="1">
                <a:latin typeface="+mj-lt"/>
              </a:rPr>
              <a:t>Georgakopoulos</a:t>
            </a:r>
            <a:r>
              <a:rPr lang="en-GB" sz="1050" dirty="0">
                <a:solidFill>
                  <a:srgbClr val="990000"/>
                </a:solidFill>
                <a:latin typeface="+mj-lt"/>
              </a:rPr>
              <a:t>, </a:t>
            </a:r>
            <a:r>
              <a:rPr lang="en-GB" sz="1050" dirty="0">
                <a:latin typeface="+mj-lt"/>
              </a:rPr>
              <a:t>Serviced-Oriented Computing, Communications of ACM, </a:t>
            </a:r>
            <a:r>
              <a:rPr lang="es-ES" sz="1050" dirty="0">
                <a:latin typeface="+mj-lt"/>
              </a:rPr>
              <a:t>2003) 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 l="27482" t="16983" r="26715" b="5724"/>
          <a:stretch>
            <a:fillRect/>
          </a:stretch>
        </p:blipFill>
        <p:spPr bwMode="auto">
          <a:xfrm>
            <a:off x="109182" y="3777908"/>
            <a:ext cx="14287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7403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98" grpId="0" animBg="1"/>
      <p:bldP spid="46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What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Service-Oriented</a:t>
            </a:r>
            <a:r>
              <a:rPr lang="es-ES_tradnl" dirty="0"/>
              <a:t>?</a:t>
            </a:r>
            <a:endParaRPr lang="es-ES" dirty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813" y="465412"/>
            <a:ext cx="8807822" cy="12825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Emerges as a computing paradigm</a:t>
            </a:r>
          </a:p>
          <a:p>
            <a:pPr lvl="1"/>
            <a:r>
              <a:rPr lang="en-US" dirty="0"/>
              <a:t>Highlighted as computing approach to support the organizations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47650" y="1747963"/>
            <a:ext cx="8569325" cy="389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s-ES" dirty="0">
                <a:latin typeface="Candara" pitchFamily="34" charset="0"/>
              </a:rPr>
              <a:t>…“</a:t>
            </a:r>
            <a:r>
              <a:rPr lang="es-ES" dirty="0" err="1">
                <a:latin typeface="Candara" pitchFamily="34" charset="0"/>
              </a:rPr>
              <a:t>Fully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integrated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enterprises</a:t>
            </a:r>
            <a:r>
              <a:rPr lang="es-ES" dirty="0">
                <a:latin typeface="Candara" pitchFamily="34" charset="0"/>
              </a:rPr>
              <a:t> are </a:t>
            </a:r>
            <a:r>
              <a:rPr lang="es-ES" dirty="0" err="1">
                <a:latin typeface="Candara" pitchFamily="34" charset="0"/>
              </a:rPr>
              <a:t>being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replaced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by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business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networks</a:t>
            </a:r>
            <a:r>
              <a:rPr lang="es-ES" dirty="0">
                <a:latin typeface="Candara" pitchFamily="34" charset="0"/>
              </a:rPr>
              <a:t> in </a:t>
            </a:r>
            <a:r>
              <a:rPr lang="es-ES" dirty="0" err="1">
                <a:latin typeface="Candara" pitchFamily="34" charset="0"/>
              </a:rPr>
              <a:t>which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each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participant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provides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the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others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with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specialized</a:t>
            </a:r>
            <a:r>
              <a:rPr lang="es-ES" b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services</a:t>
            </a:r>
            <a:r>
              <a:rPr lang="es-ES" dirty="0">
                <a:latin typeface="Candara" pitchFamily="34" charset="0"/>
              </a:rPr>
              <a:t>.”… 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s-ES" dirty="0">
                <a:latin typeface="Candara" pitchFamily="34" charset="0"/>
              </a:rPr>
              <a:t>	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s-ES" dirty="0">
                <a:latin typeface="Candara" pitchFamily="34" charset="0"/>
              </a:rPr>
              <a:t>…“</a:t>
            </a:r>
            <a:r>
              <a:rPr lang="es-ES" dirty="0" err="1">
                <a:latin typeface="Candara" pitchFamily="34" charset="0"/>
              </a:rPr>
              <a:t>Traditional</a:t>
            </a:r>
            <a:r>
              <a:rPr lang="es-ES" dirty="0">
                <a:latin typeface="Candara" pitchFamily="34" charset="0"/>
              </a:rPr>
              <a:t> IT </a:t>
            </a:r>
            <a:r>
              <a:rPr lang="es-ES" dirty="0" err="1">
                <a:latin typeface="Candara" pitchFamily="34" charset="0"/>
              </a:rPr>
              <a:t>infrastructures</a:t>
            </a:r>
            <a:r>
              <a:rPr lang="es-ES" dirty="0">
                <a:latin typeface="Candara" pitchFamily="34" charset="0"/>
              </a:rPr>
              <a:t> in </a:t>
            </a:r>
            <a:r>
              <a:rPr lang="es-ES" dirty="0" err="1">
                <a:latin typeface="Candara" pitchFamily="34" charset="0"/>
              </a:rPr>
              <a:t>which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infrastructure</a:t>
            </a:r>
            <a:r>
              <a:rPr lang="es-ES" dirty="0">
                <a:latin typeface="Candara" pitchFamily="34" charset="0"/>
              </a:rPr>
              <a:t> and </a:t>
            </a:r>
            <a:r>
              <a:rPr lang="es-ES" dirty="0" err="1">
                <a:latin typeface="Candara" pitchFamily="34" charset="0"/>
              </a:rPr>
              <a:t>applications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were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managed</a:t>
            </a:r>
            <a:r>
              <a:rPr lang="es-ES" dirty="0">
                <a:latin typeface="Candara" pitchFamily="34" charset="0"/>
              </a:rPr>
              <a:t> and </a:t>
            </a:r>
            <a:r>
              <a:rPr lang="es-ES" dirty="0" err="1">
                <a:latin typeface="Candara" pitchFamily="34" charset="0"/>
              </a:rPr>
              <a:t>owned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by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one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enterprise</a:t>
            </a:r>
            <a:r>
              <a:rPr lang="es-ES" dirty="0">
                <a:latin typeface="Candara" pitchFamily="34" charset="0"/>
              </a:rPr>
              <a:t> are </a:t>
            </a:r>
            <a:r>
              <a:rPr lang="es-ES" dirty="0" err="1">
                <a:latin typeface="Candara" pitchFamily="34" charset="0"/>
              </a:rPr>
              <a:t>giving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way</a:t>
            </a:r>
            <a:r>
              <a:rPr lang="es-ES" dirty="0">
                <a:latin typeface="Candara" pitchFamily="34" charset="0"/>
              </a:rPr>
              <a:t> to </a:t>
            </a:r>
            <a:r>
              <a:rPr lang="es-ES" b="1" i="1" dirty="0" err="1">
                <a:latin typeface="Candara" pitchFamily="34" charset="0"/>
              </a:rPr>
              <a:t>networks</a:t>
            </a:r>
            <a:r>
              <a:rPr lang="es-ES" b="1" i="1" dirty="0">
                <a:latin typeface="Candara" pitchFamily="34" charset="0"/>
              </a:rPr>
              <a:t> of </a:t>
            </a:r>
            <a:r>
              <a:rPr lang="es-ES" b="1" i="1" dirty="0" err="1">
                <a:latin typeface="Candara" pitchFamily="34" charset="0"/>
              </a:rPr>
              <a:t>applications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owned</a:t>
            </a:r>
            <a:r>
              <a:rPr lang="es-ES" b="1" i="1" dirty="0">
                <a:latin typeface="Candara" pitchFamily="34" charset="0"/>
              </a:rPr>
              <a:t> and </a:t>
            </a:r>
            <a:r>
              <a:rPr lang="es-ES" b="1" i="1" dirty="0" err="1">
                <a:latin typeface="Candara" pitchFamily="34" charset="0"/>
              </a:rPr>
              <a:t>managed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by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many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business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partners</a:t>
            </a:r>
            <a:r>
              <a:rPr lang="es-ES" dirty="0">
                <a:latin typeface="Candara" pitchFamily="34" charset="0"/>
              </a:rPr>
              <a:t>”…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s-ES" sz="2000" dirty="0">
                <a:latin typeface="Candara" pitchFamily="34" charset="0"/>
              </a:rPr>
              <a:t>			</a:t>
            </a:r>
            <a:r>
              <a:rPr lang="es-ES" sz="1300" dirty="0">
                <a:latin typeface="Candara" pitchFamily="34" charset="0"/>
              </a:rPr>
              <a:t>F. </a:t>
            </a:r>
            <a:r>
              <a:rPr lang="es-ES" sz="1300" dirty="0" err="1">
                <a:latin typeface="Candara" pitchFamily="34" charset="0"/>
              </a:rPr>
              <a:t>Curbera</a:t>
            </a:r>
            <a:r>
              <a:rPr lang="es-ES" sz="1300" dirty="0">
                <a:latin typeface="Candara" pitchFamily="34" charset="0"/>
              </a:rPr>
              <a:t> et. al,</a:t>
            </a:r>
            <a:r>
              <a:rPr lang="en-US" sz="1300" dirty="0">
                <a:latin typeface="Candara" pitchFamily="34" charset="0"/>
              </a:rPr>
              <a:t> The next step in Web services, </a:t>
            </a:r>
            <a:r>
              <a:rPr lang="es-ES" sz="1300" dirty="0">
                <a:latin typeface="Candara" pitchFamily="34" charset="0"/>
              </a:rPr>
              <a:t> </a:t>
            </a:r>
            <a:r>
              <a:rPr lang="es-ES" sz="1300" dirty="0" err="1">
                <a:latin typeface="Candara" pitchFamily="34" charset="0"/>
              </a:rPr>
              <a:t>Comunication</a:t>
            </a:r>
            <a:r>
              <a:rPr lang="es-ES" sz="1300" dirty="0">
                <a:latin typeface="Candara" pitchFamily="34" charset="0"/>
              </a:rPr>
              <a:t> of </a:t>
            </a:r>
            <a:r>
              <a:rPr lang="es-ES" sz="1300" dirty="0" err="1">
                <a:latin typeface="Candara" pitchFamily="34" charset="0"/>
              </a:rPr>
              <a:t>the</a:t>
            </a:r>
            <a:r>
              <a:rPr lang="es-ES" sz="1300" dirty="0">
                <a:latin typeface="Candara" pitchFamily="34" charset="0"/>
              </a:rPr>
              <a:t> ACM, 2003</a:t>
            </a:r>
            <a:endParaRPr lang="es-ES_tradnl" sz="1300" dirty="0">
              <a:solidFill>
                <a:srgbClr val="990000"/>
              </a:solidFill>
              <a:latin typeface="Candara" pitchFamily="34" charset="0"/>
            </a:endParaRP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s-ES" dirty="0">
                <a:latin typeface="Candara" pitchFamily="34" charset="0"/>
              </a:rPr>
              <a:t>	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s-ES" dirty="0">
                <a:latin typeface="Candara" pitchFamily="34" charset="0"/>
              </a:rPr>
              <a:t>“</a:t>
            </a:r>
            <a:r>
              <a:rPr lang="es-ES" dirty="0" err="1">
                <a:latin typeface="Candara" pitchFamily="34" charset="0"/>
              </a:rPr>
              <a:t>The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visionary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promise</a:t>
            </a:r>
            <a:r>
              <a:rPr lang="es-ES" dirty="0">
                <a:latin typeface="Candara" pitchFamily="34" charset="0"/>
              </a:rPr>
              <a:t> of </a:t>
            </a:r>
            <a:r>
              <a:rPr lang="es-ES" dirty="0" err="1">
                <a:latin typeface="Candara" pitchFamily="34" charset="0"/>
              </a:rPr>
              <a:t>Service-Oriented</a:t>
            </a:r>
            <a:r>
              <a:rPr lang="es-ES" dirty="0">
                <a:latin typeface="Candara" pitchFamily="34" charset="0"/>
              </a:rPr>
              <a:t> Computing </a:t>
            </a:r>
            <a:r>
              <a:rPr lang="es-ES" dirty="0" err="1">
                <a:latin typeface="Candara" pitchFamily="34" charset="0"/>
              </a:rPr>
              <a:t>is</a:t>
            </a:r>
            <a:r>
              <a:rPr lang="es-ES" dirty="0">
                <a:latin typeface="Candara" pitchFamily="34" charset="0"/>
              </a:rPr>
              <a:t> a </a:t>
            </a:r>
            <a:r>
              <a:rPr lang="es-ES" dirty="0" err="1">
                <a:latin typeface="Candara" pitchFamily="34" charset="0"/>
              </a:rPr>
              <a:t>world</a:t>
            </a:r>
            <a:r>
              <a:rPr lang="es-ES" dirty="0">
                <a:latin typeface="Candara" pitchFamily="34" charset="0"/>
              </a:rPr>
              <a:t> of </a:t>
            </a:r>
            <a:r>
              <a:rPr lang="es-ES" b="1" i="1" dirty="0" err="1">
                <a:latin typeface="Candara" pitchFamily="34" charset="0"/>
              </a:rPr>
              <a:t>cooperating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services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where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application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components</a:t>
            </a:r>
            <a:r>
              <a:rPr lang="es-ES" dirty="0">
                <a:latin typeface="Candara" pitchFamily="34" charset="0"/>
              </a:rPr>
              <a:t> are </a:t>
            </a:r>
            <a:r>
              <a:rPr lang="es-ES" dirty="0" err="1">
                <a:latin typeface="Candara" pitchFamily="34" charset="0"/>
              </a:rPr>
              <a:t>assembled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with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little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effort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into</a:t>
            </a:r>
            <a:r>
              <a:rPr lang="es-ES" dirty="0">
                <a:latin typeface="Candara" pitchFamily="34" charset="0"/>
              </a:rPr>
              <a:t> a </a:t>
            </a:r>
            <a:r>
              <a:rPr lang="es-ES" dirty="0" err="1">
                <a:latin typeface="Candara" pitchFamily="34" charset="0"/>
              </a:rPr>
              <a:t>network</a:t>
            </a:r>
            <a:r>
              <a:rPr lang="es-ES" dirty="0">
                <a:latin typeface="Candara" pitchFamily="34" charset="0"/>
              </a:rPr>
              <a:t> of </a:t>
            </a:r>
            <a:r>
              <a:rPr lang="es-ES" dirty="0" err="1">
                <a:latin typeface="Candara" pitchFamily="34" charset="0"/>
              </a:rPr>
              <a:t>services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that</a:t>
            </a:r>
            <a:r>
              <a:rPr lang="es-ES" dirty="0">
                <a:latin typeface="Candara" pitchFamily="34" charset="0"/>
              </a:rPr>
              <a:t> can be </a:t>
            </a:r>
            <a:r>
              <a:rPr lang="es-ES" dirty="0" err="1">
                <a:latin typeface="Candara" pitchFamily="34" charset="0"/>
              </a:rPr>
              <a:t>loosely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coupled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b="1" i="1" dirty="0">
                <a:latin typeface="Candara" pitchFamily="34" charset="0"/>
              </a:rPr>
              <a:t>to </a:t>
            </a:r>
            <a:r>
              <a:rPr lang="es-ES" b="1" i="1" dirty="0" err="1">
                <a:latin typeface="Candara" pitchFamily="34" charset="0"/>
              </a:rPr>
              <a:t>create</a:t>
            </a:r>
            <a:r>
              <a:rPr lang="es-ES" b="1" i="1" dirty="0">
                <a:latin typeface="Candara" pitchFamily="34" charset="0"/>
              </a:rPr>
              <a:t> flexible </a:t>
            </a:r>
            <a:r>
              <a:rPr lang="es-ES" b="1" i="1" dirty="0" err="1">
                <a:latin typeface="Candara" pitchFamily="34" charset="0"/>
              </a:rPr>
              <a:t>dynamic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busines</a:t>
            </a:r>
            <a:r>
              <a:rPr lang="es-ES" b="1" i="1" dirty="0">
                <a:latin typeface="Candara" pitchFamily="34" charset="0"/>
              </a:rPr>
              <a:t> </a:t>
            </a:r>
            <a:r>
              <a:rPr lang="es-ES" b="1" i="1" dirty="0" err="1">
                <a:latin typeface="Candara" pitchFamily="34" charset="0"/>
              </a:rPr>
              <a:t>processes</a:t>
            </a:r>
            <a:r>
              <a:rPr lang="es-ES" b="1" i="1" dirty="0">
                <a:latin typeface="Candara" pitchFamily="34" charset="0"/>
              </a:rPr>
              <a:t> and agile </a:t>
            </a:r>
            <a:r>
              <a:rPr lang="es-ES" b="1" i="1" dirty="0" err="1">
                <a:latin typeface="Candara" pitchFamily="34" charset="0"/>
              </a:rPr>
              <a:t>applications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that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may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span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organisations</a:t>
            </a:r>
            <a:r>
              <a:rPr lang="es-ES" dirty="0">
                <a:latin typeface="Candara" pitchFamily="34" charset="0"/>
              </a:rPr>
              <a:t> and </a:t>
            </a:r>
            <a:r>
              <a:rPr lang="es-ES" dirty="0" err="1">
                <a:latin typeface="Candara" pitchFamily="34" charset="0"/>
              </a:rPr>
              <a:t>computing</a:t>
            </a:r>
            <a:r>
              <a:rPr lang="es-ES" dirty="0">
                <a:latin typeface="Candara" pitchFamily="34" charset="0"/>
              </a:rPr>
              <a:t> </a:t>
            </a:r>
            <a:r>
              <a:rPr lang="es-ES" dirty="0" err="1">
                <a:latin typeface="Candara" pitchFamily="34" charset="0"/>
              </a:rPr>
              <a:t>platforms</a:t>
            </a:r>
            <a:r>
              <a:rPr lang="es-ES" dirty="0">
                <a:latin typeface="Candara" pitchFamily="34" charset="0"/>
              </a:rPr>
              <a:t>.”</a:t>
            </a:r>
            <a:endParaRPr lang="en-GB" dirty="0">
              <a:latin typeface="Candara" pitchFamily="34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GB" sz="1600" dirty="0">
                <a:latin typeface="Candara" pitchFamily="34" charset="0"/>
              </a:rPr>
              <a:t>			</a:t>
            </a:r>
            <a:r>
              <a:rPr lang="en-GB" sz="1300" dirty="0" err="1">
                <a:latin typeface="Candara" pitchFamily="34" charset="0"/>
              </a:rPr>
              <a:t>Papazoglou</a:t>
            </a:r>
            <a:r>
              <a:rPr lang="en-GB" sz="1300" dirty="0">
                <a:latin typeface="Candara" pitchFamily="34" charset="0"/>
              </a:rPr>
              <a:t> et al., Service-Oriented Computing Research Roadmap, 2006</a:t>
            </a:r>
            <a:endParaRPr lang="es-ES" sz="1300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What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Service-Oriented</a:t>
            </a:r>
            <a:r>
              <a:rPr lang="es-ES_tradnl" dirty="0"/>
              <a:t>? 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Emerges as a computing paradigm</a:t>
            </a:r>
          </a:p>
          <a:p>
            <a:pPr lvl="1"/>
            <a:r>
              <a:rPr lang="en-US" dirty="0"/>
              <a:t>Highlighted as computing approach to support the organizations</a:t>
            </a:r>
          </a:p>
          <a:p>
            <a:pPr lvl="1"/>
            <a:r>
              <a:rPr lang="en-US" dirty="0"/>
              <a:t>Approached from a technological point of view </a:t>
            </a:r>
          </a:p>
          <a:p>
            <a:pPr lvl="2"/>
            <a:r>
              <a:rPr lang="en-US" dirty="0"/>
              <a:t>Standards for Web Services, BPEL , WS- * </a:t>
            </a:r>
          </a:p>
          <a:p>
            <a:pPr lvl="2"/>
            <a:r>
              <a:rPr lang="en-US" dirty="0"/>
              <a:t>Web services provide a framework for using the of the SOC paradigm based on standards.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4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What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Service-Oriented</a:t>
            </a:r>
            <a:r>
              <a:rPr lang="es-ES_tradnl" dirty="0"/>
              <a:t>?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Emerges as a computing paradigm</a:t>
            </a:r>
          </a:p>
          <a:p>
            <a:pPr lvl="1"/>
            <a:r>
              <a:rPr lang="en-US" dirty="0"/>
              <a:t>Highlighted as computing approach to support the organizations</a:t>
            </a:r>
          </a:p>
          <a:p>
            <a:pPr lvl="1"/>
            <a:r>
              <a:rPr lang="en-US" dirty="0"/>
              <a:t>Approached from a technological point of view </a:t>
            </a:r>
          </a:p>
          <a:p>
            <a:pPr lvl="2"/>
            <a:r>
              <a:rPr lang="en-US" dirty="0"/>
              <a:t>Standards for Web Services, BPEL , WS- * </a:t>
            </a:r>
          </a:p>
          <a:p>
            <a:pPr lvl="2"/>
            <a:r>
              <a:rPr lang="en-US" dirty="0"/>
              <a:t>Web services provide a framework for using the of the SOC paradigm based on standards.</a:t>
            </a:r>
          </a:p>
          <a:p>
            <a:pPr lvl="1"/>
            <a:r>
              <a:rPr lang="en-US" dirty="0"/>
              <a:t>Lack of methodological approaches</a:t>
            </a:r>
          </a:p>
          <a:p>
            <a:pPr lvl="2"/>
            <a:r>
              <a:rPr lang="en-US" dirty="0"/>
              <a:t>Methodologies to facilitate software development based on this paradigm</a:t>
            </a:r>
          </a:p>
          <a:p>
            <a:pPr lvl="2"/>
            <a:r>
              <a:rPr lang="en-US" dirty="0"/>
              <a:t>Methods for the identification and description of services within the processes of an organization.</a:t>
            </a:r>
          </a:p>
          <a:p>
            <a:pPr lvl="2"/>
            <a:r>
              <a:rPr lang="en-US" dirty="0"/>
              <a:t>Methods for creating executable services from business models.</a:t>
            </a:r>
          </a:p>
          <a:p>
            <a:pPr lvl="2"/>
            <a:r>
              <a:rPr lang="en-US" dirty="0"/>
              <a:t>Etc.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19725" y="1506807"/>
            <a:ext cx="8604354" cy="385247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58 Arco"/>
          <p:cNvSpPr/>
          <p:nvPr/>
        </p:nvSpPr>
        <p:spPr>
          <a:xfrm>
            <a:off x="6705298" y="782298"/>
            <a:ext cx="1928826" cy="2214578"/>
          </a:xfrm>
          <a:prstGeom prst="arc">
            <a:avLst>
              <a:gd name="adj1" fmla="val 18465813"/>
              <a:gd name="adj2" fmla="val 5642263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Chronology</a:t>
            </a:r>
            <a:r>
              <a:rPr lang="es-ES_tradnl" dirty="0"/>
              <a:t> </a:t>
            </a:r>
            <a:r>
              <a:rPr lang="es-ES_tradnl" dirty="0" err="1"/>
              <a:t>Service-Oriented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1214414" y="62853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2000</a:t>
            </a:r>
          </a:p>
        </p:txBody>
      </p:sp>
      <p:sp>
        <p:nvSpPr>
          <p:cNvPr id="7" name="6 Elipse"/>
          <p:cNvSpPr/>
          <p:nvPr/>
        </p:nvSpPr>
        <p:spPr>
          <a:xfrm>
            <a:off x="3071802" y="62853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2001</a:t>
            </a:r>
          </a:p>
        </p:txBody>
      </p:sp>
      <p:cxnSp>
        <p:nvCxnSpPr>
          <p:cNvPr id="9" name="8 Conector recto"/>
          <p:cNvCxnSpPr>
            <a:endCxn id="6" idx="2"/>
          </p:cNvCxnSpPr>
          <p:nvPr/>
        </p:nvCxnSpPr>
        <p:spPr>
          <a:xfrm>
            <a:off x="357158" y="985726"/>
            <a:ext cx="85725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6" idx="6"/>
            <a:endCxn id="7" idx="2"/>
          </p:cNvCxnSpPr>
          <p:nvPr/>
        </p:nvCxnSpPr>
        <p:spPr>
          <a:xfrm>
            <a:off x="2000232" y="985726"/>
            <a:ext cx="107157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12 Elipse"/>
          <p:cNvSpPr/>
          <p:nvPr/>
        </p:nvSpPr>
        <p:spPr>
          <a:xfrm>
            <a:off x="5286380" y="62853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2002</a:t>
            </a:r>
          </a:p>
        </p:txBody>
      </p:sp>
      <p:cxnSp>
        <p:nvCxnSpPr>
          <p:cNvPr id="14" name="13 Conector recto"/>
          <p:cNvCxnSpPr>
            <a:stCxn id="7" idx="6"/>
            <a:endCxn id="13" idx="2"/>
          </p:cNvCxnSpPr>
          <p:nvPr/>
        </p:nvCxnSpPr>
        <p:spPr>
          <a:xfrm>
            <a:off x="3857620" y="985726"/>
            <a:ext cx="142876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18 Elipse"/>
          <p:cNvSpPr/>
          <p:nvPr/>
        </p:nvSpPr>
        <p:spPr>
          <a:xfrm>
            <a:off x="4643438" y="2628800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2005</a:t>
            </a:r>
          </a:p>
        </p:txBody>
      </p:sp>
      <p:sp>
        <p:nvSpPr>
          <p:cNvPr id="20" name="19 Elipse"/>
          <p:cNvSpPr/>
          <p:nvPr/>
        </p:nvSpPr>
        <p:spPr>
          <a:xfrm>
            <a:off x="1785918" y="4568512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2008</a:t>
            </a:r>
          </a:p>
        </p:txBody>
      </p:sp>
      <p:sp>
        <p:nvSpPr>
          <p:cNvPr id="21" name="20 Elipse"/>
          <p:cNvSpPr/>
          <p:nvPr/>
        </p:nvSpPr>
        <p:spPr>
          <a:xfrm>
            <a:off x="357158" y="263968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2007</a:t>
            </a:r>
          </a:p>
        </p:txBody>
      </p:sp>
      <p:sp>
        <p:nvSpPr>
          <p:cNvPr id="22" name="21 Elipse"/>
          <p:cNvSpPr/>
          <p:nvPr/>
        </p:nvSpPr>
        <p:spPr>
          <a:xfrm>
            <a:off x="2181888" y="2628800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2006</a:t>
            </a:r>
          </a:p>
        </p:txBody>
      </p:sp>
      <p:sp>
        <p:nvSpPr>
          <p:cNvPr id="23" name="22 Elipse"/>
          <p:cNvSpPr/>
          <p:nvPr/>
        </p:nvSpPr>
        <p:spPr>
          <a:xfrm>
            <a:off x="5572132" y="455762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2009</a:t>
            </a:r>
          </a:p>
        </p:txBody>
      </p:sp>
      <p:cxnSp>
        <p:nvCxnSpPr>
          <p:cNvPr id="30" name="29 Conector recto"/>
          <p:cNvCxnSpPr>
            <a:stCxn id="17" idx="2"/>
            <a:endCxn id="13" idx="6"/>
          </p:cNvCxnSpPr>
          <p:nvPr/>
        </p:nvCxnSpPr>
        <p:spPr>
          <a:xfrm rot="10800000">
            <a:off x="6072198" y="985726"/>
            <a:ext cx="148931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17 Elipse"/>
          <p:cNvSpPr/>
          <p:nvPr/>
        </p:nvSpPr>
        <p:spPr>
          <a:xfrm>
            <a:off x="6786578" y="2628800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2004</a:t>
            </a:r>
          </a:p>
        </p:txBody>
      </p:sp>
      <p:sp>
        <p:nvSpPr>
          <p:cNvPr id="17" name="16 Elipse"/>
          <p:cNvSpPr/>
          <p:nvPr/>
        </p:nvSpPr>
        <p:spPr>
          <a:xfrm>
            <a:off x="7561510" y="628536"/>
            <a:ext cx="785818" cy="7143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100" b="1" dirty="0"/>
              <a:t>2003</a:t>
            </a:r>
          </a:p>
        </p:txBody>
      </p:sp>
      <p:cxnSp>
        <p:nvCxnSpPr>
          <p:cNvPr id="33" name="32 Conector recto"/>
          <p:cNvCxnSpPr>
            <a:stCxn id="18" idx="2"/>
            <a:endCxn id="19" idx="6"/>
          </p:cNvCxnSpPr>
          <p:nvPr/>
        </p:nvCxnSpPr>
        <p:spPr>
          <a:xfrm rot="10800000">
            <a:off x="5429256" y="2985990"/>
            <a:ext cx="135732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22" idx="6"/>
            <a:endCxn id="19" idx="2"/>
          </p:cNvCxnSpPr>
          <p:nvPr/>
        </p:nvCxnSpPr>
        <p:spPr>
          <a:xfrm>
            <a:off x="2967706" y="2985990"/>
            <a:ext cx="1675732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39 Conector recto"/>
          <p:cNvCxnSpPr>
            <a:stCxn id="21" idx="6"/>
            <a:endCxn id="22" idx="2"/>
          </p:cNvCxnSpPr>
          <p:nvPr/>
        </p:nvCxnSpPr>
        <p:spPr>
          <a:xfrm flipV="1">
            <a:off x="1142976" y="2985990"/>
            <a:ext cx="1038912" cy="108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54 Conector recto"/>
          <p:cNvCxnSpPr>
            <a:stCxn id="20" idx="6"/>
            <a:endCxn id="23" idx="2"/>
          </p:cNvCxnSpPr>
          <p:nvPr/>
        </p:nvCxnSpPr>
        <p:spPr>
          <a:xfrm flipV="1">
            <a:off x="2571736" y="4914816"/>
            <a:ext cx="3000396" cy="108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8" name="44 Conector recto"/>
          <p:cNvCxnSpPr>
            <a:stCxn id="23" idx="6"/>
          </p:cNvCxnSpPr>
          <p:nvPr/>
        </p:nvCxnSpPr>
        <p:spPr>
          <a:xfrm>
            <a:off x="6357950" y="4914816"/>
            <a:ext cx="1428760" cy="1588"/>
          </a:xfrm>
          <a:prstGeom prst="straightConnector1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" name="66 CuadroTexto"/>
          <p:cNvSpPr txBox="1"/>
          <p:nvPr/>
        </p:nvSpPr>
        <p:spPr>
          <a:xfrm>
            <a:off x="2214546" y="1057164"/>
            <a:ext cx="676788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rgbClr val="6666FF"/>
                </a:solidFill>
                <a:latin typeface="+mn-lt"/>
              </a:rPr>
              <a:t>WSDL </a:t>
            </a:r>
            <a:r>
              <a:rPr lang="es-ES" sz="1000" i="1" dirty="0">
                <a:solidFill>
                  <a:srgbClr val="6666FF"/>
                </a:solidFill>
                <a:latin typeface="+mn-lt"/>
              </a:rPr>
              <a:t>1.0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3786182" y="1046278"/>
            <a:ext cx="65114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b="1" i="1" dirty="0">
                <a:solidFill>
                  <a:srgbClr val="6666FF"/>
                </a:solidFill>
                <a:latin typeface="+mn-lt"/>
              </a:rPr>
              <a:t>WSDL </a:t>
            </a:r>
            <a:r>
              <a:rPr lang="es-ES" sz="1000" i="1" dirty="0">
                <a:solidFill>
                  <a:srgbClr val="6666FF"/>
                </a:solidFill>
                <a:latin typeface="+mn-lt"/>
              </a:rPr>
              <a:t>1.1</a:t>
            </a:r>
          </a:p>
        </p:txBody>
      </p:sp>
      <p:sp>
        <p:nvSpPr>
          <p:cNvPr id="69" name="68 CuadroTexto"/>
          <p:cNvSpPr txBox="1"/>
          <p:nvPr/>
        </p:nvSpPr>
        <p:spPr>
          <a:xfrm>
            <a:off x="3972602" y="578870"/>
            <a:ext cx="51488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1000" b="1" i="1" dirty="0">
                <a:solidFill>
                  <a:srgbClr val="7030A0"/>
                </a:solidFill>
                <a:latin typeface="+mn-lt"/>
              </a:rPr>
              <a:t>WSFL </a:t>
            </a:r>
          </a:p>
          <a:p>
            <a:r>
              <a:rPr lang="es-ES" sz="1000" i="1" dirty="0">
                <a:solidFill>
                  <a:srgbClr val="7030A0"/>
                </a:solidFill>
                <a:latin typeface="+mn-lt"/>
              </a:rPr>
              <a:t>(IBM)</a:t>
            </a:r>
          </a:p>
        </p:txBody>
      </p:sp>
      <p:sp>
        <p:nvSpPr>
          <p:cNvPr id="70" name="69 CuadroTexto"/>
          <p:cNvSpPr txBox="1"/>
          <p:nvPr/>
        </p:nvSpPr>
        <p:spPr>
          <a:xfrm>
            <a:off x="4517570" y="589756"/>
            <a:ext cx="9286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000" b="1" i="1" dirty="0">
                <a:solidFill>
                  <a:srgbClr val="7030A0"/>
                </a:solidFill>
                <a:latin typeface="+mn-lt"/>
              </a:rPr>
              <a:t>XLANG </a:t>
            </a:r>
            <a:r>
              <a:rPr lang="es-ES" sz="1000" i="1" dirty="0">
                <a:solidFill>
                  <a:srgbClr val="7030A0"/>
                </a:solidFill>
                <a:latin typeface="+mn-lt"/>
              </a:rPr>
              <a:t>(Microsoft)</a:t>
            </a:r>
          </a:p>
        </p:txBody>
      </p:sp>
      <p:sp>
        <p:nvSpPr>
          <p:cNvPr id="71" name="70 CuadroTexto"/>
          <p:cNvSpPr txBox="1"/>
          <p:nvPr/>
        </p:nvSpPr>
        <p:spPr>
          <a:xfrm>
            <a:off x="6286512" y="1057164"/>
            <a:ext cx="1285884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Unraveling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105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Web </a:t>
            </a:r>
            <a:r>
              <a:rPr lang="es-ES" sz="1050" b="1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Services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… (</a:t>
            </a:r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Curbera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et.al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72" name="71 CuadroTexto"/>
          <p:cNvSpPr txBox="1"/>
          <p:nvPr/>
        </p:nvSpPr>
        <p:spPr>
          <a:xfrm>
            <a:off x="6093970" y="572748"/>
            <a:ext cx="135732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rgbClr val="7030A0"/>
                </a:solidFill>
                <a:latin typeface="+mn-lt"/>
              </a:rPr>
              <a:t>Web</a:t>
            </a:r>
            <a:r>
              <a:rPr lang="en-US" sz="1000" b="1" dirty="0"/>
              <a:t> </a:t>
            </a:r>
            <a:r>
              <a:rPr lang="en-US" sz="1000" b="1" i="1" dirty="0">
                <a:solidFill>
                  <a:srgbClr val="7030A0"/>
                </a:solidFill>
                <a:latin typeface="+mn-lt"/>
              </a:rPr>
              <a:t>Services Choreography </a:t>
            </a:r>
            <a:r>
              <a:rPr lang="en-US" sz="1000" i="1" dirty="0">
                <a:solidFill>
                  <a:srgbClr val="7030A0"/>
                </a:solidFill>
                <a:latin typeface="+mn-lt"/>
              </a:rPr>
              <a:t>(W3C)</a:t>
            </a:r>
            <a:endParaRPr lang="es-ES" sz="1000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73" name="72 CuadroTexto"/>
          <p:cNvSpPr txBox="1"/>
          <p:nvPr/>
        </p:nvSpPr>
        <p:spPr>
          <a:xfrm>
            <a:off x="7358082" y="1491914"/>
            <a:ext cx="1785918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Next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step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in </a:t>
            </a:r>
            <a:r>
              <a:rPr lang="es-ES" sz="105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Web </a:t>
            </a:r>
            <a:r>
              <a:rPr lang="es-ES" sz="1050" b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Services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…</a:t>
            </a:r>
          </a:p>
          <a:p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(</a:t>
            </a:r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Curbera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s-E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et.al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74" name="73 CuadroTexto"/>
          <p:cNvSpPr txBox="1"/>
          <p:nvPr/>
        </p:nvSpPr>
        <p:spPr>
          <a:xfrm>
            <a:off x="8258850" y="864622"/>
            <a:ext cx="92869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6666FF"/>
                </a:solidFill>
                <a:latin typeface="+mn-lt"/>
              </a:rPr>
              <a:t>WSDL </a:t>
            </a:r>
            <a:r>
              <a:rPr lang="es-ES" sz="1000" i="1" dirty="0">
                <a:solidFill>
                  <a:srgbClr val="6666FF"/>
                </a:solidFill>
                <a:latin typeface="+mn-lt"/>
              </a:rPr>
              <a:t>1.2 (w3c)</a:t>
            </a:r>
          </a:p>
        </p:txBody>
      </p:sp>
      <p:sp>
        <p:nvSpPr>
          <p:cNvPr id="75" name="74 CuadroTexto"/>
          <p:cNvSpPr txBox="1"/>
          <p:nvPr/>
        </p:nvSpPr>
        <p:spPr>
          <a:xfrm>
            <a:off x="7072330" y="1962728"/>
            <a:ext cx="207167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Serviced-Oriented Computing 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(</a:t>
            </a:r>
            <a:r>
              <a:rPr lang="en-U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Papazoglou</a:t>
            </a:r>
            <a:r>
              <a:rPr lang="en-U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and </a:t>
            </a:r>
            <a:r>
              <a:rPr lang="en-US" sz="1050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Georgakopoulos</a:t>
            </a:r>
            <a:r>
              <a:rPr lang="es-E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)</a:t>
            </a:r>
          </a:p>
        </p:txBody>
      </p:sp>
      <p:sp>
        <p:nvSpPr>
          <p:cNvPr id="76" name="75 CuadroTexto"/>
          <p:cNvSpPr txBox="1"/>
          <p:nvPr/>
        </p:nvSpPr>
        <p:spPr>
          <a:xfrm>
            <a:off x="8422172" y="2454624"/>
            <a:ext cx="71438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rgbClr val="7030A0"/>
                </a:solidFill>
                <a:latin typeface="+mn-lt"/>
              </a:rPr>
              <a:t>BPEL4WS</a:t>
            </a:r>
            <a:endParaRPr lang="es-ES" sz="10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77" name="76 Rectángulo"/>
          <p:cNvSpPr/>
          <p:nvPr/>
        </p:nvSpPr>
        <p:spPr>
          <a:xfrm>
            <a:off x="7500958" y="2639686"/>
            <a:ext cx="16430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990000"/>
                </a:solidFill>
                <a:latin typeface="+mn-lt"/>
              </a:rPr>
              <a:t>Representing Web Services with UML: A Case Study (Marcos et.al)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0" name="79 Rectángulo"/>
          <p:cNvSpPr/>
          <p:nvPr/>
        </p:nvSpPr>
        <p:spPr>
          <a:xfrm>
            <a:off x="5572132" y="2414486"/>
            <a:ext cx="1357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990000"/>
                </a:solidFill>
                <a:latin typeface="+mn-lt"/>
              </a:rPr>
              <a:t>Model Driven Web Services Development (</a:t>
            </a:r>
            <a:r>
              <a:rPr lang="en-US" sz="1000" i="1" dirty="0" err="1">
                <a:solidFill>
                  <a:srgbClr val="990000"/>
                </a:solidFill>
                <a:latin typeface="+mn-lt"/>
              </a:rPr>
              <a:t>Baïna</a:t>
            </a:r>
            <a:r>
              <a:rPr lang="en-US" sz="1000" i="1" dirty="0">
                <a:solidFill>
                  <a:srgbClr val="990000"/>
                </a:solidFill>
                <a:latin typeface="+mn-lt"/>
              </a:rPr>
              <a:t> et al.)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81" name="80 Rectángulo"/>
          <p:cNvSpPr/>
          <p:nvPr/>
        </p:nvSpPr>
        <p:spPr>
          <a:xfrm>
            <a:off x="5362582" y="3128866"/>
            <a:ext cx="18573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rgbClr val="00B050"/>
                </a:solidFill>
                <a:latin typeface="+mn-lt"/>
              </a:rPr>
              <a:t>Services Sciences: 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A New Academic discipline?  (IBM Research)</a:t>
            </a:r>
            <a:endParaRPr lang="es-E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83" name="82 Rectángulo"/>
          <p:cNvSpPr/>
          <p:nvPr/>
        </p:nvSpPr>
        <p:spPr>
          <a:xfrm>
            <a:off x="2918056" y="2596142"/>
            <a:ext cx="12858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rgbClr val="7030A0"/>
                </a:solidFill>
                <a:latin typeface="+mn-lt"/>
              </a:rPr>
              <a:t>Web Services Coordination</a:t>
            </a:r>
            <a:r>
              <a:rPr lang="en-US" sz="1000" i="1" dirty="0">
                <a:solidFill>
                  <a:srgbClr val="7030A0"/>
                </a:solidFill>
                <a:latin typeface="+mn-lt"/>
              </a:rPr>
              <a:t> (IBM)</a:t>
            </a:r>
            <a:endParaRPr lang="es-ES" sz="1000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84" name="83 Rectángulo"/>
          <p:cNvSpPr/>
          <p:nvPr/>
        </p:nvSpPr>
        <p:spPr>
          <a:xfrm>
            <a:off x="3428992" y="2996876"/>
            <a:ext cx="1214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rgbClr val="7030A0"/>
                </a:solidFill>
                <a:latin typeface="+mn-lt"/>
              </a:rPr>
              <a:t>Web Services Transaction </a:t>
            </a:r>
            <a:r>
              <a:rPr lang="en-US" sz="1000" i="1" dirty="0">
                <a:solidFill>
                  <a:srgbClr val="7030A0"/>
                </a:solidFill>
                <a:latin typeface="+mn-lt"/>
              </a:rPr>
              <a:t>(IBM) </a:t>
            </a:r>
            <a:endParaRPr lang="es-ES" sz="1000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87" name="86 Rectángulo"/>
          <p:cNvSpPr/>
          <p:nvPr/>
        </p:nvSpPr>
        <p:spPr>
          <a:xfrm>
            <a:off x="3857620" y="2211058"/>
            <a:ext cx="13573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Service-Oriented Architecture </a:t>
            </a:r>
            <a:r>
              <a:rPr lang="en-US" sz="1000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(Thomas </a:t>
            </a:r>
            <a:r>
              <a:rPr lang="en-US" sz="1000" i="1" dirty="0" err="1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Erl</a:t>
            </a:r>
            <a:r>
              <a:rPr lang="en-US" sz="1000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 y </a:t>
            </a:r>
            <a:r>
              <a:rPr lang="en-US" sz="1000" i="1" dirty="0" err="1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otros</a:t>
            </a:r>
            <a:r>
              <a:rPr lang="en-US" sz="1000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)</a:t>
            </a:r>
            <a:endParaRPr lang="es-ES" sz="1000" i="1" dirty="0">
              <a:solidFill>
                <a:schemeClr val="accent4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90" name="89 Rectángulo"/>
          <p:cNvSpPr/>
          <p:nvPr/>
        </p:nvSpPr>
        <p:spPr>
          <a:xfrm>
            <a:off x="2857488" y="1842982"/>
            <a:ext cx="22860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990000"/>
                </a:solidFill>
                <a:latin typeface="+mn-lt"/>
              </a:rPr>
              <a:t>From UML to BPEL Model Driven Architecture in a Web services world (</a:t>
            </a:r>
            <a:r>
              <a:rPr lang="en-US" sz="1000" i="1" dirty="0" err="1">
                <a:solidFill>
                  <a:srgbClr val="990000"/>
                </a:solidFill>
                <a:latin typeface="+mn-lt"/>
              </a:rPr>
              <a:t>Mantell</a:t>
            </a:r>
            <a:r>
              <a:rPr lang="en-US" sz="1000" i="1" dirty="0">
                <a:solidFill>
                  <a:srgbClr val="990000"/>
                </a:solidFill>
                <a:latin typeface="+mn-lt"/>
              </a:rPr>
              <a:t>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94" name="93 Rectángulo"/>
          <p:cNvSpPr/>
          <p:nvPr/>
        </p:nvSpPr>
        <p:spPr>
          <a:xfrm>
            <a:off x="2692840" y="3293514"/>
            <a:ext cx="1785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Service-oriented computing: </a:t>
            </a:r>
            <a:r>
              <a:rPr lang="en-U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key concepts and principles (</a:t>
            </a:r>
            <a:r>
              <a:rPr lang="en-US" sz="1050" i="1" dirty="0" err="1">
                <a:solidFill>
                  <a:srgbClr val="DAEDEF">
                    <a:lumMod val="50000"/>
                  </a:srgbClr>
                </a:solidFill>
                <a:latin typeface="Candara"/>
              </a:rPr>
              <a:t>Huhns</a:t>
            </a:r>
            <a:r>
              <a:rPr lang="en-US" sz="1050" i="1" dirty="0">
                <a:solidFill>
                  <a:srgbClr val="DAEDEF">
                    <a:lumMod val="50000"/>
                  </a:srgbClr>
                </a:solidFill>
                <a:latin typeface="Candara"/>
              </a:rPr>
              <a:t> et.al)</a:t>
            </a:r>
            <a:endParaRPr lang="es-ES" sz="105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1132090" y="2336926"/>
            <a:ext cx="128588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Service-Oriented Computing </a:t>
            </a:r>
            <a:r>
              <a:rPr lang="en-US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(</a:t>
            </a:r>
            <a:r>
              <a:rPr lang="de-DE" sz="1050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Bichler et.al)</a:t>
            </a:r>
            <a:endParaRPr lang="es-ES" sz="105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6" name="95 Rectángulo"/>
          <p:cNvSpPr/>
          <p:nvPr/>
        </p:nvSpPr>
        <p:spPr>
          <a:xfrm>
            <a:off x="3688208" y="3711256"/>
            <a:ext cx="21431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  <a:latin typeface="+mn-lt"/>
              </a:rPr>
              <a:t>The emergence of </a:t>
            </a:r>
            <a:r>
              <a:rPr lang="en-US" sz="1000" b="1" i="1" dirty="0">
                <a:solidFill>
                  <a:srgbClr val="00B050"/>
                </a:solidFill>
                <a:latin typeface="+mn-lt"/>
              </a:rPr>
              <a:t>Service Science 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(</a:t>
            </a:r>
            <a:r>
              <a:rPr lang="en-US" sz="1000" i="1" dirty="0" err="1">
                <a:solidFill>
                  <a:srgbClr val="00B050"/>
                </a:solidFill>
                <a:latin typeface="+mn-lt"/>
              </a:rPr>
              <a:t>Spohrer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, J. )</a:t>
            </a:r>
            <a:endParaRPr lang="es-E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2" name="101 Rectángulo"/>
          <p:cNvSpPr/>
          <p:nvPr/>
        </p:nvSpPr>
        <p:spPr>
          <a:xfrm>
            <a:off x="142844" y="3821474"/>
            <a:ext cx="2285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i="1" dirty="0">
                <a:solidFill>
                  <a:srgbClr val="990000"/>
                </a:solidFill>
                <a:latin typeface="+mn-lt"/>
              </a:rPr>
              <a:t>SOD-M: Service Oriented Development </a:t>
            </a:r>
            <a:r>
              <a:rPr lang="en-US" sz="1000" i="1" dirty="0">
                <a:solidFill>
                  <a:srgbClr val="990000"/>
                </a:solidFill>
                <a:latin typeface="+mn-lt"/>
              </a:rPr>
              <a:t>Method (V. De Castro et.al)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110" name="109 Rectángulo"/>
          <p:cNvSpPr/>
          <p:nvPr/>
        </p:nvSpPr>
        <p:spPr>
          <a:xfrm>
            <a:off x="428596" y="4782826"/>
            <a:ext cx="11429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rgbClr val="7030A0"/>
                </a:solidFill>
                <a:latin typeface="+mn-lt"/>
              </a:rPr>
              <a:t>BPEL for People</a:t>
            </a:r>
            <a:endParaRPr lang="es-ES" sz="10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11" name="110 Rectángulo"/>
          <p:cNvSpPr/>
          <p:nvPr/>
        </p:nvSpPr>
        <p:spPr>
          <a:xfrm>
            <a:off x="164616" y="4239216"/>
            <a:ext cx="26432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solidFill>
                  <a:srgbClr val="00B050"/>
                </a:solidFill>
                <a:latin typeface="+mn-lt"/>
              </a:rPr>
              <a:t>Succeeding through </a:t>
            </a:r>
            <a:r>
              <a:rPr lang="en-US" sz="1000" b="1" i="1" dirty="0">
                <a:solidFill>
                  <a:srgbClr val="00B050"/>
                </a:solidFill>
                <a:latin typeface="+mn-lt"/>
              </a:rPr>
              <a:t>service innovation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… (University of Cambridge &amp; IBM)</a:t>
            </a:r>
            <a:endParaRPr lang="es-E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26" name="125 Rectángulo"/>
          <p:cNvSpPr/>
          <p:nvPr/>
        </p:nvSpPr>
        <p:spPr>
          <a:xfrm>
            <a:off x="2714612" y="4925702"/>
            <a:ext cx="1428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i="1" dirty="0" err="1">
                <a:solidFill>
                  <a:srgbClr val="990000"/>
                </a:solidFill>
                <a:latin typeface="+mn-lt"/>
              </a:rPr>
              <a:t>Methodology</a:t>
            </a:r>
            <a:r>
              <a:rPr lang="es-ES" sz="1000" b="1" i="1" dirty="0">
                <a:solidFill>
                  <a:srgbClr val="990000"/>
                </a:solidFill>
                <a:latin typeface="+mn-lt"/>
              </a:rPr>
              <a:t> </a:t>
            </a:r>
            <a:r>
              <a:rPr lang="es-ES" sz="1000" b="1" i="1" dirty="0" err="1">
                <a:solidFill>
                  <a:srgbClr val="990000"/>
                </a:solidFill>
                <a:latin typeface="+mn-lt"/>
              </a:rPr>
              <a:t>based</a:t>
            </a:r>
            <a:r>
              <a:rPr lang="es-ES" sz="1000" b="1" i="1" dirty="0">
                <a:solidFill>
                  <a:srgbClr val="990000"/>
                </a:solidFill>
                <a:latin typeface="+mn-lt"/>
              </a:rPr>
              <a:t> </a:t>
            </a:r>
            <a:r>
              <a:rPr lang="es-ES" sz="1000" b="1" i="1" dirty="0" err="1">
                <a:solidFill>
                  <a:srgbClr val="990000"/>
                </a:solidFill>
                <a:latin typeface="+mn-lt"/>
              </a:rPr>
              <a:t>on</a:t>
            </a:r>
            <a:r>
              <a:rPr lang="es-ES" sz="1000" b="1" i="1" dirty="0">
                <a:solidFill>
                  <a:srgbClr val="990000"/>
                </a:solidFill>
                <a:latin typeface="+mn-lt"/>
              </a:rPr>
              <a:t> IDEF </a:t>
            </a:r>
            <a:r>
              <a:rPr lang="es-ES" sz="1000" i="1" dirty="0">
                <a:solidFill>
                  <a:srgbClr val="990000"/>
                </a:solidFill>
                <a:latin typeface="+mn-lt"/>
              </a:rPr>
              <a:t> (</a:t>
            </a:r>
            <a:r>
              <a:rPr lang="en-US" sz="1000" i="1" dirty="0" err="1">
                <a:solidFill>
                  <a:srgbClr val="990000"/>
                </a:solidFill>
                <a:latin typeface="Candara"/>
              </a:rPr>
              <a:t>Karakostas</a:t>
            </a:r>
            <a:r>
              <a:rPr lang="en-US" sz="1000" i="1" dirty="0">
                <a:solidFill>
                  <a:srgbClr val="990000"/>
                </a:solidFill>
                <a:latin typeface="Candara"/>
              </a:rPr>
              <a:t> y </a:t>
            </a:r>
            <a:r>
              <a:rPr lang="en-US" sz="1000" i="1" dirty="0" err="1">
                <a:solidFill>
                  <a:srgbClr val="990000"/>
                </a:solidFill>
                <a:latin typeface="Candara"/>
              </a:rPr>
              <a:t>Zorgios</a:t>
            </a:r>
            <a:r>
              <a:rPr lang="en-US" sz="1000" i="1" dirty="0">
                <a:solidFill>
                  <a:srgbClr val="990000"/>
                </a:solidFill>
                <a:latin typeface="Candara"/>
              </a:rPr>
              <a:t>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2725498" y="4486188"/>
            <a:ext cx="18186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b="1" i="1" dirty="0">
                <a:solidFill>
                  <a:srgbClr val="990000"/>
                </a:solidFill>
                <a:latin typeface="Candara"/>
              </a:rPr>
              <a:t>SOMF</a:t>
            </a:r>
            <a:r>
              <a:rPr lang="en-US" sz="1000" i="1" dirty="0">
                <a:solidFill>
                  <a:srgbClr val="990000"/>
                </a:solidFill>
                <a:latin typeface="Candara"/>
              </a:rPr>
              <a:t>: Service Oriented Modeling Framework (Bell)</a:t>
            </a:r>
            <a:endParaRPr lang="es-ES" sz="1000" i="1" dirty="0">
              <a:solidFill>
                <a:srgbClr val="990000"/>
              </a:solidFill>
              <a:latin typeface="Candara"/>
            </a:endParaRPr>
          </a:p>
          <a:p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136" name="135 Rectángulo"/>
          <p:cNvSpPr/>
          <p:nvPr/>
        </p:nvSpPr>
        <p:spPr>
          <a:xfrm>
            <a:off x="4143372" y="4925702"/>
            <a:ext cx="17689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b="1" i="1" dirty="0">
                <a:solidFill>
                  <a:srgbClr val="990000"/>
                </a:solidFill>
                <a:latin typeface="+mn-lt"/>
              </a:rPr>
              <a:t>SOMA</a:t>
            </a:r>
            <a:r>
              <a:rPr lang="en-US" sz="1000" i="1" dirty="0">
                <a:solidFill>
                  <a:srgbClr val="990000"/>
                </a:solidFill>
                <a:latin typeface="+mn-lt"/>
              </a:rPr>
              <a:t>: Service Oriented Modeling and Architecture </a:t>
            </a:r>
            <a:r>
              <a:rPr lang="es-ES" sz="1000" i="1" dirty="0">
                <a:solidFill>
                  <a:srgbClr val="990000"/>
                </a:solidFill>
                <a:latin typeface="+mn-lt"/>
              </a:rPr>
              <a:t>(</a:t>
            </a:r>
            <a:r>
              <a:rPr lang="es-ES" sz="1000" i="1" dirty="0" err="1">
                <a:solidFill>
                  <a:srgbClr val="990000"/>
                </a:solidFill>
                <a:latin typeface="+mn-lt"/>
              </a:rPr>
              <a:t>Arsanjani</a:t>
            </a:r>
            <a:r>
              <a:rPr lang="es-ES" sz="1000" i="1" dirty="0">
                <a:solidFill>
                  <a:srgbClr val="990000"/>
                </a:solidFill>
                <a:latin typeface="+mn-lt"/>
              </a:rPr>
              <a:t> </a:t>
            </a:r>
            <a:r>
              <a:rPr lang="es-ES" sz="1000" i="1" dirty="0" err="1">
                <a:solidFill>
                  <a:srgbClr val="990000"/>
                </a:solidFill>
                <a:latin typeface="+mn-lt"/>
              </a:rPr>
              <a:t>et.al</a:t>
            </a:r>
            <a:r>
              <a:rPr lang="en-US" sz="1000" i="1" dirty="0">
                <a:solidFill>
                  <a:srgbClr val="990000"/>
                </a:solidFill>
                <a:latin typeface="Candara"/>
              </a:rPr>
              <a:t>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141" name="140 Rectángulo"/>
          <p:cNvSpPr/>
          <p:nvPr/>
        </p:nvSpPr>
        <p:spPr>
          <a:xfrm>
            <a:off x="4286248" y="4300266"/>
            <a:ext cx="17145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  <a:latin typeface="+mn-lt"/>
              </a:rPr>
              <a:t>Designing a </a:t>
            </a:r>
            <a:r>
              <a:rPr lang="en-US" sz="1000" b="1" i="1" dirty="0">
                <a:solidFill>
                  <a:srgbClr val="00B050"/>
                </a:solidFill>
                <a:latin typeface="+mn-lt"/>
              </a:rPr>
              <a:t>Service Science 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discipline with discipline (</a:t>
            </a:r>
            <a:r>
              <a:rPr lang="en-US" sz="1000" i="1" dirty="0" err="1">
                <a:solidFill>
                  <a:srgbClr val="00B050"/>
                </a:solidFill>
                <a:latin typeface="+mn-lt"/>
              </a:rPr>
              <a:t>Glushko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)</a:t>
            </a:r>
            <a:endParaRPr lang="es-E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48" name="147 Rectángulo"/>
          <p:cNvSpPr/>
          <p:nvPr/>
        </p:nvSpPr>
        <p:spPr>
          <a:xfrm>
            <a:off x="6643702" y="3568380"/>
            <a:ext cx="1928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  <a:latin typeface="+mn-lt"/>
              </a:rPr>
              <a:t>Towards a conceptual foundation for </a:t>
            </a:r>
            <a:r>
              <a:rPr lang="en-US" sz="1000" b="1" i="1" dirty="0">
                <a:solidFill>
                  <a:srgbClr val="00B050"/>
                </a:solidFill>
                <a:latin typeface="+mn-lt"/>
              </a:rPr>
              <a:t>service science </a:t>
            </a:r>
            <a:r>
              <a:rPr lang="en-US" sz="1000" i="1" dirty="0">
                <a:solidFill>
                  <a:srgbClr val="00B050"/>
                </a:solidFill>
                <a:latin typeface="+mn-lt"/>
              </a:rPr>
              <a:t>(</a:t>
            </a:r>
            <a:r>
              <a:rPr lang="en-US" sz="1000" i="1" dirty="0" err="1">
                <a:solidFill>
                  <a:srgbClr val="00B050"/>
                </a:solidFill>
                <a:latin typeface="Candara"/>
              </a:rPr>
              <a:t>Lusch</a:t>
            </a:r>
            <a:r>
              <a:rPr lang="en-US" sz="1000" i="1" dirty="0">
                <a:solidFill>
                  <a:srgbClr val="00B050"/>
                </a:solidFill>
                <a:latin typeface="Candara"/>
              </a:rPr>
              <a:t> et.al)</a:t>
            </a:r>
            <a:endParaRPr lang="en-U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50" name="149 Rectángulo"/>
          <p:cNvSpPr/>
          <p:nvPr/>
        </p:nvSpPr>
        <p:spPr>
          <a:xfrm>
            <a:off x="6342300" y="4947474"/>
            <a:ext cx="12858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SOA Manifesto </a:t>
            </a:r>
            <a:endParaRPr lang="es-ES" sz="1000" i="1" dirty="0">
              <a:solidFill>
                <a:schemeClr val="accent4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51" name="150 Rectángulo"/>
          <p:cNvSpPr/>
          <p:nvPr/>
        </p:nvSpPr>
        <p:spPr>
          <a:xfrm>
            <a:off x="7292702" y="4920938"/>
            <a:ext cx="17859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i="1" dirty="0">
                <a:solidFill>
                  <a:srgbClr val="990000"/>
                </a:solidFill>
                <a:latin typeface="Candara"/>
              </a:rPr>
              <a:t>Service oriented architecture Modeling Language (</a:t>
            </a:r>
            <a:r>
              <a:rPr lang="en-US" sz="1000" b="1" i="1" dirty="0" err="1">
                <a:solidFill>
                  <a:srgbClr val="990000"/>
                </a:solidFill>
                <a:latin typeface="Candara"/>
              </a:rPr>
              <a:t>SoaML</a:t>
            </a:r>
            <a:r>
              <a:rPr lang="en-US" sz="1000" i="1" dirty="0">
                <a:solidFill>
                  <a:srgbClr val="990000"/>
                </a:solidFill>
                <a:latin typeface="Candara"/>
              </a:rPr>
              <a:t>) (OMG)</a:t>
            </a:r>
            <a:endParaRPr lang="es-ES" sz="1000" i="1" dirty="0">
              <a:solidFill>
                <a:srgbClr val="990000"/>
              </a:solidFill>
              <a:latin typeface="+mn-lt"/>
            </a:endParaRPr>
          </a:p>
        </p:txBody>
      </p:sp>
      <p:sp>
        <p:nvSpPr>
          <p:cNvPr id="152" name="151 Rectángulo"/>
          <p:cNvSpPr/>
          <p:nvPr/>
        </p:nvSpPr>
        <p:spPr>
          <a:xfrm>
            <a:off x="6500826" y="4486188"/>
            <a:ext cx="2643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s-ES" sz="1000" b="1" i="1" dirty="0" err="1">
                <a:solidFill>
                  <a:srgbClr val="00B050"/>
                </a:solidFill>
                <a:latin typeface="+mn-lt"/>
              </a:rPr>
              <a:t>Service</a:t>
            </a:r>
            <a:r>
              <a:rPr lang="es-ES" sz="1000" b="1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1000" b="1" i="1" dirty="0" err="1">
                <a:solidFill>
                  <a:srgbClr val="00B050"/>
                </a:solidFill>
                <a:latin typeface="+mn-lt"/>
              </a:rPr>
              <a:t>Science</a:t>
            </a:r>
            <a:r>
              <a:rPr lang="es-ES" sz="1000" b="1" i="1" dirty="0">
                <a:solidFill>
                  <a:srgbClr val="00B050"/>
                </a:solidFill>
                <a:latin typeface="+mn-lt"/>
              </a:rPr>
              <a:t>: 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A </a:t>
            </a:r>
            <a:r>
              <a:rPr lang="es-ES" sz="1000" i="1" dirty="0" err="1">
                <a:solidFill>
                  <a:srgbClr val="00B050"/>
                </a:solidFill>
                <a:latin typeface="+mn-lt"/>
              </a:rPr>
              <a:t>challenge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1000" i="1" dirty="0" err="1">
                <a:solidFill>
                  <a:srgbClr val="00B050"/>
                </a:solidFill>
                <a:latin typeface="+mn-lt"/>
              </a:rPr>
              <a:t>for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1000" i="1" dirty="0" err="1">
                <a:solidFill>
                  <a:srgbClr val="00B050"/>
                </a:solidFill>
                <a:latin typeface="+mn-lt"/>
              </a:rPr>
              <a:t>Spanish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1000" i="1" dirty="0" err="1">
                <a:solidFill>
                  <a:srgbClr val="00B050"/>
                </a:solidFill>
                <a:latin typeface="+mn-lt"/>
              </a:rPr>
              <a:t>Universitary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es-ES" sz="1000" i="1" dirty="0" err="1">
                <a:solidFill>
                  <a:srgbClr val="00B050"/>
                </a:solidFill>
                <a:latin typeface="+mn-lt"/>
              </a:rPr>
              <a:t>System</a:t>
            </a:r>
            <a:r>
              <a:rPr lang="es-ES" sz="1000" i="1" dirty="0">
                <a:solidFill>
                  <a:srgbClr val="00B050"/>
                </a:solidFill>
                <a:latin typeface="+mn-lt"/>
              </a:rPr>
              <a:t>  (</a:t>
            </a:r>
            <a:r>
              <a:rPr lang="es-ES" sz="1000" i="1" dirty="0">
                <a:solidFill>
                  <a:srgbClr val="00B050"/>
                </a:solidFill>
                <a:latin typeface="Candara"/>
              </a:rPr>
              <a:t>Lázaro </a:t>
            </a:r>
            <a:r>
              <a:rPr lang="es-ES" sz="1000" i="1" dirty="0" err="1">
                <a:solidFill>
                  <a:srgbClr val="00B050"/>
                </a:solidFill>
                <a:latin typeface="Candara"/>
              </a:rPr>
              <a:t>et.al</a:t>
            </a:r>
            <a:r>
              <a:rPr lang="es-ES" sz="1000" i="1" dirty="0">
                <a:solidFill>
                  <a:srgbClr val="00B050"/>
                </a:solidFill>
                <a:latin typeface="Candara"/>
              </a:rPr>
              <a:t>)</a:t>
            </a:r>
            <a:endParaRPr lang="en-US" sz="1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62" name="161 CuadroTexto"/>
          <p:cNvSpPr txBox="1"/>
          <p:nvPr/>
        </p:nvSpPr>
        <p:spPr>
          <a:xfrm>
            <a:off x="467376" y="3501706"/>
            <a:ext cx="114300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>
                <a:solidFill>
                  <a:srgbClr val="6666FF"/>
                </a:solidFill>
                <a:latin typeface="+mn-lt"/>
              </a:rPr>
              <a:t>WSDL 2.0 </a:t>
            </a:r>
            <a:r>
              <a:rPr lang="es-ES" sz="1000" i="1" dirty="0">
                <a:solidFill>
                  <a:srgbClr val="6666FF"/>
                </a:solidFill>
                <a:latin typeface="+mn-lt"/>
              </a:rPr>
              <a:t>(w3c)</a:t>
            </a:r>
          </a:p>
        </p:txBody>
      </p:sp>
      <p:cxnSp>
        <p:nvCxnSpPr>
          <p:cNvPr id="168" name="167 Conector recto"/>
          <p:cNvCxnSpPr>
            <a:stCxn id="21" idx="3"/>
            <a:endCxn id="20" idx="2"/>
          </p:cNvCxnSpPr>
          <p:nvPr/>
        </p:nvCxnSpPr>
        <p:spPr>
          <a:xfrm rot="16200000" flipH="1">
            <a:off x="290951" y="3430735"/>
            <a:ext cx="1676254" cy="1313680"/>
          </a:xfrm>
          <a:prstGeom prst="curvedConnector2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267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5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80" grpId="0"/>
      <p:bldP spid="81" grpId="0"/>
      <p:bldP spid="83" grpId="0"/>
      <p:bldP spid="84" grpId="0"/>
      <p:bldP spid="87" grpId="0"/>
      <p:bldP spid="90" grpId="0"/>
      <p:bldP spid="94" grpId="0"/>
      <p:bldP spid="95" grpId="0"/>
      <p:bldP spid="96" grpId="0"/>
      <p:bldP spid="102" grpId="0"/>
      <p:bldP spid="110" grpId="0"/>
      <p:bldP spid="111" grpId="0"/>
      <p:bldP spid="126" grpId="0"/>
      <p:bldP spid="135" grpId="0"/>
      <p:bldP spid="136" grpId="0"/>
      <p:bldP spid="141" grpId="0"/>
      <p:bldP spid="148" grpId="0"/>
      <p:bldP spid="150" grpId="0"/>
      <p:bldP spid="151" grpId="0"/>
      <p:bldP spid="152" grpId="0"/>
      <p:bldP spid="1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Features</a:t>
            </a:r>
            <a:r>
              <a:rPr lang="es-ES" dirty="0"/>
              <a:t> of </a:t>
            </a:r>
            <a:r>
              <a:rPr lang="es-ES" dirty="0" err="1"/>
              <a:t>Service-Oriented</a:t>
            </a:r>
            <a:endParaRPr lang="es-ES" dirty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Use services as key elements for developing applications</a:t>
            </a:r>
          </a:p>
          <a:p>
            <a:pPr lvl="1"/>
            <a:r>
              <a:rPr lang="en-US" dirty="0"/>
              <a:t>Agile development, low cost and easy composition</a:t>
            </a:r>
          </a:p>
          <a:p>
            <a:r>
              <a:rPr lang="en-US" dirty="0"/>
              <a:t>Language independence </a:t>
            </a:r>
          </a:p>
          <a:p>
            <a:pPr lvl="1"/>
            <a:r>
              <a:rPr lang="en-US" dirty="0"/>
              <a:t>The organizations show their capabilities through standard interfaces based on XML. </a:t>
            </a:r>
          </a:p>
          <a:p>
            <a:pPr lvl="1"/>
            <a:r>
              <a:rPr lang="en-US" dirty="0"/>
              <a:t>Integration , interoperability and reusability </a:t>
            </a:r>
          </a:p>
          <a:p>
            <a:r>
              <a:rPr lang="en-US" dirty="0"/>
              <a:t>Mimic the operation of the business in the "real world " </a:t>
            </a:r>
          </a:p>
          <a:p>
            <a:pPr lvl="1"/>
            <a:r>
              <a:rPr lang="en-US" dirty="0"/>
              <a:t>Focus on business processes </a:t>
            </a:r>
          </a:p>
          <a:p>
            <a:pPr lvl="1"/>
            <a:r>
              <a:rPr lang="en-US" dirty="0"/>
              <a:t>Adaptability , agility and flexibility</a:t>
            </a:r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Features</a:t>
            </a:r>
            <a:r>
              <a:rPr lang="es-ES" dirty="0"/>
              <a:t> of </a:t>
            </a:r>
            <a:r>
              <a:rPr lang="es-ES" dirty="0" err="1"/>
              <a:t>Service-Oriented</a:t>
            </a:r>
            <a:endParaRPr lang="es-ES" dirty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Mimic the operation of the business in the "real world”</a:t>
            </a:r>
          </a:p>
          <a:p>
            <a:pPr lvl="1"/>
            <a:r>
              <a:rPr lang="es-ES_tradnl" dirty="0"/>
              <a:t>“SO </a:t>
            </a:r>
            <a:r>
              <a:rPr lang="es-ES_tradnl" dirty="0" err="1"/>
              <a:t>creates</a:t>
            </a:r>
            <a:r>
              <a:rPr lang="es-ES_tradnl" dirty="0"/>
              <a:t> </a:t>
            </a:r>
            <a:r>
              <a:rPr lang="es-ES_tradnl" dirty="0" err="1"/>
              <a:t>service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r>
              <a:rPr lang="es-ES_tradnl" dirty="0"/>
              <a:t> </a:t>
            </a:r>
            <a:r>
              <a:rPr lang="es-ES_tradnl" dirty="0" err="1"/>
              <a:t>abstractions</a:t>
            </a:r>
            <a:r>
              <a:rPr lang="es-ES_tradnl" dirty="0"/>
              <a:t> </a:t>
            </a:r>
            <a:r>
              <a:rPr lang="es-ES_tradnl" dirty="0" err="1"/>
              <a:t>that</a:t>
            </a:r>
            <a:r>
              <a:rPr lang="es-ES_tradnl" dirty="0"/>
              <a:t> </a:t>
            </a:r>
            <a:r>
              <a:rPr lang="es-ES_tradnl" dirty="0" err="1"/>
              <a:t>map</a:t>
            </a:r>
            <a:r>
              <a:rPr lang="es-ES_tradnl" dirty="0"/>
              <a:t> to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way</a:t>
            </a:r>
            <a:r>
              <a:rPr lang="es-ES_tradnl" dirty="0"/>
              <a:t> a </a:t>
            </a:r>
            <a:r>
              <a:rPr lang="es-ES_tradnl" dirty="0" err="1"/>
              <a:t>business</a:t>
            </a:r>
            <a:r>
              <a:rPr lang="es-ES_tradnl" dirty="0"/>
              <a:t> </a:t>
            </a:r>
            <a:r>
              <a:rPr lang="es-ES_tradnl" dirty="0" err="1"/>
              <a:t>actually</a:t>
            </a:r>
            <a:r>
              <a:rPr lang="es-ES_tradnl" dirty="0"/>
              <a:t> </a:t>
            </a:r>
            <a:r>
              <a:rPr lang="es-ES_tradnl" dirty="0" err="1"/>
              <a:t>works</a:t>
            </a:r>
            <a:r>
              <a:rPr lang="es-ES_tradnl" dirty="0"/>
              <a:t>” (</a:t>
            </a:r>
            <a:r>
              <a:rPr lang="es-ES_tradnl" dirty="0" err="1"/>
              <a:t>Papazoglou</a:t>
            </a:r>
            <a:r>
              <a:rPr lang="es-ES_tradnl" dirty="0"/>
              <a:t>, 2008)</a:t>
            </a:r>
          </a:p>
          <a:p>
            <a:pPr lvl="1"/>
            <a:r>
              <a:rPr lang="es-ES_tradnl" dirty="0"/>
              <a:t>“SO </a:t>
            </a:r>
            <a:r>
              <a:rPr lang="es-ES_tradnl" dirty="0" err="1"/>
              <a:t>venture</a:t>
            </a:r>
            <a:r>
              <a:rPr lang="es-ES_tradnl" dirty="0"/>
              <a:t> </a:t>
            </a:r>
            <a:r>
              <a:rPr lang="es-ES_tradnl" dirty="0" err="1"/>
              <a:t>about</a:t>
            </a:r>
            <a:r>
              <a:rPr lang="es-ES_tradnl" dirty="0"/>
              <a:t> </a:t>
            </a:r>
            <a:r>
              <a:rPr lang="es-ES_tradnl" dirty="0" err="1"/>
              <a:t>simulating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real </a:t>
            </a:r>
            <a:r>
              <a:rPr lang="es-ES_tradnl" dirty="0" err="1"/>
              <a:t>world</a:t>
            </a:r>
            <a:r>
              <a:rPr lang="es-ES_tradnl" dirty="0"/>
              <a:t>” (Bell, 2008)</a:t>
            </a:r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8</a:t>
            </a:fld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Features of Service-Oriented</a:t>
            </a:r>
            <a:endParaRPr lang="es-ES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Mimic the operation of the business in the "real world "</a:t>
            </a:r>
            <a:endParaRPr lang="es-ES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Introduction to Service Technologies</a:t>
            </a:r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1E3000-C681-433C-A5C2-1B6E94BF0C1D}" type="slidenum">
              <a:rPr lang="es-ES" smtClean="0"/>
              <a:pPr/>
              <a:t>9</a:t>
            </a:fld>
            <a:endParaRPr lang="es-ES" dirty="0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971550" y="1689113"/>
            <a:ext cx="7697788" cy="3949700"/>
            <a:chOff x="476" y="1214"/>
            <a:chExt cx="4849" cy="2488"/>
          </a:xfrm>
        </p:grpSpPr>
        <p:sp>
          <p:nvSpPr>
            <p:cNvPr id="16392" name="AutoShape 7"/>
            <p:cNvSpPr>
              <a:spLocks noChangeArrowheads="1"/>
            </p:cNvSpPr>
            <p:nvPr/>
          </p:nvSpPr>
          <p:spPr bwMode="auto">
            <a:xfrm>
              <a:off x="930" y="1525"/>
              <a:ext cx="726" cy="27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3" name="Oval 8"/>
            <p:cNvSpPr>
              <a:spLocks noChangeArrowheads="1"/>
            </p:cNvSpPr>
            <p:nvPr/>
          </p:nvSpPr>
          <p:spPr bwMode="auto">
            <a:xfrm>
              <a:off x="476" y="1616"/>
              <a:ext cx="91" cy="9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4" name="AutoShape 9"/>
            <p:cNvSpPr>
              <a:spLocks noChangeArrowheads="1"/>
            </p:cNvSpPr>
            <p:nvPr/>
          </p:nvSpPr>
          <p:spPr bwMode="auto">
            <a:xfrm>
              <a:off x="1836" y="1525"/>
              <a:ext cx="726" cy="27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6395" name="AutoShape 10"/>
            <p:cNvSpPr>
              <a:spLocks noChangeArrowheads="1"/>
            </p:cNvSpPr>
            <p:nvPr/>
          </p:nvSpPr>
          <p:spPr bwMode="auto">
            <a:xfrm>
              <a:off x="2933" y="1214"/>
              <a:ext cx="726" cy="27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6" name="AutoShape 11"/>
            <p:cNvSpPr>
              <a:spLocks noChangeArrowheads="1"/>
            </p:cNvSpPr>
            <p:nvPr/>
          </p:nvSpPr>
          <p:spPr bwMode="auto">
            <a:xfrm>
              <a:off x="2933" y="1849"/>
              <a:ext cx="726" cy="27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7" name="AutoShape 12"/>
            <p:cNvSpPr>
              <a:spLocks noChangeArrowheads="1"/>
            </p:cNvSpPr>
            <p:nvPr/>
          </p:nvSpPr>
          <p:spPr bwMode="auto">
            <a:xfrm>
              <a:off x="3931" y="1532"/>
              <a:ext cx="726" cy="272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398" name="Oval 13"/>
            <p:cNvSpPr>
              <a:spLocks noChangeArrowheads="1"/>
            </p:cNvSpPr>
            <p:nvPr/>
          </p:nvSpPr>
          <p:spPr bwMode="auto">
            <a:xfrm>
              <a:off x="5012" y="1623"/>
              <a:ext cx="91" cy="90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16399" name="AutoShape 14"/>
            <p:cNvCxnSpPr>
              <a:cxnSpLocks noChangeShapeType="1"/>
              <a:stCxn id="16393" idx="6"/>
              <a:endCxn id="16392" idx="1"/>
            </p:cNvCxnSpPr>
            <p:nvPr/>
          </p:nvCxnSpPr>
          <p:spPr bwMode="auto">
            <a:xfrm>
              <a:off x="576" y="1661"/>
              <a:ext cx="345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6400" name="AutoShape 15"/>
            <p:cNvCxnSpPr>
              <a:cxnSpLocks noChangeShapeType="1"/>
              <a:stCxn id="16392" idx="3"/>
              <a:endCxn id="16394" idx="1"/>
            </p:cNvCxnSpPr>
            <p:nvPr/>
          </p:nvCxnSpPr>
          <p:spPr bwMode="auto">
            <a:xfrm>
              <a:off x="1665" y="1661"/>
              <a:ext cx="162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6401" name="AutoShape 16"/>
            <p:cNvCxnSpPr>
              <a:cxnSpLocks noChangeShapeType="1"/>
              <a:stCxn id="16394" idx="3"/>
              <a:endCxn id="16395" idx="1"/>
            </p:cNvCxnSpPr>
            <p:nvPr/>
          </p:nvCxnSpPr>
          <p:spPr bwMode="auto">
            <a:xfrm flipV="1">
              <a:off x="2571" y="1350"/>
              <a:ext cx="353" cy="311"/>
            </a:xfrm>
            <a:prstGeom prst="bentConnector3">
              <a:avLst>
                <a:gd name="adj1" fmla="val 49856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6402" name="AutoShape 17"/>
            <p:cNvCxnSpPr>
              <a:cxnSpLocks noChangeShapeType="1"/>
              <a:stCxn id="16394" idx="3"/>
              <a:endCxn id="16396" idx="1"/>
            </p:cNvCxnSpPr>
            <p:nvPr/>
          </p:nvCxnSpPr>
          <p:spPr bwMode="auto">
            <a:xfrm>
              <a:off x="2571" y="1661"/>
              <a:ext cx="353" cy="324"/>
            </a:xfrm>
            <a:prstGeom prst="bentConnector3">
              <a:avLst>
                <a:gd name="adj1" fmla="val 49856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6403" name="AutoShape 18"/>
            <p:cNvCxnSpPr>
              <a:cxnSpLocks noChangeShapeType="1"/>
              <a:stCxn id="16395" idx="3"/>
              <a:endCxn id="16397" idx="0"/>
            </p:cNvCxnSpPr>
            <p:nvPr/>
          </p:nvCxnSpPr>
          <p:spPr bwMode="auto">
            <a:xfrm>
              <a:off x="3668" y="1350"/>
              <a:ext cx="626" cy="173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6404" name="AutoShape 19"/>
            <p:cNvCxnSpPr>
              <a:cxnSpLocks noChangeShapeType="1"/>
              <a:stCxn id="16396" idx="3"/>
              <a:endCxn id="16397" idx="2"/>
            </p:cNvCxnSpPr>
            <p:nvPr/>
          </p:nvCxnSpPr>
          <p:spPr bwMode="auto">
            <a:xfrm flipV="1">
              <a:off x="3668" y="1813"/>
              <a:ext cx="626" cy="172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6405" name="AutoShape 20"/>
            <p:cNvCxnSpPr>
              <a:cxnSpLocks noChangeShapeType="1"/>
              <a:stCxn id="16397" idx="3"/>
              <a:endCxn id="16398" idx="2"/>
            </p:cNvCxnSpPr>
            <p:nvPr/>
          </p:nvCxnSpPr>
          <p:spPr bwMode="auto">
            <a:xfrm>
              <a:off x="4666" y="1668"/>
              <a:ext cx="337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6406" name="Text Box 21"/>
            <p:cNvSpPr txBox="1">
              <a:spLocks noChangeArrowheads="1"/>
            </p:cNvSpPr>
            <p:nvPr/>
          </p:nvSpPr>
          <p:spPr bwMode="auto">
            <a:xfrm>
              <a:off x="3424" y="3067"/>
              <a:ext cx="603" cy="372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 b="1">
                  <a:latin typeface="Candara" pitchFamily="34" charset="0"/>
                </a:rPr>
                <a:t>ERP</a:t>
              </a:r>
            </a:p>
            <a:p>
              <a:pPr algn="ctr"/>
              <a:r>
                <a:rPr lang="es-ES" sz="1600" b="1">
                  <a:latin typeface="Candara" pitchFamily="34" charset="0"/>
                </a:rPr>
                <a:t>CRM</a:t>
              </a:r>
            </a:p>
          </p:txBody>
        </p:sp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884" y="2614"/>
              <a:ext cx="650" cy="577"/>
              <a:chOff x="521" y="3203"/>
              <a:chExt cx="650" cy="577"/>
            </a:xfrm>
          </p:grpSpPr>
          <p:pic>
            <p:nvPicPr>
              <p:cNvPr id="16422" name="Picture 2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03" y="3203"/>
                <a:ext cx="360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23" name="Text Box 24"/>
              <p:cNvSpPr txBox="1">
                <a:spLocks noChangeArrowheads="1"/>
              </p:cNvSpPr>
              <p:nvPr/>
            </p:nvSpPr>
            <p:spPr bwMode="auto">
              <a:xfrm>
                <a:off x="521" y="3626"/>
                <a:ext cx="650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chemeClr val="tx2"/>
                    </a:solidFill>
                    <a:latin typeface="Candara" pitchFamily="34" charset="0"/>
                  </a:rPr>
                  <a:t>Legacy Systems</a:t>
                </a:r>
              </a:p>
            </p:txBody>
          </p:sp>
        </p:grpSp>
        <p:grpSp>
          <p:nvGrpSpPr>
            <p:cNvPr id="4" name="Group 25"/>
            <p:cNvGrpSpPr>
              <a:grpSpLocks/>
            </p:cNvGrpSpPr>
            <p:nvPr/>
          </p:nvGrpSpPr>
          <p:grpSpPr bwMode="auto">
            <a:xfrm>
              <a:off x="1837" y="3113"/>
              <a:ext cx="499" cy="589"/>
              <a:chOff x="3094" y="2985"/>
              <a:chExt cx="499" cy="589"/>
            </a:xfrm>
          </p:grpSpPr>
          <p:pic>
            <p:nvPicPr>
              <p:cNvPr id="16419" name="Picture 2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94" y="2985"/>
                <a:ext cx="362" cy="3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20" name="Text Box 27"/>
              <p:cNvSpPr txBox="1">
                <a:spLocks noChangeArrowheads="1"/>
              </p:cNvSpPr>
              <p:nvPr/>
            </p:nvSpPr>
            <p:spPr bwMode="auto">
              <a:xfrm>
                <a:off x="3110" y="3420"/>
                <a:ext cx="46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chemeClr val="tx2"/>
                    </a:solidFill>
                    <a:latin typeface="Candara" pitchFamily="34" charset="0"/>
                  </a:rPr>
                  <a:t>Databases</a:t>
                </a:r>
              </a:p>
            </p:txBody>
          </p:sp>
          <p:pic>
            <p:nvPicPr>
              <p:cNvPr id="16421" name="Picture 2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30" y="3075"/>
                <a:ext cx="363" cy="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2426" y="2614"/>
              <a:ext cx="873" cy="621"/>
              <a:chOff x="3686" y="2953"/>
              <a:chExt cx="873" cy="621"/>
            </a:xfrm>
          </p:grpSpPr>
          <p:pic>
            <p:nvPicPr>
              <p:cNvPr id="16417" name="Picture 3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971" y="2953"/>
                <a:ext cx="356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18" name="Text Box 31"/>
              <p:cNvSpPr txBox="1">
                <a:spLocks noChangeArrowheads="1"/>
              </p:cNvSpPr>
              <p:nvPr/>
            </p:nvSpPr>
            <p:spPr bwMode="auto">
              <a:xfrm>
                <a:off x="3686" y="3420"/>
                <a:ext cx="87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solidFill>
                      <a:schemeClr val="tx2"/>
                    </a:solidFill>
                    <a:latin typeface="Candara" pitchFamily="34" charset="0"/>
                  </a:rPr>
                  <a:t>Packaged Applications</a:t>
                </a:r>
              </a:p>
            </p:txBody>
          </p:sp>
        </p:grp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4150" y="2523"/>
              <a:ext cx="1175" cy="679"/>
              <a:chOff x="1000" y="1706"/>
              <a:chExt cx="1542" cy="952"/>
            </a:xfrm>
          </p:grpSpPr>
          <p:sp>
            <p:nvSpPr>
              <p:cNvPr id="87073" name="Cloud"/>
              <p:cNvSpPr>
                <a:spLocks noChangeAspect="1" noEditPoints="1" noChangeArrowheads="1"/>
              </p:cNvSpPr>
              <p:nvPr/>
            </p:nvSpPr>
            <p:spPr bwMode="auto">
              <a:xfrm>
                <a:off x="1000" y="1706"/>
                <a:ext cx="1542" cy="952"/>
              </a:xfrm>
              <a:custGeom>
                <a:avLst/>
                <a:gdLst>
                  <a:gd name="T0" fmla="*/ 67 w 21600"/>
                  <a:gd name="T1" fmla="*/ 10800 h 21600"/>
                  <a:gd name="T2" fmla="*/ 10800 w 21600"/>
                  <a:gd name="T3" fmla="*/ 21577 h 21600"/>
                  <a:gd name="T4" fmla="*/ 21582 w 21600"/>
                  <a:gd name="T5" fmla="*/ 10800 h 21600"/>
                  <a:gd name="T6" fmla="*/ 10800 w 21600"/>
                  <a:gd name="T7" fmla="*/ 1235 h 21600"/>
                  <a:gd name="T8" fmla="*/ 2977 w 21600"/>
                  <a:gd name="T9" fmla="*/ 3262 h 21600"/>
                  <a:gd name="T10" fmla="*/ 17087 w 21600"/>
                  <a:gd name="T11" fmla="*/ 173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CCECFF">
                      <a:alpha val="96001"/>
                    </a:srgb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s-ES">
                  <a:latin typeface="Trebuchet MS" pitchFamily="34" charset="0"/>
                </a:endParaRPr>
              </a:p>
            </p:txBody>
          </p:sp>
          <p:sp>
            <p:nvSpPr>
              <p:cNvPr id="16416" name="Text Box 34"/>
              <p:cNvSpPr txBox="1">
                <a:spLocks noChangeArrowheads="1"/>
              </p:cNvSpPr>
              <p:nvPr/>
            </p:nvSpPr>
            <p:spPr bwMode="auto">
              <a:xfrm>
                <a:off x="1395" y="1978"/>
                <a:ext cx="152" cy="3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endParaRPr lang="es-ES" sz="2000" b="1" i="1">
                  <a:solidFill>
                    <a:srgbClr val="800000"/>
                  </a:solidFill>
                  <a:latin typeface="Trebuchet MS" pitchFamily="34" charset="0"/>
                </a:endParaRPr>
              </a:p>
            </p:txBody>
          </p:sp>
        </p:grpSp>
        <p:sp>
          <p:nvSpPr>
            <p:cNvPr id="16411" name="AutoShape 35"/>
            <p:cNvSpPr>
              <a:spLocks noChangeArrowheads="1"/>
            </p:cNvSpPr>
            <p:nvPr/>
          </p:nvSpPr>
          <p:spPr bwMode="auto">
            <a:xfrm rot="-3649731">
              <a:off x="1496" y="2228"/>
              <a:ext cx="363" cy="318"/>
            </a:xfrm>
            <a:prstGeom prst="leftRightArrow">
              <a:avLst>
                <a:gd name="adj1" fmla="val 50000"/>
                <a:gd name="adj2" fmla="val 228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12" name="AutoShape 36"/>
            <p:cNvSpPr>
              <a:spLocks noChangeArrowheads="1"/>
            </p:cNvSpPr>
            <p:nvPr/>
          </p:nvSpPr>
          <p:spPr bwMode="auto">
            <a:xfrm rot="-5400000">
              <a:off x="2222" y="2274"/>
              <a:ext cx="363" cy="318"/>
            </a:xfrm>
            <a:prstGeom prst="leftRightArrow">
              <a:avLst>
                <a:gd name="adj1" fmla="val 50000"/>
                <a:gd name="adj2" fmla="val 228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13" name="AutoShape 37"/>
            <p:cNvSpPr>
              <a:spLocks noChangeArrowheads="1"/>
            </p:cNvSpPr>
            <p:nvPr/>
          </p:nvSpPr>
          <p:spPr bwMode="auto">
            <a:xfrm rot="-5400000">
              <a:off x="3129" y="2274"/>
              <a:ext cx="363" cy="318"/>
            </a:xfrm>
            <a:prstGeom prst="leftRightArrow">
              <a:avLst>
                <a:gd name="adj1" fmla="val 50000"/>
                <a:gd name="adj2" fmla="val 228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14" name="AutoShape 38"/>
            <p:cNvSpPr>
              <a:spLocks noChangeArrowheads="1"/>
            </p:cNvSpPr>
            <p:nvPr/>
          </p:nvSpPr>
          <p:spPr bwMode="auto">
            <a:xfrm rot="-7333590">
              <a:off x="3900" y="2249"/>
              <a:ext cx="363" cy="318"/>
            </a:xfrm>
            <a:prstGeom prst="leftRightArrow">
              <a:avLst>
                <a:gd name="adj1" fmla="val 50000"/>
                <a:gd name="adj2" fmla="val 228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" name="38 CuadroTexto"/>
          <p:cNvSpPr txBox="1"/>
          <p:nvPr/>
        </p:nvSpPr>
        <p:spPr>
          <a:xfrm>
            <a:off x="387589" y="2528444"/>
            <a:ext cx="3571900" cy="22467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latin typeface="+mj-lt"/>
            </a:endParaRPr>
          </a:p>
          <a:p>
            <a:pPr algn="ctr"/>
            <a:r>
              <a:rPr lang="en-US" sz="2800" dirty="0">
                <a:latin typeface="+mj-lt"/>
              </a:rPr>
              <a:t>What matters are the </a:t>
            </a:r>
            <a:r>
              <a:rPr lang="en-US" sz="2800" b="1" dirty="0">
                <a:latin typeface="+mj-lt"/>
              </a:rPr>
              <a:t>processes</a:t>
            </a:r>
            <a:r>
              <a:rPr lang="en-US" sz="2800" dirty="0">
                <a:latin typeface="+mj-lt"/>
              </a:rPr>
              <a:t> not technology </a:t>
            </a:r>
          </a:p>
          <a:p>
            <a:pPr algn="ctr"/>
            <a:r>
              <a:rPr lang="en-US" sz="2800" dirty="0">
                <a:latin typeface="+mj-lt"/>
              </a:rPr>
              <a:t> </a:t>
            </a:r>
          </a:p>
        </p:txBody>
      </p:sp>
      <p:pic>
        <p:nvPicPr>
          <p:cNvPr id="2052" name="Picture 4" descr="http://www.robertspardners.org/images/at-your-service-logo.jp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119" y="2573364"/>
            <a:ext cx="4260826" cy="23240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heme/theme1.xml><?xml version="1.0" encoding="utf-8"?>
<a:theme xmlns:a="http://schemas.openxmlformats.org/drawingml/2006/main" name="2_Kybele_Template.JMVARA.2010.V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_Kybele_Template.JMVARA.2010.V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2_Kybele_Template.JMVARA.2010.V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ybele_Template.JMVARA.2010.V3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ybele_Template.JMVARA.2010.V3 12">
        <a:dk1>
          <a:srgbClr val="000066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56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[IS-LADE-2010-11]TEMA I - Introduccion</Template>
  <TotalTime>9806</TotalTime>
  <Words>2083</Words>
  <Application>Microsoft Macintosh PowerPoint</Application>
  <PresentationFormat>Presentación en pantalla (4:3)</PresentationFormat>
  <Paragraphs>315</Paragraphs>
  <Slides>19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9" baseType="lpstr">
      <vt:lpstr>Arial</vt:lpstr>
      <vt:lpstr>Calibri</vt:lpstr>
      <vt:lpstr>Candara</vt:lpstr>
      <vt:lpstr>Comic Sans MS</vt:lpstr>
      <vt:lpstr>Consolas</vt:lpstr>
      <vt:lpstr>Perpetua</vt:lpstr>
      <vt:lpstr>Sansumi-DemiBold</vt:lpstr>
      <vt:lpstr>Trebuchet MS</vt:lpstr>
      <vt:lpstr>Wingdings</vt:lpstr>
      <vt:lpstr>2_Kybele_Template.JMVARA.2010.V3</vt:lpstr>
      <vt:lpstr>Introduction to Technology Services  Service Development</vt:lpstr>
      <vt:lpstr>What is Service-Oriented?</vt:lpstr>
      <vt:lpstr>What is Service-Oriented?</vt:lpstr>
      <vt:lpstr>What is Service-Oriented? </vt:lpstr>
      <vt:lpstr>What is Service-Oriented?</vt:lpstr>
      <vt:lpstr>Chronology Service-Oriented</vt:lpstr>
      <vt:lpstr>Features of Service-Oriented</vt:lpstr>
      <vt:lpstr>Features of Service-Oriented</vt:lpstr>
      <vt:lpstr>Features of Service-Oriented</vt:lpstr>
      <vt:lpstr>Service-Oriented  Development Process (Layers) </vt:lpstr>
      <vt:lpstr>Service-Oriented  Development Process (Roles)</vt:lpstr>
      <vt:lpstr>Service-Oriented  Development Process (Views) Papazoglou, 2008</vt:lpstr>
      <vt:lpstr>Service-Oriented  Development Process (Views) De Castro, 2007; Bell, 2008</vt:lpstr>
      <vt:lpstr>Service-Oriented  Development Process  (Views) Miller y Mukerji, 2003</vt:lpstr>
      <vt:lpstr>Services</vt:lpstr>
      <vt:lpstr>Concept of Service</vt:lpstr>
      <vt:lpstr>Presentación de PowerPoint</vt:lpstr>
      <vt:lpstr>Review</vt:lpstr>
      <vt:lpstr>Introduction to Technology Services  Service Development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IS-LADE: Introducción a la IS</dc:title>
  <dc:creator>Universidad Rey Juan Carlos</dc:creator>
  <cp:lastModifiedBy>Marcos López Sanz</cp:lastModifiedBy>
  <cp:revision>719</cp:revision>
  <cp:lastPrinted>2001-02-23T19:33:49Z</cp:lastPrinted>
  <dcterms:created xsi:type="dcterms:W3CDTF">2001-02-21T19:24:47Z</dcterms:created>
  <dcterms:modified xsi:type="dcterms:W3CDTF">2020-03-26T08:46:58Z</dcterms:modified>
</cp:coreProperties>
</file>