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82" r:id="rId1"/>
    <p:sldMasterId id="2147483887" r:id="rId2"/>
  </p:sldMasterIdLst>
  <p:notesMasterIdLst>
    <p:notesMasterId r:id="rId100"/>
  </p:notesMasterIdLst>
  <p:handoutMasterIdLst>
    <p:handoutMasterId r:id="rId101"/>
  </p:handoutMasterIdLst>
  <p:sldIdLst>
    <p:sldId id="741" r:id="rId3"/>
    <p:sldId id="781" r:id="rId4"/>
    <p:sldId id="783" r:id="rId5"/>
    <p:sldId id="568" r:id="rId6"/>
    <p:sldId id="569" r:id="rId7"/>
    <p:sldId id="570" r:id="rId8"/>
    <p:sldId id="629" r:id="rId9"/>
    <p:sldId id="888" r:id="rId10"/>
    <p:sldId id="830" r:id="rId11"/>
    <p:sldId id="833" r:id="rId12"/>
    <p:sldId id="784" r:id="rId13"/>
    <p:sldId id="874" r:id="rId14"/>
    <p:sldId id="875" r:id="rId15"/>
    <p:sldId id="876" r:id="rId16"/>
    <p:sldId id="886" r:id="rId17"/>
    <p:sldId id="887" r:id="rId18"/>
    <p:sldId id="831" r:id="rId19"/>
    <p:sldId id="828" r:id="rId20"/>
    <p:sldId id="829" r:id="rId21"/>
    <p:sldId id="788" r:id="rId22"/>
    <p:sldId id="789" r:id="rId23"/>
    <p:sldId id="791" r:id="rId24"/>
    <p:sldId id="793" r:id="rId25"/>
    <p:sldId id="801" r:id="rId26"/>
    <p:sldId id="802" r:id="rId27"/>
    <p:sldId id="894" r:id="rId28"/>
    <p:sldId id="895" r:id="rId29"/>
    <p:sldId id="803" r:id="rId30"/>
    <p:sldId id="896" r:id="rId31"/>
    <p:sldId id="804" r:id="rId32"/>
    <p:sldId id="902" r:id="rId33"/>
    <p:sldId id="903" r:id="rId34"/>
    <p:sldId id="904" r:id="rId35"/>
    <p:sldId id="905" r:id="rId36"/>
    <p:sldId id="901" r:id="rId37"/>
    <p:sldId id="805" r:id="rId38"/>
    <p:sldId id="897" r:id="rId39"/>
    <p:sldId id="898" r:id="rId40"/>
    <p:sldId id="899" r:id="rId41"/>
    <p:sldId id="900" r:id="rId42"/>
    <p:sldId id="889" r:id="rId43"/>
    <p:sldId id="878" r:id="rId44"/>
    <p:sldId id="863" r:id="rId45"/>
    <p:sldId id="891" r:id="rId46"/>
    <p:sldId id="921" r:id="rId47"/>
    <p:sldId id="857" r:id="rId48"/>
    <p:sldId id="860" r:id="rId49"/>
    <p:sldId id="892" r:id="rId50"/>
    <p:sldId id="893" r:id="rId51"/>
    <p:sldId id="917" r:id="rId52"/>
    <p:sldId id="810" r:id="rId53"/>
    <p:sldId id="922" r:id="rId54"/>
    <p:sldId id="925" r:id="rId55"/>
    <p:sldId id="811" r:id="rId56"/>
    <p:sldId id="918" r:id="rId57"/>
    <p:sldId id="926" r:id="rId58"/>
    <p:sldId id="812" r:id="rId59"/>
    <p:sldId id="927" r:id="rId60"/>
    <p:sldId id="919" r:id="rId61"/>
    <p:sldId id="818" r:id="rId62"/>
    <p:sldId id="563" r:id="rId63"/>
    <p:sldId id="562" r:id="rId64"/>
    <p:sldId id="890" r:id="rId65"/>
    <p:sldId id="880" r:id="rId66"/>
    <p:sldId id="906" r:id="rId67"/>
    <p:sldId id="909" r:id="rId68"/>
    <p:sldId id="910" r:id="rId69"/>
    <p:sldId id="915" r:id="rId70"/>
    <p:sldId id="908" r:id="rId71"/>
    <p:sldId id="928" r:id="rId72"/>
    <p:sldId id="929" r:id="rId73"/>
    <p:sldId id="930" r:id="rId74"/>
    <p:sldId id="574" r:id="rId75"/>
    <p:sldId id="575" r:id="rId76"/>
    <p:sldId id="576" r:id="rId77"/>
    <p:sldId id="571" r:id="rId78"/>
    <p:sldId id="572" r:id="rId79"/>
    <p:sldId id="573" r:id="rId80"/>
    <p:sldId id="559" r:id="rId81"/>
    <p:sldId id="560" r:id="rId82"/>
    <p:sldId id="561" r:id="rId83"/>
    <p:sldId id="567" r:id="rId84"/>
    <p:sldId id="577" r:id="rId85"/>
    <p:sldId id="614" r:id="rId86"/>
    <p:sldId id="615" r:id="rId87"/>
    <p:sldId id="616" r:id="rId88"/>
    <p:sldId id="606" r:id="rId89"/>
    <p:sldId id="607" r:id="rId90"/>
    <p:sldId id="608" r:id="rId91"/>
    <p:sldId id="609" r:id="rId92"/>
    <p:sldId id="610" r:id="rId93"/>
    <p:sldId id="611" r:id="rId94"/>
    <p:sldId id="612" r:id="rId95"/>
    <p:sldId id="613" r:id="rId96"/>
    <p:sldId id="873" r:id="rId97"/>
    <p:sldId id="916" r:id="rId98"/>
    <p:sldId id="779" r:id="rId99"/>
  </p:sldIdLst>
  <p:sldSz cx="9144000" cy="6858000" type="screen4x3"/>
  <p:notesSz cx="7102475" cy="102314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Sección predeterminada" id="{735A61F5-497A-4DE4-AB52-7CFD962CDFE8}">
          <p14:sldIdLst>
            <p14:sldId id="741"/>
            <p14:sldId id="781"/>
            <p14:sldId id="783"/>
            <p14:sldId id="568"/>
            <p14:sldId id="569"/>
            <p14:sldId id="570"/>
            <p14:sldId id="629"/>
          </p14:sldIdLst>
        </p14:section>
        <p14:section name="SOAP" id="{F1AD3B62-D254-4AFF-B85A-5AF2CCBF7FE4}">
          <p14:sldIdLst>
            <p14:sldId id="888"/>
            <p14:sldId id="830"/>
            <p14:sldId id="833"/>
            <p14:sldId id="784"/>
            <p14:sldId id="874"/>
            <p14:sldId id="875"/>
            <p14:sldId id="876"/>
            <p14:sldId id="886"/>
            <p14:sldId id="887"/>
            <p14:sldId id="831"/>
            <p14:sldId id="828"/>
            <p14:sldId id="829"/>
            <p14:sldId id="788"/>
            <p14:sldId id="789"/>
            <p14:sldId id="791"/>
            <p14:sldId id="793"/>
            <p14:sldId id="801"/>
            <p14:sldId id="802"/>
            <p14:sldId id="894"/>
            <p14:sldId id="895"/>
            <p14:sldId id="803"/>
            <p14:sldId id="896"/>
            <p14:sldId id="804"/>
            <p14:sldId id="902"/>
            <p14:sldId id="903"/>
            <p14:sldId id="904"/>
            <p14:sldId id="905"/>
            <p14:sldId id="901"/>
            <p14:sldId id="805"/>
            <p14:sldId id="897"/>
            <p14:sldId id="898"/>
            <p14:sldId id="899"/>
            <p14:sldId id="900"/>
          </p14:sldIdLst>
        </p14:section>
        <p14:section name="WSDL" id="{FE260D36-6BEA-4C5D-A134-F2B08C9DB107}">
          <p14:sldIdLst>
            <p14:sldId id="889"/>
            <p14:sldId id="878"/>
            <p14:sldId id="863"/>
            <p14:sldId id="891"/>
            <p14:sldId id="921"/>
            <p14:sldId id="857"/>
            <p14:sldId id="860"/>
            <p14:sldId id="892"/>
            <p14:sldId id="893"/>
            <p14:sldId id="917"/>
            <p14:sldId id="810"/>
            <p14:sldId id="922"/>
            <p14:sldId id="925"/>
            <p14:sldId id="811"/>
            <p14:sldId id="918"/>
            <p14:sldId id="926"/>
            <p14:sldId id="812"/>
            <p14:sldId id="927"/>
            <p14:sldId id="919"/>
            <p14:sldId id="818"/>
            <p14:sldId id="563"/>
            <p14:sldId id="562"/>
          </p14:sldIdLst>
        </p14:section>
        <p14:section name="UDDI" id="{C674BC55-5FC6-4F76-84E7-0337FBEF3C22}">
          <p14:sldIdLst>
            <p14:sldId id="890"/>
            <p14:sldId id="880"/>
            <p14:sldId id="906"/>
            <p14:sldId id="909"/>
            <p14:sldId id="910"/>
            <p14:sldId id="915"/>
            <p14:sldId id="908"/>
            <p14:sldId id="928"/>
            <p14:sldId id="929"/>
            <p14:sldId id="930"/>
          </p14:sldIdLst>
        </p14:section>
        <p14:section name="Extra" id="{6F0B74A5-562F-C741-95FA-9A9132731B63}">
          <p14:sldIdLst>
            <p14:sldId id="574"/>
            <p14:sldId id="575"/>
            <p14:sldId id="576"/>
            <p14:sldId id="571"/>
            <p14:sldId id="572"/>
            <p14:sldId id="573"/>
            <p14:sldId id="559"/>
            <p14:sldId id="560"/>
            <p14:sldId id="561"/>
            <p14:sldId id="567"/>
            <p14:sldId id="577"/>
            <p14:sldId id="614"/>
            <p14:sldId id="615"/>
            <p14:sldId id="616"/>
            <p14:sldId id="606"/>
            <p14:sldId id="607"/>
            <p14:sldId id="608"/>
            <p14:sldId id="609"/>
            <p14:sldId id="610"/>
            <p14:sldId id="611"/>
            <p14:sldId id="612"/>
            <p14:sldId id="613"/>
            <p14:sldId id="873"/>
            <p14:sldId id="916"/>
            <p14:sldId id="7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66"/>
    <a:srgbClr val="99CC00"/>
    <a:srgbClr val="CCFF66"/>
    <a:srgbClr val="008000"/>
    <a:srgbClr val="006600"/>
    <a:srgbClr val="FFFFCC"/>
    <a:srgbClr val="FFFF99"/>
    <a:srgbClr val="66FF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8" autoAdjust="0"/>
    <p:restoredTop sz="91667" autoAdjust="0"/>
  </p:normalViewPr>
  <p:slideViewPr>
    <p:cSldViewPr snapToGrid="0">
      <p:cViewPr varScale="1">
        <p:scale>
          <a:sx n="92" d="100"/>
          <a:sy n="92" d="100"/>
        </p:scale>
        <p:origin x="1824" y="168"/>
      </p:cViewPr>
      <p:guideLst>
        <p:guide orient="horz" pos="2160"/>
        <p:guide pos="2880"/>
      </p:guideLst>
    </p:cSldViewPr>
  </p:slideViewPr>
  <p:outlineViewPr>
    <p:cViewPr>
      <p:scale>
        <a:sx n="33" d="100"/>
        <a:sy n="33" d="100"/>
      </p:scale>
      <p:origin x="0" y="99312"/>
    </p:cViewPr>
  </p:outlineViewPr>
  <p:notesTextViewPr>
    <p:cViewPr>
      <p:scale>
        <a:sx n="100" d="100"/>
        <a:sy n="100" d="100"/>
      </p:scale>
      <p:origin x="0" y="0"/>
    </p:cViewPr>
  </p:notesTextViewPr>
  <p:sorterViewPr>
    <p:cViewPr>
      <p:scale>
        <a:sx n="100" d="100"/>
        <a:sy n="100" d="100"/>
      </p:scale>
      <p:origin x="0" y="18816"/>
    </p:cViewPr>
  </p:sorterViewPr>
  <p:notesViewPr>
    <p:cSldViewPr snapToGrid="0">
      <p:cViewPr>
        <p:scale>
          <a:sx n="100" d="100"/>
          <a:sy n="100" d="100"/>
        </p:scale>
        <p:origin x="-1470" y="-78"/>
      </p:cViewPr>
      <p:guideLst>
        <p:guide orient="horz" pos="3223"/>
        <p:guide pos="223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presProps" Target="presProp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7243" cy="511327"/>
          </a:xfrm>
          <a:prstGeom prst="rect">
            <a:avLst/>
          </a:prstGeom>
        </p:spPr>
        <p:txBody>
          <a:bodyPr vert="horz" lIns="94576" tIns="47288" rIns="94576" bIns="47288" rtlCol="0"/>
          <a:lstStyle>
            <a:lvl1pPr algn="l">
              <a:defRPr sz="1200"/>
            </a:lvl1pPr>
          </a:lstStyle>
          <a:p>
            <a:pPr>
              <a:defRPr/>
            </a:pPr>
            <a:endParaRPr lang="es-ES"/>
          </a:p>
        </p:txBody>
      </p:sp>
      <p:sp>
        <p:nvSpPr>
          <p:cNvPr id="3" name="2 Marcador de fecha"/>
          <p:cNvSpPr>
            <a:spLocks noGrp="1"/>
          </p:cNvSpPr>
          <p:nvPr>
            <p:ph type="dt" sz="quarter" idx="1"/>
          </p:nvPr>
        </p:nvSpPr>
        <p:spPr>
          <a:xfrm>
            <a:off x="4023577" y="0"/>
            <a:ext cx="3077243" cy="511327"/>
          </a:xfrm>
          <a:prstGeom prst="rect">
            <a:avLst/>
          </a:prstGeom>
        </p:spPr>
        <p:txBody>
          <a:bodyPr vert="horz" lIns="94576" tIns="47288" rIns="94576" bIns="47288" rtlCol="0"/>
          <a:lstStyle>
            <a:lvl1pPr algn="r">
              <a:defRPr sz="1200"/>
            </a:lvl1pPr>
          </a:lstStyle>
          <a:p>
            <a:pPr>
              <a:defRPr/>
            </a:pPr>
            <a:endParaRPr lang="es-ES" dirty="0"/>
          </a:p>
        </p:txBody>
      </p:sp>
      <p:sp>
        <p:nvSpPr>
          <p:cNvPr id="4" name="3 Marcador de pie de página"/>
          <p:cNvSpPr>
            <a:spLocks noGrp="1"/>
          </p:cNvSpPr>
          <p:nvPr>
            <p:ph type="ftr" sz="quarter" idx="2"/>
          </p:nvPr>
        </p:nvSpPr>
        <p:spPr>
          <a:xfrm>
            <a:off x="0" y="9718478"/>
            <a:ext cx="3077243" cy="511326"/>
          </a:xfrm>
          <a:prstGeom prst="rect">
            <a:avLst/>
          </a:prstGeom>
        </p:spPr>
        <p:txBody>
          <a:bodyPr vert="horz" lIns="94576" tIns="47288" rIns="94576" bIns="47288" rtlCol="0" anchor="b"/>
          <a:lstStyle>
            <a:lvl1pPr algn="l">
              <a:defRPr sz="1200"/>
            </a:lvl1pPr>
          </a:lstStyle>
          <a:p>
            <a:pPr>
              <a:defRPr/>
            </a:pPr>
            <a:endParaRPr lang="es-ES"/>
          </a:p>
        </p:txBody>
      </p:sp>
      <p:sp>
        <p:nvSpPr>
          <p:cNvPr id="5" name="4 Marcador de número de diapositiva"/>
          <p:cNvSpPr>
            <a:spLocks noGrp="1"/>
          </p:cNvSpPr>
          <p:nvPr>
            <p:ph type="sldNum" sz="quarter" idx="3"/>
          </p:nvPr>
        </p:nvSpPr>
        <p:spPr>
          <a:xfrm>
            <a:off x="4023577" y="9718478"/>
            <a:ext cx="3077243" cy="511326"/>
          </a:xfrm>
          <a:prstGeom prst="rect">
            <a:avLst/>
          </a:prstGeom>
        </p:spPr>
        <p:txBody>
          <a:bodyPr vert="horz" lIns="94576" tIns="47288" rIns="94576" bIns="47288" rtlCol="0" anchor="b"/>
          <a:lstStyle>
            <a:lvl1pPr algn="r">
              <a:defRPr sz="1200"/>
            </a:lvl1pPr>
          </a:lstStyle>
          <a:p>
            <a:pPr>
              <a:defRPr/>
            </a:pPr>
            <a:fld id="{F96A7E30-D13E-4316-875F-B52CDA7F22F3}" type="slidenum">
              <a:rPr lang="es-ES"/>
              <a:pPr>
                <a:defRPr/>
              </a:pPr>
              <a:t>‹Nº›</a:t>
            </a:fld>
            <a:endParaRPr lang="es-ES"/>
          </a:p>
        </p:txBody>
      </p:sp>
    </p:spTree>
    <p:extLst>
      <p:ext uri="{BB962C8B-B14F-4D97-AF65-F5344CB8AC3E}">
        <p14:creationId xmlns:p14="http://schemas.microsoft.com/office/powerpoint/2010/main" val="25465137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49118" cy="550535"/>
          </a:xfrm>
          <a:prstGeom prst="rect">
            <a:avLst/>
          </a:prstGeom>
          <a:noFill/>
          <a:ln w="12700">
            <a:noFill/>
            <a:miter lim="800000"/>
            <a:headEnd type="none" w="sm" len="sm"/>
            <a:tailEnd type="none" w="sm" len="sm"/>
          </a:ln>
          <a:effectLst/>
        </p:spPr>
        <p:txBody>
          <a:bodyPr vert="horz" wrap="square" lIns="95116" tIns="47559" rIns="95116" bIns="47559" numCol="1" anchor="t" anchorCtr="0" compatLnSpc="1">
            <a:prstTxWarp prst="textNoShape">
              <a:avLst/>
            </a:prstTxWarp>
          </a:bodyPr>
          <a:lstStyle>
            <a:lvl1pPr defTabSz="951773" eaLnBrk="0" hangingPunct="0">
              <a:defRPr sz="1200">
                <a:latin typeface="Comic Sans MS" pitchFamily="66" charset="0"/>
              </a:defRPr>
            </a:lvl1pPr>
          </a:lstStyle>
          <a:p>
            <a:pPr>
              <a:defRPr/>
            </a:pPr>
            <a:endParaRPr lang="es-ES_tradnl"/>
          </a:p>
        </p:txBody>
      </p:sp>
      <p:sp>
        <p:nvSpPr>
          <p:cNvPr id="34819" name="Rectangle 3"/>
          <p:cNvSpPr>
            <a:spLocks noGrp="1" noChangeArrowheads="1"/>
          </p:cNvSpPr>
          <p:nvPr>
            <p:ph type="dt" idx="1"/>
          </p:nvPr>
        </p:nvSpPr>
        <p:spPr bwMode="auto">
          <a:xfrm>
            <a:off x="4013651" y="0"/>
            <a:ext cx="3049118" cy="550535"/>
          </a:xfrm>
          <a:prstGeom prst="rect">
            <a:avLst/>
          </a:prstGeom>
          <a:noFill/>
          <a:ln w="12700">
            <a:noFill/>
            <a:miter lim="800000"/>
            <a:headEnd type="none" w="sm" len="sm"/>
            <a:tailEnd type="none" w="sm" len="sm"/>
          </a:ln>
          <a:effectLst/>
        </p:spPr>
        <p:txBody>
          <a:bodyPr vert="horz" wrap="square" lIns="95116" tIns="47559" rIns="95116" bIns="47559" numCol="1" anchor="t" anchorCtr="0" compatLnSpc="1">
            <a:prstTxWarp prst="textNoShape">
              <a:avLst/>
            </a:prstTxWarp>
          </a:bodyPr>
          <a:lstStyle>
            <a:lvl1pPr algn="r" defTabSz="951773" eaLnBrk="0" hangingPunct="0">
              <a:defRPr sz="1200">
                <a:latin typeface="Comic Sans MS" pitchFamily="66" charset="0"/>
              </a:defRPr>
            </a:lvl1pPr>
          </a:lstStyle>
          <a:p>
            <a:pPr>
              <a:defRPr/>
            </a:pPr>
            <a:endParaRPr lang="es-ES_tradnl"/>
          </a:p>
        </p:txBody>
      </p:sp>
      <p:sp>
        <p:nvSpPr>
          <p:cNvPr id="60420" name="Rectangle 4"/>
          <p:cNvSpPr>
            <a:spLocks noGrp="1" noRot="1" noChangeAspect="1" noChangeArrowheads="1" noTextEdit="1"/>
          </p:cNvSpPr>
          <p:nvPr>
            <p:ph type="sldImg" idx="2"/>
          </p:nvPr>
        </p:nvSpPr>
        <p:spPr bwMode="auto">
          <a:xfrm>
            <a:off x="1000125" y="787400"/>
            <a:ext cx="5140325" cy="3856038"/>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62879" y="4879660"/>
            <a:ext cx="5216423" cy="4564368"/>
          </a:xfrm>
          <a:prstGeom prst="rect">
            <a:avLst/>
          </a:prstGeom>
          <a:noFill/>
          <a:ln w="12700">
            <a:noFill/>
            <a:miter lim="800000"/>
            <a:headEnd type="none" w="sm" len="sm"/>
            <a:tailEnd type="none" w="sm" len="sm"/>
          </a:ln>
          <a:effectLst/>
        </p:spPr>
        <p:txBody>
          <a:bodyPr vert="horz" wrap="square" lIns="95116" tIns="47559" rIns="95116" bIns="47559" numCol="1" anchor="t" anchorCtr="0" compatLnSpc="1">
            <a:prstTxWarp prst="textNoShape">
              <a:avLst/>
            </a:prstTxWarp>
          </a:bodyPr>
          <a:lstStyle/>
          <a:p>
            <a:pPr lvl="0"/>
            <a:r>
              <a:rPr lang="es-ES_tradnl" noProof="0"/>
              <a:t>Haga clic para modificar el estilo de texto del patrón</a:t>
            </a:r>
          </a:p>
          <a:p>
            <a:pPr lvl="0"/>
            <a:r>
              <a:rPr lang="es-ES_tradnl" noProof="0"/>
              <a:t>Segundo nivel</a:t>
            </a:r>
          </a:p>
          <a:p>
            <a:pPr lvl="0"/>
            <a:r>
              <a:rPr lang="es-ES_tradnl" noProof="0"/>
              <a:t>Tercer nivel</a:t>
            </a:r>
          </a:p>
          <a:p>
            <a:pPr lvl="0"/>
            <a:r>
              <a:rPr lang="es-ES_tradnl" noProof="0"/>
              <a:t>Cuarto nivel</a:t>
            </a:r>
          </a:p>
          <a:p>
            <a:pPr lvl="0"/>
            <a:r>
              <a:rPr lang="es-ES_tradnl" noProof="0"/>
              <a:t>Quinto nivel</a:t>
            </a:r>
          </a:p>
        </p:txBody>
      </p:sp>
      <p:sp>
        <p:nvSpPr>
          <p:cNvPr id="34822" name="Rectangle 6"/>
          <p:cNvSpPr>
            <a:spLocks noGrp="1" noChangeArrowheads="1"/>
          </p:cNvSpPr>
          <p:nvPr>
            <p:ph type="ftr" sz="quarter" idx="4"/>
          </p:nvPr>
        </p:nvSpPr>
        <p:spPr bwMode="auto">
          <a:xfrm>
            <a:off x="0" y="9680903"/>
            <a:ext cx="3049118" cy="550535"/>
          </a:xfrm>
          <a:prstGeom prst="rect">
            <a:avLst/>
          </a:prstGeom>
          <a:noFill/>
          <a:ln w="12700">
            <a:noFill/>
            <a:miter lim="800000"/>
            <a:headEnd type="none" w="sm" len="sm"/>
            <a:tailEnd type="none" w="sm" len="sm"/>
          </a:ln>
          <a:effectLst/>
        </p:spPr>
        <p:txBody>
          <a:bodyPr vert="horz" wrap="square" lIns="95116" tIns="47559" rIns="95116" bIns="47559" numCol="1" anchor="b" anchorCtr="0" compatLnSpc="1">
            <a:prstTxWarp prst="textNoShape">
              <a:avLst/>
            </a:prstTxWarp>
          </a:bodyPr>
          <a:lstStyle>
            <a:lvl1pPr defTabSz="951773" eaLnBrk="0" hangingPunct="0">
              <a:defRPr sz="1200">
                <a:latin typeface="Comic Sans MS" pitchFamily="66" charset="0"/>
              </a:defRPr>
            </a:lvl1pPr>
          </a:lstStyle>
          <a:p>
            <a:pPr>
              <a:defRPr/>
            </a:pPr>
            <a:endParaRPr lang="es-ES_tradnl"/>
          </a:p>
        </p:txBody>
      </p:sp>
      <p:sp>
        <p:nvSpPr>
          <p:cNvPr id="34823" name="Rectangle 7"/>
          <p:cNvSpPr>
            <a:spLocks noGrp="1" noChangeArrowheads="1"/>
          </p:cNvSpPr>
          <p:nvPr>
            <p:ph type="sldNum" sz="quarter" idx="5"/>
          </p:nvPr>
        </p:nvSpPr>
        <p:spPr bwMode="auto">
          <a:xfrm>
            <a:off x="4013651" y="9680903"/>
            <a:ext cx="3049118" cy="550535"/>
          </a:xfrm>
          <a:prstGeom prst="rect">
            <a:avLst/>
          </a:prstGeom>
          <a:noFill/>
          <a:ln w="12700">
            <a:noFill/>
            <a:miter lim="800000"/>
            <a:headEnd type="none" w="sm" len="sm"/>
            <a:tailEnd type="none" w="sm" len="sm"/>
          </a:ln>
          <a:effectLst/>
        </p:spPr>
        <p:txBody>
          <a:bodyPr vert="horz" wrap="square" lIns="95116" tIns="47559" rIns="95116" bIns="47559" numCol="1" anchor="b" anchorCtr="0" compatLnSpc="1">
            <a:prstTxWarp prst="textNoShape">
              <a:avLst/>
            </a:prstTxWarp>
          </a:bodyPr>
          <a:lstStyle>
            <a:lvl1pPr algn="r" defTabSz="951773" eaLnBrk="0" hangingPunct="0">
              <a:defRPr sz="1200">
                <a:latin typeface="Comic Sans MS" pitchFamily="66" charset="0"/>
              </a:defRPr>
            </a:lvl1pPr>
          </a:lstStyle>
          <a:p>
            <a:pPr>
              <a:defRPr/>
            </a:pPr>
            <a:fld id="{A386704A-9866-4961-AC23-00AB668AEA67}" type="slidenum">
              <a:rPr lang="es-ES_tradnl"/>
              <a:pPr>
                <a:defRPr/>
              </a:pPr>
              <a:t>‹Nº›</a:t>
            </a:fld>
            <a:endParaRPr lang="es-ES_tradnl"/>
          </a:p>
        </p:txBody>
      </p:sp>
    </p:spTree>
    <p:extLst>
      <p:ext uri="{BB962C8B-B14F-4D97-AF65-F5344CB8AC3E}">
        <p14:creationId xmlns:p14="http://schemas.microsoft.com/office/powerpoint/2010/main" val="426534003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p:spPr>
        <p:txBody>
          <a:bodyPr/>
          <a:lstStyle/>
          <a:p>
            <a:r>
              <a:rPr lang="es-ES" dirty="0"/>
              <a:t>Capitulo 1 del</a:t>
            </a:r>
            <a:r>
              <a:rPr lang="es-ES" baseline="0" dirty="0"/>
              <a:t> libro de </a:t>
            </a:r>
            <a:r>
              <a:rPr lang="es-ES" baseline="0" dirty="0" err="1"/>
              <a:t>Papazoglou</a:t>
            </a:r>
            <a:r>
              <a:rPr lang="es-ES" baseline="0" dirty="0"/>
              <a:t>. Web </a:t>
            </a:r>
            <a:r>
              <a:rPr lang="es-ES" baseline="0" dirty="0" err="1"/>
              <a:t>Services</a:t>
            </a:r>
            <a:r>
              <a:rPr lang="es-ES" baseline="0" dirty="0"/>
              <a:t> &amp; SOA. </a:t>
            </a:r>
            <a:r>
              <a:rPr lang="es-ES" baseline="0" dirty="0" err="1"/>
              <a:t>Principles</a:t>
            </a:r>
            <a:r>
              <a:rPr lang="es-ES" baseline="0" dirty="0"/>
              <a:t> and </a:t>
            </a:r>
            <a:r>
              <a:rPr lang="es-ES" baseline="0" dirty="0" err="1"/>
              <a:t>Technology</a:t>
            </a:r>
            <a:endParaRPr lang="es-E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61</a:t>
            </a:fld>
            <a:endParaRPr lang="es-ES" dirty="0">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dirty="0">
              <a:latin typeface="Arial" charset="0"/>
            </a:endParaRPr>
          </a:p>
        </p:txBody>
      </p:sp>
    </p:spTree>
    <p:extLst>
      <p:ext uri="{BB962C8B-B14F-4D97-AF65-F5344CB8AC3E}">
        <p14:creationId xmlns:p14="http://schemas.microsoft.com/office/powerpoint/2010/main" val="2769068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62</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40679772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lvl="1"/>
            <a:r>
              <a:rPr lang="es-ES" altLang="es-ES" dirty="0"/>
              <a:t>A medida que el número de proveedores de servicios web aumenta, se hace necesario disponer de un sistema de referencia que permita localizar estos servicios. Este es el propósito del proyecto UDDI </a:t>
            </a:r>
          </a:p>
          <a:p>
            <a:r>
              <a:rPr lang="es-ES" altLang="es-ES" dirty="0"/>
              <a:t>UDDI es un proyecto relacionado con los servicios web y que tiene importancia, si bien no es uno de los componentes básicos de la tecnología sobre la que se construye el paradigma de los servicios web</a:t>
            </a:r>
            <a:endParaRPr lang="es-ES" dirty="0"/>
          </a:p>
        </p:txBody>
      </p:sp>
      <p:sp>
        <p:nvSpPr>
          <p:cNvPr id="4" name="3 Marcador de número de diapositiva"/>
          <p:cNvSpPr>
            <a:spLocks noGrp="1"/>
          </p:cNvSpPr>
          <p:nvPr>
            <p:ph type="sldNum" sz="quarter" idx="10"/>
          </p:nvPr>
        </p:nvSpPr>
        <p:spPr/>
        <p:txBody>
          <a:bodyPr/>
          <a:lstStyle/>
          <a:p>
            <a:pPr>
              <a:defRPr/>
            </a:pPr>
            <a:fld id="{A386704A-9866-4961-AC23-00AB668AEA67}" type="slidenum">
              <a:rPr lang="es-ES_tradnl" smtClean="0"/>
              <a:pPr>
                <a:defRPr/>
              </a:pPr>
              <a:t>64</a:t>
            </a:fld>
            <a:endParaRPr lang="es-ES_tradnl"/>
          </a:p>
        </p:txBody>
      </p:sp>
    </p:spTree>
    <p:extLst>
      <p:ext uri="{BB962C8B-B14F-4D97-AF65-F5344CB8AC3E}">
        <p14:creationId xmlns:p14="http://schemas.microsoft.com/office/powerpoint/2010/main" val="3805651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A386704A-9866-4961-AC23-00AB668AEA67}" type="slidenum">
              <a:rPr lang="es-ES_tradnl" smtClean="0"/>
              <a:pPr>
                <a:defRPr/>
              </a:pPr>
              <a:t>67</a:t>
            </a:fld>
            <a:endParaRPr lang="es-ES_tradnl"/>
          </a:p>
        </p:txBody>
      </p:sp>
    </p:spTree>
    <p:extLst>
      <p:ext uri="{BB962C8B-B14F-4D97-AF65-F5344CB8AC3E}">
        <p14:creationId xmlns:p14="http://schemas.microsoft.com/office/powerpoint/2010/main" val="1891199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371" eaLnBrk="0" hangingPunct="0">
              <a:defRPr>
                <a:solidFill>
                  <a:schemeClr val="tx1"/>
                </a:solidFill>
                <a:latin typeface="Arial" charset="0"/>
                <a:cs typeface="Arial" charset="0"/>
              </a:defRPr>
            </a:lvl1pPr>
            <a:lvl2pPr marL="790945" indent="-304209" defTabSz="990371" eaLnBrk="0" hangingPunct="0">
              <a:defRPr>
                <a:solidFill>
                  <a:schemeClr val="tx1"/>
                </a:solidFill>
                <a:latin typeface="Arial" charset="0"/>
                <a:cs typeface="Arial" charset="0"/>
              </a:defRPr>
            </a:lvl2pPr>
            <a:lvl3pPr marL="1216838" indent="-243368" defTabSz="990371" eaLnBrk="0" hangingPunct="0">
              <a:defRPr>
                <a:solidFill>
                  <a:schemeClr val="tx1"/>
                </a:solidFill>
                <a:latin typeface="Arial" charset="0"/>
                <a:cs typeface="Arial" charset="0"/>
              </a:defRPr>
            </a:lvl3pPr>
            <a:lvl4pPr marL="1703573" indent="-243368" defTabSz="990371" eaLnBrk="0" hangingPunct="0">
              <a:defRPr>
                <a:solidFill>
                  <a:schemeClr val="tx1"/>
                </a:solidFill>
                <a:latin typeface="Arial" charset="0"/>
                <a:cs typeface="Arial" charset="0"/>
              </a:defRPr>
            </a:lvl4pPr>
            <a:lvl5pPr marL="2190308" indent="-243368" defTabSz="990371" eaLnBrk="0" hangingPunct="0">
              <a:defRPr>
                <a:solidFill>
                  <a:schemeClr val="tx1"/>
                </a:solidFill>
                <a:latin typeface="Arial" charset="0"/>
                <a:cs typeface="Arial" charset="0"/>
              </a:defRPr>
            </a:lvl5pPr>
            <a:lvl6pPr marL="2677043" indent="-243368" defTabSz="990371" eaLnBrk="0" fontAlgn="base" hangingPunct="0">
              <a:spcBef>
                <a:spcPct val="0"/>
              </a:spcBef>
              <a:spcAft>
                <a:spcPct val="0"/>
              </a:spcAft>
              <a:defRPr>
                <a:solidFill>
                  <a:schemeClr val="tx1"/>
                </a:solidFill>
                <a:latin typeface="Arial" charset="0"/>
                <a:cs typeface="Arial" charset="0"/>
              </a:defRPr>
            </a:lvl6pPr>
            <a:lvl7pPr marL="3163778" indent="-243368" defTabSz="990371" eaLnBrk="0" fontAlgn="base" hangingPunct="0">
              <a:spcBef>
                <a:spcPct val="0"/>
              </a:spcBef>
              <a:spcAft>
                <a:spcPct val="0"/>
              </a:spcAft>
              <a:defRPr>
                <a:solidFill>
                  <a:schemeClr val="tx1"/>
                </a:solidFill>
                <a:latin typeface="Arial" charset="0"/>
                <a:cs typeface="Arial" charset="0"/>
              </a:defRPr>
            </a:lvl7pPr>
            <a:lvl8pPr marL="3650513" indent="-243368" defTabSz="990371" eaLnBrk="0" fontAlgn="base" hangingPunct="0">
              <a:spcBef>
                <a:spcPct val="0"/>
              </a:spcBef>
              <a:spcAft>
                <a:spcPct val="0"/>
              </a:spcAft>
              <a:defRPr>
                <a:solidFill>
                  <a:schemeClr val="tx1"/>
                </a:solidFill>
                <a:latin typeface="Arial" charset="0"/>
                <a:cs typeface="Arial" charset="0"/>
              </a:defRPr>
            </a:lvl8pPr>
            <a:lvl9pPr marL="4137249" indent="-243368" defTabSz="990371" eaLnBrk="0" fontAlgn="base" hangingPunct="0">
              <a:spcBef>
                <a:spcPct val="0"/>
              </a:spcBef>
              <a:spcAft>
                <a:spcPct val="0"/>
              </a:spcAft>
              <a:defRPr>
                <a:solidFill>
                  <a:schemeClr val="tx1"/>
                </a:solidFill>
                <a:latin typeface="Arial" charset="0"/>
                <a:cs typeface="Arial" charset="0"/>
              </a:defRPr>
            </a:lvl9pPr>
          </a:lstStyle>
          <a:p>
            <a:pPr eaLnBrk="1" hangingPunct="1"/>
            <a:fld id="{17B738D7-6A5D-4B46-A2EE-1661903067D3}" type="slidenum">
              <a:rPr lang="en-US" altLang="es-ES"/>
              <a:pPr eaLnBrk="1" hangingPunct="1"/>
              <a:t>68</a:t>
            </a:fld>
            <a:endParaRPr lang="en-US" altLang="es-E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s-ES"/>
              <a:t>the core entities are marked in blue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s-ES" altLang="es-ES" sz="800" b="0" i="0" u="none" strike="noStrike" cap="none" normalizeH="0" baseline="0" dirty="0">
                <a:ln>
                  <a:noFill/>
                </a:ln>
                <a:solidFill>
                  <a:srgbClr val="000000"/>
                </a:solidFill>
                <a:effectLst/>
                <a:latin typeface="Courier New" pitchFamily="49" charset="0"/>
                <a:cs typeface="Courier New" pitchFamily="49" charset="0"/>
              </a:rPr>
              <a:t>Key</a:t>
            </a:r>
            <a:r>
              <a:rPr kumimoji="0" lang="es-ES" altLang="es-ES" sz="5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attributes</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locate</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various</a:t>
            </a:r>
            <a:r>
              <a:rPr kumimoji="0" lang="es-ES" altLang="es-ES" sz="1200" b="0" i="0" u="none" strike="noStrike" cap="none" normalizeH="0" baseline="0" dirty="0">
                <a:ln>
                  <a:noFill/>
                </a:ln>
                <a:solidFill>
                  <a:srgbClr val="000000"/>
                </a:solidFill>
                <a:effectLst/>
                <a:latin typeface="Arial" pitchFamily="34" charset="0"/>
                <a:cs typeface="Arial" pitchFamily="34" charset="0"/>
              </a:rPr>
              <a:t> data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structures</a:t>
            </a:r>
            <a:endParaRPr kumimoji="0" lang="es-ES" altLang="es-ES" sz="12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es-ES" altLang="es-ES" sz="1200" b="0" i="0" u="none" strike="noStrike" cap="none" normalizeH="0" baseline="0" dirty="0">
                <a:ln>
                  <a:noFill/>
                </a:ln>
                <a:solidFill>
                  <a:srgbClr val="000000"/>
                </a:solidFill>
                <a:effectLst/>
                <a:latin typeface="Arial" pitchFamily="34" charset="0"/>
                <a:cs typeface="Arial" pitchFamily="34" charset="0"/>
              </a:rPr>
              <a:t>a </a:t>
            </a:r>
            <a:r>
              <a:rPr kumimoji="0" lang="es-ES" altLang="es-ES" sz="800" b="0" i="0" u="none" strike="noStrike" cap="none" normalizeH="0" baseline="0" dirty="0" err="1">
                <a:ln>
                  <a:noFill/>
                </a:ln>
                <a:solidFill>
                  <a:srgbClr val="000000"/>
                </a:solidFill>
                <a:effectLst/>
                <a:latin typeface="Courier New" pitchFamily="49" charset="0"/>
                <a:cs typeface="Courier New" pitchFamily="49" charset="0"/>
              </a:rPr>
              <a:t>businessService</a:t>
            </a:r>
            <a:r>
              <a:rPr kumimoji="0" lang="es-ES" altLang="es-ES" sz="5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a:ln>
                  <a:noFill/>
                </a:ln>
                <a:solidFill>
                  <a:srgbClr val="000000"/>
                </a:solidFill>
                <a:effectLst/>
                <a:latin typeface="Arial" pitchFamily="34" charset="0"/>
                <a:cs typeface="Arial" pitchFamily="34" charset="0"/>
              </a:rPr>
              <a:t>describes a particular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service</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or</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family</a:t>
            </a:r>
            <a:r>
              <a:rPr kumimoji="0" lang="es-ES" altLang="es-ES" sz="1200" b="0" i="0" u="none" strike="noStrike" cap="none" normalizeH="0" baseline="0" dirty="0">
                <a:ln>
                  <a:noFill/>
                </a:ln>
                <a:solidFill>
                  <a:srgbClr val="000000"/>
                </a:solidFill>
                <a:effectLst/>
                <a:latin typeface="Arial" pitchFamily="34" charset="0"/>
                <a:cs typeface="Arial" pitchFamily="34" charset="0"/>
              </a:rPr>
              <a:t> of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services</a:t>
            </a:r>
            <a:r>
              <a:rPr kumimoji="0" lang="es-ES" altLang="es-ES" sz="1200" b="0" i="0" u="none" strike="noStrike" cap="none" normalizeH="0" baseline="0" dirty="0">
                <a:ln>
                  <a:noFill/>
                </a:ln>
                <a:solidFill>
                  <a:srgbClr val="000000"/>
                </a:solidFill>
                <a:effectLst/>
                <a:latin typeface="Arial"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s-ES" altLang="es-ES" sz="1200" b="0" i="0" u="none" strike="noStrike" cap="none" normalizeH="0" baseline="0" dirty="0">
                <a:ln>
                  <a:noFill/>
                </a:ln>
                <a:solidFill>
                  <a:srgbClr val="000000"/>
                </a:solidFill>
                <a:effectLst/>
                <a:latin typeface="Arial" pitchFamily="34" charset="0"/>
                <a:cs typeface="Arial" pitchFamily="34" charset="0"/>
              </a:rPr>
              <a:t>a </a:t>
            </a:r>
            <a:r>
              <a:rPr kumimoji="0" lang="es-ES" altLang="es-ES" sz="800" b="0" i="0" u="none" strike="noStrike" cap="none" normalizeH="0" baseline="0" dirty="0" err="1">
                <a:ln>
                  <a:noFill/>
                </a:ln>
                <a:solidFill>
                  <a:srgbClr val="000000"/>
                </a:solidFill>
                <a:effectLst/>
                <a:latin typeface="Courier New" pitchFamily="49" charset="0"/>
                <a:cs typeface="Courier New" pitchFamily="49" charset="0"/>
              </a:rPr>
              <a:t>bindingTemplate</a:t>
            </a:r>
            <a:r>
              <a:rPr kumimoji="0" lang="es-ES" altLang="es-ES" sz="5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a:ln>
                  <a:noFill/>
                </a:ln>
                <a:solidFill>
                  <a:srgbClr val="000000"/>
                </a:solidFill>
                <a:effectLst/>
                <a:latin typeface="Arial" pitchFamily="34" charset="0"/>
                <a:cs typeface="Arial" pitchFamily="34" charset="0"/>
              </a:rPr>
              <a:t>describes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where</a:t>
            </a:r>
            <a:r>
              <a:rPr kumimoji="0" lang="es-ES" altLang="es-ES" sz="1200" b="0" i="0" u="none" strike="noStrike" cap="none" normalizeH="0" baseline="0" dirty="0">
                <a:ln>
                  <a:noFill/>
                </a:ln>
                <a:solidFill>
                  <a:srgbClr val="000000"/>
                </a:solidFill>
                <a:effectLst/>
                <a:latin typeface="Arial" pitchFamily="34" charset="0"/>
                <a:cs typeface="Arial" pitchFamily="34" charset="0"/>
              </a:rPr>
              <a:t> and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how</a:t>
            </a:r>
            <a:r>
              <a:rPr kumimoji="0" lang="es-ES" altLang="es-ES" sz="1200" b="0" i="0" u="none" strike="noStrike" cap="none" normalizeH="0" baseline="0" dirty="0">
                <a:ln>
                  <a:noFill/>
                </a:ln>
                <a:solidFill>
                  <a:srgbClr val="000000"/>
                </a:solidFill>
                <a:effectLst/>
                <a:latin typeface="Arial" pitchFamily="34" charset="0"/>
                <a:cs typeface="Arial" pitchFamily="34" charset="0"/>
              </a:rPr>
              <a:t> a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service</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is</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accessed</a:t>
            </a:r>
            <a:endParaRPr kumimoji="0" lang="es-ES" altLang="es-ES" sz="1200" b="0" i="0" u="none" strike="noStrike" cap="none" normalizeH="0" baseline="0" dirty="0">
              <a:ln>
                <a:noFill/>
              </a:ln>
              <a:solidFill>
                <a:srgbClr val="000000"/>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es-ES" altLang="es-ES" sz="1200" b="0" i="0" u="none" strike="noStrike" cap="none" normalizeH="0" baseline="0" dirty="0">
                <a:ln>
                  <a:noFill/>
                </a:ln>
                <a:solidFill>
                  <a:srgbClr val="000000"/>
                </a:solidFill>
                <a:effectLst/>
                <a:latin typeface="Arial" pitchFamily="34" charset="0"/>
                <a:cs typeface="Arial" pitchFamily="34" charset="0"/>
              </a:rPr>
              <a:t>a </a:t>
            </a:r>
            <a:r>
              <a:rPr kumimoji="0" lang="es-ES" altLang="es-ES" sz="800" b="0" i="0" u="none" strike="noStrike" cap="none" normalizeH="0" baseline="0" dirty="0" err="1">
                <a:ln>
                  <a:noFill/>
                </a:ln>
                <a:solidFill>
                  <a:srgbClr val="000000"/>
                </a:solidFill>
                <a:effectLst/>
                <a:latin typeface="Courier New" pitchFamily="49" charset="0"/>
                <a:cs typeface="Courier New" pitchFamily="49" charset="0"/>
              </a:rPr>
              <a:t>tModel</a:t>
            </a:r>
            <a:r>
              <a:rPr kumimoji="0" lang="es-ES" altLang="es-ES" sz="5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a:ln>
                  <a:noFill/>
                </a:ln>
                <a:solidFill>
                  <a:srgbClr val="000000"/>
                </a:solidFill>
                <a:effectLst/>
                <a:latin typeface="Arial" pitchFamily="34" charset="0"/>
                <a:cs typeface="Arial" pitchFamily="34" charset="0"/>
              </a:rPr>
              <a:t>describes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compliance</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with</a:t>
            </a:r>
            <a:r>
              <a:rPr kumimoji="0" lang="es-ES" altLang="es-ES" sz="1200" b="0" i="0" u="none" strike="noStrike" cap="none" normalizeH="0" baseline="0" dirty="0">
                <a:ln>
                  <a:noFill/>
                </a:ln>
                <a:solidFill>
                  <a:srgbClr val="000000"/>
                </a:solidFill>
                <a:effectLst/>
                <a:latin typeface="Arial" pitchFamily="34" charset="0"/>
                <a:cs typeface="Arial" pitchFamily="34" charset="0"/>
              </a:rPr>
              <a:t> a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specification</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e.g</a:t>
            </a:r>
            <a:r>
              <a:rPr kumimoji="0" lang="es-ES" altLang="es-ES" sz="1200" b="0" i="0" u="none" strike="noStrike" cap="none" normalizeH="0" baseline="0" dirty="0">
                <a:ln>
                  <a:noFill/>
                </a:ln>
                <a:solidFill>
                  <a:srgbClr val="000000"/>
                </a:solidFill>
                <a:effectLst/>
                <a:latin typeface="Arial" pitchFamily="34" charset="0"/>
                <a:cs typeface="Arial" pitchFamily="34" charset="0"/>
              </a:rPr>
              <a:t>. a WSDL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description</a:t>
            </a:r>
            <a:r>
              <a:rPr kumimoji="0" lang="es-ES" altLang="es-ES" sz="1200" b="0" i="0" u="none" strike="noStrike" cap="none" normalizeH="0" baseline="0" dirty="0">
                <a:ln>
                  <a:noFill/>
                </a:ln>
                <a:solidFill>
                  <a:srgbClr val="000000"/>
                </a:solidFill>
                <a:effectLst/>
                <a:latin typeface="Arial" pitchFamily="34"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rgbClr val="000000"/>
                </a:solidFill>
                <a:effectLst/>
                <a:latin typeface="Arial" pitchFamily="34" charset="0"/>
                <a:cs typeface="Arial" pitchFamily="34" charset="0"/>
              </a:rPr>
              <a:t>This</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800" b="1" i="0" u="none" strike="noStrike" cap="none" normalizeH="0" baseline="0" dirty="0" err="1">
                <a:ln>
                  <a:noFill/>
                </a:ln>
                <a:solidFill>
                  <a:srgbClr val="000000"/>
                </a:solidFill>
                <a:effectLst/>
                <a:latin typeface="Arial" pitchFamily="34" charset="0"/>
                <a:cs typeface="Arial" pitchFamily="34" charset="0"/>
              </a:rPr>
              <a:t>tModel</a:t>
            </a:r>
            <a:r>
              <a:rPr kumimoji="0" lang="es-ES" altLang="es-ES" sz="5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for</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the</a:t>
            </a:r>
            <a:r>
              <a:rPr kumimoji="0" lang="es-ES" altLang="es-ES" sz="1200" b="0" i="0" u="none" strike="noStrike" cap="none" normalizeH="0" baseline="0" dirty="0">
                <a:ln>
                  <a:noFill/>
                </a:ln>
                <a:solidFill>
                  <a:srgbClr val="000000"/>
                </a:solidFill>
                <a:effectLst/>
                <a:latin typeface="Arial" pitchFamily="34" charset="0"/>
                <a:cs typeface="Arial" pitchFamily="34" charset="0"/>
              </a:rPr>
              <a:t> single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service</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described</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above</a:t>
            </a:r>
            <a:r>
              <a:rPr kumimoji="0" lang="es-ES" altLang="es-ES" sz="1200" b="0" i="0" u="none" strike="noStrike" cap="none" normalizeH="0" baseline="0" dirty="0">
                <a:ln>
                  <a:noFill/>
                </a:ln>
                <a:solidFill>
                  <a:srgbClr val="000000"/>
                </a:solidFill>
                <a:effectLst/>
                <a:latin typeface="Arial" pitchFamily="34" charset="0"/>
                <a:cs typeface="Arial" pitchFamily="34" charset="0"/>
              </a:rPr>
              <a:t>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refers</a:t>
            </a:r>
            <a:r>
              <a:rPr kumimoji="0" lang="es-ES" altLang="es-ES" sz="1200" b="0" i="0" u="none" strike="noStrike" cap="none" normalizeH="0" baseline="0" dirty="0">
                <a:ln>
                  <a:noFill/>
                </a:ln>
                <a:solidFill>
                  <a:srgbClr val="000000"/>
                </a:solidFill>
                <a:effectLst/>
                <a:latin typeface="Arial" pitchFamily="34" charset="0"/>
                <a:cs typeface="Arial" pitchFamily="34" charset="0"/>
              </a:rPr>
              <a:t> to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bindings</a:t>
            </a:r>
            <a:r>
              <a:rPr kumimoji="0" lang="es-ES" altLang="es-ES" sz="1200" b="0" i="0" u="none" strike="noStrike" cap="none" normalizeH="0" baseline="0" dirty="0">
                <a:ln>
                  <a:noFill/>
                </a:ln>
                <a:solidFill>
                  <a:srgbClr val="000000"/>
                </a:solidFill>
                <a:effectLst/>
                <a:latin typeface="Arial" pitchFamily="34" charset="0"/>
                <a:cs typeface="Arial" pitchFamily="34" charset="0"/>
              </a:rPr>
              <a:t> in a WSDL </a:t>
            </a:r>
            <a:r>
              <a:rPr kumimoji="0" lang="es-ES" altLang="es-ES" sz="1200" b="0" i="0" u="none" strike="noStrike" cap="none" normalizeH="0" baseline="0" dirty="0" err="1">
                <a:ln>
                  <a:noFill/>
                </a:ln>
                <a:solidFill>
                  <a:srgbClr val="000000"/>
                </a:solidFill>
                <a:effectLst/>
                <a:latin typeface="Arial" pitchFamily="34" charset="0"/>
                <a:cs typeface="Arial" pitchFamily="34" charset="0"/>
              </a:rPr>
              <a:t>description</a:t>
            </a:r>
            <a:r>
              <a:rPr kumimoji="0" lang="es-ES" altLang="es-ES" sz="1200" b="0" i="0" u="none" strike="noStrike" cap="none" normalizeH="0" baseline="0" dirty="0">
                <a:ln>
                  <a:noFill/>
                </a:ln>
                <a:solidFill>
                  <a:srgbClr val="000000"/>
                </a:solidFill>
                <a:effectLst/>
                <a:latin typeface="Arial" pitchFamily="34" charset="0"/>
                <a:cs typeface="Arial" pitchFamily="34" charset="0"/>
              </a:rPr>
              <a:t>:</a:t>
            </a:r>
            <a:endParaRPr kumimoji="0" lang="es-ES" altLang="es-ES" sz="1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200" b="0" i="0" u="none" strike="noStrike" cap="none" normalizeH="0" baseline="0" dirty="0">
              <a:ln>
                <a:noFill/>
              </a:ln>
              <a:solidFill>
                <a:schemeClr val="tx1"/>
              </a:solidFill>
              <a:effectLst/>
              <a:latin typeface="Arial" pitchFamily="34" charset="0"/>
              <a:cs typeface="Arial" pitchFamily="34" charset="0"/>
            </a:endParaRPr>
          </a:p>
          <a:p>
            <a:endParaRPr lang="es-ES" dirty="0"/>
          </a:p>
        </p:txBody>
      </p:sp>
      <p:sp>
        <p:nvSpPr>
          <p:cNvPr id="4" name="3 Marcador de número de diapositiva"/>
          <p:cNvSpPr>
            <a:spLocks noGrp="1"/>
          </p:cNvSpPr>
          <p:nvPr>
            <p:ph type="sldNum" sz="quarter" idx="10"/>
          </p:nvPr>
        </p:nvSpPr>
        <p:spPr/>
        <p:txBody>
          <a:bodyPr/>
          <a:lstStyle/>
          <a:p>
            <a:pPr>
              <a:defRPr/>
            </a:pPr>
            <a:fld id="{A386704A-9866-4961-AC23-00AB668AEA67}" type="slidenum">
              <a:rPr lang="es-ES_tradnl" smtClean="0"/>
              <a:pPr>
                <a:defRPr/>
              </a:pPr>
              <a:t>70</a:t>
            </a:fld>
            <a:endParaRPr lang="es-ES_tradnl"/>
          </a:p>
        </p:txBody>
      </p:sp>
    </p:spTree>
    <p:extLst>
      <p:ext uri="{BB962C8B-B14F-4D97-AF65-F5344CB8AC3E}">
        <p14:creationId xmlns:p14="http://schemas.microsoft.com/office/powerpoint/2010/main" val="2263510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73</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s-ES" dirty="0">
                <a:latin typeface="Arial" charset="0"/>
              </a:rPr>
              <a:t>Tema 1 </a:t>
            </a:r>
            <a:r>
              <a:rPr lang="es-ES" dirty="0" err="1">
                <a:latin typeface="Arial" charset="0"/>
              </a:rPr>
              <a:t>Papazoglou</a:t>
            </a:r>
            <a:endParaRPr lang="es-ES" dirty="0">
              <a:latin typeface="Arial" charset="0"/>
            </a:endParaRPr>
          </a:p>
        </p:txBody>
      </p:sp>
    </p:spTree>
    <p:extLst>
      <p:ext uri="{BB962C8B-B14F-4D97-AF65-F5344CB8AC3E}">
        <p14:creationId xmlns:p14="http://schemas.microsoft.com/office/powerpoint/2010/main" val="1928116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74</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s-ES" dirty="0">
                <a:latin typeface="Arial" charset="0"/>
              </a:rPr>
              <a:t>Tema 1 </a:t>
            </a:r>
            <a:r>
              <a:rPr lang="es-ES" dirty="0" err="1">
                <a:latin typeface="Arial" charset="0"/>
              </a:rPr>
              <a:t>Papazoglou</a:t>
            </a:r>
            <a:endParaRPr lang="es-ES" dirty="0">
              <a:latin typeface="Arial" charset="0"/>
            </a:endParaRPr>
          </a:p>
        </p:txBody>
      </p:sp>
    </p:spTree>
    <p:extLst>
      <p:ext uri="{BB962C8B-B14F-4D97-AF65-F5344CB8AC3E}">
        <p14:creationId xmlns:p14="http://schemas.microsoft.com/office/powerpoint/2010/main" val="32409998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75</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s-ES" dirty="0">
                <a:latin typeface="Arial" charset="0"/>
              </a:rPr>
              <a:t>Tema 1 </a:t>
            </a:r>
            <a:r>
              <a:rPr lang="es-ES" dirty="0" err="1">
                <a:latin typeface="Arial" charset="0"/>
              </a:rPr>
              <a:t>Papazoglou</a:t>
            </a:r>
            <a:endParaRPr lang="es-ES" dirty="0">
              <a:latin typeface="Arial" charset="0"/>
            </a:endParaRPr>
          </a:p>
        </p:txBody>
      </p:sp>
    </p:spTree>
    <p:extLst>
      <p:ext uri="{BB962C8B-B14F-4D97-AF65-F5344CB8AC3E}">
        <p14:creationId xmlns:p14="http://schemas.microsoft.com/office/powerpoint/2010/main" val="16560466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76</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27315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A386704A-9866-4961-AC23-00AB668AEA67}" type="slidenum">
              <a:rPr lang="es-ES_tradnl" smtClean="0"/>
              <a:pPr>
                <a:defRPr/>
              </a:pPr>
              <a:t>3</a:t>
            </a:fld>
            <a:endParaRPr lang="es-ES_tradnl"/>
          </a:p>
        </p:txBody>
      </p:sp>
    </p:spTree>
    <p:extLst>
      <p:ext uri="{BB962C8B-B14F-4D97-AF65-F5344CB8AC3E}">
        <p14:creationId xmlns:p14="http://schemas.microsoft.com/office/powerpoint/2010/main" val="3979176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77</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3653809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78</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s-ES" dirty="0">
                <a:latin typeface="Arial" charset="0"/>
              </a:rPr>
              <a:t>Tema 1 </a:t>
            </a:r>
            <a:r>
              <a:rPr lang="es-ES" dirty="0" err="1">
                <a:latin typeface="Arial" charset="0"/>
              </a:rPr>
              <a:t>Papazoglou</a:t>
            </a:r>
            <a:endParaRPr lang="es-ES" dirty="0">
              <a:latin typeface="Arial" charset="0"/>
            </a:endParaRPr>
          </a:p>
        </p:txBody>
      </p:sp>
    </p:spTree>
    <p:extLst>
      <p:ext uri="{BB962C8B-B14F-4D97-AF65-F5344CB8AC3E}">
        <p14:creationId xmlns:p14="http://schemas.microsoft.com/office/powerpoint/2010/main" val="42276642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79</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3744366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80</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1178694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81</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40320511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82</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s-ES_tradnl" dirty="0">
                <a:latin typeface="Arial" charset="0"/>
              </a:rPr>
              <a:t>Otros ejemplos </a:t>
            </a:r>
            <a:r>
              <a:rPr lang="es-ES_tradnl" dirty="0" err="1">
                <a:latin typeface="Arial" charset="0"/>
              </a:rPr>
              <a:t>muuuy</a:t>
            </a:r>
            <a:r>
              <a:rPr lang="es-ES_tradnl" dirty="0">
                <a:latin typeface="Arial" charset="0"/>
              </a:rPr>
              <a:t> buenos: http://www.elguille.info/colabora/puntoNET/bcapuano_Crear_WebService_en_Java_e_invocarlo_desde_Net.htm </a:t>
            </a:r>
            <a:endParaRPr lang="es-ES" dirty="0">
              <a:latin typeface="Arial" charset="0"/>
            </a:endParaRPr>
          </a:p>
        </p:txBody>
      </p:sp>
    </p:spTree>
    <p:extLst>
      <p:ext uri="{BB962C8B-B14F-4D97-AF65-F5344CB8AC3E}">
        <p14:creationId xmlns:p14="http://schemas.microsoft.com/office/powerpoint/2010/main" val="2273128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83</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28292944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s-ES"/>
          </a:p>
        </p:txBody>
      </p:sp>
    </p:spTree>
    <p:extLst>
      <p:ext uri="{BB962C8B-B14F-4D97-AF65-F5344CB8AC3E}">
        <p14:creationId xmlns:p14="http://schemas.microsoft.com/office/powerpoint/2010/main" val="854370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4</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2978251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5</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1622434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9D43A79-C225-4734-AD77-BA01932E3DC3}" type="slidenum">
              <a:rPr lang="es-ES" smtClean="0">
                <a:latin typeface="Arial" charset="0"/>
              </a:rPr>
              <a:pPr/>
              <a:t>6</a:t>
            </a:fld>
            <a:endParaRPr lang="es-ES">
              <a:latin typeface="Arial" charset="0"/>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S">
              <a:latin typeface="Arial" charset="0"/>
            </a:endParaRPr>
          </a:p>
        </p:txBody>
      </p:sp>
    </p:spTree>
    <p:extLst>
      <p:ext uri="{BB962C8B-B14F-4D97-AF65-F5344CB8AC3E}">
        <p14:creationId xmlns:p14="http://schemas.microsoft.com/office/powerpoint/2010/main" val="1526678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r>
              <a:rPr lang="es-ES" dirty="0"/>
              <a:t>La adopción de una solución de diseño basada en SOA no exige implantar servicios Web. </a:t>
            </a:r>
          </a:p>
          <a:p>
            <a:r>
              <a:rPr lang="es-ES" dirty="0"/>
              <a:t>No obstante, como ya comentamos anteriormente, los servicios Web son la forma más habitual de implementar SOA.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Para permitir que dos o mas partes</a:t>
            </a:r>
            <a:r>
              <a:rPr lang="es-ES" baseline="0" dirty="0"/>
              <a:t> en una comunicación SOAP estén de acuerdo con un estilo de codificación específico, se debe utilizar el atributo </a:t>
            </a:r>
            <a:r>
              <a:rPr lang="es-ES" baseline="0" dirty="0" err="1"/>
              <a:t>EncondingStyle</a:t>
            </a:r>
            <a:endParaRPr lang="es-ES" dirty="0"/>
          </a:p>
        </p:txBody>
      </p:sp>
      <p:sp>
        <p:nvSpPr>
          <p:cNvPr id="4" name="3 Marcador de número de diapositiva"/>
          <p:cNvSpPr>
            <a:spLocks noGrp="1"/>
          </p:cNvSpPr>
          <p:nvPr>
            <p:ph type="sldNum" sz="quarter" idx="10"/>
          </p:nvPr>
        </p:nvSpPr>
        <p:spPr/>
        <p:txBody>
          <a:bodyPr/>
          <a:lstStyle/>
          <a:p>
            <a:pPr>
              <a:defRPr/>
            </a:pPr>
            <a:fld id="{A386704A-9866-4961-AC23-00AB668AEA67}" type="slidenum">
              <a:rPr lang="es-ES_tradnl" smtClean="0"/>
              <a:pPr>
                <a:defRPr/>
              </a:pPr>
              <a:t>20</a:t>
            </a:fld>
            <a:endParaRPr lang="es-ES_tradnl"/>
          </a:p>
        </p:txBody>
      </p:sp>
    </p:spTree>
    <p:extLst>
      <p:ext uri="{BB962C8B-B14F-4D97-AF65-F5344CB8AC3E}">
        <p14:creationId xmlns:p14="http://schemas.microsoft.com/office/powerpoint/2010/main" val="1336477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a:t>Before writing our WSDL 2.0 document, we need to decide on a WSDL 2.0 target namespace URI for it. The WSDL 2.0 target namespace is analogous to an XML Schema target namespace. Interface, binding and service names that we define in our WSDL 2.0 document will be associated with the WSDL 2.0 target namespace, and thus will be distinguishable from similar names in a different WSDL 2.0 target namespace. (This will become important if using WSDL 2.0's import or interface inheritance mechanisms.)</a:t>
            </a:r>
          </a:p>
          <a:p>
            <a:r>
              <a:rPr lang="en-US" dirty="0"/>
              <a:t>The value of the WSDL 2.0 target namespace must be an absolute URI. </a:t>
            </a:r>
            <a:endParaRPr lang="es-ES" dirty="0"/>
          </a:p>
        </p:txBody>
      </p:sp>
      <p:sp>
        <p:nvSpPr>
          <p:cNvPr id="4" name="3 Marcador de número de diapositiva"/>
          <p:cNvSpPr>
            <a:spLocks noGrp="1"/>
          </p:cNvSpPr>
          <p:nvPr>
            <p:ph type="sldNum" sz="quarter" idx="10"/>
          </p:nvPr>
        </p:nvSpPr>
        <p:spPr/>
        <p:txBody>
          <a:bodyPr/>
          <a:lstStyle/>
          <a:p>
            <a:pPr>
              <a:defRPr/>
            </a:pPr>
            <a:fld id="{A386704A-9866-4961-AC23-00AB668AEA67}" type="slidenum">
              <a:rPr lang="es-ES_tradnl" smtClean="0"/>
              <a:pPr>
                <a:defRPr/>
              </a:pPr>
              <a:t>45</a:t>
            </a:fld>
            <a:endParaRPr lang="es-ES_tradnl"/>
          </a:p>
        </p:txBody>
      </p:sp>
    </p:spTree>
    <p:extLst>
      <p:ext uri="{BB962C8B-B14F-4D97-AF65-F5344CB8AC3E}">
        <p14:creationId xmlns:p14="http://schemas.microsoft.com/office/powerpoint/2010/main" val="1596729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eaLnBrk="1" hangingPunct="1"/>
            <a:r>
              <a:rPr lang="en-US" altLang="es-ES" dirty="0" err="1"/>
              <a:t>Mensajes</a:t>
            </a:r>
            <a:r>
              <a:rPr lang="en-US" altLang="es-ES" dirty="0"/>
              <a:t> </a:t>
            </a:r>
            <a:r>
              <a:rPr lang="en-US" altLang="es-ES" dirty="0" err="1"/>
              <a:t>abstractos</a:t>
            </a:r>
            <a:r>
              <a:rPr lang="en-US" altLang="es-ES" dirty="0"/>
              <a:t> vs </a:t>
            </a:r>
            <a:r>
              <a:rPr lang="en-US" altLang="es-ES" dirty="0" err="1"/>
              <a:t>Mensajes</a:t>
            </a:r>
            <a:r>
              <a:rPr lang="en-US" altLang="es-ES" dirty="0"/>
              <a:t> </a:t>
            </a:r>
            <a:r>
              <a:rPr lang="en-US" altLang="es-ES" dirty="0" err="1"/>
              <a:t>concretos</a:t>
            </a:r>
            <a:endParaRPr lang="en-US" altLang="es-ES" dirty="0"/>
          </a:p>
          <a:p>
            <a:pPr lvl="1" eaLnBrk="1" hangingPunct="1"/>
            <a:r>
              <a:rPr lang="en-US" altLang="es-ES" dirty="0"/>
              <a:t>La </a:t>
            </a:r>
            <a:r>
              <a:rPr lang="en-US" altLang="es-ES" dirty="0" err="1"/>
              <a:t>definición</a:t>
            </a:r>
            <a:r>
              <a:rPr lang="en-US" altLang="es-ES" dirty="0"/>
              <a:t> de un </a:t>
            </a:r>
            <a:r>
              <a:rPr lang="en-US" altLang="es-ES" dirty="0" err="1"/>
              <a:t>mensaje</a:t>
            </a:r>
            <a:r>
              <a:rPr lang="en-US" altLang="es-ES" dirty="0"/>
              <a:t> </a:t>
            </a:r>
            <a:r>
              <a:rPr lang="en-US" altLang="es-ES" dirty="0" err="1"/>
              <a:t>es</a:t>
            </a:r>
            <a:r>
              <a:rPr lang="en-US" altLang="es-ES" dirty="0"/>
              <a:t> </a:t>
            </a:r>
            <a:r>
              <a:rPr lang="en-US" altLang="es-ES" dirty="0" err="1"/>
              <a:t>abstracta</a:t>
            </a:r>
            <a:endParaRPr lang="en-US" altLang="es-ES" dirty="0"/>
          </a:p>
          <a:p>
            <a:pPr lvl="1" eaLnBrk="1" hangingPunct="1"/>
            <a:r>
              <a:rPr lang="en-US" altLang="es-ES" dirty="0"/>
              <a:t>Los enlaces de </a:t>
            </a:r>
            <a:r>
              <a:rPr lang="en-US" altLang="es-ES" dirty="0" err="1"/>
              <a:t>mensajes</a:t>
            </a:r>
            <a:r>
              <a:rPr lang="en-US" altLang="es-ES" dirty="0"/>
              <a:t> </a:t>
            </a:r>
            <a:r>
              <a:rPr lang="en-US" altLang="es-ES" dirty="0" err="1"/>
              <a:t>describen</a:t>
            </a:r>
            <a:r>
              <a:rPr lang="en-US" altLang="es-ES" dirty="0"/>
              <a:t> </a:t>
            </a:r>
            <a:r>
              <a:rPr lang="en-US" altLang="es-ES" dirty="0" err="1"/>
              <a:t>como</a:t>
            </a:r>
            <a:r>
              <a:rPr lang="en-US" altLang="es-ES" dirty="0"/>
              <a:t> el </a:t>
            </a:r>
            <a:r>
              <a:rPr lang="en-US" altLang="es-ES" dirty="0" err="1"/>
              <a:t>contenido</a:t>
            </a:r>
            <a:r>
              <a:rPr lang="en-US" altLang="es-ES" dirty="0"/>
              <a:t> </a:t>
            </a:r>
            <a:r>
              <a:rPr lang="en-US" altLang="es-ES" dirty="0" err="1"/>
              <a:t>abstracto</a:t>
            </a:r>
            <a:r>
              <a:rPr lang="en-US" altLang="es-ES" dirty="0"/>
              <a:t> </a:t>
            </a:r>
            <a:r>
              <a:rPr lang="en-US" altLang="es-ES" dirty="0" err="1"/>
              <a:t>es</a:t>
            </a:r>
            <a:r>
              <a:rPr lang="en-US" altLang="es-ES" dirty="0"/>
              <a:t> </a:t>
            </a:r>
            <a:r>
              <a:rPr lang="en-US" altLang="es-ES" dirty="0" err="1"/>
              <a:t>mapeado</a:t>
            </a:r>
            <a:r>
              <a:rPr lang="en-US" altLang="es-ES" dirty="0"/>
              <a:t> </a:t>
            </a:r>
            <a:r>
              <a:rPr lang="en-US" altLang="es-ES" dirty="0" err="1"/>
              <a:t>en</a:t>
            </a:r>
            <a:r>
              <a:rPr lang="en-US" altLang="es-ES" dirty="0"/>
              <a:t> un </a:t>
            </a:r>
            <a:r>
              <a:rPr lang="en-US" altLang="es-ES" dirty="0" err="1"/>
              <a:t>formato</a:t>
            </a:r>
            <a:r>
              <a:rPr lang="en-US" altLang="es-ES" dirty="0"/>
              <a:t> </a:t>
            </a:r>
            <a:r>
              <a:rPr lang="en-US" altLang="es-ES" dirty="0" err="1"/>
              <a:t>concreto</a:t>
            </a:r>
            <a:endParaRPr lang="en-US" altLang="es-ES" dirty="0"/>
          </a:p>
          <a:p>
            <a:pPr lvl="1" eaLnBrk="1" hangingPunct="1"/>
            <a:r>
              <a:rPr lang="en-US" altLang="es-ES" dirty="0"/>
              <a:t>Los enlaces (bindings) </a:t>
            </a:r>
            <a:r>
              <a:rPr lang="en-US" altLang="es-ES" dirty="0" err="1"/>
              <a:t>pueden</a:t>
            </a:r>
            <a:r>
              <a:rPr lang="en-US" altLang="es-ES" dirty="0"/>
              <a:t> </a:t>
            </a:r>
            <a:r>
              <a:rPr lang="en-US" altLang="es-ES" dirty="0" err="1"/>
              <a:t>proveer</a:t>
            </a:r>
            <a:r>
              <a:rPr lang="en-US" altLang="es-ES" dirty="0"/>
              <a:t> </a:t>
            </a:r>
            <a:r>
              <a:rPr lang="en-US" altLang="es-ES" dirty="0" err="1"/>
              <a:t>información</a:t>
            </a:r>
            <a:r>
              <a:rPr lang="en-US" altLang="es-ES" dirty="0"/>
              <a:t> </a:t>
            </a:r>
            <a:r>
              <a:rPr lang="en-US" altLang="es-ES" dirty="0" err="1"/>
              <a:t>limitada</a:t>
            </a:r>
            <a:r>
              <a:rPr lang="en-US" altLang="es-ES" dirty="0"/>
              <a:t> </a:t>
            </a:r>
            <a:r>
              <a:rPr lang="en-US" altLang="es-ES" dirty="0" err="1"/>
              <a:t>si</a:t>
            </a:r>
            <a:r>
              <a:rPr lang="en-US" altLang="es-ES" dirty="0"/>
              <a:t> </a:t>
            </a:r>
            <a:r>
              <a:rPr lang="en-US" altLang="es-ES" dirty="0" err="1"/>
              <a:t>están</a:t>
            </a:r>
            <a:r>
              <a:rPr lang="en-US" altLang="es-ES" dirty="0"/>
              <a:t> </a:t>
            </a:r>
            <a:r>
              <a:rPr lang="en-US" altLang="es-ES" dirty="0" err="1"/>
              <a:t>cerrados</a:t>
            </a:r>
            <a:r>
              <a:rPr lang="en-US" altLang="es-ES" dirty="0"/>
              <a:t>.</a:t>
            </a:r>
            <a:endParaRPr lang="es-ES" dirty="0"/>
          </a:p>
        </p:txBody>
      </p:sp>
      <p:sp>
        <p:nvSpPr>
          <p:cNvPr id="4" name="3 Marcador de número de diapositiva"/>
          <p:cNvSpPr>
            <a:spLocks noGrp="1"/>
          </p:cNvSpPr>
          <p:nvPr>
            <p:ph type="sldNum" sz="quarter" idx="10"/>
          </p:nvPr>
        </p:nvSpPr>
        <p:spPr/>
        <p:txBody>
          <a:bodyPr/>
          <a:lstStyle/>
          <a:p>
            <a:pPr>
              <a:defRPr/>
            </a:pPr>
            <a:fld id="{A386704A-9866-4961-AC23-00AB668AEA67}" type="slidenum">
              <a:rPr lang="es-ES_tradnl" smtClean="0"/>
              <a:pPr>
                <a:defRPr/>
              </a:pPr>
              <a:t>52</a:t>
            </a:fld>
            <a:endParaRPr lang="es-ES_tradnl"/>
          </a:p>
        </p:txBody>
      </p:sp>
    </p:spTree>
    <p:extLst>
      <p:ext uri="{BB962C8B-B14F-4D97-AF65-F5344CB8AC3E}">
        <p14:creationId xmlns:p14="http://schemas.microsoft.com/office/powerpoint/2010/main" val="24828130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Diapositiva de título">
    <p:spTree>
      <p:nvGrpSpPr>
        <p:cNvPr id="1" name=""/>
        <p:cNvGrpSpPr/>
        <p:nvPr/>
      </p:nvGrpSpPr>
      <p:grpSpPr>
        <a:xfrm>
          <a:off x="0" y="0"/>
          <a:ext cx="0" cy="0"/>
          <a:chOff x="0" y="0"/>
          <a:chExt cx="0" cy="0"/>
        </a:xfrm>
      </p:grpSpPr>
      <p:pic>
        <p:nvPicPr>
          <p:cNvPr id="4" name="Picture 49" descr="U1 copi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0525" y="203200"/>
            <a:ext cx="1398588" cy="982663"/>
          </a:xfrm>
          <a:prstGeom prst="rect">
            <a:avLst/>
          </a:prstGeom>
          <a:noFill/>
          <a:ln w="9525">
            <a:noFill/>
            <a:miter lim="800000"/>
            <a:headEnd/>
            <a:tailEnd/>
          </a:ln>
        </p:spPr>
      </p:pic>
      <p:pic>
        <p:nvPicPr>
          <p:cNvPr id="5" name="Picture 5" descr="logo-urjc"/>
          <p:cNvPicPr>
            <a:picLocks noChangeAspect="1" noChangeArrowheads="1"/>
          </p:cNvPicPr>
          <p:nvPr/>
        </p:nvPicPr>
        <p:blipFill>
          <a:blip r:embed="rId3" cstate="print"/>
          <a:srcRect/>
          <a:stretch>
            <a:fillRect/>
          </a:stretch>
        </p:blipFill>
        <p:spPr bwMode="auto">
          <a:xfrm>
            <a:off x="7096125" y="328613"/>
            <a:ext cx="1803400" cy="700087"/>
          </a:xfrm>
          <a:prstGeom prst="rect">
            <a:avLst/>
          </a:prstGeom>
          <a:noFill/>
          <a:ln w="9525">
            <a:noFill/>
            <a:miter lim="800000"/>
            <a:headEnd/>
            <a:tailEnd/>
          </a:ln>
        </p:spPr>
      </p:pic>
      <p:sp>
        <p:nvSpPr>
          <p:cNvPr id="6" name="5 Rectángulo"/>
          <p:cNvSpPr/>
          <p:nvPr/>
        </p:nvSpPr>
        <p:spPr>
          <a:xfrm>
            <a:off x="199840" y="1395168"/>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p>
        </p:txBody>
      </p:sp>
      <p:sp>
        <p:nvSpPr>
          <p:cNvPr id="321538" name="Rectangle 72"/>
          <p:cNvSpPr>
            <a:spLocks noGrp="1" noChangeArrowheads="1"/>
          </p:cNvSpPr>
          <p:nvPr>
            <p:ph type="ctrTitle"/>
          </p:nvPr>
        </p:nvSpPr>
        <p:spPr>
          <a:xfrm>
            <a:off x="685800" y="2754313"/>
            <a:ext cx="7772400" cy="1470025"/>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w="9525" algn="ctr">
            <a:solidFill>
              <a:schemeClr val="bg1"/>
            </a:solidFill>
            <a:miter lim="800000"/>
            <a:headEnd/>
            <a:tailEnd/>
          </a:ln>
          <a:effectLst>
            <a:prstShdw prst="shdw17" dist="17961" dir="13500000">
              <a:schemeClr val="bg1"/>
            </a:prstShdw>
          </a:effectLst>
        </p:spPr>
        <p:txBody>
          <a:bodyPr vert="horz" wrap="square" lIns="91440" tIns="45720" rIns="91440" bIns="45720" numCol="1" anchor="t" anchorCtr="0" compatLnSpc="1">
            <a:prstTxWarp prst="textNoShape">
              <a:avLst/>
            </a:prstTxWarp>
            <a:normAutofit fontScale="90000"/>
          </a:bodyPr>
          <a:lstStyle>
            <a:lvl1pPr algn="r" rtl="0" eaLnBrk="1" fontAlgn="auto" hangingPunct="1">
              <a:spcBef>
                <a:spcPct val="20000"/>
              </a:spcBef>
              <a:spcAft>
                <a:spcPts val="0"/>
              </a:spcAft>
              <a:defRPr lang="es-ES" sz="3600" b="1">
                <a:solidFill>
                  <a:schemeClr val="tx2">
                    <a:satMod val="130000"/>
                  </a:schemeClr>
                </a:solidFill>
                <a:latin typeface="+mj-lt"/>
                <a:ea typeface="+mj-ea"/>
                <a:cs typeface="+mj-cs"/>
              </a:defRPr>
            </a:lvl1pPr>
          </a:lstStyle>
          <a:p>
            <a:r>
              <a:rPr lang="es-ES"/>
              <a:t>Haga clic para modificar el estilo de título del patrón</a:t>
            </a:r>
          </a:p>
        </p:txBody>
      </p:sp>
      <p:sp>
        <p:nvSpPr>
          <p:cNvPr id="7171" name="Rectangle 2"/>
          <p:cNvSpPr>
            <a:spLocks noGrp="1" noChangeArrowheads="1"/>
          </p:cNvSpPr>
          <p:nvPr>
            <p:ph type="subTitle" idx="1"/>
          </p:nvPr>
        </p:nvSpPr>
        <p:spPr>
          <a:xfrm>
            <a:off x="1352550" y="5432425"/>
            <a:ext cx="6400800" cy="957263"/>
          </a:xfrm>
          <a:prstGeom prst="bevel">
            <a:avLst>
              <a:gd name="adj" fmla="val 4801"/>
            </a:avLst>
          </a:prstGeom>
          <a:gradFill rotWithShape="1">
            <a:gsLst>
              <a:gs pos="0">
                <a:schemeClr val="bg1">
                  <a:alpha val="23000"/>
                </a:schemeClr>
              </a:gs>
              <a:gs pos="100000">
                <a:schemeClr val="bg1">
                  <a:gamma/>
                  <a:tint val="0"/>
                  <a:invGamma/>
                </a:schemeClr>
              </a:gs>
            </a:gsLst>
            <a:lin ang="5400000" scaled="1"/>
          </a:gradFill>
          <a:ln>
            <a:solidFill>
              <a:schemeClr val="bg1"/>
            </a:solidFill>
          </a:ln>
          <a:effectLst>
            <a:prstShdw prst="shdw17" dist="17961" dir="13500000">
              <a:schemeClr val="bg1"/>
            </a:prstShdw>
          </a:effectLst>
          <a:scene3d>
            <a:camera prst="orthographicFront"/>
            <a:lightRig rig="balanced" dir="t"/>
          </a:scene3d>
          <a:sp3d prstMaterial="plastic"/>
        </p:spPr>
        <p:txBody>
          <a:bodyPr/>
          <a:lstStyle>
            <a:lvl1pPr marL="0" indent="0" algn="ctr">
              <a:buClrTx/>
              <a:buSzTx/>
              <a:buFontTx/>
              <a:buNone/>
              <a:defRPr sz="1800" b="1">
                <a:solidFill>
                  <a:srgbClr val="666633"/>
                </a:solidFill>
              </a:defRPr>
            </a:lvl1pPr>
          </a:lstStyle>
          <a:p>
            <a:r>
              <a:rPr lang="es-ES"/>
              <a:t>Haga clic para modificar el estilo de subtítulo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a:xfrm>
            <a:off x="380009" y="1258785"/>
            <a:ext cx="8478983" cy="5194404"/>
          </a:xfrm>
        </p:spPr>
        <p:txBody>
          <a:bodyPr/>
          <a:lstStyle>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Diapositiva de título">
    <p:spTree>
      <p:nvGrpSpPr>
        <p:cNvPr id="1" name=""/>
        <p:cNvGrpSpPr/>
        <p:nvPr/>
      </p:nvGrpSpPr>
      <p:grpSpPr>
        <a:xfrm>
          <a:off x="0" y="0"/>
          <a:ext cx="0" cy="0"/>
          <a:chOff x="0" y="0"/>
          <a:chExt cx="0" cy="0"/>
        </a:xfrm>
      </p:grpSpPr>
      <p:pic>
        <p:nvPicPr>
          <p:cNvPr id="4" name="Picture 49" descr="U1 copi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0525" y="203200"/>
            <a:ext cx="1398588" cy="982663"/>
          </a:xfrm>
          <a:prstGeom prst="rect">
            <a:avLst/>
          </a:prstGeom>
          <a:noFill/>
          <a:ln w="9525">
            <a:noFill/>
            <a:miter lim="800000"/>
            <a:headEnd/>
            <a:tailEnd/>
          </a:ln>
        </p:spPr>
      </p:pic>
      <p:pic>
        <p:nvPicPr>
          <p:cNvPr id="5" name="Picture 5" descr="logo-urjc"/>
          <p:cNvPicPr>
            <a:picLocks noChangeAspect="1" noChangeArrowheads="1"/>
          </p:cNvPicPr>
          <p:nvPr/>
        </p:nvPicPr>
        <p:blipFill>
          <a:blip r:embed="rId3" cstate="print"/>
          <a:srcRect/>
          <a:stretch>
            <a:fillRect/>
          </a:stretch>
        </p:blipFill>
        <p:spPr bwMode="auto">
          <a:xfrm>
            <a:off x="7096125" y="328613"/>
            <a:ext cx="1803400" cy="700087"/>
          </a:xfrm>
          <a:prstGeom prst="rect">
            <a:avLst/>
          </a:prstGeom>
          <a:noFill/>
          <a:ln w="9525">
            <a:noFill/>
            <a:miter lim="800000"/>
            <a:headEnd/>
            <a:tailEnd/>
          </a:ln>
        </p:spPr>
      </p:pic>
      <p:sp>
        <p:nvSpPr>
          <p:cNvPr id="6" name="5 Rectángulo"/>
          <p:cNvSpPr/>
          <p:nvPr/>
        </p:nvSpPr>
        <p:spPr>
          <a:xfrm>
            <a:off x="199840" y="1395168"/>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prstClr val="white"/>
              </a:solidFill>
            </a:endParaRPr>
          </a:p>
        </p:txBody>
      </p:sp>
      <p:sp>
        <p:nvSpPr>
          <p:cNvPr id="321538" name="Rectangle 72"/>
          <p:cNvSpPr>
            <a:spLocks noGrp="1" noChangeArrowheads="1"/>
          </p:cNvSpPr>
          <p:nvPr>
            <p:ph type="ctrTitle"/>
          </p:nvPr>
        </p:nvSpPr>
        <p:spPr>
          <a:xfrm>
            <a:off x="685800" y="2754313"/>
            <a:ext cx="7772400" cy="1470025"/>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w="9525" algn="ctr">
            <a:solidFill>
              <a:schemeClr val="bg1"/>
            </a:solidFill>
            <a:miter lim="800000"/>
            <a:headEnd/>
            <a:tailEnd/>
          </a:ln>
          <a:effectLst>
            <a:prstShdw prst="shdw17" dist="17961" dir="13500000">
              <a:schemeClr val="bg1"/>
            </a:prstShdw>
          </a:effectLst>
        </p:spPr>
        <p:txBody>
          <a:bodyPr vert="horz" wrap="square" lIns="91440" tIns="45720" rIns="91440" bIns="45720" numCol="1" anchor="t" anchorCtr="0" compatLnSpc="1">
            <a:prstTxWarp prst="textNoShape">
              <a:avLst/>
            </a:prstTxWarp>
            <a:normAutofit fontScale="90000"/>
          </a:bodyPr>
          <a:lstStyle>
            <a:lvl1pPr algn="r" rtl="0" eaLnBrk="1" fontAlgn="auto" hangingPunct="1">
              <a:spcBef>
                <a:spcPct val="20000"/>
              </a:spcBef>
              <a:spcAft>
                <a:spcPts val="0"/>
              </a:spcAft>
              <a:defRPr lang="es-ES" sz="3600" b="1">
                <a:solidFill>
                  <a:schemeClr val="tx2">
                    <a:satMod val="130000"/>
                  </a:schemeClr>
                </a:solidFill>
                <a:latin typeface="+mj-lt"/>
                <a:ea typeface="+mj-ea"/>
                <a:cs typeface="+mj-cs"/>
              </a:defRPr>
            </a:lvl1pPr>
          </a:lstStyle>
          <a:p>
            <a:r>
              <a:rPr lang="es-ES"/>
              <a:t>Haga clic para modificar el estilo de título del patrón</a:t>
            </a:r>
          </a:p>
        </p:txBody>
      </p:sp>
      <p:sp>
        <p:nvSpPr>
          <p:cNvPr id="7171" name="Rectangle 2"/>
          <p:cNvSpPr>
            <a:spLocks noGrp="1" noChangeArrowheads="1"/>
          </p:cNvSpPr>
          <p:nvPr>
            <p:ph type="subTitle" idx="1"/>
          </p:nvPr>
        </p:nvSpPr>
        <p:spPr>
          <a:xfrm>
            <a:off x="1352550" y="5432425"/>
            <a:ext cx="6400800" cy="957263"/>
          </a:xfrm>
          <a:prstGeom prst="bevel">
            <a:avLst>
              <a:gd name="adj" fmla="val 4801"/>
            </a:avLst>
          </a:prstGeom>
          <a:gradFill rotWithShape="1">
            <a:gsLst>
              <a:gs pos="0">
                <a:schemeClr val="bg1">
                  <a:alpha val="23000"/>
                </a:schemeClr>
              </a:gs>
              <a:gs pos="100000">
                <a:schemeClr val="bg1">
                  <a:gamma/>
                  <a:tint val="0"/>
                  <a:invGamma/>
                </a:schemeClr>
              </a:gs>
            </a:gsLst>
            <a:lin ang="5400000" scaled="1"/>
          </a:gradFill>
          <a:ln>
            <a:solidFill>
              <a:schemeClr val="bg1"/>
            </a:solidFill>
          </a:ln>
          <a:effectLst>
            <a:prstShdw prst="shdw17" dist="17961" dir="13500000">
              <a:schemeClr val="bg1"/>
            </a:prstShdw>
          </a:effectLst>
          <a:scene3d>
            <a:camera prst="orthographicFront"/>
            <a:lightRig rig="balanced" dir="t"/>
          </a:scene3d>
          <a:sp3d prstMaterial="plastic"/>
        </p:spPr>
        <p:txBody>
          <a:bodyPr/>
          <a:lstStyle>
            <a:lvl1pPr marL="0" indent="0" algn="ctr">
              <a:buClrTx/>
              <a:buSzTx/>
              <a:buFontTx/>
              <a:buNone/>
              <a:defRPr sz="1800" b="1">
                <a:solidFill>
                  <a:srgbClr val="666633"/>
                </a:solidFill>
              </a:defRPr>
            </a:lvl1pPr>
          </a:lstStyle>
          <a:p>
            <a:r>
              <a:rPr lang="es-ES"/>
              <a:t>Haga clic para modificar el estilo de subtítulo del patrón</a:t>
            </a:r>
          </a:p>
        </p:txBody>
      </p:sp>
    </p:spTree>
    <p:extLst>
      <p:ext uri="{BB962C8B-B14F-4D97-AF65-F5344CB8AC3E}">
        <p14:creationId xmlns:p14="http://schemas.microsoft.com/office/powerpoint/2010/main" val="1274062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8807822"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pie de página"/>
          <p:cNvSpPr>
            <a:spLocks noGrp="1"/>
          </p:cNvSpPr>
          <p:nvPr>
            <p:ph type="ftr" sz="quarter" idx="10"/>
          </p:nvPr>
        </p:nvSpPr>
        <p:spPr/>
        <p:txBody>
          <a:bodyPr/>
          <a:lstStyle/>
          <a:p>
            <a:r>
              <a:rPr lang="es-ES"/>
              <a:t>Lenguajes del triángulo SOA</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Tree>
    <p:extLst>
      <p:ext uri="{BB962C8B-B14F-4D97-AF65-F5344CB8AC3E}">
        <p14:creationId xmlns:p14="http://schemas.microsoft.com/office/powerpoint/2010/main" val="230894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pie de página"/>
          <p:cNvSpPr>
            <a:spLocks noGrp="1"/>
          </p:cNvSpPr>
          <p:nvPr>
            <p:ph type="ftr" sz="quarter" idx="10"/>
          </p:nvPr>
        </p:nvSpPr>
        <p:spPr/>
        <p:txBody>
          <a:bodyPr/>
          <a:lstStyle/>
          <a:p>
            <a:r>
              <a:rPr lang="es-ES"/>
              <a:t>Lenguajes del triángulo SOA</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
        <p:nvSpPr>
          <p:cNvPr id="6" name="2 Marcador de contenido"/>
          <p:cNvSpPr>
            <a:spLocks noGrp="1"/>
          </p:cNvSpPr>
          <p:nvPr>
            <p:ph idx="12"/>
          </p:nvPr>
        </p:nvSpPr>
        <p:spPr>
          <a:xfrm>
            <a:off x="4842063" y="57209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extLst>
      <p:ext uri="{BB962C8B-B14F-4D97-AF65-F5344CB8AC3E}">
        <p14:creationId xmlns:p14="http://schemas.microsoft.com/office/powerpoint/2010/main" val="189080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2"/>
          <p:cNvSpPr>
            <a:spLocks noGrp="1" noChangeArrowheads="1"/>
          </p:cNvSpPr>
          <p:nvPr>
            <p:ph type="body" idx="1"/>
          </p:nvPr>
        </p:nvSpPr>
        <p:spPr bwMode="auto">
          <a:xfrm>
            <a:off x="304800" y="1262063"/>
            <a:ext cx="8664575" cy="5191125"/>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pPr lvl="0"/>
            <a:r>
              <a:rPr lang="es-ES" dirty="0" err="1"/>
              <a:t>Click</a:t>
            </a:r>
            <a:r>
              <a:rPr lang="es-ES" dirty="0"/>
              <a:t> </a:t>
            </a:r>
            <a:r>
              <a:rPr lang="es-ES" dirty="0" err="1"/>
              <a:t>to</a:t>
            </a:r>
            <a:r>
              <a:rPr lang="es-ES" dirty="0"/>
              <a:t> </a:t>
            </a:r>
            <a:r>
              <a:rPr lang="es-ES" dirty="0" err="1"/>
              <a:t>edit</a:t>
            </a:r>
            <a:r>
              <a:rPr lang="es-ES" dirty="0"/>
              <a:t> </a:t>
            </a:r>
            <a:r>
              <a:rPr lang="es-ES" dirty="0" err="1"/>
              <a:t>Master</a:t>
            </a:r>
            <a:r>
              <a:rPr lang="es-ES" dirty="0"/>
              <a:t> </a:t>
            </a:r>
            <a:r>
              <a:rPr lang="es-ES" dirty="0" err="1"/>
              <a:t>text</a:t>
            </a:r>
            <a:r>
              <a:rPr lang="es-ES" dirty="0"/>
              <a:t> </a:t>
            </a:r>
            <a:r>
              <a:rPr lang="es-ES" dirty="0" err="1"/>
              <a:t>styles</a:t>
            </a:r>
            <a:endParaRPr lang="es-ES" dirty="0"/>
          </a:p>
          <a:p>
            <a:pPr lvl="1"/>
            <a:r>
              <a:rPr lang="es-ES" dirty="0"/>
              <a:t>Second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Fifthvel</a:t>
            </a:r>
            <a:endParaRPr lang="es-ES" dirty="0"/>
          </a:p>
        </p:txBody>
      </p:sp>
      <p:sp>
        <p:nvSpPr>
          <p:cNvPr id="124976" name="Rectangle 48"/>
          <p:cNvSpPr>
            <a:spLocks noChangeArrowheads="1"/>
          </p:cNvSpPr>
          <p:nvPr/>
        </p:nvSpPr>
        <p:spPr bwMode="auto">
          <a:xfrm>
            <a:off x="163513" y="188913"/>
            <a:ext cx="114935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a:latin typeface="Arial" charset="0"/>
            </a:endParaRPr>
          </a:p>
        </p:txBody>
      </p:sp>
      <p:sp>
        <p:nvSpPr>
          <p:cNvPr id="124978" name="Rectangle 50"/>
          <p:cNvSpPr>
            <a:spLocks noChangeArrowheads="1"/>
          </p:cNvSpPr>
          <p:nvPr/>
        </p:nvSpPr>
        <p:spPr bwMode="auto">
          <a:xfrm>
            <a:off x="1371600" y="188913"/>
            <a:ext cx="607060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sz="1400" b="1">
              <a:solidFill>
                <a:srgbClr val="91931B"/>
              </a:solidFill>
              <a:effectLst>
                <a:outerShdw blurRad="38100" dist="38100" dir="2700000" algn="tl">
                  <a:srgbClr val="C0C0C0"/>
                </a:outerShdw>
              </a:effectLst>
              <a:latin typeface="Sansumi-DemiBold" pitchFamily="2" charset="0"/>
            </a:endParaRPr>
          </a:p>
        </p:txBody>
      </p:sp>
      <p:sp>
        <p:nvSpPr>
          <p:cNvPr id="124979" name="Rectangle 51"/>
          <p:cNvSpPr>
            <a:spLocks noChangeArrowheads="1"/>
          </p:cNvSpPr>
          <p:nvPr/>
        </p:nvSpPr>
        <p:spPr bwMode="auto">
          <a:xfrm>
            <a:off x="7496175" y="188913"/>
            <a:ext cx="1452563"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endParaRPr lang="es-ES" sz="1200" b="1">
              <a:solidFill>
                <a:srgbClr val="91931B"/>
              </a:solidFill>
              <a:latin typeface="Sansumi-DemiBold" pitchFamily="2" charset="0"/>
            </a:endParaRPr>
          </a:p>
        </p:txBody>
      </p:sp>
      <p:sp>
        <p:nvSpPr>
          <p:cNvPr id="124985" name="Line 57"/>
          <p:cNvSpPr>
            <a:spLocks noChangeShapeType="1"/>
          </p:cNvSpPr>
          <p:nvPr/>
        </p:nvSpPr>
        <p:spPr bwMode="auto">
          <a:xfrm>
            <a:off x="1239838" y="93662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86" name="Oval 58"/>
          <p:cNvSpPr>
            <a:spLocks noChangeAspect="1" noChangeArrowheads="1"/>
          </p:cNvSpPr>
          <p:nvPr/>
        </p:nvSpPr>
        <p:spPr bwMode="auto">
          <a:xfrm>
            <a:off x="1214438" y="911225"/>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87" name="Oval 59"/>
          <p:cNvSpPr>
            <a:spLocks noChangeAspect="1" noChangeArrowheads="1"/>
          </p:cNvSpPr>
          <p:nvPr/>
        </p:nvSpPr>
        <p:spPr bwMode="auto">
          <a:xfrm>
            <a:off x="1430338" y="911225"/>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88" name="Line 60"/>
          <p:cNvSpPr>
            <a:spLocks noChangeShapeType="1"/>
          </p:cNvSpPr>
          <p:nvPr/>
        </p:nvSpPr>
        <p:spPr bwMode="auto">
          <a:xfrm>
            <a:off x="1235075" y="360363"/>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89" name="Oval 61"/>
          <p:cNvSpPr>
            <a:spLocks noChangeAspect="1" noChangeArrowheads="1"/>
          </p:cNvSpPr>
          <p:nvPr/>
        </p:nvSpPr>
        <p:spPr bwMode="auto">
          <a:xfrm>
            <a:off x="1211263" y="33496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0" name="Oval 62"/>
          <p:cNvSpPr>
            <a:spLocks noChangeAspect="1" noChangeArrowheads="1"/>
          </p:cNvSpPr>
          <p:nvPr/>
        </p:nvSpPr>
        <p:spPr bwMode="auto">
          <a:xfrm>
            <a:off x="1427163" y="33496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1" name="Line 63"/>
          <p:cNvSpPr>
            <a:spLocks noChangeShapeType="1"/>
          </p:cNvSpPr>
          <p:nvPr/>
        </p:nvSpPr>
        <p:spPr bwMode="auto">
          <a:xfrm>
            <a:off x="7358063" y="935038"/>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92" name="Oval 64"/>
          <p:cNvSpPr>
            <a:spLocks noChangeAspect="1" noChangeArrowheads="1"/>
          </p:cNvSpPr>
          <p:nvPr/>
        </p:nvSpPr>
        <p:spPr bwMode="auto">
          <a:xfrm>
            <a:off x="7332663" y="91281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3" name="Oval 65"/>
          <p:cNvSpPr>
            <a:spLocks noChangeAspect="1" noChangeArrowheads="1"/>
          </p:cNvSpPr>
          <p:nvPr/>
        </p:nvSpPr>
        <p:spPr bwMode="auto">
          <a:xfrm>
            <a:off x="7548563" y="91281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4" name="Line 66"/>
          <p:cNvSpPr>
            <a:spLocks noChangeShapeType="1"/>
          </p:cNvSpPr>
          <p:nvPr/>
        </p:nvSpPr>
        <p:spPr bwMode="auto">
          <a:xfrm>
            <a:off x="7353300" y="35877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95" name="Oval 67"/>
          <p:cNvSpPr>
            <a:spLocks noChangeAspect="1" noChangeArrowheads="1"/>
          </p:cNvSpPr>
          <p:nvPr/>
        </p:nvSpPr>
        <p:spPr bwMode="auto">
          <a:xfrm>
            <a:off x="7329488" y="336550"/>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6" name="Oval 68"/>
          <p:cNvSpPr>
            <a:spLocks noChangeAspect="1" noChangeArrowheads="1"/>
          </p:cNvSpPr>
          <p:nvPr/>
        </p:nvSpPr>
        <p:spPr bwMode="auto">
          <a:xfrm>
            <a:off x="7543800" y="336550"/>
            <a:ext cx="46038"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5003" name="Text Box 75"/>
          <p:cNvSpPr txBox="1">
            <a:spLocks noChangeArrowheads="1"/>
          </p:cNvSpPr>
          <p:nvPr/>
        </p:nvSpPr>
        <p:spPr bwMode="auto">
          <a:xfrm>
            <a:off x="65088" y="6642100"/>
            <a:ext cx="2863850" cy="214313"/>
          </a:xfrm>
          <a:prstGeom prst="rect">
            <a:avLst/>
          </a:prstGeom>
          <a:noFill/>
          <a:ln w="9525">
            <a:noFill/>
            <a:miter lim="800000"/>
            <a:headEnd/>
            <a:tailEnd/>
          </a:ln>
          <a:effectLst/>
        </p:spPr>
        <p:txBody>
          <a:bodyPr>
            <a:spAutoFit/>
          </a:bodyPr>
          <a:lstStyle/>
          <a:p>
            <a:pPr>
              <a:defRPr/>
            </a:pPr>
            <a:r>
              <a:rPr lang="es-ES" sz="800" b="1" dirty="0">
                <a:solidFill>
                  <a:srgbClr val="808000"/>
                </a:solidFill>
                <a:latin typeface="Consolas" pitchFamily="49" charset="0"/>
              </a:rPr>
              <a:t>Cádiz, 18 de noviembre de 2014</a:t>
            </a:r>
          </a:p>
        </p:txBody>
      </p:sp>
      <p:sp>
        <p:nvSpPr>
          <p:cNvPr id="1049" name="Rectangle 72"/>
          <p:cNvSpPr>
            <a:spLocks noGrp="1" noChangeArrowheads="1"/>
          </p:cNvSpPr>
          <p:nvPr>
            <p:ph type="title"/>
          </p:nvPr>
        </p:nvSpPr>
        <p:spPr bwMode="auto">
          <a:xfrm>
            <a:off x="1411288" y="198438"/>
            <a:ext cx="6038850" cy="871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t>Haga clic para cambiar el</a:t>
            </a:r>
          </a:p>
        </p:txBody>
      </p:sp>
      <p:sp>
        <p:nvSpPr>
          <p:cNvPr id="37" name="36 Rectángulo"/>
          <p:cNvSpPr/>
          <p:nvPr/>
        </p:nvSpPr>
        <p:spPr>
          <a:xfrm>
            <a:off x="133165" y="6578355"/>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srgbClr val="808000"/>
              </a:solidFill>
            </a:endParaRPr>
          </a:p>
        </p:txBody>
      </p:sp>
      <p:sp>
        <p:nvSpPr>
          <p:cNvPr id="2" name="Text Box 75"/>
          <p:cNvSpPr txBox="1">
            <a:spLocks noChangeArrowheads="1"/>
          </p:cNvSpPr>
          <p:nvPr/>
        </p:nvSpPr>
        <p:spPr bwMode="auto">
          <a:xfrm>
            <a:off x="7852725" y="6642100"/>
            <a:ext cx="1231900" cy="215900"/>
          </a:xfrm>
          <a:prstGeom prst="rect">
            <a:avLst/>
          </a:prstGeom>
          <a:noFill/>
          <a:ln w="9525">
            <a:noFill/>
            <a:miter lim="800000"/>
            <a:headEnd/>
            <a:tailEnd/>
          </a:ln>
          <a:effectLst/>
        </p:spPr>
        <p:txBody>
          <a:bodyPr>
            <a:spAutoFit/>
          </a:bodyPr>
          <a:lstStyle/>
          <a:p>
            <a:pPr algn="r">
              <a:defRPr/>
            </a:pPr>
            <a:r>
              <a:rPr lang="es-ES" sz="800" b="1" dirty="0">
                <a:solidFill>
                  <a:srgbClr val="808000"/>
                </a:solidFill>
                <a:latin typeface="Consolas" pitchFamily="49" charset="0"/>
              </a:rPr>
              <a:t>www.kybele.es</a:t>
            </a:r>
          </a:p>
        </p:txBody>
      </p:sp>
      <p:pic>
        <p:nvPicPr>
          <p:cNvPr id="1054" name="Picture 42" descr="C:\Documents and Settings\Marcos\Desktop\Sin título.gif"/>
          <p:cNvPicPr>
            <a:picLocks noChangeAspect="1" noChangeArrowheads="1"/>
          </p:cNvPicPr>
          <p:nvPr/>
        </p:nvPicPr>
        <p:blipFill>
          <a:blip r:embed="rId4" cstate="print"/>
          <a:srcRect/>
          <a:stretch>
            <a:fillRect/>
          </a:stretch>
        </p:blipFill>
        <p:spPr bwMode="auto">
          <a:xfrm>
            <a:off x="298450" y="334963"/>
            <a:ext cx="933450" cy="657225"/>
          </a:xfrm>
          <a:prstGeom prst="rect">
            <a:avLst/>
          </a:prstGeom>
          <a:noFill/>
          <a:ln w="9525">
            <a:noFill/>
            <a:miter lim="800000"/>
            <a:headEnd/>
            <a:tailEnd/>
          </a:ln>
        </p:spPr>
      </p:pic>
      <p:pic>
        <p:nvPicPr>
          <p:cNvPr id="1055" name="Picture 43" descr="C:\Documents and Settings\Marcos\Desktop\Sin título2.gif"/>
          <p:cNvPicPr>
            <a:picLocks noChangeAspect="1" noChangeArrowheads="1"/>
          </p:cNvPicPr>
          <p:nvPr/>
        </p:nvPicPr>
        <p:blipFill>
          <a:blip r:embed="rId5" cstate="print"/>
          <a:srcRect/>
          <a:stretch>
            <a:fillRect/>
          </a:stretch>
        </p:blipFill>
        <p:spPr bwMode="auto">
          <a:xfrm>
            <a:off x="7835900" y="242888"/>
            <a:ext cx="800100" cy="790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84" r:id="rId1"/>
    <p:sldLayoutId id="2147483885" r:id="rId2"/>
  </p:sldLayoutIdLst>
  <p:hf hdr="0" dt="0"/>
  <p:txStyles>
    <p:titleStyle>
      <a:lvl1pPr algn="ctr" rtl="0" eaLnBrk="1" fontAlgn="base" hangingPunct="1">
        <a:spcBef>
          <a:spcPct val="20000"/>
        </a:spcBef>
        <a:spcAft>
          <a:spcPct val="0"/>
        </a:spcAft>
        <a:defRPr sz="2400" b="1">
          <a:solidFill>
            <a:schemeClr val="tx1"/>
          </a:solidFill>
          <a:latin typeface="+mj-lt"/>
          <a:ea typeface="+mj-ea"/>
          <a:cs typeface="+mj-cs"/>
        </a:defRPr>
      </a:lvl1pPr>
      <a:lvl2pPr algn="ctr" rtl="0" eaLnBrk="1" fontAlgn="base" hangingPunct="1">
        <a:spcBef>
          <a:spcPct val="20000"/>
        </a:spcBef>
        <a:spcAft>
          <a:spcPct val="0"/>
        </a:spcAft>
        <a:defRPr sz="2400" b="1">
          <a:solidFill>
            <a:schemeClr val="tx1"/>
          </a:solidFill>
          <a:latin typeface="Calibri" pitchFamily="34" charset="0"/>
        </a:defRPr>
      </a:lvl2pPr>
      <a:lvl3pPr algn="ctr" rtl="0" eaLnBrk="1" fontAlgn="base" hangingPunct="1">
        <a:spcBef>
          <a:spcPct val="20000"/>
        </a:spcBef>
        <a:spcAft>
          <a:spcPct val="0"/>
        </a:spcAft>
        <a:defRPr sz="2400" b="1">
          <a:solidFill>
            <a:schemeClr val="tx1"/>
          </a:solidFill>
          <a:latin typeface="Calibri" pitchFamily="34" charset="0"/>
        </a:defRPr>
      </a:lvl3pPr>
      <a:lvl4pPr algn="ctr" rtl="0" eaLnBrk="1" fontAlgn="base" hangingPunct="1">
        <a:spcBef>
          <a:spcPct val="20000"/>
        </a:spcBef>
        <a:spcAft>
          <a:spcPct val="0"/>
        </a:spcAft>
        <a:defRPr sz="2400" b="1">
          <a:solidFill>
            <a:schemeClr val="tx1"/>
          </a:solidFill>
          <a:latin typeface="Calibri" pitchFamily="34" charset="0"/>
        </a:defRPr>
      </a:lvl4pPr>
      <a:lvl5pPr algn="ctr" rtl="0" eaLnBrk="1" fontAlgn="base" hangingPunct="1">
        <a:spcBef>
          <a:spcPct val="20000"/>
        </a:spcBef>
        <a:spcAft>
          <a:spcPct val="0"/>
        </a:spcAft>
        <a:defRPr sz="2400" b="1">
          <a:solidFill>
            <a:schemeClr val="tx1"/>
          </a:solidFill>
          <a:latin typeface="Calibri" pitchFamily="34" charset="0"/>
        </a:defRPr>
      </a:lvl5pPr>
      <a:lvl6pPr marL="457200" algn="ctr" rtl="0" eaLnBrk="1" fontAlgn="base" hangingPunct="1">
        <a:spcBef>
          <a:spcPct val="20000"/>
        </a:spcBef>
        <a:spcAft>
          <a:spcPct val="0"/>
        </a:spcAft>
        <a:defRPr sz="2400" b="1">
          <a:solidFill>
            <a:schemeClr val="tx1"/>
          </a:solidFill>
          <a:latin typeface="Calibri" pitchFamily="34" charset="0"/>
        </a:defRPr>
      </a:lvl6pPr>
      <a:lvl7pPr marL="914400" algn="ctr" rtl="0" eaLnBrk="1" fontAlgn="base" hangingPunct="1">
        <a:spcBef>
          <a:spcPct val="20000"/>
        </a:spcBef>
        <a:spcAft>
          <a:spcPct val="0"/>
        </a:spcAft>
        <a:defRPr sz="2400" b="1">
          <a:solidFill>
            <a:schemeClr val="tx1"/>
          </a:solidFill>
          <a:latin typeface="Calibri" pitchFamily="34" charset="0"/>
        </a:defRPr>
      </a:lvl7pPr>
      <a:lvl8pPr marL="1371600" algn="ctr" rtl="0" eaLnBrk="1" fontAlgn="base" hangingPunct="1">
        <a:spcBef>
          <a:spcPct val="20000"/>
        </a:spcBef>
        <a:spcAft>
          <a:spcPct val="0"/>
        </a:spcAft>
        <a:defRPr sz="2400" b="1">
          <a:solidFill>
            <a:schemeClr val="tx1"/>
          </a:solidFill>
          <a:latin typeface="Calibri" pitchFamily="34" charset="0"/>
        </a:defRPr>
      </a:lvl8pPr>
      <a:lvl9pPr marL="1828800" algn="ctr" rtl="0" eaLnBrk="1" fontAlgn="base" hangingPunct="1">
        <a:spcBef>
          <a:spcPct val="20000"/>
        </a:spcBef>
        <a:spcAft>
          <a:spcPct val="0"/>
        </a:spcAft>
        <a:defRPr sz="2400" b="1">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980E06"/>
        </a:buClr>
        <a:buSzPct val="70000"/>
        <a:buFont typeface="Wingdings" pitchFamily="2" charset="2"/>
        <a:buChar char="q"/>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rgbClr val="92D050"/>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2"/>
          <p:cNvSpPr>
            <a:spLocks noGrp="1" noChangeArrowheads="1"/>
          </p:cNvSpPr>
          <p:nvPr>
            <p:ph type="body" idx="1"/>
          </p:nvPr>
        </p:nvSpPr>
        <p:spPr bwMode="auto">
          <a:xfrm>
            <a:off x="133166" y="441796"/>
            <a:ext cx="8836210" cy="5191125"/>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normAutofit/>
          </a:bodyPr>
          <a:lstStyle/>
          <a:p>
            <a:pPr lvl="0"/>
            <a:r>
              <a:rPr lang="es-ES" dirty="0" err="1"/>
              <a:t>Click</a:t>
            </a:r>
            <a:r>
              <a:rPr lang="es-ES" dirty="0"/>
              <a:t> </a:t>
            </a:r>
            <a:r>
              <a:rPr lang="es-ES" dirty="0" err="1"/>
              <a:t>to</a:t>
            </a:r>
            <a:r>
              <a:rPr lang="es-ES" dirty="0"/>
              <a:t> </a:t>
            </a:r>
            <a:r>
              <a:rPr lang="es-ES" dirty="0" err="1"/>
              <a:t>edit</a:t>
            </a:r>
            <a:r>
              <a:rPr lang="es-ES" dirty="0"/>
              <a:t> </a:t>
            </a:r>
            <a:r>
              <a:rPr lang="es-ES" dirty="0" err="1"/>
              <a:t>Master</a:t>
            </a:r>
            <a:r>
              <a:rPr lang="es-ES" dirty="0"/>
              <a:t> </a:t>
            </a:r>
            <a:r>
              <a:rPr lang="es-ES" dirty="0" err="1"/>
              <a:t>text</a:t>
            </a:r>
            <a:r>
              <a:rPr lang="es-ES" dirty="0"/>
              <a:t> </a:t>
            </a:r>
            <a:r>
              <a:rPr lang="es-ES" dirty="0" err="1"/>
              <a:t>styles</a:t>
            </a:r>
            <a:endParaRPr lang="es-ES" dirty="0"/>
          </a:p>
          <a:p>
            <a:pPr lvl="1"/>
            <a:r>
              <a:rPr lang="es-ES" dirty="0"/>
              <a:t>Second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Fifthvel</a:t>
            </a:r>
            <a:endParaRPr lang="es-ES" dirty="0"/>
          </a:p>
        </p:txBody>
      </p:sp>
      <p:sp>
        <p:nvSpPr>
          <p:cNvPr id="124976" name="Rectangle 48"/>
          <p:cNvSpPr>
            <a:spLocks noChangeArrowheads="1"/>
          </p:cNvSpPr>
          <p:nvPr/>
        </p:nvSpPr>
        <p:spPr bwMode="auto">
          <a:xfrm>
            <a:off x="163513" y="5715630"/>
            <a:ext cx="114935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a:solidFill>
                <a:prstClr val="black"/>
              </a:solidFill>
            </a:endParaRPr>
          </a:p>
        </p:txBody>
      </p:sp>
      <p:sp>
        <p:nvSpPr>
          <p:cNvPr id="124978" name="Rectangle 50"/>
          <p:cNvSpPr>
            <a:spLocks noChangeArrowheads="1"/>
          </p:cNvSpPr>
          <p:nvPr/>
        </p:nvSpPr>
        <p:spPr bwMode="auto">
          <a:xfrm>
            <a:off x="1371600" y="5742524"/>
            <a:ext cx="607060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sz="1400" b="1">
              <a:solidFill>
                <a:srgbClr val="91931B"/>
              </a:solidFill>
              <a:effectLst>
                <a:outerShdw blurRad="38100" dist="38100" dir="2700000" algn="tl">
                  <a:srgbClr val="C0C0C0"/>
                </a:outerShdw>
              </a:effectLst>
              <a:latin typeface="Sansumi-DemiBold" pitchFamily="2" charset="0"/>
            </a:endParaRPr>
          </a:p>
        </p:txBody>
      </p:sp>
      <p:sp>
        <p:nvSpPr>
          <p:cNvPr id="124979" name="Rectangle 51"/>
          <p:cNvSpPr>
            <a:spLocks noChangeArrowheads="1"/>
          </p:cNvSpPr>
          <p:nvPr/>
        </p:nvSpPr>
        <p:spPr bwMode="auto">
          <a:xfrm>
            <a:off x="7496175" y="5715630"/>
            <a:ext cx="1452563"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endParaRPr lang="es-ES" sz="1200" b="1">
              <a:solidFill>
                <a:srgbClr val="91931B"/>
              </a:solidFill>
              <a:latin typeface="Sansumi-DemiBold" pitchFamily="2" charset="0"/>
            </a:endParaRPr>
          </a:p>
        </p:txBody>
      </p:sp>
      <p:sp>
        <p:nvSpPr>
          <p:cNvPr id="124985" name="Line 57"/>
          <p:cNvSpPr>
            <a:spLocks noChangeShapeType="1"/>
          </p:cNvSpPr>
          <p:nvPr/>
        </p:nvSpPr>
        <p:spPr bwMode="auto">
          <a:xfrm>
            <a:off x="1239838" y="646334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6" name="Oval 58"/>
          <p:cNvSpPr>
            <a:spLocks noChangeAspect="1" noChangeArrowheads="1"/>
          </p:cNvSpPr>
          <p:nvPr/>
        </p:nvSpPr>
        <p:spPr bwMode="auto">
          <a:xfrm>
            <a:off x="12144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7" name="Oval 59"/>
          <p:cNvSpPr>
            <a:spLocks noChangeAspect="1" noChangeArrowheads="1"/>
          </p:cNvSpPr>
          <p:nvPr/>
        </p:nvSpPr>
        <p:spPr bwMode="auto">
          <a:xfrm>
            <a:off x="14303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8" name="Line 60"/>
          <p:cNvSpPr>
            <a:spLocks noChangeShapeType="1"/>
          </p:cNvSpPr>
          <p:nvPr/>
        </p:nvSpPr>
        <p:spPr bwMode="auto">
          <a:xfrm>
            <a:off x="1235075" y="5887080"/>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9" name="Oval 61"/>
          <p:cNvSpPr>
            <a:spLocks noChangeAspect="1" noChangeArrowheads="1"/>
          </p:cNvSpPr>
          <p:nvPr/>
        </p:nvSpPr>
        <p:spPr bwMode="auto">
          <a:xfrm>
            <a:off x="12112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0" name="Oval 62"/>
          <p:cNvSpPr>
            <a:spLocks noChangeAspect="1" noChangeArrowheads="1"/>
          </p:cNvSpPr>
          <p:nvPr/>
        </p:nvSpPr>
        <p:spPr bwMode="auto">
          <a:xfrm>
            <a:off x="14271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1" name="Line 63"/>
          <p:cNvSpPr>
            <a:spLocks noChangeShapeType="1"/>
          </p:cNvSpPr>
          <p:nvPr/>
        </p:nvSpPr>
        <p:spPr bwMode="auto">
          <a:xfrm>
            <a:off x="7358063" y="646175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2" name="Oval 64"/>
          <p:cNvSpPr>
            <a:spLocks noChangeAspect="1" noChangeArrowheads="1"/>
          </p:cNvSpPr>
          <p:nvPr/>
        </p:nvSpPr>
        <p:spPr bwMode="auto">
          <a:xfrm>
            <a:off x="73326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3" name="Oval 65"/>
          <p:cNvSpPr>
            <a:spLocks noChangeAspect="1" noChangeArrowheads="1"/>
          </p:cNvSpPr>
          <p:nvPr/>
        </p:nvSpPr>
        <p:spPr bwMode="auto">
          <a:xfrm>
            <a:off x="75485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4" name="Line 66"/>
          <p:cNvSpPr>
            <a:spLocks noChangeShapeType="1"/>
          </p:cNvSpPr>
          <p:nvPr/>
        </p:nvSpPr>
        <p:spPr bwMode="auto">
          <a:xfrm>
            <a:off x="7353300" y="588549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5" name="Oval 67"/>
          <p:cNvSpPr>
            <a:spLocks noChangeAspect="1" noChangeArrowheads="1"/>
          </p:cNvSpPr>
          <p:nvPr/>
        </p:nvSpPr>
        <p:spPr bwMode="auto">
          <a:xfrm>
            <a:off x="7329488" y="5863267"/>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6" name="Oval 68"/>
          <p:cNvSpPr>
            <a:spLocks noChangeAspect="1" noChangeArrowheads="1"/>
          </p:cNvSpPr>
          <p:nvPr/>
        </p:nvSpPr>
        <p:spPr bwMode="auto">
          <a:xfrm>
            <a:off x="7543800" y="5863267"/>
            <a:ext cx="46038"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049" name="Rectangle 72"/>
          <p:cNvSpPr>
            <a:spLocks noGrp="1" noChangeArrowheads="1"/>
          </p:cNvSpPr>
          <p:nvPr>
            <p:ph type="title"/>
          </p:nvPr>
        </p:nvSpPr>
        <p:spPr bwMode="auto">
          <a:xfrm>
            <a:off x="1411288" y="5805837"/>
            <a:ext cx="6038850" cy="871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t>Haga clic para cambiar el</a:t>
            </a:r>
          </a:p>
        </p:txBody>
      </p:sp>
      <p:sp>
        <p:nvSpPr>
          <p:cNvPr id="37" name="36 Rectángulo"/>
          <p:cNvSpPr/>
          <p:nvPr/>
        </p:nvSpPr>
        <p:spPr>
          <a:xfrm>
            <a:off x="133165" y="285159"/>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srgbClr val="808000"/>
              </a:solidFill>
            </a:endParaRPr>
          </a:p>
        </p:txBody>
      </p:sp>
      <p:sp>
        <p:nvSpPr>
          <p:cNvPr id="2" name="Text Box 75"/>
          <p:cNvSpPr txBox="1">
            <a:spLocks noChangeArrowheads="1"/>
          </p:cNvSpPr>
          <p:nvPr/>
        </p:nvSpPr>
        <p:spPr bwMode="auto">
          <a:xfrm>
            <a:off x="4815588" y="53070"/>
            <a:ext cx="1231900" cy="215900"/>
          </a:xfrm>
          <a:prstGeom prst="rect">
            <a:avLst/>
          </a:prstGeom>
          <a:noFill/>
          <a:ln w="9525">
            <a:noFill/>
            <a:miter lim="800000"/>
            <a:headEnd/>
            <a:tailEnd/>
          </a:ln>
          <a:effectLst/>
        </p:spPr>
        <p:txBody>
          <a:bodyPr>
            <a:spAutoFit/>
          </a:bodyPr>
          <a:lstStyle/>
          <a:p>
            <a:pPr algn="r">
              <a:defRPr/>
            </a:pPr>
            <a:r>
              <a:rPr lang="es-ES" sz="800" b="1" dirty="0">
                <a:solidFill>
                  <a:srgbClr val="808000"/>
                </a:solidFill>
                <a:latin typeface="Consolas" pitchFamily="49" charset="0"/>
              </a:rPr>
              <a:t>www.kybele.es</a:t>
            </a:r>
          </a:p>
        </p:txBody>
      </p:sp>
      <p:pic>
        <p:nvPicPr>
          <p:cNvPr id="1054" name="Picture 42" descr="C:\Documents and Settings\Marcos\Desktop\Sin título.gif"/>
          <p:cNvPicPr>
            <a:picLocks noChangeAspect="1" noChangeArrowheads="1"/>
          </p:cNvPicPr>
          <p:nvPr/>
        </p:nvPicPr>
        <p:blipFill>
          <a:blip r:embed="rId5" cstate="print"/>
          <a:srcRect/>
          <a:stretch>
            <a:fillRect/>
          </a:stretch>
        </p:blipFill>
        <p:spPr bwMode="auto">
          <a:xfrm>
            <a:off x="298450" y="5861680"/>
            <a:ext cx="933450" cy="657225"/>
          </a:xfrm>
          <a:prstGeom prst="rect">
            <a:avLst/>
          </a:prstGeom>
          <a:noFill/>
          <a:ln w="9525">
            <a:noFill/>
            <a:miter lim="800000"/>
            <a:headEnd/>
            <a:tailEnd/>
          </a:ln>
        </p:spPr>
      </p:pic>
      <p:pic>
        <p:nvPicPr>
          <p:cNvPr id="1055" name="Picture 43" descr="C:\Documents and Settings\Marcos\Desktop\Sin título2.gif"/>
          <p:cNvPicPr>
            <a:picLocks noChangeAspect="1" noChangeArrowheads="1"/>
          </p:cNvPicPr>
          <p:nvPr/>
        </p:nvPicPr>
        <p:blipFill>
          <a:blip r:embed="rId6" cstate="print"/>
          <a:srcRect/>
          <a:stretch>
            <a:fillRect/>
          </a:stretch>
        </p:blipFill>
        <p:spPr bwMode="auto">
          <a:xfrm>
            <a:off x="7835900" y="5769605"/>
            <a:ext cx="800100" cy="790575"/>
          </a:xfrm>
          <a:prstGeom prst="rect">
            <a:avLst/>
          </a:prstGeom>
          <a:noFill/>
          <a:ln w="9525">
            <a:noFill/>
            <a:miter lim="800000"/>
            <a:headEnd/>
            <a:tailEnd/>
          </a:ln>
        </p:spPr>
      </p:pic>
      <p:sp>
        <p:nvSpPr>
          <p:cNvPr id="3" name="2 Marcador de pie de página"/>
          <p:cNvSpPr>
            <a:spLocks noGrp="1"/>
          </p:cNvSpPr>
          <p:nvPr>
            <p:ph type="ftr" sz="quarter" idx="3"/>
          </p:nvPr>
        </p:nvSpPr>
        <p:spPr>
          <a:xfrm>
            <a:off x="133164" y="53071"/>
            <a:ext cx="4036500" cy="215899"/>
          </a:xfrm>
          <a:prstGeom prst="rect">
            <a:avLst/>
          </a:prstGeom>
        </p:spPr>
        <p:txBody>
          <a:bodyPr vert="horz" lIns="91440" tIns="45720" rIns="91440" bIns="45720" rtlCol="0" anchor="ctr"/>
          <a:lstStyle>
            <a:lvl1pPr algn="l">
              <a:defRPr lang="es-ES" sz="800" b="1" kern="1200" dirty="0" smtClean="0">
                <a:solidFill>
                  <a:srgbClr val="808000"/>
                </a:solidFill>
                <a:latin typeface="Consolas" pitchFamily="49" charset="0"/>
                <a:ea typeface="+mn-ea"/>
                <a:cs typeface="+mn-cs"/>
              </a:defRPr>
            </a:lvl1pPr>
          </a:lstStyle>
          <a:p>
            <a:r>
              <a:rPr lang="es-ES"/>
              <a:t>Lenguajes del triángulo SOA</a:t>
            </a:r>
            <a:endParaRPr/>
          </a:p>
        </p:txBody>
      </p:sp>
      <p:sp>
        <p:nvSpPr>
          <p:cNvPr id="4" name="3 Marcador de número de diapositiva"/>
          <p:cNvSpPr>
            <a:spLocks noGrp="1"/>
          </p:cNvSpPr>
          <p:nvPr>
            <p:ph type="sldNum" sz="quarter" idx="4"/>
          </p:nvPr>
        </p:nvSpPr>
        <p:spPr>
          <a:xfrm>
            <a:off x="6886112" y="53071"/>
            <a:ext cx="2133600" cy="215900"/>
          </a:xfrm>
          <a:prstGeom prst="rect">
            <a:avLst/>
          </a:prstGeom>
        </p:spPr>
        <p:txBody>
          <a:bodyPr vert="horz" lIns="91440" tIns="45720" rIns="91440" bIns="45720" rtlCol="0" anchor="ctr"/>
          <a:lstStyle>
            <a:lvl1pPr algn="r">
              <a:defRPr lang="es-ES" sz="800" b="1" kern="1200" smtClean="0">
                <a:solidFill>
                  <a:srgbClr val="808000"/>
                </a:solidFill>
                <a:latin typeface="Consolas" pitchFamily="49" charset="0"/>
                <a:ea typeface="+mn-ea"/>
                <a:cs typeface="+mn-cs"/>
              </a:defRPr>
            </a:lvl1pPr>
          </a:lstStyle>
          <a:p>
            <a:fld id="{641E3000-C681-433C-A5C2-1B6E94BF0C1D}" type="slidenum">
              <a:rPr/>
              <a:pPr/>
              <a:t>‹Nº›</a:t>
            </a:fld>
            <a:endParaRPr dirty="0"/>
          </a:p>
        </p:txBody>
      </p:sp>
    </p:spTree>
    <p:extLst>
      <p:ext uri="{BB962C8B-B14F-4D97-AF65-F5344CB8AC3E}">
        <p14:creationId xmlns:p14="http://schemas.microsoft.com/office/powerpoint/2010/main" val="243013185"/>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Lst>
  <p:hf hdr="0" dt="0"/>
  <p:txStyles>
    <p:titleStyle>
      <a:lvl1pPr algn="ctr" rtl="0" eaLnBrk="1" fontAlgn="base" hangingPunct="1">
        <a:spcBef>
          <a:spcPct val="20000"/>
        </a:spcBef>
        <a:spcAft>
          <a:spcPct val="0"/>
        </a:spcAft>
        <a:defRPr sz="2400" b="1">
          <a:solidFill>
            <a:schemeClr val="tx1"/>
          </a:solidFill>
          <a:latin typeface="+mj-lt"/>
          <a:ea typeface="+mj-ea"/>
          <a:cs typeface="+mj-cs"/>
        </a:defRPr>
      </a:lvl1pPr>
      <a:lvl2pPr algn="ctr" rtl="0" eaLnBrk="1" fontAlgn="base" hangingPunct="1">
        <a:spcBef>
          <a:spcPct val="20000"/>
        </a:spcBef>
        <a:spcAft>
          <a:spcPct val="0"/>
        </a:spcAft>
        <a:defRPr sz="2400" b="1">
          <a:solidFill>
            <a:schemeClr val="tx1"/>
          </a:solidFill>
          <a:latin typeface="Calibri" pitchFamily="34" charset="0"/>
        </a:defRPr>
      </a:lvl2pPr>
      <a:lvl3pPr algn="ctr" rtl="0" eaLnBrk="1" fontAlgn="base" hangingPunct="1">
        <a:spcBef>
          <a:spcPct val="20000"/>
        </a:spcBef>
        <a:spcAft>
          <a:spcPct val="0"/>
        </a:spcAft>
        <a:defRPr sz="2400" b="1">
          <a:solidFill>
            <a:schemeClr val="tx1"/>
          </a:solidFill>
          <a:latin typeface="Calibri" pitchFamily="34" charset="0"/>
        </a:defRPr>
      </a:lvl3pPr>
      <a:lvl4pPr algn="ctr" rtl="0" eaLnBrk="1" fontAlgn="base" hangingPunct="1">
        <a:spcBef>
          <a:spcPct val="20000"/>
        </a:spcBef>
        <a:spcAft>
          <a:spcPct val="0"/>
        </a:spcAft>
        <a:defRPr sz="2400" b="1">
          <a:solidFill>
            <a:schemeClr val="tx1"/>
          </a:solidFill>
          <a:latin typeface="Calibri" pitchFamily="34" charset="0"/>
        </a:defRPr>
      </a:lvl4pPr>
      <a:lvl5pPr algn="ctr" rtl="0" eaLnBrk="1" fontAlgn="base" hangingPunct="1">
        <a:spcBef>
          <a:spcPct val="20000"/>
        </a:spcBef>
        <a:spcAft>
          <a:spcPct val="0"/>
        </a:spcAft>
        <a:defRPr sz="2400" b="1">
          <a:solidFill>
            <a:schemeClr val="tx1"/>
          </a:solidFill>
          <a:latin typeface="Calibri" pitchFamily="34" charset="0"/>
        </a:defRPr>
      </a:lvl5pPr>
      <a:lvl6pPr marL="457200" algn="ctr" rtl="0" eaLnBrk="1" fontAlgn="base" hangingPunct="1">
        <a:spcBef>
          <a:spcPct val="20000"/>
        </a:spcBef>
        <a:spcAft>
          <a:spcPct val="0"/>
        </a:spcAft>
        <a:defRPr sz="2400" b="1">
          <a:solidFill>
            <a:schemeClr val="tx1"/>
          </a:solidFill>
          <a:latin typeface="Calibri" pitchFamily="34" charset="0"/>
        </a:defRPr>
      </a:lvl6pPr>
      <a:lvl7pPr marL="914400" algn="ctr" rtl="0" eaLnBrk="1" fontAlgn="base" hangingPunct="1">
        <a:spcBef>
          <a:spcPct val="20000"/>
        </a:spcBef>
        <a:spcAft>
          <a:spcPct val="0"/>
        </a:spcAft>
        <a:defRPr sz="2400" b="1">
          <a:solidFill>
            <a:schemeClr val="tx1"/>
          </a:solidFill>
          <a:latin typeface="Calibri" pitchFamily="34" charset="0"/>
        </a:defRPr>
      </a:lvl7pPr>
      <a:lvl8pPr marL="1371600" algn="ctr" rtl="0" eaLnBrk="1" fontAlgn="base" hangingPunct="1">
        <a:spcBef>
          <a:spcPct val="20000"/>
        </a:spcBef>
        <a:spcAft>
          <a:spcPct val="0"/>
        </a:spcAft>
        <a:defRPr sz="2400" b="1">
          <a:solidFill>
            <a:schemeClr val="tx1"/>
          </a:solidFill>
          <a:latin typeface="Calibri" pitchFamily="34" charset="0"/>
        </a:defRPr>
      </a:lvl8pPr>
      <a:lvl9pPr marL="1828800" algn="ctr" rtl="0" eaLnBrk="1" fontAlgn="base" hangingPunct="1">
        <a:spcBef>
          <a:spcPct val="20000"/>
        </a:spcBef>
        <a:spcAft>
          <a:spcPct val="0"/>
        </a:spcAft>
        <a:defRPr sz="2400" b="1">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980E06"/>
        </a:buClr>
        <a:buSzPct val="70000"/>
        <a:buFont typeface="Wingdings" pitchFamily="2" charset="2"/>
        <a:buChar char="v"/>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chemeClr val="accent3">
              <a:lumMod val="75000"/>
            </a:schemeClr>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www.w3.org/2003/05/soap-envelope"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hyperlink" Target="http://www.w3schools.com/transaction/"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hippingservice.org/encoding" TargetMode="External"/><Relationship Id="rId2" Type="http://schemas.openxmlformats.org/officeDocument/2006/relationships/hyperlink" Target="http://shippingservice.org/transaction" TargetMode="External"/><Relationship Id="rId1" Type="http://schemas.openxmlformats.org/officeDocument/2006/relationships/slideLayout" Target="../slideLayouts/slideLayout4.xml"/><Relationship Id="rId5" Type="http://schemas.openxmlformats.org/officeDocument/2006/relationships/hyperlink" Target="http://bigco.example.org/RFQ" TargetMode="External"/><Relationship Id="rId4" Type="http://schemas.openxmlformats.org/officeDocument/2006/relationships/hyperlink" Target="http://shippingservice.org/"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paymentservice.org/encoding" TargetMode="External"/><Relationship Id="rId2" Type="http://schemas.openxmlformats.org/officeDocument/2006/relationships/hyperlink" Target="http://shippingservice.org/transaction" TargetMode="External"/><Relationship Id="rId1" Type="http://schemas.openxmlformats.org/officeDocument/2006/relationships/slideLayout" Target="../slideLayouts/slideLayout4.xml"/><Relationship Id="rId5" Type="http://schemas.openxmlformats.org/officeDocument/2006/relationships/hyperlink" Target="http://shippingservice.org/" TargetMode="External"/><Relationship Id="rId4" Type="http://schemas.openxmlformats.org/officeDocument/2006/relationships/hyperlink" Target="http://www.w3.org/2003/05/soap-encoding"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hyperlink" Target="http://bigco.example.org/RFQ" TargetMode="Externa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hyperlink" Target="http://bigco.example.org/RFQ"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bigco.example.org/RFQ" TargetMode="Externa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www.mulesoft.com/resources/esb/what-esb#sthash.fxboLcD8.dpuf"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hyperlink" Target="http://simplicable.com/new/10-soa-design-patterns-every-architect-should-know" TargetMode="Externa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www.w3c.es/Divulgacion/GuiasBreves/ServiciosWeb"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hyperlink" Target="http://www.w3.org/TR/wsdl20-primer/" TargetMode="External"/><Relationship Id="rId4" Type="http://schemas.openxmlformats.org/officeDocument/2006/relationships/hyperlink" Target="http://www.w3.org/TR/soa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50825" y="1700213"/>
            <a:ext cx="8713788" cy="2376487"/>
          </a:xfrm>
        </p:spPr>
        <p:txBody>
          <a:bodyPr anchor="ctr">
            <a:normAutofit/>
          </a:bodyPr>
          <a:lstStyle/>
          <a:p>
            <a:pPr eaLnBrk="1" hangingPunct="1">
              <a:defRPr/>
            </a:pPr>
            <a:r>
              <a:rPr lang="es-ES" altLang="es-CO" dirty="0">
                <a:solidFill>
                  <a:schemeClr val="accent2">
                    <a:lumMod val="75000"/>
                  </a:schemeClr>
                </a:solidFill>
                <a:effectLst>
                  <a:outerShdw blurRad="38100" dist="38100" dir="2700000" algn="tl">
                    <a:srgbClr val="000000">
                      <a:alpha val="43137"/>
                    </a:srgbClr>
                  </a:outerShdw>
                </a:effectLst>
              </a:rPr>
              <a:t>Lenguajes del triángulo SOA</a:t>
            </a:r>
            <a:br>
              <a:rPr lang="es-ES" altLang="es-CO" dirty="0">
                <a:solidFill>
                  <a:schemeClr val="accent2">
                    <a:lumMod val="75000"/>
                  </a:schemeClr>
                </a:solidFill>
                <a:effectLst>
                  <a:outerShdw blurRad="38100" dist="38100" dir="2700000" algn="tl">
                    <a:srgbClr val="000000">
                      <a:alpha val="43137"/>
                    </a:srgbClr>
                  </a:outerShdw>
                </a:effectLst>
              </a:rPr>
            </a:br>
            <a:br>
              <a:rPr lang="es-ES" altLang="es-CO" dirty="0"/>
            </a:br>
            <a:r>
              <a:rPr lang="es-ES" altLang="es-CO" sz="2200" dirty="0" err="1">
                <a:effectLst>
                  <a:outerShdw blurRad="38100" dist="38100" dir="2700000" algn="tl">
                    <a:srgbClr val="000000">
                      <a:alpha val="43137"/>
                    </a:srgbClr>
                  </a:outerShdw>
                </a:effectLst>
              </a:rPr>
              <a:t>Service</a:t>
            </a:r>
            <a:r>
              <a:rPr lang="es-ES" altLang="es-CO" sz="2200" dirty="0">
                <a:effectLst>
                  <a:outerShdw blurRad="38100" dist="38100" dir="2700000" algn="tl">
                    <a:srgbClr val="000000">
                      <a:alpha val="43137"/>
                    </a:srgbClr>
                  </a:outerShdw>
                </a:effectLst>
              </a:rPr>
              <a:t> </a:t>
            </a:r>
            <a:r>
              <a:rPr lang="es-ES" altLang="es-CO" sz="2200" dirty="0" err="1">
                <a:effectLst>
                  <a:outerShdw blurRad="38100" dist="38100" dir="2700000" algn="tl">
                    <a:srgbClr val="000000">
                      <a:alpha val="43137"/>
                    </a:srgbClr>
                  </a:outerShdw>
                </a:effectLst>
              </a:rPr>
              <a:t>Development</a:t>
            </a:r>
            <a:endParaRPr lang="es-ES" altLang="es-CO" sz="2200" dirty="0"/>
          </a:p>
        </p:txBody>
      </p:sp>
      <p:pic>
        <p:nvPicPr>
          <p:cNvPr id="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5164204"/>
            <a:ext cx="3368675"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6495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dirty="0"/>
              <a:t>Algunas de las Ventajas de SOAP </a:t>
            </a:r>
          </a:p>
        </p:txBody>
      </p:sp>
      <p:sp>
        <p:nvSpPr>
          <p:cNvPr id="14339" name="Rectangle 3"/>
          <p:cNvSpPr>
            <a:spLocks noGrp="1" noChangeArrowheads="1"/>
          </p:cNvSpPr>
          <p:nvPr>
            <p:ph type="body" idx="1"/>
          </p:nvPr>
        </p:nvSpPr>
        <p:spPr/>
        <p:txBody>
          <a:bodyPr>
            <a:normAutofit fontScale="85000" lnSpcReduction="20000"/>
          </a:bodyPr>
          <a:lstStyle/>
          <a:p>
            <a:r>
              <a:rPr lang="es-ES" altLang="es-ES" dirty="0"/>
              <a:t>Breve historia:</a:t>
            </a:r>
          </a:p>
          <a:p>
            <a:pPr lvl="1"/>
            <a:r>
              <a:rPr lang="es-ES" altLang="es-ES" dirty="0"/>
              <a:t>Definido inicialmente por Microsoft, </a:t>
            </a:r>
            <a:r>
              <a:rPr lang="es-ES" altLang="es-ES" dirty="0" err="1"/>
              <a:t>Userland</a:t>
            </a:r>
            <a:r>
              <a:rPr lang="es-ES" altLang="es-ES" dirty="0"/>
              <a:t> Software y </a:t>
            </a:r>
            <a:r>
              <a:rPr lang="es-ES" altLang="es-ES" dirty="0" err="1"/>
              <a:t>DevelopMentor</a:t>
            </a:r>
            <a:r>
              <a:rPr lang="es-ES" altLang="es-ES" dirty="0"/>
              <a:t> </a:t>
            </a:r>
          </a:p>
          <a:p>
            <a:pPr lvl="1"/>
            <a:r>
              <a:rPr lang="es-ES" altLang="es-ES" dirty="0"/>
              <a:t>Actualmente es una especificación W3C </a:t>
            </a:r>
          </a:p>
          <a:p>
            <a:pPr lvl="1"/>
            <a:r>
              <a:rPr lang="es-ES" altLang="es-ES" dirty="0"/>
              <a:t>Cuenta con el apoyo de otros fabricantes como IBM, HP, Oracle, etc.</a:t>
            </a:r>
          </a:p>
          <a:p>
            <a:pPr lvl="1"/>
            <a:r>
              <a:rPr lang="es-ES" altLang="es-ES" dirty="0"/>
              <a:t>Ultima versión 1.2. (Abril de 2007)</a:t>
            </a:r>
          </a:p>
          <a:p>
            <a:r>
              <a:rPr lang="es-ES" altLang="es-ES" dirty="0"/>
              <a:t>Ventajas de SOAP</a:t>
            </a:r>
          </a:p>
          <a:p>
            <a:pPr lvl="1"/>
            <a:r>
              <a:rPr lang="es-ES" altLang="es-ES" dirty="0"/>
              <a:t>No esta asociado con ningún lenguaje </a:t>
            </a:r>
          </a:p>
          <a:p>
            <a:pPr lvl="1"/>
            <a:r>
              <a:rPr lang="es-ES" altLang="es-ES" dirty="0"/>
              <a:t>No se encuentra fuertemente asociado a ningún protocolo de transporte</a:t>
            </a:r>
          </a:p>
          <a:p>
            <a:pPr lvl="1"/>
            <a:r>
              <a:rPr lang="es-ES" altLang="es-ES" dirty="0"/>
              <a:t>Aprovecha los estándares existentes en la industria</a:t>
            </a:r>
          </a:p>
          <a:p>
            <a:pPr lvl="1"/>
            <a:r>
              <a:rPr lang="es-ES" altLang="es-ES" dirty="0"/>
              <a:t>Permite la interoperabilidad entre múltiples entornos</a:t>
            </a:r>
          </a:p>
          <a:p>
            <a:pPr lvl="1"/>
            <a:r>
              <a:rPr lang="es-ES" altLang="es-ES" dirty="0"/>
              <a:t>Ampliamente aceptado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10</a:t>
            </a:fld>
            <a:endParaRPr lang="es-ES" dirty="0"/>
          </a:p>
        </p:txBody>
      </p:sp>
    </p:spTree>
    <p:extLst>
      <p:ext uri="{BB962C8B-B14F-4D97-AF65-F5344CB8AC3E}">
        <p14:creationId xmlns:p14="http://schemas.microsoft.com/office/powerpoint/2010/main" val="2196256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r>
              <a:rPr lang="en-US" altLang="es-ES" dirty="0" err="1"/>
              <a:t>Intercambio</a:t>
            </a:r>
            <a:r>
              <a:rPr lang="en-US" altLang="es-ES" dirty="0"/>
              <a:t> </a:t>
            </a:r>
            <a:r>
              <a:rPr lang="en-US" altLang="es-ES" dirty="0" err="1"/>
              <a:t>básico</a:t>
            </a:r>
            <a:r>
              <a:rPr lang="en-US" altLang="es-ES" dirty="0"/>
              <a:t> de </a:t>
            </a:r>
            <a:r>
              <a:rPr lang="en-US" altLang="es-ES" dirty="0" err="1"/>
              <a:t>mensajes</a:t>
            </a:r>
            <a:r>
              <a:rPr lang="en-US" altLang="es-ES" dirty="0"/>
              <a:t> </a:t>
            </a:r>
            <a:r>
              <a:rPr lang="en-US" altLang="es-ES" dirty="0" err="1"/>
              <a:t>en</a:t>
            </a:r>
            <a:r>
              <a:rPr lang="en-US" altLang="es-ES" dirty="0"/>
              <a:t> SOAP</a:t>
            </a:r>
          </a:p>
        </p:txBody>
      </p:sp>
      <p:sp>
        <p:nvSpPr>
          <p:cNvPr id="3076" name="Rectangle 3"/>
          <p:cNvSpPr>
            <a:spLocks noChangeArrowheads="1"/>
          </p:cNvSpPr>
          <p:nvPr/>
        </p:nvSpPr>
        <p:spPr bwMode="auto">
          <a:xfrm>
            <a:off x="533400" y="1823349"/>
            <a:ext cx="2057400" cy="2438400"/>
          </a:xfrm>
          <a:prstGeom prst="hexagon">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b="1" dirty="0" err="1">
                <a:solidFill>
                  <a:schemeClr val="bg1"/>
                </a:solidFill>
                <a:latin typeface="+mn-lt"/>
              </a:rPr>
              <a:t>Consumidor</a:t>
            </a:r>
            <a:r>
              <a:rPr lang="en-US" altLang="es-ES" b="1" dirty="0">
                <a:solidFill>
                  <a:schemeClr val="bg1"/>
                </a:solidFill>
                <a:latin typeface="+mn-lt"/>
              </a:rPr>
              <a:t> </a:t>
            </a:r>
            <a:br>
              <a:rPr lang="en-US" altLang="es-ES" b="1" dirty="0">
                <a:solidFill>
                  <a:schemeClr val="bg1"/>
                </a:solidFill>
                <a:latin typeface="+mn-lt"/>
              </a:rPr>
            </a:br>
            <a:r>
              <a:rPr lang="en-US" altLang="es-ES" b="1" dirty="0">
                <a:solidFill>
                  <a:schemeClr val="bg1"/>
                </a:solidFill>
                <a:latin typeface="+mn-lt"/>
              </a:rPr>
              <a:t>del </a:t>
            </a:r>
            <a:r>
              <a:rPr lang="en-US" altLang="es-ES" b="1" dirty="0" err="1">
                <a:solidFill>
                  <a:schemeClr val="bg1"/>
                </a:solidFill>
                <a:latin typeface="+mn-lt"/>
              </a:rPr>
              <a:t>Servicio</a:t>
            </a:r>
            <a:endParaRPr lang="en-US" altLang="es-ES" b="1" dirty="0">
              <a:solidFill>
                <a:schemeClr val="bg1"/>
              </a:solidFill>
              <a:latin typeface="+mn-lt"/>
            </a:endParaRPr>
          </a:p>
          <a:p>
            <a:pPr algn="ctr" eaLnBrk="1" hangingPunct="1"/>
            <a:endParaRPr lang="en-US" altLang="es-ES" b="1" dirty="0">
              <a:solidFill>
                <a:schemeClr val="bg1"/>
              </a:solidFill>
              <a:latin typeface="+mn-lt"/>
            </a:endParaRPr>
          </a:p>
          <a:p>
            <a:pPr algn="ctr" eaLnBrk="1" hangingPunct="1"/>
            <a:endParaRPr lang="en-US" altLang="es-ES" b="1" dirty="0">
              <a:solidFill>
                <a:schemeClr val="bg1"/>
              </a:solidFill>
              <a:latin typeface="+mn-lt"/>
            </a:endParaRPr>
          </a:p>
          <a:p>
            <a:pPr algn="ctr" eaLnBrk="1" hangingPunct="1"/>
            <a:endParaRPr lang="en-US" altLang="es-ES" b="1" dirty="0">
              <a:solidFill>
                <a:schemeClr val="bg1"/>
              </a:solidFill>
              <a:latin typeface="+mn-lt"/>
            </a:endParaRPr>
          </a:p>
          <a:p>
            <a:pPr algn="ctr" eaLnBrk="1" hangingPunct="1"/>
            <a:endParaRPr lang="en-US" altLang="es-ES" b="1" dirty="0">
              <a:solidFill>
                <a:schemeClr val="bg1"/>
              </a:solidFill>
              <a:latin typeface="+mn-lt"/>
            </a:endParaRPr>
          </a:p>
        </p:txBody>
      </p:sp>
      <p:sp>
        <p:nvSpPr>
          <p:cNvPr id="3077" name="Rectangle 4"/>
          <p:cNvSpPr>
            <a:spLocks noChangeArrowheads="1"/>
          </p:cNvSpPr>
          <p:nvPr/>
        </p:nvSpPr>
        <p:spPr bwMode="auto">
          <a:xfrm>
            <a:off x="6477000" y="1775724"/>
            <a:ext cx="2057400" cy="2409825"/>
          </a:xfrm>
          <a:prstGeom prst="hexagon">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b="1" dirty="0" err="1">
                <a:solidFill>
                  <a:schemeClr val="bg1"/>
                </a:solidFill>
                <a:latin typeface="+mn-lt"/>
              </a:rPr>
              <a:t>Proveedor</a:t>
            </a:r>
            <a:r>
              <a:rPr lang="en-US" altLang="es-ES" b="1" dirty="0">
                <a:solidFill>
                  <a:schemeClr val="bg1"/>
                </a:solidFill>
                <a:latin typeface="+mn-lt"/>
              </a:rPr>
              <a:t> </a:t>
            </a:r>
          </a:p>
          <a:p>
            <a:pPr algn="ctr" eaLnBrk="1" hangingPunct="1"/>
            <a:r>
              <a:rPr lang="en-US" altLang="es-ES" b="1" dirty="0">
                <a:solidFill>
                  <a:schemeClr val="bg1"/>
                </a:solidFill>
                <a:latin typeface="+mn-lt"/>
              </a:rPr>
              <a:t>del </a:t>
            </a:r>
            <a:r>
              <a:rPr lang="en-US" altLang="es-ES" b="1" dirty="0" err="1">
                <a:solidFill>
                  <a:schemeClr val="bg1"/>
                </a:solidFill>
                <a:latin typeface="+mn-lt"/>
              </a:rPr>
              <a:t>Servicio</a:t>
            </a:r>
            <a:br>
              <a:rPr lang="en-US" altLang="es-ES" b="1" dirty="0">
                <a:solidFill>
                  <a:schemeClr val="bg1"/>
                </a:solidFill>
                <a:latin typeface="+mn-lt"/>
              </a:rPr>
            </a:br>
            <a:endParaRPr lang="en-US" altLang="es-ES" b="1" dirty="0">
              <a:solidFill>
                <a:schemeClr val="bg1"/>
              </a:solidFill>
              <a:latin typeface="+mn-lt"/>
            </a:endParaRPr>
          </a:p>
          <a:p>
            <a:pPr algn="ctr" eaLnBrk="1" hangingPunct="1"/>
            <a:endParaRPr lang="en-US" altLang="es-ES" b="1" dirty="0">
              <a:solidFill>
                <a:schemeClr val="bg1"/>
              </a:solidFill>
              <a:latin typeface="+mn-lt"/>
            </a:endParaRPr>
          </a:p>
          <a:p>
            <a:pPr algn="ctr" eaLnBrk="1" hangingPunct="1"/>
            <a:endParaRPr lang="en-US" altLang="es-ES" b="1" dirty="0">
              <a:solidFill>
                <a:schemeClr val="bg1"/>
              </a:solidFill>
              <a:latin typeface="+mn-lt"/>
            </a:endParaRPr>
          </a:p>
          <a:p>
            <a:pPr algn="ctr" eaLnBrk="1" hangingPunct="1"/>
            <a:endParaRPr lang="en-US" altLang="es-ES" b="1" dirty="0">
              <a:solidFill>
                <a:schemeClr val="bg1"/>
              </a:solidFill>
              <a:latin typeface="+mn-lt"/>
            </a:endParaRPr>
          </a:p>
        </p:txBody>
      </p:sp>
      <p:sp>
        <p:nvSpPr>
          <p:cNvPr id="3078" name="Line 7" descr="SOAP"/>
          <p:cNvSpPr>
            <a:spLocks noChangeShapeType="1"/>
          </p:cNvSpPr>
          <p:nvPr/>
        </p:nvSpPr>
        <p:spPr bwMode="auto">
          <a:xfrm>
            <a:off x="2590800" y="3118749"/>
            <a:ext cx="3657600"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s-ES">
              <a:latin typeface="+mn-lt"/>
            </a:endParaRPr>
          </a:p>
        </p:txBody>
      </p:sp>
      <p:sp>
        <p:nvSpPr>
          <p:cNvPr id="3079" name="Text Box 8"/>
          <p:cNvSpPr txBox="1">
            <a:spLocks noChangeArrowheads="1"/>
          </p:cNvSpPr>
          <p:nvPr/>
        </p:nvSpPr>
        <p:spPr bwMode="auto">
          <a:xfrm>
            <a:off x="2808510" y="2813949"/>
            <a:ext cx="12300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dirty="0" err="1">
                <a:solidFill>
                  <a:schemeClr val="accent2"/>
                </a:solidFill>
                <a:latin typeface="+mn-lt"/>
              </a:rPr>
              <a:t>Transporte</a:t>
            </a:r>
            <a:endParaRPr lang="en-US" altLang="es-ES" dirty="0">
              <a:solidFill>
                <a:schemeClr val="accent2"/>
              </a:solidFill>
              <a:latin typeface="+mn-lt"/>
            </a:endParaRPr>
          </a:p>
          <a:p>
            <a:pPr eaLnBrk="1" hangingPunct="1"/>
            <a:r>
              <a:rPr lang="en-US" altLang="es-ES" dirty="0">
                <a:solidFill>
                  <a:schemeClr val="accent2"/>
                </a:solidFill>
                <a:latin typeface="+mn-lt"/>
              </a:rPr>
              <a:t>HTTP(s)</a:t>
            </a:r>
          </a:p>
        </p:txBody>
      </p:sp>
      <p:sp>
        <p:nvSpPr>
          <p:cNvPr id="3080" name="AutoShape 9"/>
          <p:cNvSpPr>
            <a:spLocks noChangeArrowheads="1"/>
          </p:cNvSpPr>
          <p:nvPr/>
        </p:nvSpPr>
        <p:spPr bwMode="auto">
          <a:xfrm>
            <a:off x="4038600" y="2813949"/>
            <a:ext cx="1496786" cy="609600"/>
          </a:xfrm>
          <a:prstGeom prst="flowChartDocumen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Mensaje</a:t>
            </a:r>
            <a:r>
              <a:rPr lang="en-US" altLang="es-ES" dirty="0">
                <a:latin typeface="+mn-lt"/>
              </a:rPr>
              <a:t> </a:t>
            </a:r>
          </a:p>
          <a:p>
            <a:pPr algn="ctr" eaLnBrk="1" hangingPunct="1"/>
            <a:r>
              <a:rPr lang="en-US" altLang="es-ES" dirty="0">
                <a:latin typeface="+mn-lt"/>
              </a:rPr>
              <a:t>SOAP </a:t>
            </a:r>
            <a:r>
              <a:rPr lang="en-US" altLang="es-ES" dirty="0" err="1">
                <a:latin typeface="+mn-lt"/>
              </a:rPr>
              <a:t>Petición</a:t>
            </a:r>
            <a:endParaRPr lang="en-US" altLang="es-ES" dirty="0">
              <a:latin typeface="+mn-lt"/>
            </a:endParaRPr>
          </a:p>
        </p:txBody>
      </p:sp>
      <p:sp>
        <p:nvSpPr>
          <p:cNvPr id="3081" name="AutoShape 10"/>
          <p:cNvSpPr>
            <a:spLocks noChangeArrowheads="1"/>
          </p:cNvSpPr>
          <p:nvPr/>
        </p:nvSpPr>
        <p:spPr bwMode="auto">
          <a:xfrm>
            <a:off x="7210429" y="1153884"/>
            <a:ext cx="1470932" cy="914400"/>
          </a:xfrm>
          <a:prstGeom prst="flowChartDocumen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sz="1600" dirty="0">
                <a:latin typeface="+mn-lt"/>
              </a:rPr>
              <a:t>WSDL</a:t>
            </a:r>
          </a:p>
          <a:p>
            <a:pPr algn="ctr" eaLnBrk="1" hangingPunct="1"/>
            <a:r>
              <a:rPr lang="en-US" altLang="es-ES" sz="1600" dirty="0" err="1">
                <a:latin typeface="+mn-lt"/>
              </a:rPr>
              <a:t>Describiendo</a:t>
            </a:r>
            <a:r>
              <a:rPr lang="en-US" altLang="es-ES" sz="1600" dirty="0">
                <a:latin typeface="+mn-lt"/>
              </a:rPr>
              <a:t> </a:t>
            </a:r>
          </a:p>
          <a:p>
            <a:pPr algn="ctr" eaLnBrk="1" hangingPunct="1"/>
            <a:r>
              <a:rPr lang="en-US" altLang="es-ES" sz="1600" dirty="0">
                <a:latin typeface="+mn-lt"/>
              </a:rPr>
              <a:t>el </a:t>
            </a:r>
            <a:r>
              <a:rPr lang="en-US" altLang="es-ES" sz="1600" dirty="0" err="1">
                <a:latin typeface="+mn-lt"/>
              </a:rPr>
              <a:t>servicio</a:t>
            </a:r>
            <a:endParaRPr lang="en-US" altLang="es-ES" sz="1600" dirty="0">
              <a:latin typeface="+mn-lt"/>
            </a:endParaRPr>
          </a:p>
        </p:txBody>
      </p:sp>
      <p:sp>
        <p:nvSpPr>
          <p:cNvPr id="3083" name="Line 18"/>
          <p:cNvSpPr>
            <a:spLocks noChangeShapeType="1"/>
          </p:cNvSpPr>
          <p:nvPr/>
        </p:nvSpPr>
        <p:spPr bwMode="auto">
          <a:xfrm flipH="1">
            <a:off x="2743200" y="4185549"/>
            <a:ext cx="3429000"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s-ES">
              <a:latin typeface="+mn-lt"/>
            </a:endParaRPr>
          </a:p>
        </p:txBody>
      </p:sp>
      <p:sp>
        <p:nvSpPr>
          <p:cNvPr id="3084" name="AutoShape 19"/>
          <p:cNvSpPr>
            <a:spLocks noChangeArrowheads="1"/>
          </p:cNvSpPr>
          <p:nvPr/>
        </p:nvSpPr>
        <p:spPr bwMode="auto">
          <a:xfrm>
            <a:off x="3331029" y="3804549"/>
            <a:ext cx="1698171" cy="609600"/>
          </a:xfrm>
          <a:prstGeom prst="flowChartDocumen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Mensaje</a:t>
            </a:r>
            <a:r>
              <a:rPr lang="en-US" altLang="es-ES" dirty="0">
                <a:latin typeface="+mn-lt"/>
              </a:rPr>
              <a:t> </a:t>
            </a:r>
          </a:p>
          <a:p>
            <a:pPr algn="ctr" eaLnBrk="1" hangingPunct="1"/>
            <a:r>
              <a:rPr lang="en-US" altLang="es-ES" dirty="0">
                <a:latin typeface="+mn-lt"/>
              </a:rPr>
              <a:t>SOAP </a:t>
            </a:r>
            <a:r>
              <a:rPr lang="en-US" altLang="es-ES" dirty="0" err="1">
                <a:latin typeface="+mn-lt"/>
              </a:rPr>
              <a:t>Respuesta</a:t>
            </a:r>
            <a:endParaRPr lang="en-US" altLang="es-ES" dirty="0">
              <a:latin typeface="+mn-lt"/>
            </a:endParaRPr>
          </a:p>
        </p:txBody>
      </p:sp>
      <p:sp>
        <p:nvSpPr>
          <p:cNvPr id="3085" name="Text Box 20"/>
          <p:cNvSpPr txBox="1">
            <a:spLocks noChangeArrowheads="1"/>
          </p:cNvSpPr>
          <p:nvPr/>
        </p:nvSpPr>
        <p:spPr bwMode="auto">
          <a:xfrm>
            <a:off x="5050968" y="3860921"/>
            <a:ext cx="12300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dirty="0" err="1">
                <a:solidFill>
                  <a:schemeClr val="accent2"/>
                </a:solidFill>
                <a:latin typeface="+mn-lt"/>
              </a:rPr>
              <a:t>Transporte</a:t>
            </a:r>
            <a:endParaRPr lang="en-US" altLang="es-ES" dirty="0">
              <a:solidFill>
                <a:schemeClr val="accent2"/>
              </a:solidFill>
              <a:latin typeface="+mn-lt"/>
            </a:endParaRPr>
          </a:p>
          <a:p>
            <a:pPr eaLnBrk="1" hangingPunct="1"/>
            <a:r>
              <a:rPr lang="en-US" altLang="es-ES" dirty="0">
                <a:solidFill>
                  <a:schemeClr val="accent2"/>
                </a:solidFill>
                <a:latin typeface="+mn-lt"/>
              </a:rPr>
              <a:t>HTTP (s)</a:t>
            </a:r>
          </a:p>
        </p:txBody>
      </p:sp>
      <p:sp>
        <p:nvSpPr>
          <p:cNvPr id="3086" name="Rectangle 21"/>
          <p:cNvSpPr>
            <a:spLocks noChangeArrowheads="1"/>
          </p:cNvSpPr>
          <p:nvPr/>
        </p:nvSpPr>
        <p:spPr bwMode="auto">
          <a:xfrm>
            <a:off x="990600" y="2966349"/>
            <a:ext cx="1752600" cy="1447800"/>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a:latin typeface="+mn-lt"/>
              </a:rPr>
              <a:t>App del </a:t>
            </a:r>
            <a:r>
              <a:rPr lang="en-US" altLang="es-ES" dirty="0" err="1">
                <a:latin typeface="+mn-lt"/>
              </a:rPr>
              <a:t>cliente</a:t>
            </a:r>
            <a:endParaRPr lang="en-US" altLang="es-ES" dirty="0">
              <a:latin typeface="+mn-lt"/>
            </a:endParaRPr>
          </a:p>
        </p:txBody>
      </p:sp>
      <p:sp>
        <p:nvSpPr>
          <p:cNvPr id="3087" name="Rectangle 22"/>
          <p:cNvSpPr>
            <a:spLocks noChangeArrowheads="1"/>
          </p:cNvSpPr>
          <p:nvPr/>
        </p:nvSpPr>
        <p:spPr bwMode="auto">
          <a:xfrm>
            <a:off x="6248400" y="2966349"/>
            <a:ext cx="2057400" cy="15240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Servicio</a:t>
            </a:r>
            <a:endParaRPr lang="en-US" altLang="es-ES" dirty="0">
              <a:latin typeface="+mn-lt"/>
            </a:endParaRPr>
          </a:p>
        </p:txBody>
      </p:sp>
      <p:sp>
        <p:nvSpPr>
          <p:cNvPr id="3093" name="Text Box 30"/>
          <p:cNvSpPr txBox="1">
            <a:spLocks noChangeArrowheads="1"/>
          </p:cNvSpPr>
          <p:nvPr/>
        </p:nvSpPr>
        <p:spPr bwMode="auto">
          <a:xfrm>
            <a:off x="2106386" y="1798825"/>
            <a:ext cx="48659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Vincular</a:t>
            </a:r>
            <a:r>
              <a:rPr lang="en-US" altLang="es-ES" dirty="0">
                <a:latin typeface="+mn-lt"/>
              </a:rPr>
              <a:t> e </a:t>
            </a:r>
            <a:r>
              <a:rPr lang="en-US" altLang="es-ES" dirty="0" err="1">
                <a:latin typeface="+mn-lt"/>
              </a:rPr>
              <a:t>interactuar</a:t>
            </a:r>
            <a:endParaRPr lang="en-US" altLang="es-ES" dirty="0">
              <a:latin typeface="+mn-lt"/>
            </a:endParaRPr>
          </a:p>
          <a:p>
            <a:pPr algn="ctr" eaLnBrk="1" hangingPunct="1"/>
            <a:r>
              <a:rPr lang="en-US" altLang="es-ES" i="1" dirty="0">
                <a:latin typeface="+mn-lt"/>
              </a:rPr>
              <a:t>(Bind)</a:t>
            </a:r>
          </a:p>
        </p:txBody>
      </p:sp>
      <p:sp>
        <p:nvSpPr>
          <p:cNvPr id="3095" name="Text Box 32"/>
          <p:cNvSpPr txBox="1">
            <a:spLocks noChangeArrowheads="1"/>
          </p:cNvSpPr>
          <p:nvPr/>
        </p:nvSpPr>
        <p:spPr bwMode="auto">
          <a:xfrm>
            <a:off x="1143000" y="3042549"/>
            <a:ext cx="1543050" cy="338554"/>
          </a:xfrm>
          <a:prstGeom prst="rect">
            <a:avLst/>
          </a:prstGeom>
          <a:solidFill>
            <a:schemeClr val="bg1"/>
          </a:solid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600" dirty="0" err="1">
                <a:solidFill>
                  <a:schemeClr val="accent2"/>
                </a:solidFill>
                <a:latin typeface="+mn-lt"/>
              </a:rPr>
              <a:t>Emisor</a:t>
            </a:r>
            <a:r>
              <a:rPr lang="en-US" altLang="es-ES" sz="1600" dirty="0">
                <a:solidFill>
                  <a:schemeClr val="accent2"/>
                </a:solidFill>
                <a:latin typeface="+mn-lt"/>
              </a:rPr>
              <a:t> SOAP</a:t>
            </a:r>
          </a:p>
        </p:txBody>
      </p:sp>
      <p:sp>
        <p:nvSpPr>
          <p:cNvPr id="3096" name="Text Box 33"/>
          <p:cNvSpPr txBox="1">
            <a:spLocks noChangeArrowheads="1"/>
          </p:cNvSpPr>
          <p:nvPr/>
        </p:nvSpPr>
        <p:spPr bwMode="auto">
          <a:xfrm>
            <a:off x="6346374" y="3042549"/>
            <a:ext cx="1619250"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600" dirty="0">
                <a:solidFill>
                  <a:schemeClr val="accent2"/>
                </a:solidFill>
                <a:latin typeface="+mn-lt"/>
              </a:rPr>
              <a:t>Receptor SOAP</a:t>
            </a:r>
          </a:p>
        </p:txBody>
      </p:sp>
      <p:sp>
        <p:nvSpPr>
          <p:cNvPr id="3097" name="Text Box 34"/>
          <p:cNvSpPr txBox="1">
            <a:spLocks noChangeArrowheads="1"/>
          </p:cNvSpPr>
          <p:nvPr/>
        </p:nvSpPr>
        <p:spPr bwMode="auto">
          <a:xfrm>
            <a:off x="6438903" y="4071246"/>
            <a:ext cx="1619250" cy="338554"/>
          </a:xfrm>
          <a:prstGeom prst="rect">
            <a:avLst/>
          </a:prstGeom>
          <a:solidFill>
            <a:schemeClr val="bg1"/>
          </a:soli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600" dirty="0" err="1">
                <a:solidFill>
                  <a:schemeClr val="accent2"/>
                </a:solidFill>
                <a:latin typeface="+mn-lt"/>
              </a:rPr>
              <a:t>Emisor</a:t>
            </a:r>
            <a:r>
              <a:rPr lang="en-US" altLang="es-ES" sz="1600" dirty="0">
                <a:solidFill>
                  <a:schemeClr val="accent2"/>
                </a:solidFill>
                <a:latin typeface="+mn-lt"/>
              </a:rPr>
              <a:t> SOAP</a:t>
            </a:r>
          </a:p>
        </p:txBody>
      </p:sp>
      <p:sp>
        <p:nvSpPr>
          <p:cNvPr id="3098" name="Text Box 36"/>
          <p:cNvSpPr txBox="1">
            <a:spLocks noChangeArrowheads="1"/>
          </p:cNvSpPr>
          <p:nvPr/>
        </p:nvSpPr>
        <p:spPr bwMode="auto">
          <a:xfrm>
            <a:off x="1066800" y="4033149"/>
            <a:ext cx="161925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600" dirty="0">
                <a:solidFill>
                  <a:schemeClr val="accent2"/>
                </a:solidFill>
                <a:latin typeface="+mn-lt"/>
              </a:rPr>
              <a:t>Receptor SOAP</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11</a:t>
            </a:fld>
            <a:endParaRPr lang="es-ES" dirty="0"/>
          </a:p>
        </p:txBody>
      </p:sp>
    </p:spTree>
    <p:extLst>
      <p:ext uri="{BB962C8B-B14F-4D97-AF65-F5344CB8AC3E}">
        <p14:creationId xmlns:p14="http://schemas.microsoft.com/office/powerpoint/2010/main" val="2714199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altLang="es-ES" dirty="0"/>
              <a:t>SOAP (Simple Object Access Protocol)</a:t>
            </a:r>
            <a:endParaRPr lang="es-ES" altLang="es-ES" dirty="0"/>
          </a:p>
        </p:txBody>
      </p:sp>
      <p:sp>
        <p:nvSpPr>
          <p:cNvPr id="14339" name="Rectangle 3"/>
          <p:cNvSpPr>
            <a:spLocks noGrp="1" noChangeArrowheads="1"/>
          </p:cNvSpPr>
          <p:nvPr>
            <p:ph type="body" idx="1"/>
          </p:nvPr>
        </p:nvSpPr>
        <p:spPr/>
        <p:txBody>
          <a:bodyPr>
            <a:normAutofit fontScale="92500"/>
          </a:bodyPr>
          <a:lstStyle/>
          <a:p>
            <a:r>
              <a:rPr lang="es-ES" altLang="es-ES" dirty="0"/>
              <a:t>SOAP indica cómo se deben codificar los mensajes que circularán entre el emisor y el receptor.</a:t>
            </a:r>
          </a:p>
          <a:p>
            <a:r>
              <a:rPr lang="es-ES" altLang="es-ES" dirty="0"/>
              <a:t>La especificación SOAP define dos modelos de mensajes: </a:t>
            </a:r>
          </a:p>
          <a:p>
            <a:pPr lvl="1"/>
            <a:r>
              <a:rPr lang="es-ES" altLang="es-ES" b="1" dirty="0"/>
              <a:t>Mensaje petición</a:t>
            </a:r>
            <a:r>
              <a:rPr lang="es-ES" altLang="es-ES" dirty="0"/>
              <a:t>: se envía desde la aplicación del consumidor a la aplicación del proveedor, solicitando la ejecución de un método al que se pasan una serie de parámetros.</a:t>
            </a:r>
          </a:p>
          <a:p>
            <a:pPr lvl="1"/>
            <a:r>
              <a:rPr lang="es-ES" altLang="es-ES" b="1" dirty="0"/>
              <a:t>Mensaje respuesta</a:t>
            </a:r>
            <a:r>
              <a:rPr lang="es-ES" altLang="es-ES" dirty="0"/>
              <a:t>: se envía desde la aplicación del proveedor al consumidor, y contiene datos en XML con los resultados de la ejecución del método solicitado.</a:t>
            </a:r>
          </a:p>
          <a:p>
            <a:endParaRPr lang="es-E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12</a:t>
            </a:fld>
            <a:endParaRPr lang="es-ES" dirty="0"/>
          </a:p>
        </p:txBody>
      </p:sp>
    </p:spTree>
    <p:extLst>
      <p:ext uri="{BB962C8B-B14F-4D97-AF65-F5344CB8AC3E}">
        <p14:creationId xmlns:p14="http://schemas.microsoft.com/office/powerpoint/2010/main" val="2496500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altLang="es-ES" dirty="0" err="1"/>
              <a:t>Ejemplo</a:t>
            </a:r>
            <a:r>
              <a:rPr lang="en-GB" altLang="es-ES" dirty="0"/>
              <a:t> </a:t>
            </a:r>
            <a:r>
              <a:rPr lang="en-GB" altLang="es-ES" dirty="0" err="1"/>
              <a:t>mensaje</a:t>
            </a:r>
            <a:r>
              <a:rPr lang="en-GB" altLang="es-ES" dirty="0"/>
              <a:t> SOAP </a:t>
            </a:r>
            <a:r>
              <a:rPr lang="en-GB" altLang="es-ES" dirty="0" err="1"/>
              <a:t>petición</a:t>
            </a:r>
            <a:endParaRPr lang="es-ES" altLang="es-ES" dirty="0"/>
          </a:p>
        </p:txBody>
      </p:sp>
      <p:sp>
        <p:nvSpPr>
          <p:cNvPr id="15363" name="Rectangle 3"/>
          <p:cNvSpPr>
            <a:spLocks noGrp="1" noChangeArrowheads="1"/>
          </p:cNvSpPr>
          <p:nvPr>
            <p:ph idx="1"/>
          </p:nvPr>
        </p:nvSpPr>
        <p:spPr/>
        <p:txBody>
          <a:bodyPr>
            <a:normAutofit/>
          </a:bodyPr>
          <a:lstStyle/>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&lt;?xml version="1.0" encoding="UTF-8" ?&gt;</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&lt;</a:t>
            </a:r>
            <a:r>
              <a:rPr lang="en-GB" altLang="es-ES" sz="1800" dirty="0" err="1">
                <a:latin typeface="Courier New" panose="02070309020205020404" pitchFamily="49" charset="0"/>
                <a:cs typeface="Courier New" panose="02070309020205020404" pitchFamily="49" charset="0"/>
              </a:rPr>
              <a:t>SOAP-ENV:Envelope</a:t>
            </a:r>
            <a:r>
              <a:rPr lang="en-GB" altLang="es-ES" sz="1800" dirty="0">
                <a:latin typeface="Courier New" panose="02070309020205020404" pitchFamily="49" charset="0"/>
                <a:cs typeface="Courier New" panose="02070309020205020404" pitchFamily="49" charset="0"/>
              </a:rPr>
              <a:t> </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	</a:t>
            </a:r>
            <a:r>
              <a:rPr lang="en-GB" altLang="es-ES" sz="1800" dirty="0" err="1">
                <a:latin typeface="Courier New" panose="02070309020205020404" pitchFamily="49" charset="0"/>
                <a:cs typeface="Courier New" panose="02070309020205020404" pitchFamily="49" charset="0"/>
              </a:rPr>
              <a:t>xmlns:SOAP-ENV</a:t>
            </a:r>
            <a:r>
              <a:rPr lang="en-GB" altLang="es-ES" sz="1800" dirty="0">
                <a:latin typeface="Courier New" panose="02070309020205020404" pitchFamily="49" charset="0"/>
                <a:cs typeface="Courier New" panose="02070309020205020404" pitchFamily="49" charset="0"/>
              </a:rPr>
              <a:t>=”http://www.w3.org/2003/05/soap-envelope"&gt;  </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	&lt;</a:t>
            </a:r>
            <a:r>
              <a:rPr lang="en-GB" altLang="es-ES" sz="1800" dirty="0" err="1">
                <a:latin typeface="Courier New" panose="02070309020205020404" pitchFamily="49" charset="0"/>
                <a:cs typeface="Courier New" panose="02070309020205020404" pitchFamily="49" charset="0"/>
              </a:rPr>
              <a:t>SOAP-ENV:Header</a:t>
            </a:r>
            <a:r>
              <a:rPr lang="en-GB"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	&lt;/</a:t>
            </a:r>
            <a:r>
              <a:rPr lang="en-GB" altLang="es-ES" sz="1800" dirty="0" err="1">
                <a:latin typeface="Courier New" panose="02070309020205020404" pitchFamily="49" charset="0"/>
                <a:cs typeface="Courier New" panose="02070309020205020404" pitchFamily="49" charset="0"/>
              </a:rPr>
              <a:t>SOAP-ENV:Header</a:t>
            </a:r>
            <a:r>
              <a:rPr lang="en-GB"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	&lt;</a:t>
            </a:r>
            <a:r>
              <a:rPr lang="en-GB" altLang="es-ES" sz="1800" dirty="0" err="1">
                <a:latin typeface="Courier New" panose="02070309020205020404" pitchFamily="49" charset="0"/>
                <a:cs typeface="Courier New" panose="02070309020205020404" pitchFamily="49" charset="0"/>
              </a:rPr>
              <a:t>SOAP-ENV:Body</a:t>
            </a:r>
            <a:r>
              <a:rPr lang="en-GB" altLang="es-ES" sz="1800" dirty="0">
                <a:latin typeface="Courier New" panose="02070309020205020404" pitchFamily="49" charset="0"/>
                <a:cs typeface="Courier New" panose="02070309020205020404" pitchFamily="49" charset="0"/>
              </a:rPr>
              <a:t>&gt;</a:t>
            </a:r>
            <a:r>
              <a:rPr lang="es-ES" altLang="es-ES" sz="1800" dirty="0">
                <a:latin typeface="Courier New" panose="02070309020205020404" pitchFamily="49" charset="0"/>
                <a:cs typeface="Courier New" panose="02070309020205020404" pitchFamily="49" charset="0"/>
              </a:rPr>
              <a: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a:t>
            </a:r>
            <a:r>
              <a:rPr lang="es-ES" altLang="es-ES" sz="1800" b="1" dirty="0" err="1">
                <a:latin typeface="Courier New" panose="02070309020205020404" pitchFamily="49" charset="0"/>
                <a:cs typeface="Courier New" panose="02070309020205020404" pitchFamily="49" charset="0"/>
              </a:rPr>
              <a:t>buscaIsbn</a:t>
            </a: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xmlns:catalogo</a:t>
            </a:r>
            <a:r>
              <a:rPr lang="es-ES" altLang="es-ES" sz="1800" dirty="0">
                <a:latin typeface="Courier New" panose="02070309020205020404" pitchFamily="49" charset="0"/>
                <a:cs typeface="Courier New" panose="02070309020205020404" pitchFamily="49" charset="0"/>
              </a:rPr>
              <a:t>="http://catalogo.org/</a:t>
            </a:r>
            <a:r>
              <a:rPr lang="es-ES" altLang="es-ES" sz="1800" dirty="0" err="1">
                <a:latin typeface="Courier New" panose="02070309020205020404" pitchFamily="49" charset="0"/>
                <a:cs typeface="Courier New" panose="02070309020205020404" pitchFamily="49" charset="0"/>
              </a:rPr>
              <a:t>cat</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catalogo:isbn</a:t>
            </a:r>
            <a:r>
              <a:rPr lang="es-ES" altLang="es-ES" sz="1800" dirty="0">
                <a:latin typeface="Courier New" panose="02070309020205020404" pitchFamily="49" charset="0"/>
                <a:cs typeface="Courier New" panose="02070309020205020404" pitchFamily="49" charset="0"/>
              </a:rPr>
              <a:t>&gt;</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84-4553-3334-2X</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catalogo:isbn</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catalogo:buscaIsbn</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SOAP-ENV:Body</a:t>
            </a:r>
            <a:r>
              <a:rPr lang="es-ES" altLang="es-ES" sz="1800" dirty="0">
                <a:latin typeface="Courier New" panose="02070309020205020404" pitchFamily="49" charset="0"/>
                <a:cs typeface="Courier New" panose="02070309020205020404" pitchFamily="49" charset="0"/>
              </a:rPr>
              <a:t>&gt;</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SOAP-ENV:Envelope</a:t>
            </a:r>
            <a:r>
              <a:rPr lang="es-ES" altLang="es-ES" sz="1800" dirty="0">
                <a:latin typeface="Courier New" panose="02070309020205020404" pitchFamily="49" charset="0"/>
                <a:cs typeface="Courier New" panose="02070309020205020404" pitchFamily="49" charset="0"/>
              </a:rPr>
              <a:t>&gt;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13</a:t>
            </a:fld>
            <a:endParaRPr lang="es-ES" dirty="0"/>
          </a:p>
        </p:txBody>
      </p:sp>
    </p:spTree>
    <p:extLst>
      <p:ext uri="{BB962C8B-B14F-4D97-AF65-F5344CB8AC3E}">
        <p14:creationId xmlns:p14="http://schemas.microsoft.com/office/powerpoint/2010/main" val="3842609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es-ES" dirty="0" err="1"/>
              <a:t>Ejemplo</a:t>
            </a:r>
            <a:r>
              <a:rPr lang="en-GB" altLang="es-ES" dirty="0"/>
              <a:t> </a:t>
            </a:r>
            <a:r>
              <a:rPr lang="en-GB" altLang="es-ES" dirty="0" err="1"/>
              <a:t>mensaje</a:t>
            </a:r>
            <a:r>
              <a:rPr lang="en-GB" altLang="es-ES" dirty="0"/>
              <a:t> SOAP </a:t>
            </a:r>
            <a:r>
              <a:rPr lang="en-GB" altLang="es-ES" dirty="0" err="1"/>
              <a:t>respuesta</a:t>
            </a:r>
            <a:endParaRPr lang="es-ES" altLang="es-ES" dirty="0"/>
          </a:p>
        </p:txBody>
      </p:sp>
      <p:sp>
        <p:nvSpPr>
          <p:cNvPr id="16387" name="Rectangle 3"/>
          <p:cNvSpPr>
            <a:spLocks noGrp="1" noChangeArrowheads="1"/>
          </p:cNvSpPr>
          <p:nvPr>
            <p:ph idx="1"/>
          </p:nvPr>
        </p:nvSpPr>
        <p:spPr/>
        <p:txBody>
          <a:bodyPr>
            <a:normAutofit/>
          </a:bodyPr>
          <a:lstStyle/>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&lt;?xml version="1.0" encoding="UTF-8" ?&gt;</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&lt;</a:t>
            </a:r>
            <a:r>
              <a:rPr lang="en-GB" altLang="es-ES" sz="1800" dirty="0" err="1">
                <a:latin typeface="Courier New" panose="02070309020205020404" pitchFamily="49" charset="0"/>
                <a:cs typeface="Courier New" panose="02070309020205020404" pitchFamily="49" charset="0"/>
              </a:rPr>
              <a:t>SOAP-ENV:Envelope</a:t>
            </a:r>
            <a:r>
              <a:rPr lang="en-GB" altLang="es-ES" sz="1800" dirty="0">
                <a:latin typeface="Courier New" panose="02070309020205020404" pitchFamily="49" charset="0"/>
                <a:cs typeface="Courier New" panose="02070309020205020404" pitchFamily="49" charset="0"/>
              </a:rPr>
              <a:t> </a:t>
            </a:r>
          </a:p>
          <a:p>
            <a:pPr>
              <a:lnSpc>
                <a:spcPct val="80000"/>
              </a:lnSpc>
              <a:buNone/>
            </a:pPr>
            <a:r>
              <a:rPr lang="en-GB" altLang="es-ES" sz="1800" dirty="0">
                <a:latin typeface="Courier New" panose="02070309020205020404" pitchFamily="49" charset="0"/>
                <a:cs typeface="Courier New" panose="02070309020205020404" pitchFamily="49" charset="0"/>
              </a:rPr>
              <a:t>	</a:t>
            </a:r>
            <a:r>
              <a:rPr lang="en-GB" altLang="es-ES" sz="1800" dirty="0" err="1">
                <a:latin typeface="Courier New" panose="02070309020205020404" pitchFamily="49" charset="0"/>
                <a:cs typeface="Courier New" panose="02070309020205020404" pitchFamily="49" charset="0"/>
              </a:rPr>
              <a:t>xmlns:SOAP-ENV</a:t>
            </a:r>
            <a:r>
              <a:rPr lang="en-GB" altLang="es-ES" sz="1800" dirty="0">
                <a:latin typeface="Courier New" panose="02070309020205020404" pitchFamily="49" charset="0"/>
                <a:cs typeface="Courier New" panose="02070309020205020404" pitchFamily="49" charset="0"/>
              </a:rPr>
              <a:t>=”http://www.w3.org/2003/05/soap-envelope"&gt;  </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	&lt;</a:t>
            </a:r>
            <a:r>
              <a:rPr lang="en-GB" altLang="es-ES" sz="1800" dirty="0" err="1">
                <a:latin typeface="Courier New" panose="02070309020205020404" pitchFamily="49" charset="0"/>
                <a:cs typeface="Courier New" panose="02070309020205020404" pitchFamily="49" charset="0"/>
              </a:rPr>
              <a:t>SOAP-ENV:Header</a:t>
            </a:r>
            <a:r>
              <a:rPr lang="en-GB"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n-GB" altLang="es-ES" sz="1800" dirty="0">
                <a:latin typeface="Courier New" panose="02070309020205020404" pitchFamily="49" charset="0"/>
                <a:cs typeface="Courier New" panose="02070309020205020404" pitchFamily="49" charset="0"/>
              </a:rPr>
              <a:t>	&lt;/</a:t>
            </a:r>
            <a:r>
              <a:rPr lang="en-GB" altLang="es-ES" sz="1800" dirty="0" err="1">
                <a:latin typeface="Courier New" panose="02070309020205020404" pitchFamily="49" charset="0"/>
                <a:cs typeface="Courier New" panose="02070309020205020404" pitchFamily="49" charset="0"/>
              </a:rPr>
              <a:t>SOAP-ENV:Header</a:t>
            </a:r>
            <a:r>
              <a:rPr lang="en-GB"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SOAP-ENV:Body</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a:t>
            </a:r>
            <a:r>
              <a:rPr lang="es-ES" altLang="es-ES" sz="1800" b="1" dirty="0" err="1">
                <a:latin typeface="Courier New" panose="02070309020205020404" pitchFamily="49" charset="0"/>
                <a:cs typeface="Courier New" panose="02070309020205020404" pitchFamily="49" charset="0"/>
              </a:rPr>
              <a:t>buscaIsbnResponse</a:t>
            </a: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xmlns:catalogo</a:t>
            </a:r>
            <a:r>
              <a:rPr lang="es-ES" altLang="es-ES" sz="1800" dirty="0">
                <a:latin typeface="Courier New" panose="02070309020205020404" pitchFamily="49" charset="0"/>
                <a:cs typeface="Courier New" panose="02070309020205020404" pitchFamily="49" charset="0"/>
              </a:rPr>
              <a:t>="http://catalogo.org/</a:t>
            </a:r>
            <a:r>
              <a:rPr lang="es-ES" altLang="es-ES" sz="1800" dirty="0" err="1">
                <a:latin typeface="Courier New" panose="02070309020205020404" pitchFamily="49" charset="0"/>
                <a:cs typeface="Courier New" panose="02070309020205020404" pitchFamily="49" charset="0"/>
              </a:rPr>
              <a:t>cat</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catalogo:titulo</a:t>
            </a:r>
            <a:r>
              <a:rPr lang="es-ES" altLang="es-ES" sz="1800" dirty="0">
                <a:latin typeface="Courier New" panose="02070309020205020404" pitchFamily="49" charset="0"/>
                <a:cs typeface="Courier New" panose="02070309020205020404" pitchFamily="49" charset="0"/>
              </a:rPr>
              <a:t>&gt;</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Catalogar materiales especiales</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catalogo:titulo</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catalogo:autor</a:t>
            </a:r>
            <a:r>
              <a:rPr lang="es-ES" altLang="es-ES" sz="1800" dirty="0">
                <a:latin typeface="Courier New" panose="02070309020205020404" pitchFamily="49" charset="0"/>
                <a:cs typeface="Courier New" panose="02070309020205020404" pitchFamily="49" charset="0"/>
              </a:rPr>
              <a:t>&gt;Marta de Juanes&lt;/</a:t>
            </a:r>
            <a:r>
              <a:rPr lang="es-ES" altLang="es-ES" sz="1800" dirty="0" err="1">
                <a:latin typeface="Courier New" panose="02070309020205020404" pitchFamily="49" charset="0"/>
                <a:cs typeface="Courier New" panose="02070309020205020404" pitchFamily="49" charset="0"/>
              </a:rPr>
              <a:t>catalogo:autor</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catalogo:buscaIsbnResponse</a:t>
            </a:r>
            <a:r>
              <a:rPr lang="es-ES" altLang="es-ES" sz="1800" dirty="0">
                <a:latin typeface="Courier New" panose="02070309020205020404" pitchFamily="49" charset="0"/>
                <a:cs typeface="Courier New" panose="02070309020205020404" pitchFamily="49" charset="0"/>
              </a:rPr>
              <a:t>&gt;  </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	&lt;/</a:t>
            </a:r>
            <a:r>
              <a:rPr lang="es-ES" altLang="es-ES" sz="1800" dirty="0" err="1">
                <a:latin typeface="Courier New" panose="02070309020205020404" pitchFamily="49" charset="0"/>
                <a:cs typeface="Courier New" panose="02070309020205020404" pitchFamily="49" charset="0"/>
              </a:rPr>
              <a:t>SOAP-ENV:Body</a:t>
            </a:r>
            <a:r>
              <a:rPr lang="es-ES" altLang="es-ES" sz="1800" dirty="0">
                <a:latin typeface="Courier New" panose="02070309020205020404" pitchFamily="49" charset="0"/>
                <a:cs typeface="Courier New" panose="02070309020205020404" pitchFamily="49" charset="0"/>
              </a:rPr>
              <a:t>&gt;</a:t>
            </a:r>
          </a:p>
          <a:p>
            <a:pPr>
              <a:lnSpc>
                <a:spcPct val="80000"/>
              </a:lnSpc>
              <a:buFont typeface="Wingdings" pitchFamily="2" charset="2"/>
              <a:buNone/>
            </a:pP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SOAP-ENV:Envelope</a:t>
            </a:r>
            <a:r>
              <a:rPr lang="es-ES" altLang="es-ES" sz="1800" dirty="0">
                <a:latin typeface="Courier New" panose="02070309020205020404" pitchFamily="49" charset="0"/>
                <a:cs typeface="Courier New" panose="02070309020205020404" pitchFamily="49" charset="0"/>
              </a:rPr>
              <a:t>&gt;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14</a:t>
            </a:fld>
            <a:endParaRPr lang="es-ES" dirty="0"/>
          </a:p>
        </p:txBody>
      </p:sp>
    </p:spTree>
    <p:extLst>
      <p:ext uri="{BB962C8B-B14F-4D97-AF65-F5344CB8AC3E}">
        <p14:creationId xmlns:p14="http://schemas.microsoft.com/office/powerpoint/2010/main" val="4225828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MX" altLang="es-ES" dirty="0"/>
              <a:t>Introducción a SOAP</a:t>
            </a:r>
            <a:endParaRPr lang="es-ES" altLang="es-ES" dirty="0"/>
          </a:p>
        </p:txBody>
      </p:sp>
      <p:sp>
        <p:nvSpPr>
          <p:cNvPr id="21507" name="Rectangle 3"/>
          <p:cNvSpPr>
            <a:spLocks noGrp="1" noChangeArrowheads="1"/>
          </p:cNvSpPr>
          <p:nvPr>
            <p:ph type="body" idx="1"/>
          </p:nvPr>
        </p:nvSpPr>
        <p:spPr/>
        <p:txBody>
          <a:bodyPr>
            <a:normAutofit lnSpcReduction="10000"/>
          </a:bodyPr>
          <a:lstStyle/>
          <a:p>
            <a:r>
              <a:rPr lang="es-MX" altLang="es-ES" dirty="0"/>
              <a:t>SOAP está compuesto por tres partes:</a:t>
            </a:r>
          </a:p>
          <a:p>
            <a:pPr lvl="1"/>
            <a:r>
              <a:rPr lang="es-ES" b="1" dirty="0"/>
              <a:t>Sobre (</a:t>
            </a:r>
            <a:r>
              <a:rPr lang="es-ES" b="1" dirty="0" err="1"/>
              <a:t>envelope</a:t>
            </a:r>
            <a:r>
              <a:rPr lang="es-ES" b="1" dirty="0"/>
              <a:t>)</a:t>
            </a:r>
            <a:r>
              <a:rPr lang="es-ES" dirty="0"/>
              <a:t>: </a:t>
            </a:r>
            <a:r>
              <a:rPr lang="es-MX" altLang="es-ES" dirty="0"/>
              <a:t>define un marco para expresar:</a:t>
            </a:r>
          </a:p>
          <a:p>
            <a:pPr lvl="2"/>
            <a:r>
              <a:rPr lang="es-MX" altLang="es-ES" dirty="0"/>
              <a:t>Qué es un mensaje (que hay en el mensaje)</a:t>
            </a:r>
          </a:p>
          <a:p>
            <a:pPr lvl="2"/>
            <a:r>
              <a:rPr lang="es-MX" altLang="es-ES" dirty="0"/>
              <a:t>Quién debería manejarlo</a:t>
            </a:r>
          </a:p>
          <a:p>
            <a:pPr lvl="2"/>
            <a:r>
              <a:rPr lang="es-MX" altLang="es-ES" dirty="0"/>
              <a:t>Qué partes son obligatorias y  que partes son opcionales.</a:t>
            </a:r>
          </a:p>
          <a:p>
            <a:pPr lvl="2"/>
            <a:r>
              <a:rPr lang="es-ES" dirty="0"/>
              <a:t>Cómo procesar el mensaje</a:t>
            </a:r>
          </a:p>
          <a:p>
            <a:pPr lvl="1"/>
            <a:r>
              <a:rPr lang="es-ES" b="1" dirty="0"/>
              <a:t>Conjunto de reglas de codificación (</a:t>
            </a:r>
            <a:r>
              <a:rPr lang="es-ES" b="1" dirty="0" err="1"/>
              <a:t>encoding</a:t>
            </a:r>
            <a:r>
              <a:rPr lang="es-ES" b="1" dirty="0"/>
              <a:t> rules)</a:t>
            </a:r>
          </a:p>
          <a:p>
            <a:pPr lvl="2"/>
            <a:r>
              <a:rPr lang="es-MX" altLang="es-ES" dirty="0"/>
              <a:t>Define un mecanismo para intercambiar instancias de tipos de datos definidos por aplicaciones</a:t>
            </a:r>
            <a:endParaRPr lang="es-ES" dirty="0"/>
          </a:p>
          <a:p>
            <a:pPr lvl="1"/>
            <a:r>
              <a:rPr lang="es-ES" b="1" dirty="0"/>
              <a:t>Convención RPC (RPC </a:t>
            </a:r>
            <a:r>
              <a:rPr lang="es-ES" b="1" dirty="0" err="1"/>
              <a:t>representation</a:t>
            </a:r>
            <a:r>
              <a:rPr lang="es-ES" b="1" dirty="0"/>
              <a:t>)</a:t>
            </a:r>
          </a:p>
          <a:p>
            <a:pPr lvl="2"/>
            <a:r>
              <a:rPr lang="es-MX" altLang="es-ES" dirty="0"/>
              <a:t>Define una convención para representar llamadas y respuestas a procedimientos remotos </a:t>
            </a:r>
          </a:p>
          <a:p>
            <a:endParaRPr 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15</a:t>
            </a:fld>
            <a:endParaRPr lang="es-ES" dirty="0"/>
          </a:p>
        </p:txBody>
      </p:sp>
    </p:spTree>
    <p:extLst>
      <p:ext uri="{BB962C8B-B14F-4D97-AF65-F5344CB8AC3E}">
        <p14:creationId xmlns:p14="http://schemas.microsoft.com/office/powerpoint/2010/main" val="871161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MX" altLang="es-ES" dirty="0"/>
              <a:t>Estructura de un mensaje SOAP</a:t>
            </a:r>
            <a:endParaRPr lang="es-ES" altLang="es-ES" dirty="0"/>
          </a:p>
        </p:txBody>
      </p:sp>
      <p:sp>
        <p:nvSpPr>
          <p:cNvPr id="22531" name="Rectangle 3"/>
          <p:cNvSpPr>
            <a:spLocks noGrp="1" noChangeArrowheads="1"/>
          </p:cNvSpPr>
          <p:nvPr>
            <p:ph type="body" idx="1"/>
          </p:nvPr>
        </p:nvSpPr>
        <p:spPr/>
        <p:txBody>
          <a:bodyPr>
            <a:normAutofit fontScale="77500" lnSpcReduction="20000"/>
          </a:bodyPr>
          <a:lstStyle/>
          <a:p>
            <a:r>
              <a:rPr lang="es-MX" altLang="es-ES" dirty="0"/>
              <a:t>Un mensaje SOAP está estructurado de la siguiente manera:</a:t>
            </a:r>
          </a:p>
          <a:p>
            <a:pPr lvl="1"/>
            <a:r>
              <a:rPr lang="es-ES" altLang="es-ES" b="1" dirty="0"/>
              <a:t>Sobre </a:t>
            </a:r>
            <a:r>
              <a:rPr lang="es-ES" altLang="es-ES" dirty="0"/>
              <a:t>(</a:t>
            </a:r>
            <a:r>
              <a:rPr lang="es-ES" altLang="es-ES" dirty="0" err="1"/>
              <a:t>envelope</a:t>
            </a:r>
            <a:r>
              <a:rPr lang="es-ES" altLang="es-ES" dirty="0"/>
              <a:t>)</a:t>
            </a:r>
            <a:r>
              <a:rPr lang="es-MX" altLang="es-ES" dirty="0"/>
              <a:t>: </a:t>
            </a:r>
          </a:p>
          <a:p>
            <a:pPr lvl="2"/>
            <a:r>
              <a:rPr lang="es-MX" altLang="es-ES" dirty="0"/>
              <a:t>Es el elemento raíz del documento XML  y lo identifica como un mensaje SOAP.</a:t>
            </a:r>
          </a:p>
          <a:p>
            <a:pPr lvl="2"/>
            <a:r>
              <a:rPr lang="es-MX" altLang="es-ES" dirty="0"/>
              <a:t>Este elemento es necesario (requerido) </a:t>
            </a:r>
          </a:p>
          <a:p>
            <a:pPr lvl="1"/>
            <a:r>
              <a:rPr lang="es-ES" altLang="es-ES" b="1" dirty="0"/>
              <a:t>Encabezado / cabecera </a:t>
            </a:r>
            <a:r>
              <a:rPr lang="es-ES" altLang="es-ES" dirty="0"/>
              <a:t>(</a:t>
            </a:r>
            <a:r>
              <a:rPr lang="es-ES" altLang="es-ES" dirty="0" err="1"/>
              <a:t>header</a:t>
            </a:r>
            <a:r>
              <a:rPr lang="es-ES" altLang="es-ES" dirty="0"/>
              <a:t>)</a:t>
            </a:r>
            <a:r>
              <a:rPr lang="es-MX" altLang="es-ES" dirty="0"/>
              <a:t>: </a:t>
            </a:r>
          </a:p>
          <a:p>
            <a:pPr lvl="2"/>
            <a:r>
              <a:rPr lang="es-AR" altLang="es-ES" dirty="0"/>
              <a:t>Es la información de identificación del contenido. </a:t>
            </a:r>
          </a:p>
          <a:p>
            <a:pPr lvl="2"/>
            <a:r>
              <a:rPr lang="es-AR" altLang="es-ES" dirty="0"/>
              <a:t>Es opcional en un mensaje SOAP</a:t>
            </a:r>
          </a:p>
          <a:p>
            <a:pPr lvl="1"/>
            <a:r>
              <a:rPr lang="es-ES" altLang="es-ES" b="1" dirty="0"/>
              <a:t>Cuerpo </a:t>
            </a:r>
            <a:r>
              <a:rPr lang="es-ES" altLang="es-ES" dirty="0"/>
              <a:t>(</a:t>
            </a:r>
            <a:r>
              <a:rPr lang="es-ES" altLang="es-ES" dirty="0" err="1"/>
              <a:t>body</a:t>
            </a:r>
            <a:r>
              <a:rPr lang="es-ES" altLang="es-ES" dirty="0"/>
              <a:t>)</a:t>
            </a:r>
            <a:r>
              <a:rPr lang="es-MX" altLang="es-ES" dirty="0"/>
              <a:t>:</a:t>
            </a:r>
            <a:r>
              <a:rPr lang="es-ES" altLang="es-ES" dirty="0"/>
              <a:t> </a:t>
            </a:r>
          </a:p>
          <a:p>
            <a:pPr lvl="2"/>
            <a:r>
              <a:rPr lang="es-AR" altLang="es-ES" dirty="0"/>
              <a:t>Es el contenido del mensaje, </a:t>
            </a:r>
            <a:r>
              <a:rPr lang="es-ES" altLang="es-ES" dirty="0"/>
              <a:t>posee </a:t>
            </a:r>
            <a:r>
              <a:rPr lang="es-MX" altLang="es-ES" dirty="0"/>
              <a:t>la información obligatoria para el receptor del mensaje</a:t>
            </a:r>
            <a:r>
              <a:rPr lang="es-ES" altLang="es-ES" dirty="0"/>
              <a:t>.</a:t>
            </a:r>
          </a:p>
          <a:p>
            <a:pPr lvl="2"/>
            <a:r>
              <a:rPr lang="es-ES" altLang="es-ES" dirty="0"/>
              <a:t>Puede tener información de llamada o de respuesta. </a:t>
            </a:r>
          </a:p>
          <a:p>
            <a:pPr lvl="2"/>
            <a:r>
              <a:rPr lang="es-ES" altLang="es-ES" dirty="0"/>
              <a:t>Es un elemento obligatorio dentro de un mensaje SOAP</a:t>
            </a:r>
          </a:p>
          <a:p>
            <a:pPr lvl="1"/>
            <a:r>
              <a:rPr lang="es-ES" altLang="es-ES" b="1" dirty="0"/>
              <a:t>Error </a:t>
            </a:r>
            <a:r>
              <a:rPr lang="es-ES" altLang="es-ES" dirty="0"/>
              <a:t>(</a:t>
            </a:r>
            <a:r>
              <a:rPr lang="es-ES" altLang="es-ES" dirty="0" err="1"/>
              <a:t>fault</a:t>
            </a:r>
            <a:r>
              <a:rPr lang="es-ES" altLang="es-ES" dirty="0"/>
              <a:t> </a:t>
            </a:r>
            <a:r>
              <a:rPr lang="es-ES" altLang="es-ES" dirty="0" err="1"/>
              <a:t>element</a:t>
            </a:r>
            <a:r>
              <a:rPr lang="es-ES" altLang="es-ES" dirty="0"/>
              <a:t>)</a:t>
            </a:r>
          </a:p>
          <a:p>
            <a:pPr lvl="2"/>
            <a:r>
              <a:rPr lang="es-ES" altLang="es-ES" dirty="0"/>
              <a:t>Información sobre errores que puedan ocurrir</a:t>
            </a:r>
          </a:p>
          <a:p>
            <a:pPr lvl="2"/>
            <a:r>
              <a:rPr lang="es-ES" altLang="es-ES" dirty="0"/>
              <a:t>Este elemento es opcional </a:t>
            </a:r>
            <a:endParaRPr lang="es-MX"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16</a:t>
            </a:fld>
            <a:endParaRPr lang="es-ES" dirty="0"/>
          </a:p>
        </p:txBody>
      </p:sp>
    </p:spTree>
    <p:extLst>
      <p:ext uri="{BB962C8B-B14F-4D97-AF65-F5344CB8AC3E}">
        <p14:creationId xmlns:p14="http://schemas.microsoft.com/office/powerpoint/2010/main" val="36896241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wipe(left)">
                                      <p:cBhvr>
                                        <p:cTn id="7" dur="500"/>
                                        <p:tgtEl>
                                          <p:spTgt spid="22531">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2531">
                                            <p:txEl>
                                              <p:pRg st="1" end="1"/>
                                            </p:txEl>
                                          </p:spTgt>
                                        </p:tgtEl>
                                        <p:attrNameLst>
                                          <p:attrName>style.visibility</p:attrName>
                                        </p:attrNameLst>
                                      </p:cBhvr>
                                      <p:to>
                                        <p:strVal val="visible"/>
                                      </p:to>
                                    </p:set>
                                    <p:animEffect transition="in" filter="wipe(left)">
                                      <p:cBhvr>
                                        <p:cTn id="10" dur="500"/>
                                        <p:tgtEl>
                                          <p:spTgt spid="22531">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2531">
                                            <p:txEl>
                                              <p:pRg st="2" end="2"/>
                                            </p:txEl>
                                          </p:spTgt>
                                        </p:tgtEl>
                                        <p:attrNameLst>
                                          <p:attrName>style.visibility</p:attrName>
                                        </p:attrNameLst>
                                      </p:cBhvr>
                                      <p:to>
                                        <p:strVal val="visible"/>
                                      </p:to>
                                    </p:set>
                                    <p:animEffect transition="in" filter="wipe(left)">
                                      <p:cBhvr>
                                        <p:cTn id="13" dur="500"/>
                                        <p:tgtEl>
                                          <p:spTgt spid="22531">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2531">
                                            <p:txEl>
                                              <p:pRg st="3" end="3"/>
                                            </p:txEl>
                                          </p:spTgt>
                                        </p:tgtEl>
                                        <p:attrNameLst>
                                          <p:attrName>style.visibility</p:attrName>
                                        </p:attrNameLst>
                                      </p:cBhvr>
                                      <p:to>
                                        <p:strVal val="visible"/>
                                      </p:to>
                                    </p:set>
                                    <p:animEffect transition="in" filter="wipe(left)">
                                      <p:cBhvr>
                                        <p:cTn id="16" dur="500"/>
                                        <p:tgtEl>
                                          <p:spTgt spid="22531">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animEffect transition="in" filter="wipe(left)">
                                      <p:cBhvr>
                                        <p:cTn id="19" dur="500"/>
                                        <p:tgtEl>
                                          <p:spTgt spid="22531">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2531">
                                            <p:txEl>
                                              <p:pRg st="5" end="5"/>
                                            </p:txEl>
                                          </p:spTgt>
                                        </p:tgtEl>
                                        <p:attrNameLst>
                                          <p:attrName>style.visibility</p:attrName>
                                        </p:attrNameLst>
                                      </p:cBhvr>
                                      <p:to>
                                        <p:strVal val="visible"/>
                                      </p:to>
                                    </p:set>
                                    <p:animEffect transition="in" filter="wipe(left)">
                                      <p:cBhvr>
                                        <p:cTn id="22" dur="500"/>
                                        <p:tgtEl>
                                          <p:spTgt spid="22531">
                                            <p:txEl>
                                              <p:pRg st="5" end="5"/>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2531">
                                            <p:txEl>
                                              <p:pRg st="6" end="6"/>
                                            </p:txEl>
                                          </p:spTgt>
                                        </p:tgtEl>
                                        <p:attrNameLst>
                                          <p:attrName>style.visibility</p:attrName>
                                        </p:attrNameLst>
                                      </p:cBhvr>
                                      <p:to>
                                        <p:strVal val="visible"/>
                                      </p:to>
                                    </p:set>
                                    <p:animEffect transition="in" filter="wipe(left)">
                                      <p:cBhvr>
                                        <p:cTn id="25" dur="500"/>
                                        <p:tgtEl>
                                          <p:spTgt spid="22531">
                                            <p:txEl>
                                              <p:pRg st="6" end="6"/>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2531">
                                            <p:txEl>
                                              <p:pRg st="7" end="7"/>
                                            </p:txEl>
                                          </p:spTgt>
                                        </p:tgtEl>
                                        <p:attrNameLst>
                                          <p:attrName>style.visibility</p:attrName>
                                        </p:attrNameLst>
                                      </p:cBhvr>
                                      <p:to>
                                        <p:strVal val="visible"/>
                                      </p:to>
                                    </p:set>
                                    <p:animEffect transition="in" filter="wipe(left)">
                                      <p:cBhvr>
                                        <p:cTn id="28" dur="500"/>
                                        <p:tgtEl>
                                          <p:spTgt spid="22531">
                                            <p:txEl>
                                              <p:pRg st="7" end="7"/>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2531">
                                            <p:txEl>
                                              <p:pRg st="8" end="8"/>
                                            </p:txEl>
                                          </p:spTgt>
                                        </p:tgtEl>
                                        <p:attrNameLst>
                                          <p:attrName>style.visibility</p:attrName>
                                        </p:attrNameLst>
                                      </p:cBhvr>
                                      <p:to>
                                        <p:strVal val="visible"/>
                                      </p:to>
                                    </p:set>
                                    <p:animEffect transition="in" filter="wipe(left)">
                                      <p:cBhvr>
                                        <p:cTn id="31" dur="500"/>
                                        <p:tgtEl>
                                          <p:spTgt spid="22531">
                                            <p:txEl>
                                              <p:pRg st="8" end="8"/>
                                            </p:tx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2531">
                                            <p:txEl>
                                              <p:pRg st="9" end="9"/>
                                            </p:txEl>
                                          </p:spTgt>
                                        </p:tgtEl>
                                        <p:attrNameLst>
                                          <p:attrName>style.visibility</p:attrName>
                                        </p:attrNameLst>
                                      </p:cBhvr>
                                      <p:to>
                                        <p:strVal val="visible"/>
                                      </p:to>
                                    </p:set>
                                    <p:animEffect transition="in" filter="wipe(left)">
                                      <p:cBhvr>
                                        <p:cTn id="34" dur="500"/>
                                        <p:tgtEl>
                                          <p:spTgt spid="22531">
                                            <p:txEl>
                                              <p:pRg st="9" end="9"/>
                                            </p:tx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2531">
                                            <p:txEl>
                                              <p:pRg st="10" end="10"/>
                                            </p:txEl>
                                          </p:spTgt>
                                        </p:tgtEl>
                                        <p:attrNameLst>
                                          <p:attrName>style.visibility</p:attrName>
                                        </p:attrNameLst>
                                      </p:cBhvr>
                                      <p:to>
                                        <p:strVal val="visible"/>
                                      </p:to>
                                    </p:set>
                                    <p:animEffect transition="in" filter="wipe(left)">
                                      <p:cBhvr>
                                        <p:cTn id="37" dur="500"/>
                                        <p:tgtEl>
                                          <p:spTgt spid="22531">
                                            <p:txEl>
                                              <p:pRg st="10" end="10"/>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2531">
                                            <p:txEl>
                                              <p:pRg st="11" end="11"/>
                                            </p:txEl>
                                          </p:spTgt>
                                        </p:tgtEl>
                                        <p:attrNameLst>
                                          <p:attrName>style.visibility</p:attrName>
                                        </p:attrNameLst>
                                      </p:cBhvr>
                                      <p:to>
                                        <p:strVal val="visible"/>
                                      </p:to>
                                    </p:set>
                                    <p:animEffect transition="in" filter="wipe(left)">
                                      <p:cBhvr>
                                        <p:cTn id="40" dur="500"/>
                                        <p:tgtEl>
                                          <p:spTgt spid="22531">
                                            <p:txEl>
                                              <p:pRg st="11" end="11"/>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2531">
                                            <p:txEl>
                                              <p:pRg st="12" end="12"/>
                                            </p:txEl>
                                          </p:spTgt>
                                        </p:tgtEl>
                                        <p:attrNameLst>
                                          <p:attrName>style.visibility</p:attrName>
                                        </p:attrNameLst>
                                      </p:cBhvr>
                                      <p:to>
                                        <p:strVal val="visible"/>
                                      </p:to>
                                    </p:set>
                                    <p:animEffect transition="in" filter="wipe(left)">
                                      <p:cBhvr>
                                        <p:cTn id="43" dur="500"/>
                                        <p:tgtEl>
                                          <p:spTgt spid="22531">
                                            <p:txEl>
                                              <p:pRg st="12" end="12"/>
                                            </p:tx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2531">
                                            <p:txEl>
                                              <p:pRg st="13" end="13"/>
                                            </p:txEl>
                                          </p:spTgt>
                                        </p:tgtEl>
                                        <p:attrNameLst>
                                          <p:attrName>style.visibility</p:attrName>
                                        </p:attrNameLst>
                                      </p:cBhvr>
                                      <p:to>
                                        <p:strVal val="visible"/>
                                      </p:to>
                                    </p:set>
                                    <p:animEffect transition="in" filter="wipe(left)">
                                      <p:cBhvr>
                                        <p:cTn id="46" dur="500"/>
                                        <p:tgtEl>
                                          <p:spTgt spid="22531">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altLang="es-ES" dirty="0"/>
              <a:t>Anatomía de un mensaje SOAP</a:t>
            </a:r>
          </a:p>
        </p:txBody>
      </p:sp>
      <p:sp>
        <p:nvSpPr>
          <p:cNvPr id="12291" name="Rectangle 3"/>
          <p:cNvSpPr>
            <a:spLocks noGrp="1" noChangeArrowheads="1"/>
          </p:cNvSpPr>
          <p:nvPr>
            <p:ph type="body" idx="1"/>
          </p:nvPr>
        </p:nvSpPr>
        <p:spPr/>
        <p:txBody>
          <a:bodyPr/>
          <a:lstStyle/>
          <a:p>
            <a:r>
              <a:rPr lang="es-AR" altLang="es-ES" dirty="0"/>
              <a:t> </a:t>
            </a:r>
            <a:endParaRPr lang="es-ES" altLang="es-ES" dirty="0"/>
          </a:p>
        </p:txBody>
      </p:sp>
      <p:sp>
        <p:nvSpPr>
          <p:cNvPr id="4" name="3 Rectángulo"/>
          <p:cNvSpPr/>
          <p:nvPr/>
        </p:nvSpPr>
        <p:spPr bwMode="auto">
          <a:xfrm>
            <a:off x="914400" y="555171"/>
            <a:ext cx="7282543" cy="4653643"/>
          </a:xfrm>
          <a:prstGeom prst="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2800" b="1" i="0" u="none" strike="noStrike" cap="none" normalizeH="0" baseline="0" dirty="0">
                <a:ln>
                  <a:noFill/>
                </a:ln>
                <a:solidFill>
                  <a:schemeClr val="bg1"/>
                </a:solidFill>
                <a:effectLst>
                  <a:outerShdw blurRad="38100" dist="38100" dir="2700000" algn="tl">
                    <a:srgbClr val="000000">
                      <a:alpha val="43137"/>
                    </a:srgbClr>
                  </a:outerShdw>
                </a:effectLst>
                <a:latin typeface="Calibri" pitchFamily="34" charset="0"/>
              </a:rPr>
              <a:t>SOAP </a:t>
            </a:r>
            <a:r>
              <a:rPr kumimoji="0" lang="es-ES" sz="2800" b="1" i="0" u="none" strike="noStrike" cap="none" normalizeH="0" baseline="0" dirty="0" err="1">
                <a:ln>
                  <a:noFill/>
                </a:ln>
                <a:solidFill>
                  <a:schemeClr val="bg1"/>
                </a:solidFill>
                <a:effectLst>
                  <a:outerShdw blurRad="38100" dist="38100" dir="2700000" algn="tl">
                    <a:srgbClr val="000000">
                      <a:alpha val="43137"/>
                    </a:srgbClr>
                  </a:outerShdw>
                </a:effectLst>
                <a:latin typeface="Calibri" pitchFamily="34" charset="0"/>
              </a:rPr>
              <a:t>Envelope</a:t>
            </a:r>
            <a:endParaRPr kumimoji="0" lang="es-ES" sz="2800" b="1" i="0" u="none" strike="noStrike" cap="none" normalizeH="0" baseline="0" dirty="0">
              <a:ln>
                <a:noFill/>
              </a:ln>
              <a:solidFill>
                <a:schemeClr val="bg1"/>
              </a:solidFill>
              <a:effectLst>
                <a:outerShdw blurRad="38100" dist="38100" dir="2700000" algn="tl">
                  <a:srgbClr val="000000">
                    <a:alpha val="43137"/>
                  </a:srgbClr>
                </a:outerShdw>
              </a:effectLst>
              <a:latin typeface="Calibri" pitchFamily="34" charset="0"/>
            </a:endParaRPr>
          </a:p>
        </p:txBody>
      </p:sp>
      <p:sp>
        <p:nvSpPr>
          <p:cNvPr id="5" name="4 Rectángulo"/>
          <p:cNvSpPr/>
          <p:nvPr/>
        </p:nvSpPr>
        <p:spPr bwMode="auto">
          <a:xfrm>
            <a:off x="1143001" y="1134820"/>
            <a:ext cx="6841670" cy="1110344"/>
          </a:xfrm>
          <a:prstGeom prst="rect">
            <a:avLst/>
          </a:prstGeom>
          <a:ln>
            <a:prstDash val="sysDash"/>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a:ln>
                  <a:noFill/>
                </a:ln>
                <a:solidFill>
                  <a:schemeClr val="bg1"/>
                </a:solidFill>
                <a:latin typeface="Calibri" pitchFamily="34" charset="0"/>
              </a:rPr>
              <a:t>SOAP </a:t>
            </a:r>
            <a:r>
              <a:rPr kumimoji="0" lang="es-ES" sz="2000" b="1" i="0" u="none" strike="noStrike" cap="none" normalizeH="0" baseline="0" dirty="0" err="1">
                <a:ln>
                  <a:noFill/>
                </a:ln>
                <a:solidFill>
                  <a:schemeClr val="bg1"/>
                </a:solidFill>
                <a:latin typeface="Calibri" pitchFamily="34" charset="0"/>
              </a:rPr>
              <a:t>Header</a:t>
            </a:r>
            <a:endParaRPr kumimoji="0" lang="es-ES" sz="2000" b="1" i="0" u="none" strike="noStrike" cap="none" normalizeH="0" baseline="0" dirty="0">
              <a:ln>
                <a:noFill/>
              </a:ln>
              <a:solidFill>
                <a:schemeClr val="bg1"/>
              </a:solidFill>
              <a:latin typeface="Calibri" pitchFamily="34" charset="0"/>
            </a:endParaRPr>
          </a:p>
        </p:txBody>
      </p:sp>
      <p:sp>
        <p:nvSpPr>
          <p:cNvPr id="6" name="5 Rectángulo"/>
          <p:cNvSpPr/>
          <p:nvPr/>
        </p:nvSpPr>
        <p:spPr bwMode="auto">
          <a:xfrm>
            <a:off x="1347105" y="1592017"/>
            <a:ext cx="1494066" cy="481693"/>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Header</a:t>
            </a:r>
            <a:r>
              <a:rPr kumimoji="0" lang="es-ES" sz="1800" b="0" i="0" u="none" strike="noStrike" cap="none" normalizeH="0" baseline="0" dirty="0">
                <a:ln>
                  <a:noFill/>
                </a:ln>
                <a:solidFill>
                  <a:schemeClr val="tx1"/>
                </a:solidFill>
                <a:effectLst/>
                <a:latin typeface="Calibri" pitchFamily="34" charset="0"/>
              </a:rPr>
              <a:t> block</a:t>
            </a:r>
          </a:p>
        </p:txBody>
      </p:sp>
      <p:sp>
        <p:nvSpPr>
          <p:cNvPr id="10" name="9 Rectángulo"/>
          <p:cNvSpPr/>
          <p:nvPr/>
        </p:nvSpPr>
        <p:spPr bwMode="auto">
          <a:xfrm>
            <a:off x="1143001" y="2408445"/>
            <a:ext cx="6841670" cy="2490126"/>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2000" b="1" i="0" u="none" cap="none" normalizeH="0" baseline="0" dirty="0">
                <a:ln>
                  <a:noFill/>
                </a:ln>
                <a:solidFill>
                  <a:schemeClr val="bg1"/>
                </a:solidFill>
                <a:effectLst>
                  <a:outerShdw blurRad="38100" dist="38100" dir="2700000" algn="tl">
                    <a:srgbClr val="000000">
                      <a:alpha val="43137"/>
                    </a:srgbClr>
                  </a:outerShdw>
                </a:effectLst>
                <a:latin typeface="Calibri" pitchFamily="34" charset="0"/>
              </a:rPr>
              <a:t>SOAP </a:t>
            </a:r>
            <a:r>
              <a:rPr kumimoji="0" lang="es-ES" sz="2000" b="1" i="0" u="none" cap="none" normalizeH="0" baseline="0" dirty="0" err="1">
                <a:ln>
                  <a:noFill/>
                </a:ln>
                <a:solidFill>
                  <a:schemeClr val="bg1"/>
                </a:solidFill>
                <a:effectLst>
                  <a:outerShdw blurRad="38100" dist="38100" dir="2700000" algn="tl">
                    <a:srgbClr val="000000">
                      <a:alpha val="43137"/>
                    </a:srgbClr>
                  </a:outerShdw>
                </a:effectLst>
                <a:latin typeface="Calibri" pitchFamily="34" charset="0"/>
              </a:rPr>
              <a:t>Body</a:t>
            </a:r>
            <a:endParaRPr kumimoji="0" lang="es-ES" sz="2000" b="1" i="0" u="none" cap="none" normalizeH="0" baseline="0" dirty="0">
              <a:ln>
                <a:noFill/>
              </a:ln>
              <a:solidFill>
                <a:schemeClr val="bg1"/>
              </a:solidFill>
              <a:effectLst>
                <a:outerShdw blurRad="38100" dist="38100" dir="2700000" algn="tl">
                  <a:srgbClr val="000000">
                    <a:alpha val="43137"/>
                  </a:srgbClr>
                </a:outerShdw>
              </a:effectLst>
              <a:latin typeface="Calibri" pitchFamily="34" charset="0"/>
            </a:endParaRPr>
          </a:p>
        </p:txBody>
      </p:sp>
      <p:sp>
        <p:nvSpPr>
          <p:cNvPr id="11" name="10 Rectángulo"/>
          <p:cNvSpPr/>
          <p:nvPr/>
        </p:nvSpPr>
        <p:spPr bwMode="auto">
          <a:xfrm>
            <a:off x="1245052" y="2786723"/>
            <a:ext cx="3192238" cy="3600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Body</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child</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element</a:t>
            </a:r>
            <a:endParaRPr kumimoji="0" lang="es-ES" sz="1800" b="0" i="0" u="none" strike="noStrike" cap="none" normalizeH="0" baseline="0" dirty="0">
              <a:ln>
                <a:noFill/>
              </a:ln>
              <a:solidFill>
                <a:schemeClr val="tx1"/>
              </a:solidFill>
              <a:effectLst/>
              <a:latin typeface="Calibri" pitchFamily="34" charset="0"/>
            </a:endParaRPr>
          </a:p>
        </p:txBody>
      </p:sp>
      <p:sp>
        <p:nvSpPr>
          <p:cNvPr id="12" name="11 Rectángulo"/>
          <p:cNvSpPr/>
          <p:nvPr/>
        </p:nvSpPr>
        <p:spPr bwMode="auto">
          <a:xfrm>
            <a:off x="2982684" y="1592017"/>
            <a:ext cx="1494066" cy="481693"/>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Header</a:t>
            </a:r>
            <a:r>
              <a:rPr kumimoji="0" lang="es-ES" sz="1800" b="0" i="0" u="none" strike="noStrike" cap="none" normalizeH="0" baseline="0" dirty="0">
                <a:ln>
                  <a:noFill/>
                </a:ln>
                <a:solidFill>
                  <a:schemeClr val="tx1"/>
                </a:solidFill>
                <a:effectLst/>
                <a:latin typeface="Calibri" pitchFamily="34" charset="0"/>
              </a:rPr>
              <a:t> block</a:t>
            </a:r>
          </a:p>
        </p:txBody>
      </p:sp>
      <p:sp>
        <p:nvSpPr>
          <p:cNvPr id="13" name="12 Rectángulo"/>
          <p:cNvSpPr/>
          <p:nvPr/>
        </p:nvSpPr>
        <p:spPr bwMode="auto">
          <a:xfrm>
            <a:off x="4618263" y="1592017"/>
            <a:ext cx="1494066" cy="481693"/>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Header</a:t>
            </a:r>
            <a:r>
              <a:rPr kumimoji="0" lang="es-ES" sz="1800" b="0" i="0" u="none" strike="noStrike" cap="none" normalizeH="0" baseline="0" dirty="0">
                <a:ln>
                  <a:noFill/>
                </a:ln>
                <a:solidFill>
                  <a:schemeClr val="tx1"/>
                </a:solidFill>
                <a:effectLst/>
                <a:latin typeface="Calibri" pitchFamily="34" charset="0"/>
              </a:rPr>
              <a:t> block</a:t>
            </a:r>
          </a:p>
        </p:txBody>
      </p:sp>
      <p:sp>
        <p:nvSpPr>
          <p:cNvPr id="14" name="13 Rectángulo"/>
          <p:cNvSpPr/>
          <p:nvPr/>
        </p:nvSpPr>
        <p:spPr bwMode="auto">
          <a:xfrm>
            <a:off x="6253843" y="1592017"/>
            <a:ext cx="1494066" cy="481693"/>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Header</a:t>
            </a:r>
            <a:r>
              <a:rPr kumimoji="0" lang="es-ES" sz="1800" b="0" i="0" u="none" strike="noStrike" cap="none" normalizeH="0" baseline="0" dirty="0">
                <a:ln>
                  <a:noFill/>
                </a:ln>
                <a:solidFill>
                  <a:schemeClr val="tx1"/>
                </a:solidFill>
                <a:effectLst/>
                <a:latin typeface="Calibri" pitchFamily="34" charset="0"/>
              </a:rPr>
              <a:t> block</a:t>
            </a:r>
          </a:p>
        </p:txBody>
      </p:sp>
      <p:sp>
        <p:nvSpPr>
          <p:cNvPr id="15" name="14 Rectángulo"/>
          <p:cNvSpPr/>
          <p:nvPr/>
        </p:nvSpPr>
        <p:spPr bwMode="auto">
          <a:xfrm>
            <a:off x="1245052" y="3275221"/>
            <a:ext cx="3192238" cy="3600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Body</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child</a:t>
            </a:r>
            <a:r>
              <a:rPr kumimoji="0" lang="es-ES" sz="1800" b="0" i="0" u="none" strike="noStrike" cap="none" normalizeH="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element</a:t>
            </a:r>
            <a:endParaRPr kumimoji="0" lang="es-ES" sz="1800" b="0" i="0" u="none" strike="noStrike" cap="none" normalizeH="0" baseline="0" dirty="0">
              <a:ln>
                <a:noFill/>
              </a:ln>
              <a:solidFill>
                <a:schemeClr val="tx1"/>
              </a:solidFill>
              <a:effectLst/>
              <a:latin typeface="Calibri" pitchFamily="34" charset="0"/>
            </a:endParaRPr>
          </a:p>
        </p:txBody>
      </p:sp>
      <p:sp>
        <p:nvSpPr>
          <p:cNvPr id="16" name="15 Rectángulo"/>
          <p:cNvSpPr/>
          <p:nvPr/>
        </p:nvSpPr>
        <p:spPr bwMode="auto">
          <a:xfrm>
            <a:off x="1245052" y="3763718"/>
            <a:ext cx="3192238" cy="3600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Body</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child</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element</a:t>
            </a:r>
            <a:endParaRPr kumimoji="0" lang="es-ES" sz="1800" b="0" i="0" u="none" strike="noStrike" cap="none" normalizeH="0" baseline="0" dirty="0">
              <a:ln>
                <a:noFill/>
              </a:ln>
              <a:solidFill>
                <a:schemeClr val="tx1"/>
              </a:solidFill>
              <a:effectLst/>
              <a:latin typeface="Calibri" pitchFamily="34" charset="0"/>
            </a:endParaRPr>
          </a:p>
        </p:txBody>
      </p:sp>
      <p:sp>
        <p:nvSpPr>
          <p:cNvPr id="17" name="16 Rectángulo"/>
          <p:cNvSpPr/>
          <p:nvPr/>
        </p:nvSpPr>
        <p:spPr bwMode="auto">
          <a:xfrm>
            <a:off x="4555671" y="2774476"/>
            <a:ext cx="3192238" cy="3600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Body</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child</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element</a:t>
            </a:r>
            <a:endParaRPr kumimoji="0" lang="es-ES" sz="1800" b="0" i="0" u="none" strike="noStrike" cap="none" normalizeH="0" baseline="0" dirty="0">
              <a:ln>
                <a:noFill/>
              </a:ln>
              <a:solidFill>
                <a:schemeClr val="tx1"/>
              </a:solidFill>
              <a:effectLst/>
              <a:latin typeface="Calibri" pitchFamily="34" charset="0"/>
            </a:endParaRPr>
          </a:p>
        </p:txBody>
      </p:sp>
      <p:sp>
        <p:nvSpPr>
          <p:cNvPr id="18" name="17 Rectángulo"/>
          <p:cNvSpPr/>
          <p:nvPr/>
        </p:nvSpPr>
        <p:spPr bwMode="auto">
          <a:xfrm>
            <a:off x="4555671" y="3271138"/>
            <a:ext cx="3192238" cy="3600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Body</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child</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element</a:t>
            </a:r>
            <a:endParaRPr kumimoji="0" lang="es-ES" sz="1800" b="0" i="0" u="none" strike="noStrike" cap="none" normalizeH="0" baseline="0" dirty="0">
              <a:ln>
                <a:noFill/>
              </a:ln>
              <a:solidFill>
                <a:schemeClr val="tx1"/>
              </a:solidFill>
              <a:effectLst/>
              <a:latin typeface="Calibri" pitchFamily="34" charset="0"/>
            </a:endParaRPr>
          </a:p>
        </p:txBody>
      </p:sp>
      <p:sp>
        <p:nvSpPr>
          <p:cNvPr id="19" name="18 Rectángulo"/>
          <p:cNvSpPr/>
          <p:nvPr/>
        </p:nvSpPr>
        <p:spPr bwMode="auto">
          <a:xfrm>
            <a:off x="4555671" y="3767800"/>
            <a:ext cx="3192238" cy="3600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err="1">
                <a:ln>
                  <a:noFill/>
                </a:ln>
                <a:solidFill>
                  <a:schemeClr val="tx1"/>
                </a:solidFill>
                <a:effectLst/>
                <a:latin typeface="Calibri" pitchFamily="34" charset="0"/>
              </a:rPr>
              <a:t>Body</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child</a:t>
            </a:r>
            <a:r>
              <a:rPr kumimoji="0" lang="es-ES" sz="1800" b="0" i="0" u="none" strike="noStrike" cap="none" normalizeH="0" baseline="0" dirty="0">
                <a:ln>
                  <a:noFill/>
                </a:ln>
                <a:solidFill>
                  <a:schemeClr val="tx1"/>
                </a:solidFill>
                <a:effectLst/>
                <a:latin typeface="Calibri" pitchFamily="34" charset="0"/>
              </a:rPr>
              <a:t> </a:t>
            </a:r>
            <a:r>
              <a:rPr kumimoji="0" lang="es-ES" sz="1800" b="0" i="0" u="none" strike="noStrike" cap="none" normalizeH="0" baseline="0" dirty="0" err="1">
                <a:ln>
                  <a:noFill/>
                </a:ln>
                <a:solidFill>
                  <a:schemeClr val="tx1"/>
                </a:solidFill>
                <a:effectLst/>
                <a:latin typeface="Calibri" pitchFamily="34" charset="0"/>
              </a:rPr>
              <a:t>element</a:t>
            </a:r>
            <a:endParaRPr kumimoji="0" lang="es-ES" sz="1800" b="0" i="0" u="none" strike="noStrike" cap="none" normalizeH="0" baseline="0" dirty="0">
              <a:ln>
                <a:noFill/>
              </a:ln>
              <a:solidFill>
                <a:schemeClr val="tx1"/>
              </a:solidFill>
              <a:effectLst/>
              <a:latin typeface="Calibri" pitchFamily="34" charset="0"/>
            </a:endParaRPr>
          </a:p>
        </p:txBody>
      </p:sp>
      <p:sp>
        <p:nvSpPr>
          <p:cNvPr id="21" name="20 Rectángulo"/>
          <p:cNvSpPr/>
          <p:nvPr/>
        </p:nvSpPr>
        <p:spPr bwMode="auto">
          <a:xfrm>
            <a:off x="1245052" y="4305266"/>
            <a:ext cx="6502857" cy="360000"/>
          </a:xfrm>
          <a:prstGeom prst="rect">
            <a:avLst/>
          </a:prstGeom>
          <a:ln>
            <a:prstDash val="sysDash"/>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a:ln>
                  <a:noFill/>
                </a:ln>
                <a:solidFill>
                  <a:schemeClr val="bg1"/>
                </a:solidFill>
                <a:latin typeface="Calibri" pitchFamily="34" charset="0"/>
              </a:rPr>
              <a:t>SOAP </a:t>
            </a:r>
            <a:r>
              <a:rPr kumimoji="0" lang="es-ES" sz="2000" b="1" i="0" u="none" strike="noStrike" cap="none" normalizeH="0" baseline="0" dirty="0" err="1">
                <a:ln>
                  <a:noFill/>
                </a:ln>
                <a:solidFill>
                  <a:schemeClr val="bg1"/>
                </a:solidFill>
                <a:latin typeface="Calibri" pitchFamily="34" charset="0"/>
              </a:rPr>
              <a:t>fault</a:t>
            </a:r>
            <a:r>
              <a:rPr kumimoji="0" lang="es-ES" sz="2000" b="1" i="0" u="none" strike="noStrike" cap="none" normalizeH="0" dirty="0">
                <a:ln>
                  <a:noFill/>
                </a:ln>
                <a:solidFill>
                  <a:schemeClr val="bg1"/>
                </a:solidFill>
                <a:latin typeface="Calibri" pitchFamily="34" charset="0"/>
              </a:rPr>
              <a:t> </a:t>
            </a:r>
            <a:r>
              <a:rPr kumimoji="0" lang="es-ES" sz="2000" b="1" i="0" u="none" strike="noStrike" cap="none" normalizeH="0" dirty="0" err="1">
                <a:ln>
                  <a:noFill/>
                </a:ln>
                <a:solidFill>
                  <a:schemeClr val="bg1"/>
                </a:solidFill>
                <a:latin typeface="Calibri" pitchFamily="34" charset="0"/>
              </a:rPr>
              <a:t>element</a:t>
            </a:r>
            <a:endParaRPr kumimoji="0" lang="es-ES" sz="2000" b="1" i="0" u="none" strike="noStrike" cap="none" normalizeH="0" baseline="0" dirty="0">
              <a:ln>
                <a:noFill/>
              </a:ln>
              <a:solidFill>
                <a:schemeClr val="bg1"/>
              </a:solidFill>
              <a:latin typeface="Calibri" pitchFamily="34" charset="0"/>
            </a:endParaRP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17</a:t>
            </a:fld>
            <a:endParaRPr lang="es-ES" dirty="0"/>
          </a:p>
        </p:txBody>
      </p:sp>
    </p:spTree>
    <p:extLst>
      <p:ext uri="{BB962C8B-B14F-4D97-AF65-F5344CB8AC3E}">
        <p14:creationId xmlns:p14="http://schemas.microsoft.com/office/powerpoint/2010/main" val="2600600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MX" altLang="es-ES" dirty="0"/>
              <a:t>SOAP Petición (ejemplo)</a:t>
            </a:r>
            <a:endParaRPr lang="es-ES" altLang="es-ES" dirty="0"/>
          </a:p>
        </p:txBody>
      </p:sp>
      <p:sp>
        <p:nvSpPr>
          <p:cNvPr id="29699" name="Rectangle 3"/>
          <p:cNvSpPr>
            <a:spLocks noGrp="1" noChangeArrowheads="1"/>
          </p:cNvSpPr>
          <p:nvPr>
            <p:ph idx="1"/>
          </p:nvPr>
        </p:nvSpPr>
        <p:spPr>
          <a:xfrm>
            <a:off x="860631" y="694018"/>
            <a:ext cx="8046287" cy="4710745"/>
          </a:xfrm>
          <a:ln>
            <a:solidFill>
              <a:schemeClr val="bg1"/>
            </a:solidFill>
          </a:ln>
        </p:spPr>
        <p:txBody>
          <a:bodyPr>
            <a:normAutofit fontScale="85000" lnSpcReduction="20000"/>
          </a:bodyPr>
          <a:lstStyle/>
          <a:p>
            <a:pPr>
              <a:buFontTx/>
              <a:buNone/>
            </a:pPr>
            <a:r>
              <a:rPr lang="es-ES" altLang="es-ES" sz="1800" dirty="0">
                <a:latin typeface="Courier New" panose="02070309020205020404" pitchFamily="49" charset="0"/>
                <a:cs typeface="Courier New" panose="02070309020205020404" pitchFamily="49" charset="0"/>
              </a:rPr>
              <a:t>POST /test/simple.asmx </a:t>
            </a: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dirty="0">
                <a:latin typeface="Courier New" panose="02070309020205020404" pitchFamily="49" charset="0"/>
                <a:cs typeface="Courier New" panose="02070309020205020404" pitchFamily="49" charset="0"/>
              </a:rPr>
              <a:t>HTTP/1.1 </a:t>
            </a: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dirty="0">
                <a:latin typeface="Courier New" panose="02070309020205020404" pitchFamily="49" charset="0"/>
                <a:cs typeface="Courier New" panose="02070309020205020404" pitchFamily="49" charset="0"/>
              </a:rPr>
              <a:t>Host: 131.107.72.13 </a:t>
            </a: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dirty="0">
                <a:latin typeface="Courier New" panose="02070309020205020404" pitchFamily="49" charset="0"/>
                <a:cs typeface="Courier New" panose="02070309020205020404" pitchFamily="49" charset="0"/>
              </a:rPr>
              <a:t>Content-</a:t>
            </a:r>
            <a:r>
              <a:rPr lang="es-ES" altLang="es-ES" sz="1800" dirty="0" err="1">
                <a:latin typeface="Courier New" panose="02070309020205020404" pitchFamily="49" charset="0"/>
                <a:cs typeface="Courier New" panose="02070309020205020404" pitchFamily="49" charset="0"/>
              </a:rPr>
              <a:t>Type</a:t>
            </a: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text</a:t>
            </a:r>
            <a:r>
              <a:rPr lang="es-ES" altLang="es-ES" sz="1800" dirty="0">
                <a:latin typeface="Courier New" panose="02070309020205020404" pitchFamily="49" charset="0"/>
                <a:cs typeface="Courier New" panose="02070309020205020404" pitchFamily="49" charset="0"/>
              </a:rPr>
              <a:t>/</a:t>
            </a:r>
            <a:r>
              <a:rPr lang="es-ES" altLang="es-ES" sz="1800" dirty="0" err="1">
                <a:latin typeface="Courier New" panose="02070309020205020404" pitchFamily="49" charset="0"/>
                <a:cs typeface="Courier New" panose="02070309020205020404" pitchFamily="49" charset="0"/>
              </a:rPr>
              <a:t>xml</a:t>
            </a: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charset</a:t>
            </a:r>
            <a:r>
              <a:rPr lang="es-ES" altLang="es-ES" sz="1800" dirty="0">
                <a:latin typeface="Courier New" panose="02070309020205020404" pitchFamily="49" charset="0"/>
                <a:cs typeface="Courier New" panose="02070309020205020404" pitchFamily="49" charset="0"/>
              </a:rPr>
              <a:t>=utf-8 </a:t>
            </a: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dirty="0">
                <a:latin typeface="Courier New" panose="02070309020205020404" pitchFamily="49" charset="0"/>
                <a:cs typeface="Courier New" panose="02070309020205020404" pitchFamily="49" charset="0"/>
              </a:rPr>
              <a:t>Content-</a:t>
            </a:r>
            <a:r>
              <a:rPr lang="es-ES" altLang="es-ES" sz="1800" dirty="0" err="1">
                <a:latin typeface="Courier New" panose="02070309020205020404" pitchFamily="49" charset="0"/>
                <a:cs typeface="Courier New" panose="02070309020205020404" pitchFamily="49" charset="0"/>
              </a:rPr>
              <a:t>Length</a:t>
            </a: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length</a:t>
            </a:r>
            <a:r>
              <a:rPr lang="es-ES" altLang="es-ES" sz="1800" dirty="0">
                <a:latin typeface="Courier New" panose="02070309020205020404" pitchFamily="49" charset="0"/>
                <a:cs typeface="Courier New" panose="02070309020205020404" pitchFamily="49" charset="0"/>
              </a:rPr>
              <a:t> </a:t>
            </a: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b="1" dirty="0" err="1">
                <a:latin typeface="Courier New" panose="02070309020205020404" pitchFamily="49" charset="0"/>
                <a:cs typeface="Courier New" panose="02070309020205020404" pitchFamily="49" charset="0"/>
              </a:rPr>
              <a:t>SOAPAction</a:t>
            </a:r>
            <a:r>
              <a:rPr lang="es-ES" altLang="es-ES" sz="1800" dirty="0">
                <a:latin typeface="Courier New" panose="02070309020205020404" pitchFamily="49" charset="0"/>
                <a:cs typeface="Courier New" panose="02070309020205020404" pitchFamily="49" charset="0"/>
              </a:rPr>
              <a:t>: "http://soapinterop.org/</a:t>
            </a:r>
            <a:r>
              <a:rPr lang="es-ES" altLang="es-ES" sz="1800" dirty="0" err="1">
                <a:latin typeface="Courier New" panose="02070309020205020404" pitchFamily="49" charset="0"/>
                <a:cs typeface="Courier New" panose="02070309020205020404" pitchFamily="49" charset="0"/>
              </a:rPr>
              <a:t>echoString</a:t>
            </a:r>
            <a:r>
              <a:rPr lang="es-ES" altLang="es-ES" sz="1800" dirty="0">
                <a:latin typeface="Courier New" panose="02070309020205020404" pitchFamily="49" charset="0"/>
                <a:cs typeface="Courier New" panose="02070309020205020404" pitchFamily="49" charset="0"/>
              </a:rPr>
              <a:t>" </a:t>
            </a:r>
            <a:endParaRPr lang="es-MX" altLang="es-ES" sz="1800" dirty="0">
              <a:latin typeface="Courier New" panose="02070309020205020404" pitchFamily="49" charset="0"/>
              <a:cs typeface="Courier New" panose="02070309020205020404" pitchFamily="49" charset="0"/>
            </a:endParaRPr>
          </a:p>
          <a:p>
            <a:pPr>
              <a:buFontTx/>
              <a:buNone/>
            </a:pP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xml</a:t>
            </a: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version</a:t>
            </a:r>
            <a:r>
              <a:rPr lang="es-ES" altLang="es-ES" sz="1800" dirty="0">
                <a:latin typeface="Courier New" panose="02070309020205020404" pitchFamily="49" charset="0"/>
                <a:cs typeface="Courier New" panose="02070309020205020404" pitchFamily="49" charset="0"/>
              </a:rPr>
              <a:t>="1.0" </a:t>
            </a:r>
            <a:r>
              <a:rPr lang="es-ES" altLang="es-ES" sz="1800" dirty="0" err="1">
                <a:latin typeface="Courier New" panose="02070309020205020404" pitchFamily="49" charset="0"/>
                <a:cs typeface="Courier New" panose="02070309020205020404" pitchFamily="49" charset="0"/>
              </a:rPr>
              <a:t>encoding</a:t>
            </a:r>
            <a:r>
              <a:rPr lang="es-ES" altLang="es-ES" sz="1800" dirty="0">
                <a:latin typeface="Courier New" panose="02070309020205020404" pitchFamily="49" charset="0"/>
                <a:cs typeface="Courier New" panose="02070309020205020404" pitchFamily="49" charset="0"/>
              </a:rPr>
              <a:t>="utf-8"?&gt; </a:t>
            </a: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soap:</a:t>
            </a:r>
            <a:r>
              <a:rPr lang="es-ES" altLang="es-ES" sz="1800" b="1" dirty="0" err="1">
                <a:latin typeface="Courier New" panose="02070309020205020404" pitchFamily="49" charset="0"/>
                <a:cs typeface="Courier New" panose="02070309020205020404" pitchFamily="49" charset="0"/>
              </a:rPr>
              <a:t>Envelope</a:t>
            </a:r>
            <a:r>
              <a:rPr lang="es-ES" altLang="es-ES" sz="1800" dirty="0">
                <a:latin typeface="Courier New" panose="02070309020205020404" pitchFamily="49" charset="0"/>
                <a:cs typeface="Courier New" panose="02070309020205020404" pitchFamily="49" charset="0"/>
              </a:rPr>
              <a:t> </a:t>
            </a:r>
          </a:p>
          <a:p>
            <a:pPr>
              <a:buFontTx/>
              <a:buNone/>
            </a:pP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xmlns:xsi</a:t>
            </a:r>
            <a:r>
              <a:rPr lang="es-ES" altLang="es-ES" sz="1800" dirty="0">
                <a:latin typeface="Courier New" panose="02070309020205020404" pitchFamily="49" charset="0"/>
                <a:cs typeface="Courier New" panose="02070309020205020404" pitchFamily="49" charset="0"/>
              </a:rPr>
              <a:t>="http://www.w3.org/2001/</a:t>
            </a:r>
            <a:r>
              <a:rPr lang="es-ES" altLang="es-ES" sz="1800" dirty="0" err="1">
                <a:latin typeface="Courier New" panose="02070309020205020404" pitchFamily="49" charset="0"/>
                <a:cs typeface="Courier New" panose="02070309020205020404" pitchFamily="49" charset="0"/>
              </a:rPr>
              <a:t>XMLSchema-instance</a:t>
            </a:r>
            <a:r>
              <a:rPr lang="es-ES" altLang="es-ES" sz="1800" dirty="0">
                <a:latin typeface="Courier New" panose="02070309020205020404" pitchFamily="49" charset="0"/>
                <a:cs typeface="Courier New" panose="02070309020205020404" pitchFamily="49" charset="0"/>
              </a:rPr>
              <a:t>“</a:t>
            </a:r>
            <a:r>
              <a:rPr lang="es-MX"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xmlns:xsd</a:t>
            </a:r>
            <a:r>
              <a:rPr lang="es-ES" altLang="es-ES" sz="1800" dirty="0">
                <a:latin typeface="Courier New" panose="02070309020205020404" pitchFamily="49" charset="0"/>
                <a:cs typeface="Courier New" panose="02070309020205020404" pitchFamily="49" charset="0"/>
              </a:rPr>
              <a:t>="http://www.w3.org/2001/XMLSchema"</a:t>
            </a:r>
            <a:br>
              <a:rPr lang="es-ES" altLang="es-ES" sz="1800" dirty="0">
                <a:latin typeface="Courier New" panose="02070309020205020404" pitchFamily="49" charset="0"/>
                <a:cs typeface="Courier New" panose="02070309020205020404" pitchFamily="49" charset="0"/>
              </a:rPr>
            </a:br>
            <a:r>
              <a:rPr lang="es-ES" altLang="es-ES" sz="1800" dirty="0" err="1">
                <a:latin typeface="Courier New" panose="02070309020205020404" pitchFamily="49" charset="0"/>
                <a:cs typeface="Courier New" panose="02070309020205020404" pitchFamily="49" charset="0"/>
              </a:rPr>
              <a:t>xmlns:soapenc</a:t>
            </a:r>
            <a:r>
              <a:rPr lang="es-ES" altLang="es-ES" sz="1800" dirty="0">
                <a:latin typeface="Courier New" panose="02070309020205020404" pitchFamily="49" charset="0"/>
                <a:cs typeface="Courier New" panose="02070309020205020404" pitchFamily="49" charset="0"/>
              </a:rPr>
              <a:t>="http://schemas.xmlsoap.org/</a:t>
            </a:r>
            <a:r>
              <a:rPr lang="es-ES" altLang="es-ES" sz="1800" dirty="0" err="1">
                <a:latin typeface="Courier New" panose="02070309020205020404" pitchFamily="49" charset="0"/>
                <a:cs typeface="Courier New" panose="02070309020205020404" pitchFamily="49" charset="0"/>
              </a:rPr>
              <a:t>soap</a:t>
            </a:r>
            <a:r>
              <a:rPr lang="es-ES" altLang="es-ES" sz="1800" dirty="0">
                <a:latin typeface="Courier New" panose="02070309020205020404" pitchFamily="49" charset="0"/>
                <a:cs typeface="Courier New" panose="02070309020205020404" pitchFamily="49" charset="0"/>
              </a:rPr>
              <a:t>/</a:t>
            </a:r>
            <a:r>
              <a:rPr lang="es-ES" altLang="es-ES" sz="1800" dirty="0" err="1">
                <a:latin typeface="Courier New" panose="02070309020205020404" pitchFamily="49" charset="0"/>
                <a:cs typeface="Courier New" panose="02070309020205020404" pitchFamily="49" charset="0"/>
              </a:rPr>
              <a:t>encoding</a:t>
            </a:r>
            <a:r>
              <a:rPr lang="es-ES"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xmlns:tns</a:t>
            </a:r>
            <a:r>
              <a:rPr lang="es-ES" altLang="es-ES" sz="1800" dirty="0">
                <a:latin typeface="Courier New" panose="02070309020205020404" pitchFamily="49" charset="0"/>
                <a:cs typeface="Courier New" panose="02070309020205020404" pitchFamily="49" charset="0"/>
              </a:rPr>
              <a:t>="http://soapinterop.org/"</a:t>
            </a:r>
            <a:br>
              <a:rPr lang="es-ES" altLang="es-ES" sz="1800" dirty="0">
                <a:latin typeface="Courier New" panose="02070309020205020404" pitchFamily="49" charset="0"/>
                <a:cs typeface="Courier New" panose="02070309020205020404" pitchFamily="49" charset="0"/>
              </a:rPr>
            </a:br>
            <a:r>
              <a:rPr lang="es-ES" altLang="es-ES" sz="1800" dirty="0" err="1">
                <a:latin typeface="Courier New" panose="02070309020205020404" pitchFamily="49" charset="0"/>
                <a:cs typeface="Courier New" panose="02070309020205020404" pitchFamily="49" charset="0"/>
              </a:rPr>
              <a:t>xmlns:soap</a:t>
            </a:r>
            <a:r>
              <a:rPr lang="es-ES" altLang="es-ES" sz="1800" dirty="0">
                <a:latin typeface="Courier New" panose="02070309020205020404" pitchFamily="49" charset="0"/>
                <a:cs typeface="Courier New" panose="02070309020205020404" pitchFamily="49" charset="0"/>
              </a:rPr>
              <a:t>=“</a:t>
            </a:r>
            <a:r>
              <a:rPr lang="en-GB" altLang="es-ES" sz="1800" dirty="0">
                <a:latin typeface="Courier New" panose="02070309020205020404" pitchFamily="49" charset="0"/>
                <a:cs typeface="Courier New" panose="02070309020205020404" pitchFamily="49" charset="0"/>
              </a:rPr>
              <a:t>http://www.w3.org/2003/05/soap-envelope"</a:t>
            </a:r>
            <a:r>
              <a:rPr lang="es-ES" altLang="es-ES" sz="1800" dirty="0">
                <a:latin typeface="Courier New" panose="02070309020205020404" pitchFamily="49" charset="0"/>
                <a:cs typeface="Courier New" panose="02070309020205020404" pitchFamily="49" charset="0"/>
              </a:rPr>
              <a:t>&gt; </a:t>
            </a:r>
            <a:endParaRPr lang="es-MX" altLang="es-ES" sz="1800" dirty="0">
              <a:latin typeface="Courier New" panose="02070309020205020404" pitchFamily="49" charset="0"/>
              <a:cs typeface="Courier New" panose="02070309020205020404" pitchFamily="49" charset="0"/>
            </a:endParaRPr>
          </a:p>
          <a:p>
            <a:pPr>
              <a:buFontTx/>
              <a:buNone/>
            </a:pPr>
            <a:r>
              <a:rPr lang="es-MX" altLang="es-ES" sz="1800" dirty="0">
                <a:latin typeface="Courier New" panose="02070309020205020404" pitchFamily="49" charset="0"/>
                <a:cs typeface="Courier New" panose="02070309020205020404" pitchFamily="49" charset="0"/>
              </a:rPr>
              <a:t>	</a:t>
            </a: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soap:</a:t>
            </a:r>
            <a:r>
              <a:rPr lang="es-ES" altLang="es-ES" sz="1800" b="1" dirty="0" err="1">
                <a:latin typeface="Courier New" panose="02070309020205020404" pitchFamily="49" charset="0"/>
                <a:cs typeface="Courier New" panose="02070309020205020404" pitchFamily="49" charset="0"/>
              </a:rPr>
              <a:t>Body</a:t>
            </a:r>
            <a:r>
              <a:rPr lang="es-MX" altLang="es-ES" sz="1800" dirty="0">
                <a:latin typeface="Courier New" panose="02070309020205020404" pitchFamily="49" charset="0"/>
                <a:cs typeface="Courier New" panose="02070309020205020404" pitchFamily="49" charset="0"/>
              </a:rPr>
              <a:t> </a:t>
            </a:r>
            <a:r>
              <a:rPr lang="es-ES" altLang="es-ES" sz="1800" dirty="0" err="1">
                <a:latin typeface="Courier New" panose="02070309020205020404" pitchFamily="49" charset="0"/>
                <a:cs typeface="Courier New" panose="02070309020205020404" pitchFamily="49" charset="0"/>
              </a:rPr>
              <a:t>soap:encodingStyle</a:t>
            </a:r>
            <a:r>
              <a:rPr lang="es-ES" altLang="es-ES" sz="1800" dirty="0">
                <a:latin typeface="Courier New" panose="02070309020205020404" pitchFamily="49" charset="0"/>
                <a:cs typeface="Courier New" panose="02070309020205020404" pitchFamily="49" charset="0"/>
              </a:rPr>
              <a:t>="http://schemas.xmlsoap.org/</a:t>
            </a:r>
            <a:r>
              <a:rPr lang="es-ES" altLang="es-ES" sz="1800" dirty="0" err="1">
                <a:latin typeface="Courier New" panose="02070309020205020404" pitchFamily="49" charset="0"/>
                <a:cs typeface="Courier New" panose="02070309020205020404" pitchFamily="49" charset="0"/>
              </a:rPr>
              <a:t>soap</a:t>
            </a:r>
            <a:r>
              <a:rPr lang="es-ES" altLang="es-ES" sz="1800" dirty="0">
                <a:latin typeface="Courier New" panose="02070309020205020404" pitchFamily="49" charset="0"/>
                <a:cs typeface="Courier New" panose="02070309020205020404" pitchFamily="49" charset="0"/>
              </a:rPr>
              <a:t>/</a:t>
            </a:r>
            <a:r>
              <a:rPr lang="es-ES" altLang="es-ES" sz="1800" dirty="0" err="1">
                <a:latin typeface="Courier New" panose="02070309020205020404" pitchFamily="49" charset="0"/>
                <a:cs typeface="Courier New" panose="02070309020205020404" pitchFamily="49" charset="0"/>
              </a:rPr>
              <a:t>encoding</a:t>
            </a:r>
            <a:r>
              <a:rPr lang="es-ES" altLang="es-ES" sz="1800" dirty="0">
                <a:latin typeface="Courier New" panose="02070309020205020404" pitchFamily="49" charset="0"/>
                <a:cs typeface="Courier New" panose="02070309020205020404" pitchFamily="49" charset="0"/>
              </a:rPr>
              <a:t>/"&gt; </a:t>
            </a:r>
            <a:r>
              <a:rPr lang="es-MX" altLang="es-ES" sz="1800" dirty="0">
                <a:latin typeface="Courier New" panose="02070309020205020404" pitchFamily="49" charset="0"/>
                <a:cs typeface="Courier New" panose="02070309020205020404" pitchFamily="49" charset="0"/>
              </a:rPr>
              <a:t>	</a:t>
            </a: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tns:</a:t>
            </a:r>
            <a:r>
              <a:rPr lang="es-ES" altLang="es-ES" sz="1800" b="1" dirty="0" err="1">
                <a:latin typeface="Courier New" panose="02070309020205020404" pitchFamily="49" charset="0"/>
                <a:cs typeface="Courier New" panose="02070309020205020404" pitchFamily="49" charset="0"/>
              </a:rPr>
              <a:t>echoString</a:t>
            </a:r>
            <a:r>
              <a:rPr lang="es-ES" altLang="es-ES" sz="1800" dirty="0">
                <a:latin typeface="Courier New" panose="02070309020205020404" pitchFamily="49" charset="0"/>
                <a:cs typeface="Courier New" panose="02070309020205020404" pitchFamily="49" charset="0"/>
              </a:rPr>
              <a:t>&gt; </a:t>
            </a:r>
            <a:endParaRPr lang="es-MX" altLang="es-ES" sz="1800" dirty="0">
              <a:latin typeface="Courier New" panose="02070309020205020404" pitchFamily="49" charset="0"/>
              <a:cs typeface="Courier New" panose="02070309020205020404" pitchFamily="49" charset="0"/>
            </a:endParaRPr>
          </a:p>
          <a:p>
            <a:pPr>
              <a:buFontTx/>
              <a:buNone/>
            </a:pPr>
            <a:r>
              <a:rPr lang="es-MX" altLang="es-ES" sz="1800" dirty="0">
                <a:latin typeface="Courier New" panose="02070309020205020404" pitchFamily="49" charset="0"/>
                <a:cs typeface="Courier New" panose="02070309020205020404" pitchFamily="49" charset="0"/>
              </a:rPr>
              <a:t>			</a:t>
            </a: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inputString</a:t>
            </a:r>
            <a:r>
              <a:rPr lang="es-ES" altLang="es-ES" sz="1800" dirty="0">
                <a:latin typeface="Courier New" panose="02070309020205020404" pitchFamily="49" charset="0"/>
                <a:cs typeface="Courier New" panose="02070309020205020404" pitchFamily="49" charset="0"/>
              </a:rPr>
              <a:t>&gt;</a:t>
            </a:r>
            <a:r>
              <a:rPr lang="es-MX" altLang="es-ES" sz="1800" dirty="0">
                <a:latin typeface="Courier New" panose="02070309020205020404" pitchFamily="49" charset="0"/>
                <a:cs typeface="Courier New" panose="02070309020205020404" pitchFamily="49" charset="0"/>
              </a:rPr>
              <a:t>Hola Mundo</a:t>
            </a: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inputString</a:t>
            </a:r>
            <a:r>
              <a:rPr lang="es-ES" altLang="es-ES" sz="1800" dirty="0">
                <a:latin typeface="Courier New" panose="02070309020205020404" pitchFamily="49" charset="0"/>
                <a:cs typeface="Courier New" panose="02070309020205020404" pitchFamily="49" charset="0"/>
              </a:rPr>
              <a:t>&gt; </a:t>
            </a:r>
            <a:endParaRPr lang="es-MX" altLang="es-ES" sz="1800" dirty="0">
              <a:latin typeface="Courier New" panose="02070309020205020404" pitchFamily="49" charset="0"/>
              <a:cs typeface="Courier New" panose="02070309020205020404" pitchFamily="49" charset="0"/>
            </a:endParaRPr>
          </a:p>
          <a:p>
            <a:pPr>
              <a:buFontTx/>
              <a:buNone/>
            </a:pPr>
            <a:r>
              <a:rPr lang="es-MX" altLang="es-ES" sz="1800" dirty="0">
                <a:latin typeface="Courier New" panose="02070309020205020404" pitchFamily="49" charset="0"/>
                <a:cs typeface="Courier New" panose="02070309020205020404" pitchFamily="49" charset="0"/>
              </a:rPr>
              <a:t>		</a:t>
            </a: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tns:</a:t>
            </a:r>
            <a:r>
              <a:rPr lang="es-ES" altLang="es-ES" sz="1800" b="1" dirty="0" err="1">
                <a:latin typeface="Courier New" panose="02070309020205020404" pitchFamily="49" charset="0"/>
                <a:cs typeface="Courier New" panose="02070309020205020404" pitchFamily="49" charset="0"/>
              </a:rPr>
              <a:t>echoString</a:t>
            </a:r>
            <a:r>
              <a:rPr lang="es-ES" altLang="es-ES" sz="1800" dirty="0">
                <a:latin typeface="Courier New" panose="02070309020205020404" pitchFamily="49" charset="0"/>
                <a:cs typeface="Courier New" panose="02070309020205020404" pitchFamily="49" charset="0"/>
              </a:rPr>
              <a:t>&gt; </a:t>
            </a:r>
            <a:endParaRPr lang="es-MX" altLang="es-ES" sz="1800" dirty="0">
              <a:latin typeface="Courier New" panose="02070309020205020404" pitchFamily="49" charset="0"/>
              <a:cs typeface="Courier New" panose="02070309020205020404" pitchFamily="49" charset="0"/>
            </a:endParaRPr>
          </a:p>
          <a:p>
            <a:pPr>
              <a:buFontTx/>
              <a:buNone/>
            </a:pPr>
            <a:r>
              <a:rPr lang="es-MX" altLang="es-ES" sz="1800" dirty="0">
                <a:latin typeface="Courier New" panose="02070309020205020404" pitchFamily="49" charset="0"/>
                <a:cs typeface="Courier New" panose="02070309020205020404" pitchFamily="49" charset="0"/>
              </a:rPr>
              <a:t>	</a:t>
            </a: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soap:</a:t>
            </a:r>
            <a:r>
              <a:rPr lang="es-ES" altLang="es-ES" sz="1800" b="1" dirty="0" err="1">
                <a:latin typeface="Courier New" panose="02070309020205020404" pitchFamily="49" charset="0"/>
                <a:cs typeface="Courier New" panose="02070309020205020404" pitchFamily="49" charset="0"/>
              </a:rPr>
              <a:t>Body</a:t>
            </a:r>
            <a:r>
              <a:rPr lang="es-ES" altLang="es-ES" sz="1800" dirty="0">
                <a:latin typeface="Courier New" panose="02070309020205020404" pitchFamily="49" charset="0"/>
                <a:cs typeface="Courier New" panose="02070309020205020404" pitchFamily="49" charset="0"/>
              </a:rPr>
              <a:t>&gt; </a:t>
            </a:r>
            <a:endParaRPr lang="es-MX" altLang="es-ES" sz="1800" dirty="0">
              <a:latin typeface="Courier New" panose="02070309020205020404" pitchFamily="49" charset="0"/>
              <a:cs typeface="Courier New" panose="02070309020205020404" pitchFamily="49" charset="0"/>
            </a:endParaRPr>
          </a:p>
          <a:p>
            <a:pPr>
              <a:buFontTx/>
              <a:buNone/>
            </a:pPr>
            <a:r>
              <a:rPr lang="es-ES" altLang="es-ES" sz="1800" dirty="0">
                <a:latin typeface="Courier New" panose="02070309020205020404" pitchFamily="49" charset="0"/>
                <a:cs typeface="Courier New" panose="02070309020205020404" pitchFamily="49" charset="0"/>
              </a:rPr>
              <a:t>&lt;/</a:t>
            </a:r>
            <a:r>
              <a:rPr lang="es-ES" altLang="es-ES" sz="1800" dirty="0" err="1">
                <a:latin typeface="Courier New" panose="02070309020205020404" pitchFamily="49" charset="0"/>
                <a:cs typeface="Courier New" panose="02070309020205020404" pitchFamily="49" charset="0"/>
              </a:rPr>
              <a:t>soap:</a:t>
            </a:r>
            <a:r>
              <a:rPr lang="es-ES" altLang="es-ES" sz="1800" b="1" dirty="0" err="1">
                <a:latin typeface="Courier New" panose="02070309020205020404" pitchFamily="49" charset="0"/>
                <a:cs typeface="Courier New" panose="02070309020205020404" pitchFamily="49" charset="0"/>
              </a:rPr>
              <a:t>Envelope</a:t>
            </a:r>
            <a:r>
              <a:rPr lang="es-ES" altLang="es-ES" sz="1800" dirty="0">
                <a:latin typeface="Courier New" panose="02070309020205020404" pitchFamily="49" charset="0"/>
                <a:cs typeface="Courier New" panose="02070309020205020404" pitchFamily="49" charset="0"/>
              </a:rPr>
              <a:t>&gt; </a:t>
            </a:r>
          </a:p>
        </p:txBody>
      </p:sp>
      <p:sp>
        <p:nvSpPr>
          <p:cNvPr id="5" name="11 CuadroTexto"/>
          <p:cNvSpPr txBox="1">
            <a:spLocks noChangeArrowheads="1"/>
          </p:cNvSpPr>
          <p:nvPr/>
        </p:nvSpPr>
        <p:spPr bwMode="auto">
          <a:xfrm rot="16200000">
            <a:off x="-510281" y="1166347"/>
            <a:ext cx="19288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ctr" eaLnBrk="1" hangingPunct="1"/>
            <a:r>
              <a:rPr lang="es-ES" altLang="es-ES" sz="1800" b="1" dirty="0">
                <a:solidFill>
                  <a:srgbClr val="FF0000"/>
                </a:solidFill>
                <a:latin typeface="+mn-lt"/>
                <a:cs typeface="Arial" charset="0"/>
              </a:rPr>
              <a:t>Encabezado       HTTP</a:t>
            </a:r>
          </a:p>
        </p:txBody>
      </p:sp>
      <p:sp>
        <p:nvSpPr>
          <p:cNvPr id="6" name="5 Cerrar llave"/>
          <p:cNvSpPr/>
          <p:nvPr/>
        </p:nvSpPr>
        <p:spPr>
          <a:xfrm flipH="1">
            <a:off x="686822" y="719897"/>
            <a:ext cx="226563" cy="1451803"/>
          </a:xfrm>
          <a:prstGeom prst="rightBrace">
            <a:avLst/>
          </a:prstGeom>
          <a:solidFill>
            <a:schemeClr val="bg1"/>
          </a:solidFill>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7" name="6 Cerrar llave"/>
          <p:cNvSpPr/>
          <p:nvPr/>
        </p:nvSpPr>
        <p:spPr>
          <a:xfrm flipH="1">
            <a:off x="329625" y="2453811"/>
            <a:ext cx="129607" cy="2852976"/>
          </a:xfrm>
          <a:prstGeom prst="rightBrac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cxnSp>
        <p:nvCxnSpPr>
          <p:cNvPr id="8" name="7 Conector recto de flecha"/>
          <p:cNvCxnSpPr/>
          <p:nvPr/>
        </p:nvCxnSpPr>
        <p:spPr>
          <a:xfrm>
            <a:off x="981764" y="3710657"/>
            <a:ext cx="25155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Cerrar llave"/>
          <p:cNvSpPr/>
          <p:nvPr/>
        </p:nvSpPr>
        <p:spPr>
          <a:xfrm flipH="1">
            <a:off x="981762" y="3843773"/>
            <a:ext cx="125777" cy="1038469"/>
          </a:xfrm>
          <a:prstGeom prst="rightBrace">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12" name="14 CuadroTexto"/>
          <p:cNvSpPr txBox="1">
            <a:spLocks noChangeArrowheads="1"/>
          </p:cNvSpPr>
          <p:nvPr/>
        </p:nvSpPr>
        <p:spPr bwMode="auto">
          <a:xfrm>
            <a:off x="296751" y="3409494"/>
            <a:ext cx="8307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ctr" eaLnBrk="1" hangingPunct="1"/>
            <a:r>
              <a:rPr lang="es-ES" altLang="es-ES" sz="1200" b="1" dirty="0" err="1">
                <a:solidFill>
                  <a:srgbClr val="00B0F0"/>
                </a:solidFill>
                <a:latin typeface="+mn-lt"/>
              </a:rPr>
              <a:t>Header</a:t>
            </a:r>
            <a:r>
              <a:rPr lang="es-ES" altLang="es-ES" sz="1200" b="1" dirty="0">
                <a:solidFill>
                  <a:srgbClr val="00B0F0"/>
                </a:solidFill>
                <a:latin typeface="+mn-lt"/>
              </a:rPr>
              <a:t> (opcional)</a:t>
            </a:r>
          </a:p>
        </p:txBody>
      </p:sp>
      <p:sp>
        <p:nvSpPr>
          <p:cNvPr id="11" name="10 CuadroTexto"/>
          <p:cNvSpPr txBox="1"/>
          <p:nvPr/>
        </p:nvSpPr>
        <p:spPr>
          <a:xfrm rot="16200000">
            <a:off x="-157292" y="3659107"/>
            <a:ext cx="735138" cy="369332"/>
          </a:xfrm>
          <a:prstGeom prst="rect">
            <a:avLst/>
          </a:prstGeom>
          <a:noFill/>
        </p:spPr>
        <p:txBody>
          <a:bodyPr wrap="none">
            <a:spAutoFit/>
          </a:bodyPr>
          <a:lstStyle/>
          <a:p>
            <a:pPr>
              <a:defRPr/>
            </a:pPr>
            <a:r>
              <a:rPr lang="es-ES" b="1" dirty="0">
                <a:solidFill>
                  <a:schemeClr val="accent6">
                    <a:lumMod val="75000"/>
                  </a:schemeClr>
                </a:solidFill>
                <a:latin typeface="+mn-lt"/>
              </a:rPr>
              <a:t>Sobre</a:t>
            </a:r>
          </a:p>
        </p:txBody>
      </p:sp>
      <p:sp>
        <p:nvSpPr>
          <p:cNvPr id="13" name="15 CuadroTexto"/>
          <p:cNvSpPr txBox="1">
            <a:spLocks noChangeArrowheads="1"/>
          </p:cNvSpPr>
          <p:nvPr/>
        </p:nvSpPr>
        <p:spPr bwMode="auto">
          <a:xfrm rot="16200000">
            <a:off x="284511" y="4130093"/>
            <a:ext cx="88786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a:solidFill>
                  <a:schemeClr val="tx1"/>
                </a:solidFill>
                <a:latin typeface="Arial" charset="0"/>
              </a:defRPr>
            </a:lvl1pPr>
            <a:lvl2pPr marL="742950" indent="-285750" eaLnBrk="0" hangingPunct="0">
              <a:defRPr sz="2800">
                <a:solidFill>
                  <a:schemeClr val="tx1"/>
                </a:solidFill>
                <a:latin typeface="Arial" charset="0"/>
              </a:defRPr>
            </a:lvl2pPr>
            <a:lvl3pPr marL="1143000" indent="-228600" eaLnBrk="0" hangingPunct="0">
              <a:defRPr sz="2800">
                <a:solidFill>
                  <a:schemeClr val="tx1"/>
                </a:solidFill>
                <a:latin typeface="Arial" charset="0"/>
              </a:defRPr>
            </a:lvl3pPr>
            <a:lvl4pPr marL="1600200" indent="-228600" eaLnBrk="0" hangingPunct="0">
              <a:defRPr sz="2800">
                <a:solidFill>
                  <a:schemeClr val="tx1"/>
                </a:solidFill>
                <a:latin typeface="Arial" charset="0"/>
              </a:defRPr>
            </a:lvl4pPr>
            <a:lvl5pPr marL="2057400" indent="-228600" eaLnBrk="0" hangingPunct="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eaLnBrk="1" hangingPunct="1"/>
            <a:r>
              <a:rPr lang="es-ES" altLang="es-ES" sz="1800" b="1" dirty="0">
                <a:solidFill>
                  <a:srgbClr val="FFC000"/>
                </a:solidFill>
                <a:latin typeface="+mn-lt"/>
              </a:rPr>
              <a:t>Cuerpo</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18</a:t>
            </a:fld>
            <a:endParaRPr lang="es-ES" dirty="0"/>
          </a:p>
        </p:txBody>
      </p:sp>
    </p:spTree>
    <p:extLst>
      <p:ext uri="{BB962C8B-B14F-4D97-AF65-F5344CB8AC3E}">
        <p14:creationId xmlns:p14="http://schemas.microsoft.com/office/powerpoint/2010/main" val="14633689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MX" altLang="es-ES" dirty="0"/>
              <a:t>SOAP Respuesta (ejemplo)</a:t>
            </a:r>
            <a:endParaRPr lang="es-ES" altLang="es-ES" dirty="0"/>
          </a:p>
        </p:txBody>
      </p:sp>
      <p:sp>
        <p:nvSpPr>
          <p:cNvPr id="30723" name="Rectangle 3"/>
          <p:cNvSpPr>
            <a:spLocks noGrp="1" noChangeArrowheads="1"/>
          </p:cNvSpPr>
          <p:nvPr>
            <p:ph idx="1"/>
          </p:nvPr>
        </p:nvSpPr>
        <p:spPr>
          <a:xfrm>
            <a:off x="174813" y="530728"/>
            <a:ext cx="8807822" cy="5069972"/>
          </a:xfrm>
          <a:ln>
            <a:solidFill>
              <a:schemeClr val="bg1"/>
            </a:solidFill>
          </a:ln>
        </p:spPr>
        <p:txBody>
          <a:bodyPr>
            <a:normAutofit fontScale="77500" lnSpcReduction="20000"/>
          </a:bodyPr>
          <a:lstStyle/>
          <a:p>
            <a:pPr>
              <a:lnSpc>
                <a:spcPct val="90000"/>
              </a:lnSpc>
              <a:buFontTx/>
              <a:buNone/>
            </a:pPr>
            <a:r>
              <a:rPr lang="es-ES" altLang="es-ES" sz="2000" dirty="0">
                <a:latin typeface="Courier New" panose="02070309020205020404" pitchFamily="49" charset="0"/>
                <a:cs typeface="Courier New" panose="02070309020205020404" pitchFamily="49" charset="0"/>
              </a:rPr>
              <a:t>HTTP/1.1 200 OK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ES" altLang="es-ES" sz="2000" dirty="0">
                <a:latin typeface="Courier New" panose="02070309020205020404" pitchFamily="49" charset="0"/>
                <a:cs typeface="Courier New" panose="02070309020205020404" pitchFamily="49" charset="0"/>
              </a:rPr>
              <a:t>Content-</a:t>
            </a:r>
            <a:r>
              <a:rPr lang="es-ES" altLang="es-ES" sz="2000" dirty="0" err="1">
                <a:latin typeface="Courier New" panose="02070309020205020404" pitchFamily="49" charset="0"/>
                <a:cs typeface="Courier New" panose="02070309020205020404" pitchFamily="49" charset="0"/>
              </a:rPr>
              <a:t>Type</a:t>
            </a:r>
            <a:r>
              <a:rPr lang="es-ES"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text</a:t>
            </a:r>
            <a:r>
              <a:rPr lang="es-ES" altLang="es-ES" sz="2000" dirty="0">
                <a:latin typeface="Courier New" panose="02070309020205020404" pitchFamily="49" charset="0"/>
                <a:cs typeface="Courier New" panose="02070309020205020404" pitchFamily="49" charset="0"/>
              </a:rPr>
              <a:t>/</a:t>
            </a:r>
            <a:r>
              <a:rPr lang="es-ES" altLang="es-ES" sz="2000" dirty="0" err="1">
                <a:latin typeface="Courier New" panose="02070309020205020404" pitchFamily="49" charset="0"/>
                <a:cs typeface="Courier New" panose="02070309020205020404" pitchFamily="49" charset="0"/>
              </a:rPr>
              <a:t>xml</a:t>
            </a:r>
            <a:r>
              <a:rPr lang="es-ES"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charset</a:t>
            </a:r>
            <a:r>
              <a:rPr lang="es-ES" altLang="es-ES" sz="2000" dirty="0">
                <a:latin typeface="Courier New" panose="02070309020205020404" pitchFamily="49" charset="0"/>
                <a:cs typeface="Courier New" panose="02070309020205020404" pitchFamily="49" charset="0"/>
              </a:rPr>
              <a:t>=utf-8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ES" altLang="es-ES" sz="2000" dirty="0">
                <a:latin typeface="Courier New" panose="02070309020205020404" pitchFamily="49" charset="0"/>
                <a:cs typeface="Courier New" panose="02070309020205020404" pitchFamily="49" charset="0"/>
              </a:rPr>
              <a:t>Content-</a:t>
            </a:r>
            <a:r>
              <a:rPr lang="es-ES" altLang="es-ES" sz="2000" dirty="0" err="1">
                <a:latin typeface="Courier New" panose="02070309020205020404" pitchFamily="49" charset="0"/>
                <a:cs typeface="Courier New" panose="02070309020205020404" pitchFamily="49" charset="0"/>
              </a:rPr>
              <a:t>Length</a:t>
            </a:r>
            <a:r>
              <a:rPr lang="es-ES"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length</a:t>
            </a:r>
            <a:r>
              <a:rPr lang="es-ES" altLang="es-ES" sz="2000" dirty="0">
                <a:latin typeface="Courier New" panose="02070309020205020404" pitchFamily="49" charset="0"/>
                <a:cs typeface="Courier New" panose="02070309020205020404" pitchFamily="49" charset="0"/>
              </a:rPr>
              <a:t>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xml</a:t>
            </a:r>
            <a:r>
              <a:rPr lang="es-ES"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version</a:t>
            </a:r>
            <a:r>
              <a:rPr lang="es-ES" altLang="es-ES" sz="2000" dirty="0">
                <a:latin typeface="Courier New" panose="02070309020205020404" pitchFamily="49" charset="0"/>
                <a:cs typeface="Courier New" panose="02070309020205020404" pitchFamily="49" charset="0"/>
              </a:rPr>
              <a:t>="1.0" </a:t>
            </a:r>
            <a:r>
              <a:rPr lang="es-ES" altLang="es-ES" sz="2000" dirty="0" err="1">
                <a:latin typeface="Courier New" panose="02070309020205020404" pitchFamily="49" charset="0"/>
                <a:cs typeface="Courier New" panose="02070309020205020404" pitchFamily="49" charset="0"/>
              </a:rPr>
              <a:t>encoding</a:t>
            </a:r>
            <a:r>
              <a:rPr lang="es-ES" altLang="es-ES" sz="2000" dirty="0">
                <a:latin typeface="Courier New" panose="02070309020205020404" pitchFamily="49" charset="0"/>
                <a:cs typeface="Courier New" panose="02070309020205020404" pitchFamily="49" charset="0"/>
              </a:rPr>
              <a:t>="utf-8"?&gt;</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endParaRPr lang="es-ES" altLang="es-ES" sz="2000" dirty="0">
              <a:latin typeface="Courier New" panose="02070309020205020404" pitchFamily="49" charset="0"/>
              <a:cs typeface="Courier New" panose="02070309020205020404" pitchFamily="49" charset="0"/>
            </a:endParaRPr>
          </a:p>
          <a:p>
            <a:pPr>
              <a:lnSpc>
                <a:spcPct val="90000"/>
              </a:lnSpc>
              <a:buFontTx/>
              <a:buNone/>
            </a:pP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soap:</a:t>
            </a:r>
            <a:r>
              <a:rPr lang="es-ES" altLang="es-ES" sz="2000" b="1" dirty="0" err="1">
                <a:latin typeface="Courier New" panose="02070309020205020404" pitchFamily="49" charset="0"/>
                <a:cs typeface="Courier New" panose="02070309020205020404" pitchFamily="49" charset="0"/>
              </a:rPr>
              <a:t>Envelope</a:t>
            </a:r>
            <a:r>
              <a:rPr lang="es-ES" altLang="es-ES" sz="2000" dirty="0">
                <a:latin typeface="Courier New" panose="02070309020205020404" pitchFamily="49" charset="0"/>
                <a:cs typeface="Courier New" panose="02070309020205020404" pitchFamily="49" charset="0"/>
              </a:rPr>
              <a:t> </a:t>
            </a:r>
            <a:r>
              <a:rPr lang="es-MX" altLang="es-ES" sz="2000" dirty="0">
                <a:latin typeface="Courier New" panose="02070309020205020404" pitchFamily="49" charset="0"/>
                <a:cs typeface="Courier New" panose="02070309020205020404" pitchFamily="49" charset="0"/>
              </a:rPr>
              <a:t>	</a:t>
            </a:r>
          </a:p>
          <a:p>
            <a:pPr>
              <a:lnSpc>
                <a:spcPct val="90000"/>
              </a:lnSpc>
              <a:buFontTx/>
              <a:buNone/>
            </a:pPr>
            <a:r>
              <a:rPr lang="es-ES"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xmlns:xsi</a:t>
            </a:r>
            <a:r>
              <a:rPr lang="es-ES" altLang="es-ES" sz="2000" dirty="0">
                <a:latin typeface="Courier New" panose="02070309020205020404" pitchFamily="49" charset="0"/>
                <a:cs typeface="Courier New" panose="02070309020205020404" pitchFamily="49" charset="0"/>
              </a:rPr>
              <a:t>="http://www.w3.org/2001/XMLSchema-instance"</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xmlns:xsd</a:t>
            </a:r>
            <a:r>
              <a:rPr lang="es-ES" altLang="es-ES" sz="2000" dirty="0">
                <a:latin typeface="Courier New" panose="02070309020205020404" pitchFamily="49" charset="0"/>
                <a:cs typeface="Courier New" panose="02070309020205020404" pitchFamily="49" charset="0"/>
              </a:rPr>
              <a:t>="http://www.w3.org/2001/</a:t>
            </a:r>
            <a:r>
              <a:rPr lang="es-ES" altLang="es-ES" sz="2000" dirty="0" err="1">
                <a:latin typeface="Courier New" panose="02070309020205020404" pitchFamily="49" charset="0"/>
                <a:cs typeface="Courier New" panose="02070309020205020404" pitchFamily="49" charset="0"/>
              </a:rPr>
              <a:t>XMLSchema</a:t>
            </a:r>
            <a:r>
              <a:rPr lang="es-ES" altLang="es-ES" sz="2000" dirty="0">
                <a:latin typeface="Courier New" panose="02070309020205020404" pitchFamily="49" charset="0"/>
                <a:cs typeface="Courier New" panose="02070309020205020404" pitchFamily="49" charset="0"/>
              </a:rPr>
              <a:t>“</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xmlns:soapenc</a:t>
            </a:r>
            <a:r>
              <a:rPr lang="es-ES" altLang="es-ES" sz="2000" dirty="0">
                <a:latin typeface="Courier New" panose="02070309020205020404" pitchFamily="49" charset="0"/>
                <a:cs typeface="Courier New" panose="02070309020205020404" pitchFamily="49" charset="0"/>
              </a:rPr>
              <a:t>="http://schemas.xmlsoap.org/</a:t>
            </a:r>
            <a:r>
              <a:rPr lang="es-ES" altLang="es-ES" sz="2000" dirty="0" err="1">
                <a:latin typeface="Courier New" panose="02070309020205020404" pitchFamily="49" charset="0"/>
                <a:cs typeface="Courier New" panose="02070309020205020404" pitchFamily="49" charset="0"/>
              </a:rPr>
              <a:t>soap</a:t>
            </a:r>
            <a:r>
              <a:rPr lang="es-ES" altLang="es-ES" sz="2000" dirty="0">
                <a:latin typeface="Courier New" panose="02070309020205020404" pitchFamily="49" charset="0"/>
                <a:cs typeface="Courier New" panose="02070309020205020404" pitchFamily="49" charset="0"/>
              </a:rPr>
              <a:t>/</a:t>
            </a:r>
            <a:r>
              <a:rPr lang="es-ES" altLang="es-ES" sz="2000" dirty="0" err="1">
                <a:latin typeface="Courier New" panose="02070309020205020404" pitchFamily="49" charset="0"/>
                <a:cs typeface="Courier New" panose="02070309020205020404" pitchFamily="49" charset="0"/>
              </a:rPr>
              <a:t>encoding</a:t>
            </a:r>
            <a:r>
              <a:rPr lang="es-ES" altLang="es-ES" sz="2000" dirty="0">
                <a:latin typeface="Courier New" panose="02070309020205020404" pitchFamily="49" charset="0"/>
                <a:cs typeface="Courier New" panose="02070309020205020404" pitchFamily="49" charset="0"/>
              </a:rPr>
              <a:t>/"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xmlns:tns</a:t>
            </a:r>
            <a:r>
              <a:rPr lang="es-ES" altLang="es-ES" sz="2000" dirty="0">
                <a:latin typeface="Courier New" panose="02070309020205020404" pitchFamily="49" charset="0"/>
                <a:cs typeface="Courier New" panose="02070309020205020404" pitchFamily="49" charset="0"/>
              </a:rPr>
              <a:t>="http://soapinterop.org/“</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xmlns:soap</a:t>
            </a:r>
            <a:r>
              <a:rPr lang="es-ES" altLang="es-ES" sz="2000" dirty="0">
                <a:latin typeface="Courier New" panose="02070309020205020404" pitchFamily="49" charset="0"/>
                <a:cs typeface="Courier New" panose="02070309020205020404" pitchFamily="49" charset="0"/>
              </a:rPr>
              <a:t>="</a:t>
            </a:r>
            <a:r>
              <a:rPr lang="en-GB" altLang="es-ES" sz="2000" dirty="0">
                <a:latin typeface="Courier New" panose="02070309020205020404" pitchFamily="49" charset="0"/>
                <a:cs typeface="Courier New" panose="02070309020205020404" pitchFamily="49" charset="0"/>
              </a:rPr>
              <a:t>http://www.w3.org/2003/05/soap-envelope</a:t>
            </a:r>
            <a:r>
              <a:rPr lang="es-ES" altLang="es-ES" sz="2000" dirty="0">
                <a:latin typeface="Courier New" panose="02070309020205020404" pitchFamily="49" charset="0"/>
                <a:cs typeface="Courier New" panose="02070309020205020404" pitchFamily="49" charset="0"/>
              </a:rPr>
              <a:t>"&gt;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soap:</a:t>
            </a:r>
            <a:r>
              <a:rPr lang="es-ES" altLang="es-ES" sz="2000" b="1" dirty="0" err="1">
                <a:latin typeface="Courier New" panose="02070309020205020404" pitchFamily="49" charset="0"/>
                <a:cs typeface="Courier New" panose="02070309020205020404" pitchFamily="49" charset="0"/>
              </a:rPr>
              <a:t>Body</a:t>
            </a:r>
            <a:r>
              <a:rPr lang="es-MX" altLang="es-ES" sz="2000" dirty="0">
                <a:latin typeface="Courier New" panose="02070309020205020404" pitchFamily="49" charset="0"/>
                <a:cs typeface="Courier New" panose="02070309020205020404" pitchFamily="49" charset="0"/>
              </a:rPr>
              <a:t> </a:t>
            </a: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err="1">
                <a:latin typeface="Courier New" panose="02070309020205020404" pitchFamily="49" charset="0"/>
                <a:cs typeface="Courier New" panose="02070309020205020404" pitchFamily="49" charset="0"/>
              </a:rPr>
              <a:t>soap:encodingStyle</a:t>
            </a:r>
            <a:r>
              <a:rPr lang="es-ES" altLang="es-ES" sz="2000" dirty="0">
                <a:latin typeface="Courier New" panose="02070309020205020404" pitchFamily="49" charset="0"/>
                <a:cs typeface="Courier New" panose="02070309020205020404" pitchFamily="49" charset="0"/>
              </a:rPr>
              <a:t>="http://schemas.xmlsoap.org/</a:t>
            </a:r>
            <a:r>
              <a:rPr lang="es-ES" altLang="es-ES" sz="2000" dirty="0" err="1">
                <a:latin typeface="Courier New" panose="02070309020205020404" pitchFamily="49" charset="0"/>
                <a:cs typeface="Courier New" panose="02070309020205020404" pitchFamily="49" charset="0"/>
              </a:rPr>
              <a:t>soap</a:t>
            </a:r>
            <a:r>
              <a:rPr lang="es-ES" altLang="es-ES" sz="2000" dirty="0">
                <a:latin typeface="Courier New" panose="02070309020205020404" pitchFamily="49" charset="0"/>
                <a:cs typeface="Courier New" panose="02070309020205020404" pitchFamily="49" charset="0"/>
              </a:rPr>
              <a:t>/</a:t>
            </a:r>
            <a:r>
              <a:rPr lang="es-ES" altLang="es-ES" sz="2000" dirty="0" err="1">
                <a:latin typeface="Courier New" panose="02070309020205020404" pitchFamily="49" charset="0"/>
                <a:cs typeface="Courier New" panose="02070309020205020404" pitchFamily="49" charset="0"/>
              </a:rPr>
              <a:t>encoding</a:t>
            </a:r>
            <a:r>
              <a:rPr lang="es-ES" altLang="es-ES" sz="2000" dirty="0">
                <a:latin typeface="Courier New" panose="02070309020205020404" pitchFamily="49" charset="0"/>
                <a:cs typeface="Courier New" panose="02070309020205020404" pitchFamily="49" charset="0"/>
              </a:rPr>
              <a:t>/"&gt;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tns:</a:t>
            </a:r>
            <a:r>
              <a:rPr lang="es-ES" altLang="es-ES" sz="2000" b="1" dirty="0" err="1">
                <a:latin typeface="Courier New" panose="02070309020205020404" pitchFamily="49" charset="0"/>
                <a:cs typeface="Courier New" panose="02070309020205020404" pitchFamily="49" charset="0"/>
              </a:rPr>
              <a:t>echoStringResponse</a:t>
            </a:r>
            <a:r>
              <a:rPr lang="es-ES" altLang="es-ES" sz="2000" dirty="0">
                <a:latin typeface="Courier New" panose="02070309020205020404" pitchFamily="49" charset="0"/>
                <a:cs typeface="Courier New" panose="02070309020205020404" pitchFamily="49" charset="0"/>
              </a:rPr>
              <a:t>&gt;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Return</a:t>
            </a:r>
            <a:r>
              <a:rPr lang="es-ES" altLang="es-ES" sz="2000" dirty="0">
                <a:latin typeface="Courier New" panose="02070309020205020404" pitchFamily="49" charset="0"/>
                <a:cs typeface="Courier New" panose="02070309020205020404" pitchFamily="49" charset="0"/>
              </a:rPr>
              <a:t>&gt;</a:t>
            </a:r>
            <a:r>
              <a:rPr lang="es-MX" altLang="es-ES" sz="2000" dirty="0">
                <a:latin typeface="Courier New" panose="02070309020205020404" pitchFamily="49" charset="0"/>
                <a:cs typeface="Courier New" panose="02070309020205020404" pitchFamily="49" charset="0"/>
              </a:rPr>
              <a:t>Hola Mundo</a:t>
            </a: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Return</a:t>
            </a:r>
            <a:r>
              <a:rPr lang="es-ES" altLang="es-ES" sz="2000" dirty="0">
                <a:latin typeface="Courier New" panose="02070309020205020404" pitchFamily="49" charset="0"/>
                <a:cs typeface="Courier New" panose="02070309020205020404" pitchFamily="49" charset="0"/>
              </a:rPr>
              <a:t>&gt;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tns:</a:t>
            </a:r>
            <a:r>
              <a:rPr lang="es-ES" altLang="es-ES" sz="2000" b="1" dirty="0" err="1">
                <a:latin typeface="Courier New" panose="02070309020205020404" pitchFamily="49" charset="0"/>
                <a:cs typeface="Courier New" panose="02070309020205020404" pitchFamily="49" charset="0"/>
              </a:rPr>
              <a:t>echoStringResponse</a:t>
            </a:r>
            <a:r>
              <a:rPr lang="es-ES" altLang="es-ES" sz="2000" dirty="0">
                <a:latin typeface="Courier New" panose="02070309020205020404" pitchFamily="49" charset="0"/>
                <a:cs typeface="Courier New" panose="02070309020205020404" pitchFamily="49" charset="0"/>
              </a:rPr>
              <a:t>&gt; </a:t>
            </a: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MX" altLang="es-ES" sz="2000" dirty="0">
                <a:latin typeface="Courier New" panose="02070309020205020404" pitchFamily="49" charset="0"/>
                <a:cs typeface="Courier New" panose="02070309020205020404" pitchFamily="49" charset="0"/>
              </a:rPr>
              <a:t>	</a:t>
            </a: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soap:</a:t>
            </a:r>
            <a:r>
              <a:rPr lang="es-ES" altLang="es-ES" sz="2000" b="1" dirty="0" err="1">
                <a:latin typeface="Courier New" panose="02070309020205020404" pitchFamily="49" charset="0"/>
                <a:cs typeface="Courier New" panose="02070309020205020404" pitchFamily="49" charset="0"/>
              </a:rPr>
              <a:t>Body</a:t>
            </a:r>
            <a:r>
              <a:rPr lang="es-ES" altLang="es-ES" sz="2000" dirty="0">
                <a:latin typeface="Courier New" panose="02070309020205020404" pitchFamily="49" charset="0"/>
                <a:cs typeface="Courier New" panose="02070309020205020404" pitchFamily="49" charset="0"/>
              </a:rPr>
              <a:t>&gt; </a:t>
            </a:r>
          </a:p>
          <a:p>
            <a:pPr>
              <a:lnSpc>
                <a:spcPct val="90000"/>
              </a:lnSpc>
              <a:buFontTx/>
              <a:buNone/>
            </a:pPr>
            <a:endParaRPr lang="es-MX" altLang="es-ES" sz="2000" dirty="0">
              <a:latin typeface="Courier New" panose="02070309020205020404" pitchFamily="49" charset="0"/>
              <a:cs typeface="Courier New" panose="02070309020205020404" pitchFamily="49" charset="0"/>
            </a:endParaRPr>
          </a:p>
          <a:p>
            <a:pPr>
              <a:lnSpc>
                <a:spcPct val="90000"/>
              </a:lnSpc>
              <a:buFontTx/>
              <a:buNone/>
            </a:pPr>
            <a:r>
              <a:rPr lang="es-ES" altLang="es-ES" sz="2000" dirty="0">
                <a:latin typeface="Courier New" panose="02070309020205020404" pitchFamily="49" charset="0"/>
                <a:cs typeface="Courier New" panose="02070309020205020404" pitchFamily="49" charset="0"/>
              </a:rPr>
              <a:t>&lt;/</a:t>
            </a:r>
            <a:r>
              <a:rPr lang="es-ES" altLang="es-ES" sz="2000" dirty="0" err="1">
                <a:latin typeface="Courier New" panose="02070309020205020404" pitchFamily="49" charset="0"/>
                <a:cs typeface="Courier New" panose="02070309020205020404" pitchFamily="49" charset="0"/>
              </a:rPr>
              <a:t>soap:</a:t>
            </a:r>
            <a:r>
              <a:rPr lang="es-ES" altLang="es-ES" sz="2000" b="1" dirty="0" err="1">
                <a:latin typeface="Courier New" panose="02070309020205020404" pitchFamily="49" charset="0"/>
                <a:cs typeface="Courier New" panose="02070309020205020404" pitchFamily="49" charset="0"/>
              </a:rPr>
              <a:t>Envelope</a:t>
            </a:r>
            <a:r>
              <a:rPr lang="es-ES" altLang="es-ES" sz="2000" dirty="0">
                <a:latin typeface="Courier New" panose="02070309020205020404" pitchFamily="49" charset="0"/>
                <a:cs typeface="Courier New" panose="02070309020205020404" pitchFamily="49" charset="0"/>
              </a:rPr>
              <a:t>&gt;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19</a:t>
            </a:fld>
            <a:endParaRPr lang="es-ES" dirty="0"/>
          </a:p>
        </p:txBody>
      </p:sp>
    </p:spTree>
    <p:extLst>
      <p:ext uri="{BB962C8B-B14F-4D97-AF65-F5344CB8AC3E}">
        <p14:creationId xmlns:p14="http://schemas.microsoft.com/office/powerpoint/2010/main" val="1236575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Agenda</a:t>
            </a:r>
          </a:p>
        </p:txBody>
      </p:sp>
      <p:sp>
        <p:nvSpPr>
          <p:cNvPr id="3" name="2 Marcador de contenido"/>
          <p:cNvSpPr>
            <a:spLocks noGrp="1"/>
          </p:cNvSpPr>
          <p:nvPr>
            <p:ph idx="1"/>
          </p:nvPr>
        </p:nvSpPr>
        <p:spPr/>
        <p:txBody>
          <a:bodyPr/>
          <a:lstStyle/>
          <a:p>
            <a:r>
              <a:rPr lang="es-ES" dirty="0"/>
              <a:t>Triángulo SOA</a:t>
            </a:r>
          </a:p>
          <a:p>
            <a:r>
              <a:rPr lang="es-ES" dirty="0"/>
              <a:t>SOAP</a:t>
            </a:r>
          </a:p>
          <a:p>
            <a:r>
              <a:rPr lang="es-ES" dirty="0"/>
              <a:t>WSDL</a:t>
            </a:r>
          </a:p>
          <a:p>
            <a:r>
              <a:rPr lang="es-ES" dirty="0"/>
              <a:t>UDDI</a:t>
            </a:r>
          </a:p>
          <a:p>
            <a:pPr marL="0" indent="0">
              <a:buNone/>
            </a:pPr>
            <a:endParaRPr lang="es-ES" dirty="0"/>
          </a:p>
        </p:txBody>
      </p:sp>
      <p:sp>
        <p:nvSpPr>
          <p:cNvPr id="4" name="3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a:t>
            </a:fld>
            <a:endParaRPr lang="es-ES" dirty="0"/>
          </a:p>
        </p:txBody>
      </p:sp>
    </p:spTree>
    <p:extLst>
      <p:ext uri="{BB962C8B-B14F-4D97-AF65-F5344CB8AC3E}">
        <p14:creationId xmlns:p14="http://schemas.microsoft.com/office/powerpoint/2010/main" val="3935989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tLang="es-ES" dirty="0" err="1"/>
              <a:t>Elementos</a:t>
            </a:r>
            <a:r>
              <a:rPr lang="en-US" altLang="es-ES" dirty="0"/>
              <a:t> SOAP:  </a:t>
            </a:r>
            <a:r>
              <a:rPr lang="en-US" altLang="es-ES" dirty="0" err="1"/>
              <a:t>Sobre</a:t>
            </a:r>
            <a:r>
              <a:rPr lang="en-US" altLang="es-ES" dirty="0"/>
              <a:t> (Envelope)</a:t>
            </a:r>
          </a:p>
        </p:txBody>
      </p:sp>
      <p:sp>
        <p:nvSpPr>
          <p:cNvPr id="7171" name="Rectangle 3"/>
          <p:cNvSpPr>
            <a:spLocks noGrp="1" noChangeArrowheads="1"/>
          </p:cNvSpPr>
          <p:nvPr>
            <p:ph type="body" idx="1"/>
          </p:nvPr>
        </p:nvSpPr>
        <p:spPr>
          <a:xfrm>
            <a:off x="174813" y="465412"/>
            <a:ext cx="8807822" cy="3306510"/>
          </a:xfrm>
        </p:spPr>
        <p:txBody>
          <a:bodyPr>
            <a:normAutofit fontScale="85000" lnSpcReduction="20000"/>
          </a:bodyPr>
          <a:lstStyle/>
          <a:p>
            <a:pPr eaLnBrk="1" hangingPunct="1"/>
            <a:r>
              <a:rPr lang="en-US" altLang="es-ES" dirty="0" err="1"/>
              <a:t>Elemento</a:t>
            </a:r>
            <a:r>
              <a:rPr lang="en-US" altLang="es-ES" dirty="0"/>
              <a:t> </a:t>
            </a:r>
            <a:r>
              <a:rPr lang="en-US" altLang="es-ES" dirty="0" err="1"/>
              <a:t>Sobre</a:t>
            </a:r>
            <a:r>
              <a:rPr lang="en-US" altLang="es-ES" dirty="0"/>
              <a:t> (Envelope)</a:t>
            </a:r>
          </a:p>
          <a:p>
            <a:pPr lvl="1"/>
            <a:r>
              <a:rPr lang="en-US" altLang="es-ES" dirty="0"/>
              <a:t>Campo </a:t>
            </a:r>
            <a:r>
              <a:rPr lang="en-US" altLang="es-ES" dirty="0" err="1"/>
              <a:t>requerido</a:t>
            </a:r>
            <a:r>
              <a:rPr lang="en-US" altLang="es-ES" dirty="0"/>
              <a:t> –  </a:t>
            </a:r>
            <a:r>
              <a:rPr lang="en-US" altLang="es-ES" dirty="0" err="1"/>
              <a:t>indica</a:t>
            </a:r>
            <a:r>
              <a:rPr lang="en-US" altLang="es-ES" dirty="0"/>
              <a:t> </a:t>
            </a:r>
            <a:r>
              <a:rPr lang="en-US" altLang="es-ES" dirty="0" err="1"/>
              <a:t>que</a:t>
            </a:r>
            <a:r>
              <a:rPr lang="en-US" altLang="es-ES" dirty="0"/>
              <a:t> el </a:t>
            </a:r>
            <a:r>
              <a:rPr lang="en-US" altLang="es-ES" dirty="0" err="1"/>
              <a:t>documento</a:t>
            </a:r>
            <a:r>
              <a:rPr lang="en-US" altLang="es-ES" dirty="0"/>
              <a:t> XML </a:t>
            </a:r>
            <a:r>
              <a:rPr lang="en-US" altLang="es-ES" dirty="0" err="1"/>
              <a:t>es</a:t>
            </a:r>
            <a:r>
              <a:rPr lang="en-US" altLang="es-ES" dirty="0"/>
              <a:t> un </a:t>
            </a:r>
            <a:r>
              <a:rPr lang="en-US" altLang="es-ES" dirty="0" err="1"/>
              <a:t>mensaje</a:t>
            </a:r>
            <a:r>
              <a:rPr lang="en-US" altLang="es-ES" dirty="0"/>
              <a:t> SOAP</a:t>
            </a:r>
          </a:p>
          <a:p>
            <a:pPr lvl="1"/>
            <a:r>
              <a:rPr lang="en-US" altLang="es-ES" dirty="0"/>
              <a:t>Debe </a:t>
            </a:r>
            <a:r>
              <a:rPr lang="en-US" altLang="es-ES" dirty="0" err="1"/>
              <a:t>contener</a:t>
            </a:r>
            <a:r>
              <a:rPr lang="en-US" altLang="es-ES" dirty="0"/>
              <a:t> una </a:t>
            </a:r>
            <a:r>
              <a:rPr lang="en-US" altLang="es-ES" dirty="0" err="1"/>
              <a:t>referencia</a:t>
            </a:r>
            <a:r>
              <a:rPr lang="en-US" altLang="es-ES" dirty="0"/>
              <a:t> a la URI del namespace del </a:t>
            </a:r>
            <a:r>
              <a:rPr lang="en-US" altLang="es-ES" dirty="0" err="1"/>
              <a:t>sobre</a:t>
            </a:r>
            <a:r>
              <a:rPr lang="en-US" altLang="es-ES" dirty="0"/>
              <a:t> (envelope) de SOAP</a:t>
            </a:r>
          </a:p>
          <a:p>
            <a:pPr lvl="2"/>
            <a:r>
              <a:rPr lang="en-US" altLang="es-ES" dirty="0">
                <a:hlinkClick r:id="rId3"/>
              </a:rPr>
              <a:t>http://www.w3.org/2003/05/soap-envelope</a:t>
            </a:r>
            <a:endParaRPr lang="en-US" altLang="es-ES" dirty="0"/>
          </a:p>
          <a:p>
            <a:pPr lvl="1"/>
            <a:r>
              <a:rPr lang="en-US" altLang="es-ES" dirty="0" err="1"/>
              <a:t>Atributo</a:t>
            </a:r>
            <a:r>
              <a:rPr lang="en-US" altLang="es-ES" dirty="0"/>
              <a:t> </a:t>
            </a:r>
            <a:r>
              <a:rPr lang="en-US" altLang="es-ES" b="1" dirty="0" err="1"/>
              <a:t>encodingStyle</a:t>
            </a:r>
            <a:r>
              <a:rPr lang="en-US" altLang="es-ES" dirty="0"/>
              <a:t>: </a:t>
            </a:r>
            <a:r>
              <a:rPr lang="en-US" altLang="es-ES" dirty="0" err="1"/>
              <a:t>Usado</a:t>
            </a:r>
            <a:r>
              <a:rPr lang="en-US" altLang="es-ES" dirty="0"/>
              <a:t> para </a:t>
            </a:r>
            <a:r>
              <a:rPr lang="en-US" altLang="es-ES" dirty="0" err="1"/>
              <a:t>definir</a:t>
            </a:r>
            <a:r>
              <a:rPr lang="en-US" altLang="es-ES" dirty="0"/>
              <a:t> los </a:t>
            </a:r>
            <a:r>
              <a:rPr lang="en-US" altLang="es-ES" dirty="0" err="1"/>
              <a:t>tipos</a:t>
            </a:r>
            <a:r>
              <a:rPr lang="en-US" altLang="es-ES" dirty="0"/>
              <a:t> de </a:t>
            </a:r>
            <a:r>
              <a:rPr lang="en-US" altLang="es-ES" dirty="0" err="1"/>
              <a:t>datos</a:t>
            </a:r>
            <a:r>
              <a:rPr lang="en-US" altLang="es-ES" dirty="0"/>
              <a:t> </a:t>
            </a:r>
            <a:r>
              <a:rPr lang="en-US" altLang="es-ES" dirty="0" err="1"/>
              <a:t>en</a:t>
            </a:r>
            <a:r>
              <a:rPr lang="en-US" altLang="es-ES" dirty="0"/>
              <a:t> el </a:t>
            </a:r>
            <a:r>
              <a:rPr lang="en-US" altLang="es-ES" dirty="0" err="1"/>
              <a:t>mensaje</a:t>
            </a:r>
            <a:r>
              <a:rPr lang="en-US" altLang="es-ES" dirty="0"/>
              <a:t>. </a:t>
            </a:r>
          </a:p>
          <a:p>
            <a:pPr lvl="2"/>
            <a:r>
              <a:rPr lang="en-US" altLang="es-ES" dirty="0"/>
              <a:t>Se </a:t>
            </a:r>
            <a:r>
              <a:rPr lang="en-US" altLang="es-ES" dirty="0" err="1"/>
              <a:t>debe</a:t>
            </a:r>
            <a:r>
              <a:rPr lang="en-US" altLang="es-ES" dirty="0"/>
              <a:t> </a:t>
            </a:r>
            <a:r>
              <a:rPr lang="en-US" altLang="es-ES" dirty="0" err="1"/>
              <a:t>utilizar</a:t>
            </a:r>
            <a:r>
              <a:rPr lang="en-US" altLang="es-ES" dirty="0"/>
              <a:t> para </a:t>
            </a:r>
            <a:r>
              <a:rPr lang="en-US" altLang="es-ES" dirty="0" err="1"/>
              <a:t>establecer</a:t>
            </a:r>
            <a:r>
              <a:rPr lang="en-US" altLang="es-ES" dirty="0"/>
              <a:t> el </a:t>
            </a:r>
            <a:r>
              <a:rPr lang="en-US" altLang="es-ES" dirty="0" err="1"/>
              <a:t>estilo</a:t>
            </a:r>
            <a:r>
              <a:rPr lang="en-US" altLang="es-ES" dirty="0"/>
              <a:t> de </a:t>
            </a:r>
            <a:r>
              <a:rPr lang="en-US" altLang="es-ES" dirty="0" err="1"/>
              <a:t>codificación</a:t>
            </a:r>
            <a:r>
              <a:rPr lang="en-US" altLang="es-ES" dirty="0"/>
              <a:t> entre dos o mas </a:t>
            </a:r>
            <a:r>
              <a:rPr lang="en-US" altLang="es-ES" dirty="0" err="1"/>
              <a:t>nodos</a:t>
            </a:r>
            <a:r>
              <a:rPr lang="en-US" altLang="es-ES" dirty="0"/>
              <a:t> </a:t>
            </a:r>
            <a:r>
              <a:rPr lang="en-US" altLang="es-ES" dirty="0" err="1"/>
              <a:t>en</a:t>
            </a:r>
            <a:r>
              <a:rPr lang="en-US" altLang="es-ES" dirty="0"/>
              <a:t> </a:t>
            </a:r>
            <a:r>
              <a:rPr lang="en-US" altLang="es-ES" dirty="0" err="1"/>
              <a:t>una</a:t>
            </a:r>
            <a:r>
              <a:rPr lang="en-US" altLang="es-ES" dirty="0"/>
              <a:t> </a:t>
            </a:r>
            <a:r>
              <a:rPr lang="en-US" altLang="es-ES" dirty="0" err="1"/>
              <a:t>comunicación</a:t>
            </a:r>
            <a:r>
              <a:rPr lang="en-US" altLang="es-ES" dirty="0"/>
              <a:t> SOAP</a:t>
            </a:r>
          </a:p>
        </p:txBody>
      </p:sp>
      <p:sp>
        <p:nvSpPr>
          <p:cNvPr id="7173" name="Text Box 5"/>
          <p:cNvSpPr txBox="1">
            <a:spLocks noChangeArrowheads="1"/>
          </p:cNvSpPr>
          <p:nvPr/>
        </p:nvSpPr>
        <p:spPr bwMode="auto">
          <a:xfrm>
            <a:off x="261246" y="3771922"/>
            <a:ext cx="900759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600" dirty="0">
                <a:solidFill>
                  <a:schemeClr val="hlink"/>
                </a:solidFill>
                <a:latin typeface="Courier New" panose="02070309020205020404" pitchFamily="49" charset="0"/>
                <a:cs typeface="Courier New" panose="02070309020205020404" pitchFamily="49" charset="0"/>
              </a:rPr>
              <a:t>&lt;?xml version="1.0“ ?&gt;  </a:t>
            </a:r>
          </a:p>
          <a:p>
            <a:pPr eaLnBrk="1" hangingPunct="1"/>
            <a:r>
              <a:rPr lang="en-US" altLang="es-ES" sz="1600" dirty="0">
                <a:solidFill>
                  <a:schemeClr val="hlink"/>
                </a:solidFill>
                <a:latin typeface="Courier New" panose="02070309020205020404" pitchFamily="49" charset="0"/>
                <a:cs typeface="Courier New" panose="02070309020205020404" pitchFamily="49" charset="0"/>
              </a:rPr>
              <a:t>&lt;</a:t>
            </a:r>
            <a:r>
              <a:rPr lang="en-US" altLang="es-ES" sz="1600" dirty="0" err="1">
                <a:solidFill>
                  <a:schemeClr val="hlink"/>
                </a:solidFill>
                <a:latin typeface="Courier New" panose="02070309020205020404" pitchFamily="49" charset="0"/>
                <a:cs typeface="Courier New" panose="02070309020205020404" pitchFamily="49" charset="0"/>
              </a:rPr>
              <a:t>env:Envelope</a:t>
            </a:r>
            <a:r>
              <a:rPr lang="en-US" altLang="es-ES" sz="1600" dirty="0">
                <a:solidFill>
                  <a:schemeClr val="hlink"/>
                </a:solidFill>
                <a:latin typeface="Courier New" panose="02070309020205020404" pitchFamily="49" charset="0"/>
                <a:cs typeface="Courier New" panose="02070309020205020404" pitchFamily="49" charset="0"/>
              </a:rPr>
              <a:t> </a:t>
            </a:r>
          </a:p>
          <a:p>
            <a:pPr eaLnBrk="1" hangingPunct="1"/>
            <a:r>
              <a:rPr lang="en-US" altLang="es-ES" sz="1600" dirty="0">
                <a:solidFill>
                  <a:schemeClr val="hlink"/>
                </a:solidFill>
                <a:latin typeface="Courier New" panose="02070309020205020404" pitchFamily="49" charset="0"/>
                <a:cs typeface="Courier New" panose="02070309020205020404" pitchFamily="49" charset="0"/>
              </a:rPr>
              <a:t>	</a:t>
            </a:r>
            <a:r>
              <a:rPr lang="en-US" altLang="es-ES" sz="1600" b="1" dirty="0" err="1">
                <a:solidFill>
                  <a:schemeClr val="hlink"/>
                </a:solidFill>
                <a:latin typeface="Courier New" panose="02070309020205020404" pitchFamily="49" charset="0"/>
                <a:cs typeface="Courier New" panose="02070309020205020404" pitchFamily="49" charset="0"/>
              </a:rPr>
              <a:t>xmlns:env</a:t>
            </a:r>
            <a:r>
              <a:rPr lang="en-US" altLang="es-ES" sz="1600" b="1" dirty="0">
                <a:solidFill>
                  <a:schemeClr val="hlink"/>
                </a:solidFill>
                <a:latin typeface="Courier New" panose="02070309020205020404" pitchFamily="49" charset="0"/>
                <a:cs typeface="Courier New" panose="02070309020205020404" pitchFamily="49" charset="0"/>
              </a:rPr>
              <a:t> ="http://www.w3.org/2003/05/soap-envelope</a:t>
            </a:r>
            <a:r>
              <a:rPr lang="en-US" altLang="es-ES" sz="1600" dirty="0">
                <a:solidFill>
                  <a:schemeClr val="hlink"/>
                </a:solidFill>
                <a:latin typeface="Courier New" panose="02070309020205020404" pitchFamily="49" charset="0"/>
                <a:cs typeface="Courier New" panose="02070309020205020404" pitchFamily="49" charset="0"/>
              </a:rPr>
              <a:t>"  </a:t>
            </a:r>
          </a:p>
          <a:p>
            <a:pPr eaLnBrk="1" hangingPunct="1"/>
            <a:r>
              <a:rPr lang="en-US" altLang="es-ES" sz="1600" dirty="0">
                <a:solidFill>
                  <a:schemeClr val="hlink"/>
                </a:solidFill>
                <a:latin typeface="Courier New" panose="02070309020205020404" pitchFamily="49" charset="0"/>
                <a:cs typeface="Courier New" panose="02070309020205020404" pitchFamily="49" charset="0"/>
              </a:rPr>
              <a:t>	</a:t>
            </a:r>
            <a:r>
              <a:rPr lang="en-US" altLang="es-ES" sz="1600" b="1" dirty="0" err="1">
                <a:solidFill>
                  <a:schemeClr val="hlink"/>
                </a:solidFill>
                <a:latin typeface="Courier New" panose="02070309020205020404" pitchFamily="49" charset="0"/>
                <a:cs typeface="Courier New" panose="02070309020205020404" pitchFamily="49" charset="0"/>
              </a:rPr>
              <a:t>env:encodingStyle</a:t>
            </a:r>
            <a:r>
              <a:rPr lang="en-US" altLang="es-ES" sz="1600" b="1" dirty="0">
                <a:solidFill>
                  <a:schemeClr val="hlink"/>
                </a:solidFill>
                <a:latin typeface="Courier New" panose="02070309020205020404" pitchFamily="49" charset="0"/>
                <a:cs typeface="Courier New" panose="02070309020205020404" pitchFamily="49" charset="0"/>
              </a:rPr>
              <a:t> = "http://www.w3.org/2001/12/soap-encoding</a:t>
            </a:r>
            <a:r>
              <a:rPr lang="en-US" altLang="es-ES" sz="16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600" dirty="0">
                <a:solidFill>
                  <a:schemeClr val="hlink"/>
                </a:solidFill>
                <a:latin typeface="Courier New" panose="02070309020205020404" pitchFamily="49" charset="0"/>
                <a:cs typeface="Courier New" panose="02070309020205020404" pitchFamily="49" charset="0"/>
              </a:rPr>
              <a:t>	... </a:t>
            </a:r>
          </a:p>
          <a:p>
            <a:pPr eaLnBrk="1" hangingPunct="1"/>
            <a:r>
              <a:rPr lang="en-US" altLang="es-ES" sz="1600" dirty="0">
                <a:solidFill>
                  <a:schemeClr val="hlink"/>
                </a:solidFill>
                <a:latin typeface="Courier New" panose="02070309020205020404" pitchFamily="49" charset="0"/>
                <a:cs typeface="Courier New" panose="02070309020205020404" pitchFamily="49" charset="0"/>
              </a:rPr>
              <a:t> 	La </a:t>
            </a:r>
            <a:r>
              <a:rPr lang="en-US" altLang="es-ES" sz="1600" dirty="0" err="1">
                <a:solidFill>
                  <a:schemeClr val="hlink"/>
                </a:solidFill>
                <a:latin typeface="Courier New" panose="02070309020205020404" pitchFamily="49" charset="0"/>
                <a:cs typeface="Courier New" panose="02070309020205020404" pitchFamily="49" charset="0"/>
              </a:rPr>
              <a:t>información</a:t>
            </a:r>
            <a:r>
              <a:rPr lang="en-US" altLang="es-ES" sz="1600" dirty="0">
                <a:solidFill>
                  <a:schemeClr val="hlink"/>
                </a:solidFill>
                <a:latin typeface="Courier New" panose="02070309020205020404" pitchFamily="49" charset="0"/>
                <a:cs typeface="Courier New" panose="02070309020205020404" pitchFamily="49" charset="0"/>
              </a:rPr>
              <a:t> del </a:t>
            </a:r>
            <a:r>
              <a:rPr lang="en-US" altLang="es-ES" sz="1600" dirty="0" err="1">
                <a:solidFill>
                  <a:schemeClr val="hlink"/>
                </a:solidFill>
                <a:latin typeface="Courier New" panose="02070309020205020404" pitchFamily="49" charset="0"/>
                <a:cs typeface="Courier New" panose="02070309020205020404" pitchFamily="49" charset="0"/>
              </a:rPr>
              <a:t>mensaje</a:t>
            </a:r>
            <a:r>
              <a:rPr lang="en-US" altLang="es-ES" sz="1600" dirty="0">
                <a:solidFill>
                  <a:schemeClr val="hlink"/>
                </a:solidFill>
                <a:latin typeface="Courier New" panose="02070309020205020404" pitchFamily="49" charset="0"/>
                <a:cs typeface="Courier New" panose="02070309020205020404" pitchFamily="49" charset="0"/>
              </a:rPr>
              <a:t> </a:t>
            </a:r>
            <a:r>
              <a:rPr lang="en-US" altLang="es-ES" sz="1600" dirty="0" err="1">
                <a:solidFill>
                  <a:schemeClr val="hlink"/>
                </a:solidFill>
                <a:latin typeface="Courier New" panose="02070309020205020404" pitchFamily="49" charset="0"/>
                <a:cs typeface="Courier New" panose="02070309020205020404" pitchFamily="49" charset="0"/>
              </a:rPr>
              <a:t>va</a:t>
            </a:r>
            <a:r>
              <a:rPr lang="en-US" altLang="es-ES" sz="1600" dirty="0">
                <a:solidFill>
                  <a:schemeClr val="hlink"/>
                </a:solidFill>
                <a:latin typeface="Courier New" panose="02070309020205020404" pitchFamily="49" charset="0"/>
                <a:cs typeface="Courier New" panose="02070309020205020404" pitchFamily="49" charset="0"/>
              </a:rPr>
              <a:t> </a:t>
            </a:r>
            <a:r>
              <a:rPr lang="en-US" altLang="es-ES" sz="1600" dirty="0" err="1">
                <a:solidFill>
                  <a:schemeClr val="hlink"/>
                </a:solidFill>
                <a:latin typeface="Courier New" panose="02070309020205020404" pitchFamily="49" charset="0"/>
                <a:cs typeface="Courier New" panose="02070309020205020404" pitchFamily="49" charset="0"/>
              </a:rPr>
              <a:t>aquí</a:t>
            </a:r>
            <a:r>
              <a:rPr lang="en-US" altLang="es-ES" sz="1600" dirty="0">
                <a:solidFill>
                  <a:schemeClr val="hlink"/>
                </a:solidFill>
                <a:latin typeface="Courier New" panose="02070309020205020404" pitchFamily="49" charset="0"/>
                <a:cs typeface="Courier New" panose="02070309020205020404" pitchFamily="49" charset="0"/>
              </a:rPr>
              <a:t> ...  </a:t>
            </a:r>
          </a:p>
          <a:p>
            <a:pPr eaLnBrk="1" hangingPunct="1"/>
            <a:r>
              <a:rPr lang="en-US" altLang="es-ES" sz="1600" dirty="0">
                <a:solidFill>
                  <a:schemeClr val="hlink"/>
                </a:solidFill>
                <a:latin typeface="Courier New" panose="02070309020205020404" pitchFamily="49" charset="0"/>
                <a:cs typeface="Courier New" panose="02070309020205020404" pitchFamily="49" charset="0"/>
              </a:rPr>
              <a:t>&lt;/</a:t>
            </a:r>
            <a:r>
              <a:rPr lang="en-US" altLang="es-ES" sz="1600" dirty="0" err="1">
                <a:solidFill>
                  <a:schemeClr val="hlink"/>
                </a:solidFill>
                <a:latin typeface="Courier New" panose="02070309020205020404" pitchFamily="49" charset="0"/>
                <a:cs typeface="Courier New" panose="02070309020205020404" pitchFamily="49" charset="0"/>
              </a:rPr>
              <a:t>env:Envelope</a:t>
            </a:r>
            <a:r>
              <a:rPr lang="en-US" altLang="es-ES" sz="1600" dirty="0">
                <a:solidFill>
                  <a:schemeClr val="hlink"/>
                </a:solidFill>
                <a:latin typeface="Courier New" panose="02070309020205020404" pitchFamily="49" charset="0"/>
                <a:cs typeface="Courier New" panose="02070309020205020404" pitchFamily="49" charset="0"/>
              </a:rPr>
              <a:t>&gt;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20</a:t>
            </a:fld>
            <a:endParaRPr lang="es-ES" dirty="0"/>
          </a:p>
        </p:txBody>
      </p:sp>
    </p:spTree>
    <p:extLst>
      <p:ext uri="{BB962C8B-B14F-4D97-AF65-F5344CB8AC3E}">
        <p14:creationId xmlns:p14="http://schemas.microsoft.com/office/powerpoint/2010/main" val="2996938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s-ES" dirty="0" err="1"/>
              <a:t>Elementos</a:t>
            </a:r>
            <a:r>
              <a:rPr lang="en-US" altLang="es-ES" dirty="0"/>
              <a:t> SOAP: </a:t>
            </a:r>
            <a:r>
              <a:rPr lang="en-US" altLang="es-ES" dirty="0" err="1"/>
              <a:t>Encabezado</a:t>
            </a:r>
            <a:r>
              <a:rPr lang="en-US" altLang="es-ES" dirty="0"/>
              <a:t> (Header)</a:t>
            </a:r>
          </a:p>
        </p:txBody>
      </p:sp>
      <p:sp>
        <p:nvSpPr>
          <p:cNvPr id="8195" name="Rectangle 3"/>
          <p:cNvSpPr>
            <a:spLocks noGrp="1" noChangeArrowheads="1"/>
          </p:cNvSpPr>
          <p:nvPr>
            <p:ph type="body" idx="1"/>
          </p:nvPr>
        </p:nvSpPr>
        <p:spPr>
          <a:xfrm>
            <a:off x="174813" y="465411"/>
            <a:ext cx="8807822" cy="2686009"/>
          </a:xfrm>
        </p:spPr>
        <p:txBody>
          <a:bodyPr>
            <a:normAutofit fontScale="92500" lnSpcReduction="20000"/>
          </a:bodyPr>
          <a:lstStyle/>
          <a:p>
            <a:pPr eaLnBrk="1" hangingPunct="1"/>
            <a:r>
              <a:rPr lang="en-US" altLang="es-ES" sz="2800" dirty="0" err="1"/>
              <a:t>Elemento</a:t>
            </a:r>
            <a:r>
              <a:rPr lang="en-US" altLang="es-ES" sz="2800" dirty="0"/>
              <a:t> </a:t>
            </a:r>
            <a:r>
              <a:rPr lang="en-US" altLang="es-ES" sz="2800" i="1" dirty="0" err="1"/>
              <a:t>Encabezado</a:t>
            </a:r>
            <a:r>
              <a:rPr lang="en-US" altLang="es-ES" sz="2800" dirty="0"/>
              <a:t> (Header) </a:t>
            </a:r>
          </a:p>
          <a:p>
            <a:pPr lvl="1"/>
            <a:r>
              <a:rPr lang="en-US" altLang="es-ES" sz="2400" dirty="0" err="1"/>
              <a:t>Contiene</a:t>
            </a:r>
            <a:r>
              <a:rPr lang="en-US" altLang="es-ES" sz="2400" dirty="0"/>
              <a:t> </a:t>
            </a:r>
            <a:r>
              <a:rPr lang="en-US" altLang="es-ES" sz="2400" dirty="0" err="1"/>
              <a:t>información</a:t>
            </a:r>
            <a:r>
              <a:rPr lang="en-US" altLang="es-ES" sz="2400" dirty="0"/>
              <a:t> </a:t>
            </a:r>
            <a:r>
              <a:rPr lang="en-US" altLang="es-ES" sz="2400" dirty="0" err="1"/>
              <a:t>específica</a:t>
            </a:r>
            <a:r>
              <a:rPr lang="en-US" altLang="es-ES" sz="2400" dirty="0"/>
              <a:t> de </a:t>
            </a:r>
            <a:r>
              <a:rPr lang="en-US" altLang="es-ES" sz="2400" dirty="0" err="1"/>
              <a:t>aplicación</a:t>
            </a:r>
            <a:r>
              <a:rPr lang="en-US" altLang="es-ES" sz="2400" dirty="0"/>
              <a:t> (</a:t>
            </a:r>
            <a:r>
              <a:rPr lang="en-US" altLang="es-ES" sz="2400" dirty="0" err="1"/>
              <a:t>por</a:t>
            </a:r>
            <a:r>
              <a:rPr lang="en-US" altLang="es-ES" sz="2400" dirty="0"/>
              <a:t> </a:t>
            </a:r>
            <a:r>
              <a:rPr lang="en-US" altLang="es-ES" sz="2400" dirty="0" err="1"/>
              <a:t>ejemplo</a:t>
            </a:r>
            <a:r>
              <a:rPr lang="en-US" altLang="es-ES" sz="2400" dirty="0"/>
              <a:t>, </a:t>
            </a:r>
            <a:r>
              <a:rPr lang="en-US" altLang="es-ES" sz="2400" dirty="0" err="1"/>
              <a:t>autenticación</a:t>
            </a:r>
            <a:r>
              <a:rPr lang="en-US" altLang="es-ES" sz="2400" dirty="0"/>
              <a:t>, </a:t>
            </a:r>
            <a:r>
              <a:rPr lang="en-US" altLang="es-ES" sz="2400" dirty="0" err="1"/>
              <a:t>pago</a:t>
            </a:r>
            <a:r>
              <a:rPr lang="en-US" altLang="es-ES" sz="2400" dirty="0"/>
              <a:t>, </a:t>
            </a:r>
            <a:r>
              <a:rPr lang="en-US" altLang="es-ES" sz="2400" dirty="0" err="1"/>
              <a:t>etc</a:t>
            </a:r>
            <a:r>
              <a:rPr lang="en-US" altLang="es-ES" sz="2400" dirty="0"/>
              <a:t>)</a:t>
            </a:r>
          </a:p>
          <a:p>
            <a:pPr lvl="1"/>
            <a:r>
              <a:rPr lang="en-US" altLang="es-ES" sz="2400" dirty="0"/>
              <a:t>Campo </a:t>
            </a:r>
            <a:r>
              <a:rPr lang="en-US" altLang="es-ES" sz="2400" dirty="0" err="1"/>
              <a:t>opcional</a:t>
            </a:r>
            <a:r>
              <a:rPr lang="en-US" altLang="es-ES" sz="2400" dirty="0"/>
              <a:t>, </a:t>
            </a:r>
            <a:r>
              <a:rPr lang="en-US" altLang="es-ES" sz="2400" dirty="0" err="1"/>
              <a:t>pero</a:t>
            </a:r>
            <a:r>
              <a:rPr lang="en-US" altLang="es-ES" sz="2400" dirty="0"/>
              <a:t> </a:t>
            </a:r>
            <a:r>
              <a:rPr lang="en-US" altLang="es-ES" sz="2400" dirty="0" err="1"/>
              <a:t>si</a:t>
            </a:r>
            <a:r>
              <a:rPr lang="en-US" altLang="es-ES" sz="2400" dirty="0"/>
              <a:t> </a:t>
            </a:r>
            <a:r>
              <a:rPr lang="en-US" altLang="es-ES" sz="2400" dirty="0" err="1"/>
              <a:t>está</a:t>
            </a:r>
            <a:r>
              <a:rPr lang="en-US" altLang="es-ES" sz="2400" dirty="0"/>
              <a:t> </a:t>
            </a:r>
            <a:r>
              <a:rPr lang="en-US" altLang="es-ES" sz="2400" dirty="0" err="1"/>
              <a:t>presente</a:t>
            </a:r>
            <a:r>
              <a:rPr lang="en-US" altLang="es-ES" sz="2400" dirty="0"/>
              <a:t>, </a:t>
            </a:r>
            <a:r>
              <a:rPr lang="en-US" altLang="es-ES" sz="2400" dirty="0" err="1"/>
              <a:t>debe</a:t>
            </a:r>
            <a:r>
              <a:rPr lang="en-US" altLang="es-ES" sz="2400" dirty="0"/>
              <a:t> </a:t>
            </a:r>
            <a:r>
              <a:rPr lang="en-US" altLang="es-ES" sz="2400" dirty="0" err="1"/>
              <a:t>ser</a:t>
            </a:r>
            <a:r>
              <a:rPr lang="en-US" altLang="es-ES" sz="2400" dirty="0"/>
              <a:t> el primer </a:t>
            </a:r>
            <a:r>
              <a:rPr lang="en-US" altLang="es-ES" sz="2400" dirty="0" err="1"/>
              <a:t>elemento</a:t>
            </a:r>
            <a:r>
              <a:rPr lang="en-US" altLang="es-ES" sz="2400" dirty="0"/>
              <a:t> del </a:t>
            </a:r>
            <a:r>
              <a:rPr lang="en-US" altLang="es-ES" sz="2400" dirty="0" err="1"/>
              <a:t>elemento</a:t>
            </a:r>
            <a:r>
              <a:rPr lang="en-US" altLang="es-ES" sz="2400" dirty="0"/>
              <a:t> </a:t>
            </a:r>
            <a:r>
              <a:rPr lang="en-US" altLang="es-ES" sz="2400" dirty="0" err="1"/>
              <a:t>Sobre</a:t>
            </a:r>
            <a:r>
              <a:rPr lang="en-US" altLang="es-ES" sz="2400" dirty="0"/>
              <a:t> (Envelope)</a:t>
            </a:r>
          </a:p>
          <a:p>
            <a:pPr lvl="1"/>
            <a:r>
              <a:rPr lang="en-US" altLang="es-ES" sz="2400" dirty="0"/>
              <a:t>Los </a:t>
            </a:r>
            <a:r>
              <a:rPr lang="en-US" altLang="es-ES" sz="2400" dirty="0" err="1"/>
              <a:t>elementos</a:t>
            </a:r>
            <a:r>
              <a:rPr lang="en-US" altLang="es-ES" sz="2400" dirty="0"/>
              <a:t> </a:t>
            </a:r>
            <a:r>
              <a:rPr lang="en-US" altLang="es-ES" sz="2400" dirty="0" err="1"/>
              <a:t>hijos</a:t>
            </a:r>
            <a:r>
              <a:rPr lang="en-US" altLang="es-ES" sz="2400" dirty="0"/>
              <a:t> se </a:t>
            </a:r>
            <a:r>
              <a:rPr lang="en-US" altLang="es-ES" sz="2400" dirty="0" err="1"/>
              <a:t>denominan</a:t>
            </a:r>
            <a:r>
              <a:rPr lang="en-US" altLang="es-ES" sz="2400" dirty="0"/>
              <a:t> </a:t>
            </a:r>
            <a:r>
              <a:rPr lang="en-US" altLang="es-ES" sz="2400" dirty="0" err="1"/>
              <a:t>bloques</a:t>
            </a:r>
            <a:r>
              <a:rPr lang="en-US" altLang="es-ES" sz="2400" dirty="0"/>
              <a:t> de cabecera (header blocks)</a:t>
            </a:r>
          </a:p>
          <a:p>
            <a:pPr lvl="2"/>
            <a:r>
              <a:rPr lang="en-US" altLang="es-ES" dirty="0" err="1"/>
              <a:t>Cada</a:t>
            </a:r>
            <a:r>
              <a:rPr lang="en-US" altLang="es-ES" dirty="0"/>
              <a:t> header block </a:t>
            </a:r>
            <a:r>
              <a:rPr lang="en-US" altLang="es-ES" dirty="0" err="1"/>
              <a:t>debe</a:t>
            </a:r>
            <a:r>
              <a:rPr lang="en-US" altLang="es-ES" dirty="0"/>
              <a:t> </a:t>
            </a:r>
            <a:r>
              <a:rPr lang="en-US" altLang="es-ES" dirty="0" err="1"/>
              <a:t>tener</a:t>
            </a:r>
            <a:r>
              <a:rPr lang="en-US" altLang="es-ES" dirty="0"/>
              <a:t> </a:t>
            </a:r>
            <a:r>
              <a:rPr lang="en-US" altLang="es-ES" dirty="0" err="1"/>
              <a:t>su</a:t>
            </a:r>
            <a:r>
              <a:rPr lang="en-US" altLang="es-ES" dirty="0"/>
              <a:t> </a:t>
            </a:r>
            <a:r>
              <a:rPr lang="en-US" altLang="es-ES" dirty="0" err="1"/>
              <a:t>propio</a:t>
            </a:r>
            <a:r>
              <a:rPr lang="en-US" altLang="es-ES" dirty="0"/>
              <a:t> namespace</a:t>
            </a:r>
          </a:p>
        </p:txBody>
      </p:sp>
      <p:sp>
        <p:nvSpPr>
          <p:cNvPr id="8196" name="Text Box 4"/>
          <p:cNvSpPr txBox="1">
            <a:spLocks noChangeArrowheads="1"/>
          </p:cNvSpPr>
          <p:nvPr/>
        </p:nvSpPr>
        <p:spPr bwMode="auto">
          <a:xfrm>
            <a:off x="462632" y="3151420"/>
            <a:ext cx="8319059" cy="2694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rmAutofit fontScale="92500" lnSpcReduction="20000"/>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500" dirty="0">
                <a:solidFill>
                  <a:schemeClr val="hlink"/>
                </a:solidFill>
                <a:latin typeface="Courier New" panose="02070309020205020404" pitchFamily="49" charset="0"/>
                <a:cs typeface="Courier New" panose="02070309020205020404" pitchFamily="49" charset="0"/>
              </a:rPr>
              <a:t>&lt;?xml version="1.0"?&gt;  </a:t>
            </a:r>
          </a:p>
          <a:p>
            <a:pPr eaLnBrk="1" hangingPunct="1"/>
            <a:r>
              <a:rPr lang="en-US" altLang="es-ES" sz="1500" dirty="0">
                <a:solidFill>
                  <a:schemeClr val="hlink"/>
                </a:solidFill>
                <a:latin typeface="Courier New" panose="02070309020205020404" pitchFamily="49" charset="0"/>
                <a:cs typeface="Courier New" panose="02070309020205020404" pitchFamily="49" charset="0"/>
              </a:rPr>
              <a:t>&lt;</a:t>
            </a:r>
            <a:r>
              <a:rPr lang="en-US" altLang="es-ES" sz="1500" dirty="0" err="1">
                <a:solidFill>
                  <a:schemeClr val="hlink"/>
                </a:solidFill>
                <a:latin typeface="Courier New" panose="02070309020205020404" pitchFamily="49" charset="0"/>
                <a:cs typeface="Courier New" panose="02070309020205020404" pitchFamily="49" charset="0"/>
              </a:rPr>
              <a:t>soap:Envelope</a:t>
            </a:r>
            <a:r>
              <a:rPr lang="en-US" altLang="es-ES" sz="1500" dirty="0">
                <a:solidFill>
                  <a:schemeClr val="hlink"/>
                </a:solidFill>
                <a:latin typeface="Courier New" panose="02070309020205020404" pitchFamily="49" charset="0"/>
                <a:cs typeface="Courier New" panose="02070309020205020404" pitchFamily="49" charset="0"/>
              </a:rPr>
              <a:t> </a:t>
            </a:r>
          </a:p>
          <a:p>
            <a:pPr defTabSz="441325" eaLnBrk="1" hangingPunct="1"/>
            <a:r>
              <a:rPr lang="en-US" altLang="es-ES" sz="1500" dirty="0">
                <a:solidFill>
                  <a:schemeClr val="hlink"/>
                </a:solidFill>
                <a:latin typeface="Courier New" panose="02070309020205020404" pitchFamily="49" charset="0"/>
                <a:cs typeface="Courier New" panose="02070309020205020404" pitchFamily="49" charset="0"/>
              </a:rPr>
              <a:t>	</a:t>
            </a:r>
            <a:r>
              <a:rPr lang="en-US" altLang="es-ES" sz="1500" dirty="0" err="1">
                <a:solidFill>
                  <a:schemeClr val="hlink"/>
                </a:solidFill>
                <a:latin typeface="Courier New" panose="02070309020205020404" pitchFamily="49" charset="0"/>
                <a:cs typeface="Courier New" panose="02070309020205020404" pitchFamily="49" charset="0"/>
              </a:rPr>
              <a:t>xmlns:soap</a:t>
            </a:r>
            <a:r>
              <a:rPr lang="en-US" altLang="es-ES" sz="1500" dirty="0">
                <a:solidFill>
                  <a:schemeClr val="hlink"/>
                </a:solidFill>
                <a:latin typeface="Courier New" panose="02070309020205020404" pitchFamily="49" charset="0"/>
                <a:cs typeface="Courier New" panose="02070309020205020404" pitchFamily="49" charset="0"/>
              </a:rPr>
              <a:t> = "http://www.w3.org/2003/05/soap-envelope" </a:t>
            </a:r>
          </a:p>
          <a:p>
            <a:pPr defTabSz="441325" eaLnBrk="1" hangingPunct="1"/>
            <a:r>
              <a:rPr lang="en-US" altLang="es-ES" sz="1500" dirty="0">
                <a:solidFill>
                  <a:schemeClr val="hlink"/>
                </a:solidFill>
                <a:latin typeface="Courier New" panose="02070309020205020404" pitchFamily="49" charset="0"/>
                <a:cs typeface="Courier New" panose="02070309020205020404" pitchFamily="49" charset="0"/>
              </a:rPr>
              <a:t>	</a:t>
            </a:r>
            <a:r>
              <a:rPr lang="en-US" altLang="es-ES" sz="1500" dirty="0" err="1">
                <a:solidFill>
                  <a:schemeClr val="hlink"/>
                </a:solidFill>
                <a:latin typeface="Courier New" panose="02070309020205020404" pitchFamily="49" charset="0"/>
                <a:cs typeface="Courier New" panose="02070309020205020404" pitchFamily="49" charset="0"/>
              </a:rPr>
              <a:t>soap:encodingStyle</a:t>
            </a:r>
            <a:r>
              <a:rPr lang="en-US" altLang="es-ES" sz="1500" dirty="0">
                <a:solidFill>
                  <a:schemeClr val="hlink"/>
                </a:solidFill>
                <a:latin typeface="Courier New" panose="02070309020205020404" pitchFamily="49" charset="0"/>
                <a:cs typeface="Courier New" panose="02070309020205020404" pitchFamily="49" charset="0"/>
              </a:rPr>
              <a:t> = "http://www.w3.org/2001/12/soap-encoding"&gt; </a:t>
            </a:r>
          </a:p>
          <a:p>
            <a:pPr eaLnBrk="1" hangingPunct="1"/>
            <a:endParaRPr lang="en-US" altLang="es-ES" sz="1500" dirty="0">
              <a:solidFill>
                <a:schemeClr val="hlink"/>
              </a:solidFill>
              <a:latin typeface="Courier New" panose="02070309020205020404" pitchFamily="49" charset="0"/>
              <a:cs typeface="Courier New" panose="02070309020205020404" pitchFamily="49" charset="0"/>
            </a:endParaRPr>
          </a:p>
          <a:p>
            <a:pPr defTabSz="441325" eaLnBrk="1" hangingPunct="1"/>
            <a:r>
              <a:rPr lang="en-US" altLang="es-ES" sz="1500" dirty="0">
                <a:solidFill>
                  <a:schemeClr val="hlink"/>
                </a:solidFill>
                <a:latin typeface="Courier New" panose="02070309020205020404" pitchFamily="49" charset="0"/>
                <a:cs typeface="Courier New" panose="02070309020205020404" pitchFamily="49" charset="0"/>
              </a:rPr>
              <a:t>	&lt;</a:t>
            </a:r>
            <a:r>
              <a:rPr lang="en-US" altLang="es-ES" sz="1500" dirty="0" err="1">
                <a:solidFill>
                  <a:schemeClr val="hlink"/>
                </a:solidFill>
                <a:latin typeface="Courier New" panose="02070309020205020404" pitchFamily="49" charset="0"/>
                <a:cs typeface="Courier New" panose="02070309020205020404" pitchFamily="49" charset="0"/>
              </a:rPr>
              <a:t>soap:Header</a:t>
            </a:r>
            <a:r>
              <a:rPr lang="en-US" altLang="es-ES" sz="1500" dirty="0">
                <a:solidFill>
                  <a:schemeClr val="hlink"/>
                </a:solidFill>
                <a:latin typeface="Courier New" panose="02070309020205020404" pitchFamily="49" charset="0"/>
                <a:cs typeface="Courier New" panose="02070309020205020404" pitchFamily="49" charset="0"/>
              </a:rPr>
              <a:t>&gt;</a:t>
            </a:r>
          </a:p>
          <a:p>
            <a:pPr defTabSz="441325" eaLnBrk="1" hangingPunct="1"/>
            <a:r>
              <a:rPr lang="en-US" altLang="es-ES" sz="1500" dirty="0">
                <a:solidFill>
                  <a:schemeClr val="hlink"/>
                </a:solidFill>
                <a:latin typeface="Courier New" panose="02070309020205020404" pitchFamily="49" charset="0"/>
                <a:cs typeface="Courier New" panose="02070309020205020404" pitchFamily="49" charset="0"/>
              </a:rPr>
              <a:t>		</a:t>
            </a:r>
            <a:r>
              <a:rPr lang="en-US" altLang="es-ES" sz="1500" b="1" dirty="0">
                <a:solidFill>
                  <a:schemeClr val="hlink"/>
                </a:solidFill>
                <a:latin typeface="Courier New" panose="02070309020205020404" pitchFamily="49" charset="0"/>
                <a:cs typeface="Courier New" panose="02070309020205020404" pitchFamily="49" charset="0"/>
              </a:rPr>
              <a:t>&lt;</a:t>
            </a:r>
            <a:r>
              <a:rPr lang="en-US" altLang="es-ES" sz="1500" b="1" dirty="0" err="1">
                <a:solidFill>
                  <a:schemeClr val="hlink"/>
                </a:solidFill>
                <a:latin typeface="Courier New" panose="02070309020205020404" pitchFamily="49" charset="0"/>
                <a:cs typeface="Courier New" panose="02070309020205020404" pitchFamily="49" charset="0"/>
              </a:rPr>
              <a:t>m:Trans</a:t>
            </a:r>
            <a:r>
              <a:rPr lang="en-US" altLang="es-ES" sz="1500" b="1" dirty="0">
                <a:solidFill>
                  <a:schemeClr val="hlink"/>
                </a:solidFill>
                <a:latin typeface="Courier New" panose="02070309020205020404" pitchFamily="49" charset="0"/>
                <a:cs typeface="Courier New" panose="02070309020205020404" pitchFamily="49" charset="0"/>
              </a:rPr>
              <a:t> </a:t>
            </a:r>
          </a:p>
          <a:p>
            <a:pPr defTabSz="441325" eaLnBrk="1" hangingPunct="1"/>
            <a:r>
              <a:rPr lang="en-US" altLang="es-ES" sz="1500" b="1" dirty="0">
                <a:solidFill>
                  <a:schemeClr val="hlink"/>
                </a:solidFill>
                <a:latin typeface="Courier New" panose="02070309020205020404" pitchFamily="49" charset="0"/>
                <a:cs typeface="Courier New" panose="02070309020205020404" pitchFamily="49" charset="0"/>
              </a:rPr>
              <a:t>		</a:t>
            </a:r>
            <a:r>
              <a:rPr lang="en-US" altLang="es-ES" sz="1500" b="1" dirty="0" err="1">
                <a:solidFill>
                  <a:schemeClr val="hlink"/>
                </a:solidFill>
                <a:latin typeface="Courier New" panose="02070309020205020404" pitchFamily="49" charset="0"/>
                <a:cs typeface="Courier New" panose="02070309020205020404" pitchFamily="49" charset="0"/>
              </a:rPr>
              <a:t>xmlns:m</a:t>
            </a:r>
            <a:r>
              <a:rPr lang="en-US" altLang="es-ES" sz="1500" b="1" dirty="0">
                <a:solidFill>
                  <a:schemeClr val="hlink"/>
                </a:solidFill>
                <a:latin typeface="Courier New" panose="02070309020205020404" pitchFamily="49" charset="0"/>
                <a:cs typeface="Courier New" panose="02070309020205020404" pitchFamily="49" charset="0"/>
              </a:rPr>
              <a:t> = </a:t>
            </a:r>
            <a:r>
              <a:rPr lang="en-US" altLang="es-ES" sz="1500" b="1" dirty="0">
                <a:solidFill>
                  <a:schemeClr val="hlink"/>
                </a:solidFill>
                <a:latin typeface="Courier New" panose="02070309020205020404" pitchFamily="49" charset="0"/>
                <a:cs typeface="Courier New" panose="02070309020205020404" pitchFamily="49" charset="0"/>
                <a:hlinkClick r:id="rId2"/>
              </a:rPr>
              <a:t>“</a:t>
            </a:r>
            <a:r>
              <a:rPr lang="en-US" altLang="es-ES" sz="1500" b="1" dirty="0">
                <a:solidFill>
                  <a:schemeClr val="hlink"/>
                </a:solidFill>
                <a:latin typeface="Courier New" panose="02070309020205020404" pitchFamily="49" charset="0"/>
                <a:cs typeface="Courier New" panose="02070309020205020404" pitchFamily="49" charset="0"/>
              </a:rPr>
              <a:t>http://www.w3schools.com/transaction/”</a:t>
            </a:r>
          </a:p>
          <a:p>
            <a:pPr defTabSz="441325" eaLnBrk="1" hangingPunct="1"/>
            <a:r>
              <a:rPr lang="en-US" altLang="es-ES" sz="1500" b="1" dirty="0">
                <a:solidFill>
                  <a:schemeClr val="hlink"/>
                </a:solidFill>
                <a:latin typeface="Courier New" panose="02070309020205020404" pitchFamily="49" charset="0"/>
                <a:cs typeface="Courier New" panose="02070309020205020404" pitchFamily="49" charset="0"/>
              </a:rPr>
              <a:t>		</a:t>
            </a:r>
            <a:r>
              <a:rPr lang="en-US" altLang="es-ES" sz="1500" b="1" dirty="0" err="1">
                <a:solidFill>
                  <a:schemeClr val="hlink"/>
                </a:solidFill>
                <a:latin typeface="Courier New" panose="02070309020205020404" pitchFamily="49" charset="0"/>
                <a:cs typeface="Courier New" panose="02070309020205020404" pitchFamily="49" charset="0"/>
              </a:rPr>
              <a:t>soap:mustUnderstand</a:t>
            </a:r>
            <a:r>
              <a:rPr lang="en-US" altLang="es-ES" sz="1500" b="1" dirty="0">
                <a:solidFill>
                  <a:schemeClr val="hlink"/>
                </a:solidFill>
                <a:latin typeface="Courier New" panose="02070309020205020404" pitchFamily="49" charset="0"/>
                <a:cs typeface="Courier New" panose="02070309020205020404" pitchFamily="49" charset="0"/>
              </a:rPr>
              <a:t>="1"&gt;</a:t>
            </a:r>
          </a:p>
          <a:p>
            <a:pPr defTabSz="441325" eaLnBrk="1" hangingPunct="1"/>
            <a:r>
              <a:rPr lang="en-US" altLang="es-ES" sz="1500" b="1" dirty="0">
                <a:solidFill>
                  <a:schemeClr val="hlink"/>
                </a:solidFill>
                <a:latin typeface="Courier New" panose="02070309020205020404" pitchFamily="49" charset="0"/>
                <a:cs typeface="Courier New" panose="02070309020205020404" pitchFamily="49" charset="0"/>
              </a:rPr>
              <a:t>		234</a:t>
            </a:r>
          </a:p>
          <a:p>
            <a:pPr defTabSz="441325" eaLnBrk="1" hangingPunct="1"/>
            <a:r>
              <a:rPr lang="en-US" altLang="es-ES" sz="1500" b="1" dirty="0">
                <a:solidFill>
                  <a:schemeClr val="hlink"/>
                </a:solidFill>
                <a:latin typeface="Courier New" panose="02070309020205020404" pitchFamily="49" charset="0"/>
                <a:cs typeface="Courier New" panose="02070309020205020404" pitchFamily="49" charset="0"/>
              </a:rPr>
              <a:t>		&lt;/</a:t>
            </a:r>
            <a:r>
              <a:rPr lang="en-US" altLang="es-ES" sz="1500" b="1" dirty="0" err="1">
                <a:solidFill>
                  <a:schemeClr val="hlink"/>
                </a:solidFill>
                <a:latin typeface="Courier New" panose="02070309020205020404" pitchFamily="49" charset="0"/>
                <a:cs typeface="Courier New" panose="02070309020205020404" pitchFamily="49" charset="0"/>
              </a:rPr>
              <a:t>m:Trans</a:t>
            </a:r>
            <a:r>
              <a:rPr lang="en-US" altLang="es-ES" sz="1500" b="1" dirty="0">
                <a:solidFill>
                  <a:schemeClr val="hlink"/>
                </a:solidFill>
                <a:latin typeface="Courier New" panose="02070309020205020404" pitchFamily="49" charset="0"/>
                <a:cs typeface="Courier New" panose="02070309020205020404" pitchFamily="49" charset="0"/>
              </a:rPr>
              <a:t>&gt; </a:t>
            </a:r>
          </a:p>
          <a:p>
            <a:pPr defTabSz="441325" eaLnBrk="1" hangingPunct="1"/>
            <a:r>
              <a:rPr lang="en-US" altLang="es-ES" sz="1500" dirty="0">
                <a:solidFill>
                  <a:schemeClr val="hlink"/>
                </a:solidFill>
                <a:latin typeface="Courier New" panose="02070309020205020404" pitchFamily="49" charset="0"/>
                <a:cs typeface="Courier New" panose="02070309020205020404" pitchFamily="49" charset="0"/>
              </a:rPr>
              <a:t> 	&lt;/</a:t>
            </a:r>
            <a:r>
              <a:rPr lang="en-US" altLang="es-ES" sz="1500" dirty="0" err="1">
                <a:solidFill>
                  <a:schemeClr val="hlink"/>
                </a:solidFill>
                <a:latin typeface="Courier New" panose="02070309020205020404" pitchFamily="49" charset="0"/>
                <a:cs typeface="Courier New" panose="02070309020205020404" pitchFamily="49" charset="0"/>
              </a:rPr>
              <a:t>soap:Header</a:t>
            </a:r>
            <a:r>
              <a:rPr lang="en-US" altLang="es-ES" sz="1500" dirty="0">
                <a:solidFill>
                  <a:schemeClr val="hlink"/>
                </a:solidFill>
                <a:latin typeface="Courier New" panose="02070309020205020404" pitchFamily="49" charset="0"/>
                <a:cs typeface="Courier New" panose="02070309020205020404" pitchFamily="49" charset="0"/>
              </a:rPr>
              <a:t>&gt;</a:t>
            </a:r>
          </a:p>
          <a:p>
            <a:pPr defTabSz="441325" eaLnBrk="1" hangingPunct="1"/>
            <a:r>
              <a:rPr lang="en-US" altLang="es-ES" sz="1500" dirty="0">
                <a:solidFill>
                  <a:schemeClr val="hlink"/>
                </a:solidFill>
                <a:latin typeface="Courier New" panose="02070309020205020404" pitchFamily="49" charset="0"/>
                <a:cs typeface="Courier New" panose="02070309020205020404" pitchFamily="49" charset="0"/>
              </a:rPr>
              <a:t>	...</a:t>
            </a:r>
          </a:p>
          <a:p>
            <a:pPr eaLnBrk="1" hangingPunct="1"/>
            <a:r>
              <a:rPr lang="en-US" altLang="es-ES" sz="1500" dirty="0">
                <a:solidFill>
                  <a:schemeClr val="hlink"/>
                </a:solidFill>
                <a:latin typeface="Courier New" panose="02070309020205020404" pitchFamily="49" charset="0"/>
                <a:cs typeface="Courier New" panose="02070309020205020404" pitchFamily="49" charset="0"/>
              </a:rPr>
              <a:t>&lt;/</a:t>
            </a:r>
            <a:r>
              <a:rPr lang="en-US" altLang="es-ES" sz="1500" dirty="0" err="1">
                <a:solidFill>
                  <a:schemeClr val="hlink"/>
                </a:solidFill>
                <a:latin typeface="Courier New" panose="02070309020205020404" pitchFamily="49" charset="0"/>
                <a:cs typeface="Courier New" panose="02070309020205020404" pitchFamily="49" charset="0"/>
              </a:rPr>
              <a:t>soap:Envelope</a:t>
            </a:r>
            <a:r>
              <a:rPr lang="en-US" altLang="es-ES" sz="1500" dirty="0">
                <a:solidFill>
                  <a:schemeClr val="hlink"/>
                </a:solidFill>
                <a:latin typeface="Courier New" panose="02070309020205020404" pitchFamily="49" charset="0"/>
                <a:cs typeface="Courier New" panose="02070309020205020404" pitchFamily="49" charset="0"/>
              </a:rPr>
              <a:t>&gt; </a:t>
            </a:r>
          </a:p>
          <a:p>
            <a:pPr eaLnBrk="1" hangingPunct="1"/>
            <a:endParaRPr lang="en-US" altLang="es-ES" sz="1500" dirty="0">
              <a:solidFill>
                <a:schemeClr val="hlink"/>
              </a:solidFill>
              <a:latin typeface="Courier New" panose="02070309020205020404" pitchFamily="49" charset="0"/>
              <a:cs typeface="Courier New" panose="02070309020205020404" pitchFamily="49" charset="0"/>
            </a:endParaRP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21</a:t>
            </a:fld>
            <a:endParaRPr lang="es-ES" dirty="0"/>
          </a:p>
        </p:txBody>
      </p:sp>
    </p:spTree>
    <p:extLst>
      <p:ext uri="{BB962C8B-B14F-4D97-AF65-F5344CB8AC3E}">
        <p14:creationId xmlns:p14="http://schemas.microsoft.com/office/powerpoint/2010/main" val="17055052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s-ES" dirty="0" err="1"/>
              <a:t>Elementos</a:t>
            </a:r>
            <a:r>
              <a:rPr lang="en-US" altLang="es-ES" dirty="0"/>
              <a:t> SOAP: </a:t>
            </a:r>
            <a:r>
              <a:rPr lang="en-US" altLang="es-ES" dirty="0" err="1"/>
              <a:t>Cuerpo</a:t>
            </a:r>
            <a:r>
              <a:rPr lang="en-US" altLang="es-ES" dirty="0"/>
              <a:t>  (Body)</a:t>
            </a:r>
          </a:p>
        </p:txBody>
      </p:sp>
      <p:sp>
        <p:nvSpPr>
          <p:cNvPr id="10243" name="Rectangle 3"/>
          <p:cNvSpPr>
            <a:spLocks noGrp="1" noChangeArrowheads="1"/>
          </p:cNvSpPr>
          <p:nvPr>
            <p:ph type="body" idx="1"/>
          </p:nvPr>
        </p:nvSpPr>
        <p:spPr/>
        <p:txBody>
          <a:bodyPr/>
          <a:lstStyle/>
          <a:p>
            <a:pPr eaLnBrk="1" hangingPunct="1"/>
            <a:r>
              <a:rPr lang="en-US" altLang="es-ES" dirty="0" err="1"/>
              <a:t>Elemento</a:t>
            </a:r>
            <a:r>
              <a:rPr lang="en-US" altLang="es-ES" dirty="0"/>
              <a:t> </a:t>
            </a:r>
            <a:r>
              <a:rPr lang="en-US" altLang="es-ES" i="1" dirty="0" err="1"/>
              <a:t>Cuerpo</a:t>
            </a:r>
            <a:r>
              <a:rPr lang="en-US" altLang="es-ES" dirty="0"/>
              <a:t> (Body)</a:t>
            </a:r>
          </a:p>
          <a:p>
            <a:pPr lvl="1"/>
            <a:r>
              <a:rPr lang="en-US" altLang="es-ES" dirty="0" err="1"/>
              <a:t>Es</a:t>
            </a:r>
            <a:r>
              <a:rPr lang="en-US" altLang="es-ES" dirty="0"/>
              <a:t> el </a:t>
            </a:r>
            <a:r>
              <a:rPr lang="en-US" altLang="es-ES" dirty="0" err="1"/>
              <a:t>mensaje</a:t>
            </a:r>
            <a:r>
              <a:rPr lang="en-US" altLang="es-ES" dirty="0"/>
              <a:t> </a:t>
            </a:r>
            <a:r>
              <a:rPr lang="en-US" altLang="es-ES" dirty="0" err="1"/>
              <a:t>en</a:t>
            </a:r>
            <a:r>
              <a:rPr lang="en-US" altLang="es-ES" dirty="0"/>
              <a:t> </a:t>
            </a:r>
            <a:r>
              <a:rPr lang="en-US" altLang="es-ES" dirty="0" err="1"/>
              <a:t>sí</a:t>
            </a:r>
            <a:r>
              <a:rPr lang="en-US" altLang="es-ES" dirty="0"/>
              <a:t> </a:t>
            </a:r>
            <a:r>
              <a:rPr lang="en-US" altLang="es-ES" dirty="0" err="1"/>
              <a:t>mismo</a:t>
            </a:r>
            <a:endParaRPr lang="en-US" altLang="es-ES" dirty="0"/>
          </a:p>
          <a:p>
            <a:pPr eaLnBrk="1" hangingPunct="1">
              <a:buFontTx/>
              <a:buNone/>
            </a:pPr>
            <a:endParaRPr lang="en-US" altLang="es-ES" dirty="0"/>
          </a:p>
        </p:txBody>
      </p:sp>
      <p:sp>
        <p:nvSpPr>
          <p:cNvPr id="10244" name="Text Box 4"/>
          <p:cNvSpPr txBox="1">
            <a:spLocks noChangeArrowheads="1"/>
          </p:cNvSpPr>
          <p:nvPr/>
        </p:nvSpPr>
        <p:spPr bwMode="auto">
          <a:xfrm>
            <a:off x="141947" y="1544199"/>
            <a:ext cx="7205910" cy="2246769"/>
          </a:xfrm>
          <a:prstGeom prst="rect">
            <a:avLst/>
          </a:prstGeom>
          <a:ln/>
        </p:spPr>
        <p:style>
          <a:lnRef idx="2">
            <a:schemeClr val="accent3"/>
          </a:lnRef>
          <a:fillRef idx="1">
            <a:schemeClr val="lt1"/>
          </a:fillRef>
          <a:effectRef idx="0">
            <a:schemeClr val="accent3"/>
          </a:effectRef>
          <a:fontRef idx="minor">
            <a:schemeClr val="dk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400" dirty="0">
                <a:solidFill>
                  <a:schemeClr val="hlink"/>
                </a:solidFill>
                <a:latin typeface="Courier New" panose="02070309020205020404" pitchFamily="49" charset="0"/>
                <a:cs typeface="Courier New" panose="02070309020205020404" pitchFamily="49" charset="0"/>
              </a:rPr>
              <a:t>&lt;?xml version="1.0"?&gt;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soap:Envelope</a:t>
            </a:r>
            <a:r>
              <a:rPr lang="en-US" altLang="es-ES" sz="1400" dirty="0">
                <a:solidFill>
                  <a:schemeClr val="hlink"/>
                </a:solidFill>
                <a:latin typeface="Courier New" panose="02070309020205020404" pitchFamily="49" charset="0"/>
                <a:cs typeface="Courier New" panose="02070309020205020404" pitchFamily="49" charset="0"/>
              </a:rPr>
              <a: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a:t>
            </a:r>
            <a:r>
              <a:rPr lang="en-US" altLang="es-ES" sz="1400" dirty="0" err="1">
                <a:solidFill>
                  <a:schemeClr val="hlink"/>
                </a:solidFill>
                <a:latin typeface="Courier New" panose="02070309020205020404" pitchFamily="49" charset="0"/>
                <a:cs typeface="Courier New" panose="02070309020205020404" pitchFamily="49" charset="0"/>
              </a:rPr>
              <a:t>xmlns:soap</a:t>
            </a:r>
            <a:r>
              <a:rPr lang="en-US" altLang="es-ES" sz="1400" dirty="0">
                <a:solidFill>
                  <a:schemeClr val="hlink"/>
                </a:solidFill>
                <a:latin typeface="Courier New" panose="02070309020205020404" pitchFamily="49" charset="0"/>
                <a:cs typeface="Courier New" panose="02070309020205020404" pitchFamily="49" charset="0"/>
              </a:rPr>
              <a:t>="http://www.w3.org/2003/05/soap-envelope"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a:t>
            </a:r>
            <a:r>
              <a:rPr lang="en-US" altLang="es-ES" sz="1400" dirty="0" err="1">
                <a:solidFill>
                  <a:schemeClr val="hlink"/>
                </a:solidFill>
                <a:latin typeface="Courier New" panose="02070309020205020404" pitchFamily="49" charset="0"/>
                <a:cs typeface="Courier New" panose="02070309020205020404" pitchFamily="49" charset="0"/>
              </a:rPr>
              <a:t>soap:encodingStyle</a:t>
            </a:r>
            <a:r>
              <a:rPr lang="en-US" altLang="es-ES" sz="1400" dirty="0">
                <a:solidFill>
                  <a:schemeClr val="hlink"/>
                </a:solidFill>
                <a:latin typeface="Courier New" panose="02070309020205020404" pitchFamily="49" charset="0"/>
                <a:cs typeface="Courier New" panose="02070309020205020404" pitchFamily="49" charset="0"/>
              </a:rPr>
              <a:t>="http://www.w3.org/2001/12/soap-encoding"&gt;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soap:Body</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m:GetPrice</a:t>
            </a:r>
            <a:r>
              <a:rPr lang="en-US" altLang="es-ES" sz="1400" dirty="0">
                <a:solidFill>
                  <a:schemeClr val="hlink"/>
                </a:solidFill>
                <a:latin typeface="Courier New" panose="02070309020205020404" pitchFamily="49" charset="0"/>
                <a:cs typeface="Courier New" panose="02070309020205020404" pitchFamily="49" charset="0"/>
              </a:rPr>
              <a:t> </a:t>
            </a:r>
            <a:r>
              <a:rPr lang="en-US" altLang="es-ES" sz="1400" dirty="0" err="1">
                <a:solidFill>
                  <a:schemeClr val="hlink"/>
                </a:solidFill>
                <a:latin typeface="Courier New" panose="02070309020205020404" pitchFamily="49" charset="0"/>
                <a:cs typeface="Courier New" panose="02070309020205020404" pitchFamily="49" charset="0"/>
              </a:rPr>
              <a:t>xmlns:m</a:t>
            </a:r>
            <a:r>
              <a:rPr lang="en-US" altLang="es-ES" sz="1400" dirty="0">
                <a:solidFill>
                  <a:schemeClr val="hlink"/>
                </a:solidFill>
                <a:latin typeface="Courier New" panose="02070309020205020404" pitchFamily="49" charset="0"/>
                <a:cs typeface="Courier New" panose="02070309020205020404" pitchFamily="49" charset="0"/>
              </a:rPr>
              <a:t>="http://www.w3schools.com/prices"&gt;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m:Item</a:t>
            </a:r>
            <a:r>
              <a:rPr lang="en-US" altLang="es-ES" sz="1400" dirty="0">
                <a:solidFill>
                  <a:schemeClr val="hlink"/>
                </a:solidFill>
                <a:latin typeface="Courier New" panose="02070309020205020404" pitchFamily="49" charset="0"/>
                <a:cs typeface="Courier New" panose="02070309020205020404" pitchFamily="49" charset="0"/>
              </a:rPr>
              <a:t>&gt;Apples&lt;/</a:t>
            </a:r>
            <a:r>
              <a:rPr lang="en-US" altLang="es-ES" sz="1400" dirty="0" err="1">
                <a:solidFill>
                  <a:schemeClr val="hlink"/>
                </a:solidFill>
                <a:latin typeface="Courier New" panose="02070309020205020404" pitchFamily="49" charset="0"/>
                <a:cs typeface="Courier New" panose="02070309020205020404" pitchFamily="49" charset="0"/>
              </a:rPr>
              <a:t>m:Item</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m:GetPrice</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soap:Body</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&lt;/</a:t>
            </a:r>
            <a:r>
              <a:rPr lang="en-US" altLang="es-ES" sz="1400" dirty="0" err="1">
                <a:solidFill>
                  <a:schemeClr val="hlink"/>
                </a:solidFill>
                <a:latin typeface="Courier New" panose="02070309020205020404" pitchFamily="49" charset="0"/>
                <a:cs typeface="Courier New" panose="02070309020205020404" pitchFamily="49" charset="0"/>
              </a:rPr>
              <a:t>soap:Envelope</a:t>
            </a:r>
            <a:r>
              <a:rPr lang="en-US" altLang="es-ES" sz="1400" dirty="0">
                <a:solidFill>
                  <a:schemeClr val="hlink"/>
                </a:solidFill>
                <a:latin typeface="Courier New" panose="02070309020205020404" pitchFamily="49" charset="0"/>
                <a:cs typeface="Courier New" panose="02070309020205020404" pitchFamily="49" charset="0"/>
              </a:rPr>
              <a:t>&gt;</a:t>
            </a:r>
          </a:p>
        </p:txBody>
      </p:sp>
      <p:sp>
        <p:nvSpPr>
          <p:cNvPr id="5" name="Text Box 4"/>
          <p:cNvSpPr txBox="1">
            <a:spLocks noChangeArrowheads="1"/>
          </p:cNvSpPr>
          <p:nvPr/>
        </p:nvSpPr>
        <p:spPr bwMode="auto">
          <a:xfrm>
            <a:off x="1938090" y="3449196"/>
            <a:ext cx="7336518" cy="2246769"/>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sz="1400" dirty="0">
                <a:solidFill>
                  <a:schemeClr val="hlink"/>
                </a:solidFill>
                <a:latin typeface="Courier New" panose="02070309020205020404" pitchFamily="49" charset="0"/>
                <a:cs typeface="Courier New" panose="02070309020205020404" pitchFamily="49" charset="0"/>
              </a:rPr>
              <a:t>&lt;?xml version="1.0"?&gt;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&lt;</a:t>
            </a:r>
            <a:r>
              <a:rPr lang="en-US" altLang="es-ES" sz="1400" dirty="0" err="1">
                <a:solidFill>
                  <a:schemeClr val="hlink"/>
                </a:solidFill>
                <a:latin typeface="Courier New" panose="02070309020205020404" pitchFamily="49" charset="0"/>
                <a:cs typeface="Courier New" panose="02070309020205020404" pitchFamily="49" charset="0"/>
              </a:rPr>
              <a:t>soap:Envelope</a:t>
            </a:r>
            <a:r>
              <a:rPr lang="en-US" altLang="es-ES" sz="1400" dirty="0">
                <a:solidFill>
                  <a:schemeClr val="hlink"/>
                </a:solidFill>
                <a:latin typeface="Courier New" panose="02070309020205020404" pitchFamily="49" charset="0"/>
                <a:cs typeface="Courier New" panose="02070309020205020404" pitchFamily="49" charset="0"/>
              </a:rPr>
              <a: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a:t>
            </a:r>
            <a:r>
              <a:rPr lang="en-US" altLang="es-ES" sz="1400" dirty="0" err="1">
                <a:solidFill>
                  <a:schemeClr val="hlink"/>
                </a:solidFill>
                <a:latin typeface="Courier New" panose="02070309020205020404" pitchFamily="49" charset="0"/>
                <a:cs typeface="Courier New" panose="02070309020205020404" pitchFamily="49" charset="0"/>
              </a:rPr>
              <a:t>xmlns:soap</a:t>
            </a:r>
            <a:r>
              <a:rPr lang="en-US" altLang="es-ES" sz="1400" dirty="0">
                <a:solidFill>
                  <a:schemeClr val="hlink"/>
                </a:solidFill>
                <a:latin typeface="Courier New" panose="02070309020205020404" pitchFamily="49" charset="0"/>
                <a:cs typeface="Courier New" panose="02070309020205020404" pitchFamily="49" charset="0"/>
              </a:rPr>
              <a:t>="http://www.w3.org/2001/12/soap-envelope"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a:t>
            </a:r>
            <a:r>
              <a:rPr lang="en-US" altLang="es-ES" sz="1400" dirty="0" err="1">
                <a:solidFill>
                  <a:schemeClr val="hlink"/>
                </a:solidFill>
                <a:latin typeface="Courier New" panose="02070309020205020404" pitchFamily="49" charset="0"/>
                <a:cs typeface="Courier New" panose="02070309020205020404" pitchFamily="49" charset="0"/>
              </a:rPr>
              <a:t>soap:encodingStyle</a:t>
            </a:r>
            <a:r>
              <a:rPr lang="en-US" altLang="es-ES" sz="1400" dirty="0">
                <a:solidFill>
                  <a:schemeClr val="hlink"/>
                </a:solidFill>
                <a:latin typeface="Courier New" panose="02070309020205020404" pitchFamily="49" charset="0"/>
                <a:cs typeface="Courier New" panose="02070309020205020404" pitchFamily="49" charset="0"/>
              </a:rPr>
              <a:t>="http://www.w3.org/2001/12/soap-encoding"&gt;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soap:Body</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m:GetPriceResponse</a:t>
            </a:r>
            <a:r>
              <a:rPr lang="en-US" altLang="es-ES" sz="1400" dirty="0">
                <a:solidFill>
                  <a:schemeClr val="hlink"/>
                </a:solidFill>
                <a:latin typeface="Courier New" panose="02070309020205020404" pitchFamily="49" charset="0"/>
                <a:cs typeface="Courier New" panose="02070309020205020404" pitchFamily="49" charset="0"/>
              </a:rPr>
              <a:t> </a:t>
            </a:r>
            <a:r>
              <a:rPr lang="en-US" altLang="es-ES" sz="1400" dirty="0" err="1">
                <a:solidFill>
                  <a:schemeClr val="hlink"/>
                </a:solidFill>
                <a:latin typeface="Courier New" panose="02070309020205020404" pitchFamily="49" charset="0"/>
                <a:cs typeface="Courier New" panose="02070309020205020404" pitchFamily="49" charset="0"/>
              </a:rPr>
              <a:t>xmlns:m</a:t>
            </a:r>
            <a:r>
              <a:rPr lang="en-US" altLang="es-ES" sz="1400" dirty="0">
                <a:solidFill>
                  <a:schemeClr val="hlink"/>
                </a:solidFill>
                <a:latin typeface="Courier New" panose="02070309020205020404" pitchFamily="49" charset="0"/>
                <a:cs typeface="Courier New" panose="02070309020205020404" pitchFamily="49" charset="0"/>
              </a:rPr>
              <a:t>="http://www.w3schools.com/prices"&gt;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m:Price</a:t>
            </a:r>
            <a:r>
              <a:rPr lang="en-US" altLang="es-ES" sz="1400" dirty="0">
                <a:solidFill>
                  <a:schemeClr val="hlink"/>
                </a:solidFill>
                <a:latin typeface="Courier New" panose="02070309020205020404" pitchFamily="49" charset="0"/>
                <a:cs typeface="Courier New" panose="02070309020205020404" pitchFamily="49" charset="0"/>
              </a:rPr>
              <a:t>&gt;1.90&lt;/</a:t>
            </a:r>
            <a:r>
              <a:rPr lang="en-US" altLang="es-ES" sz="1400" dirty="0" err="1">
                <a:solidFill>
                  <a:schemeClr val="hlink"/>
                </a:solidFill>
                <a:latin typeface="Courier New" panose="02070309020205020404" pitchFamily="49" charset="0"/>
                <a:cs typeface="Courier New" panose="02070309020205020404" pitchFamily="49" charset="0"/>
              </a:rPr>
              <a:t>m:Price</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m:GetPriceResponse</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   &lt;/</a:t>
            </a:r>
            <a:r>
              <a:rPr lang="en-US" altLang="es-ES" sz="1400" dirty="0" err="1">
                <a:solidFill>
                  <a:schemeClr val="hlink"/>
                </a:solidFill>
                <a:latin typeface="Courier New" panose="02070309020205020404" pitchFamily="49" charset="0"/>
                <a:cs typeface="Courier New" panose="02070309020205020404" pitchFamily="49" charset="0"/>
              </a:rPr>
              <a:t>soap:Body</a:t>
            </a:r>
            <a:r>
              <a:rPr lang="en-US" altLang="es-ES" sz="1400" dirty="0">
                <a:solidFill>
                  <a:schemeClr val="hlink"/>
                </a:solidFill>
                <a:latin typeface="Courier New" panose="02070309020205020404" pitchFamily="49" charset="0"/>
                <a:cs typeface="Courier New" panose="02070309020205020404" pitchFamily="49" charset="0"/>
              </a:rPr>
              <a:t>&gt; </a:t>
            </a:r>
          </a:p>
          <a:p>
            <a:pPr eaLnBrk="1" hangingPunct="1"/>
            <a:r>
              <a:rPr lang="en-US" altLang="es-ES" sz="1400" dirty="0">
                <a:solidFill>
                  <a:schemeClr val="hlink"/>
                </a:solidFill>
                <a:latin typeface="Courier New" panose="02070309020205020404" pitchFamily="49" charset="0"/>
                <a:cs typeface="Courier New" panose="02070309020205020404" pitchFamily="49" charset="0"/>
              </a:rPr>
              <a:t>&lt;/</a:t>
            </a:r>
            <a:r>
              <a:rPr lang="en-US" altLang="es-ES" sz="1400" dirty="0" err="1">
                <a:solidFill>
                  <a:schemeClr val="hlink"/>
                </a:solidFill>
                <a:latin typeface="Courier New" panose="02070309020205020404" pitchFamily="49" charset="0"/>
                <a:cs typeface="Courier New" panose="02070309020205020404" pitchFamily="49" charset="0"/>
              </a:rPr>
              <a:t>soap:Envelope</a:t>
            </a:r>
            <a:r>
              <a:rPr lang="en-US" altLang="es-ES" sz="1400" dirty="0">
                <a:solidFill>
                  <a:schemeClr val="hlink"/>
                </a:solidFill>
                <a:latin typeface="Courier New" panose="02070309020205020404" pitchFamily="49" charset="0"/>
                <a:cs typeface="Courier New" panose="02070309020205020404" pitchFamily="49" charset="0"/>
              </a:rPr>
              <a:t>&gt;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22</a:t>
            </a:fld>
            <a:endParaRPr lang="es-ES" dirty="0"/>
          </a:p>
        </p:txBody>
      </p:sp>
    </p:spTree>
    <p:extLst>
      <p:ext uri="{BB962C8B-B14F-4D97-AF65-F5344CB8AC3E}">
        <p14:creationId xmlns:p14="http://schemas.microsoft.com/office/powerpoint/2010/main" val="39755787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s-ES" dirty="0" err="1"/>
              <a:t>Elementos</a:t>
            </a:r>
            <a:r>
              <a:rPr lang="en-US" altLang="es-ES" dirty="0"/>
              <a:t> SOAP: Error (Fault Element)</a:t>
            </a:r>
          </a:p>
        </p:txBody>
      </p:sp>
      <p:sp>
        <p:nvSpPr>
          <p:cNvPr id="12291" name="Rectangle 3"/>
          <p:cNvSpPr>
            <a:spLocks noGrp="1" noChangeArrowheads="1"/>
          </p:cNvSpPr>
          <p:nvPr>
            <p:ph type="body" idx="1"/>
          </p:nvPr>
        </p:nvSpPr>
        <p:spPr/>
        <p:txBody>
          <a:bodyPr/>
          <a:lstStyle/>
          <a:p>
            <a:pPr eaLnBrk="1" hangingPunct="1"/>
            <a:r>
              <a:rPr lang="en-US" altLang="es-ES" sz="2800" dirty="0" err="1"/>
              <a:t>Elemento</a:t>
            </a:r>
            <a:r>
              <a:rPr lang="en-US" altLang="es-ES" sz="2800" dirty="0"/>
              <a:t> </a:t>
            </a:r>
            <a:r>
              <a:rPr lang="en-US" altLang="es-ES" sz="2800" i="1" dirty="0"/>
              <a:t>error</a:t>
            </a:r>
            <a:r>
              <a:rPr lang="en-US" altLang="es-ES" sz="2800" dirty="0"/>
              <a:t> (fault element)</a:t>
            </a:r>
          </a:p>
          <a:p>
            <a:pPr lvl="1"/>
            <a:r>
              <a:rPr lang="en-US" altLang="es-ES" sz="2400" dirty="0"/>
              <a:t>Los  </a:t>
            </a:r>
            <a:r>
              <a:rPr lang="en-US" altLang="es-ES" sz="2400" dirty="0" err="1"/>
              <a:t>mensajes</a:t>
            </a:r>
            <a:r>
              <a:rPr lang="en-US" altLang="es-ES" sz="2400" dirty="0"/>
              <a:t> de error de un </a:t>
            </a:r>
            <a:r>
              <a:rPr lang="en-US" altLang="es-ES" sz="2400" dirty="0" err="1"/>
              <a:t>mensaje</a:t>
            </a:r>
            <a:r>
              <a:rPr lang="en-US" altLang="es-ES" sz="2400" dirty="0"/>
              <a:t> SOAP son </a:t>
            </a:r>
            <a:r>
              <a:rPr lang="en-US" altLang="es-ES" sz="2400" dirty="0" err="1"/>
              <a:t>almacenados</a:t>
            </a:r>
            <a:r>
              <a:rPr lang="en-US" altLang="es-ES" sz="2400" dirty="0"/>
              <a:t> dentro de </a:t>
            </a:r>
            <a:r>
              <a:rPr lang="en-US" altLang="es-ES" sz="2400" dirty="0" err="1"/>
              <a:t>este</a:t>
            </a:r>
            <a:r>
              <a:rPr lang="en-US" altLang="es-ES" sz="2400" dirty="0"/>
              <a:t> </a:t>
            </a:r>
            <a:r>
              <a:rPr lang="en-US" altLang="es-ES" sz="2400" dirty="0" err="1"/>
              <a:t>elemento</a:t>
            </a:r>
            <a:endParaRPr lang="en-US" altLang="es-ES" sz="2400" dirty="0"/>
          </a:p>
          <a:p>
            <a:pPr lvl="1"/>
            <a:r>
              <a:rPr lang="en-US" altLang="es-ES" sz="2400" dirty="0" err="1"/>
              <a:t>Debe</a:t>
            </a:r>
            <a:r>
              <a:rPr lang="en-US" altLang="es-ES" sz="2400" dirty="0"/>
              <a:t> </a:t>
            </a:r>
            <a:r>
              <a:rPr lang="en-US" altLang="es-ES" sz="2400" dirty="0" err="1"/>
              <a:t>aparecer</a:t>
            </a:r>
            <a:r>
              <a:rPr lang="en-US" altLang="es-ES" sz="2400" dirty="0"/>
              <a:t> </a:t>
            </a:r>
            <a:r>
              <a:rPr lang="en-US" altLang="es-ES" sz="2400" dirty="0" err="1"/>
              <a:t>como</a:t>
            </a:r>
            <a:r>
              <a:rPr lang="en-US" altLang="es-ES" sz="2400" dirty="0"/>
              <a:t> un </a:t>
            </a:r>
            <a:r>
              <a:rPr lang="en-US" altLang="es-ES" sz="2400" dirty="0" err="1"/>
              <a:t>elemento</a:t>
            </a:r>
            <a:r>
              <a:rPr lang="en-US" altLang="es-ES" sz="2400" dirty="0"/>
              <a:t> </a:t>
            </a:r>
            <a:r>
              <a:rPr lang="en-US" altLang="es-ES" sz="2400" dirty="0" err="1"/>
              <a:t>hijo</a:t>
            </a:r>
            <a:r>
              <a:rPr lang="en-US" altLang="es-ES" sz="2400" dirty="0"/>
              <a:t> de el </a:t>
            </a:r>
            <a:r>
              <a:rPr lang="en-US" altLang="es-ES" sz="2400" dirty="0" err="1"/>
              <a:t>elemento</a:t>
            </a:r>
            <a:r>
              <a:rPr lang="en-US" altLang="es-ES" sz="2400" dirty="0"/>
              <a:t> </a:t>
            </a:r>
            <a:r>
              <a:rPr lang="en-US" altLang="es-ES" sz="2400" dirty="0" err="1"/>
              <a:t>cuerpo</a:t>
            </a:r>
            <a:r>
              <a:rPr lang="en-US" altLang="es-ES" sz="2400" dirty="0"/>
              <a:t> (body)</a:t>
            </a:r>
          </a:p>
          <a:p>
            <a:pPr eaLnBrk="1" hangingPunct="1"/>
            <a:r>
              <a:rPr lang="en-US" altLang="es-ES" sz="2800" dirty="0" err="1"/>
              <a:t>Tiene</a:t>
            </a:r>
            <a:r>
              <a:rPr lang="en-US" altLang="es-ES" sz="2800" dirty="0"/>
              <a:t> los </a:t>
            </a:r>
            <a:r>
              <a:rPr lang="en-US" altLang="es-ES" sz="2800" dirty="0" err="1"/>
              <a:t>siguientes</a:t>
            </a:r>
            <a:r>
              <a:rPr lang="en-US" altLang="es-ES" sz="2800" dirty="0"/>
              <a:t> </a:t>
            </a:r>
            <a:r>
              <a:rPr lang="en-US" altLang="es-ES" sz="2800" dirty="0" err="1"/>
              <a:t>subelementos</a:t>
            </a:r>
            <a:r>
              <a:rPr lang="en-US" altLang="es-ES" sz="2800" dirty="0"/>
              <a:t> : </a:t>
            </a:r>
          </a:p>
          <a:p>
            <a:pPr lvl="1" eaLnBrk="1" hangingPunct="1"/>
            <a:r>
              <a:rPr lang="en-US" altLang="es-ES" sz="2400" dirty="0" err="1"/>
              <a:t>Faultcode</a:t>
            </a:r>
            <a:r>
              <a:rPr lang="en-US" altLang="es-ES" sz="2400" dirty="0"/>
              <a:t> - </a:t>
            </a:r>
            <a:r>
              <a:rPr lang="en-US" altLang="es-ES" sz="2400" dirty="0" err="1"/>
              <a:t>Identifica</a:t>
            </a:r>
            <a:r>
              <a:rPr lang="en-US" altLang="es-ES" sz="2400" dirty="0"/>
              <a:t> el error</a:t>
            </a:r>
          </a:p>
          <a:p>
            <a:pPr lvl="1" eaLnBrk="1" hangingPunct="1"/>
            <a:r>
              <a:rPr lang="en-US" altLang="es-ES" sz="2400" dirty="0" err="1"/>
              <a:t>Faultstring</a:t>
            </a:r>
            <a:r>
              <a:rPr lang="en-US" altLang="es-ES" sz="2400" dirty="0"/>
              <a:t> - </a:t>
            </a:r>
            <a:r>
              <a:rPr lang="en-US" altLang="es-ES" sz="2400" dirty="0" err="1"/>
              <a:t>Texto</a:t>
            </a:r>
            <a:r>
              <a:rPr lang="en-US" altLang="es-ES" sz="2400" dirty="0"/>
              <a:t> de </a:t>
            </a:r>
            <a:r>
              <a:rPr lang="en-US" altLang="es-ES" sz="2400" dirty="0" err="1"/>
              <a:t>explicación</a:t>
            </a:r>
            <a:r>
              <a:rPr lang="en-US" altLang="es-ES" sz="2400" dirty="0"/>
              <a:t> del error</a:t>
            </a:r>
          </a:p>
          <a:p>
            <a:pPr lvl="1" eaLnBrk="1" hangingPunct="1"/>
            <a:r>
              <a:rPr lang="en-US" altLang="es-ES" sz="2400" dirty="0"/>
              <a:t>Fault-factor - Causa del error</a:t>
            </a:r>
          </a:p>
          <a:p>
            <a:pPr lvl="1" eaLnBrk="1" hangingPunct="1"/>
            <a:r>
              <a:rPr lang="en-US" altLang="es-ES" sz="2400" dirty="0"/>
              <a:t>Details - </a:t>
            </a:r>
            <a:r>
              <a:rPr lang="en-US" altLang="es-ES" sz="2400" dirty="0" err="1"/>
              <a:t>Información</a:t>
            </a:r>
            <a:r>
              <a:rPr lang="en-US" altLang="es-ES" sz="2400" dirty="0"/>
              <a:t> </a:t>
            </a:r>
            <a:r>
              <a:rPr lang="en-US" altLang="es-ES" sz="2400" dirty="0" err="1"/>
              <a:t>específica</a:t>
            </a:r>
            <a:r>
              <a:rPr lang="en-US" altLang="es-ES" sz="2400" dirty="0"/>
              <a:t> de la </a:t>
            </a:r>
            <a:r>
              <a:rPr lang="en-US" altLang="es-ES" sz="2400" dirty="0" err="1"/>
              <a:t>aplicación</a:t>
            </a:r>
            <a:endParaRPr lang="en-US" altLang="es-ES" sz="2400"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23</a:t>
            </a:fld>
            <a:endParaRPr lang="es-ES" dirty="0"/>
          </a:p>
        </p:txBody>
      </p:sp>
    </p:spTree>
    <p:extLst>
      <p:ext uri="{BB962C8B-B14F-4D97-AF65-F5344CB8AC3E}">
        <p14:creationId xmlns:p14="http://schemas.microsoft.com/office/powerpoint/2010/main" val="4688285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s-ES" dirty="0" err="1"/>
              <a:t>Errores</a:t>
            </a:r>
            <a:r>
              <a:rPr lang="en-US" altLang="es-ES" dirty="0"/>
              <a:t> SOAP</a:t>
            </a:r>
          </a:p>
        </p:txBody>
      </p:sp>
      <p:sp>
        <p:nvSpPr>
          <p:cNvPr id="20483" name="Content Placeholder 2"/>
          <p:cNvSpPr>
            <a:spLocks noGrp="1"/>
          </p:cNvSpPr>
          <p:nvPr>
            <p:ph idx="1"/>
          </p:nvPr>
        </p:nvSpPr>
        <p:spPr/>
        <p:txBody>
          <a:bodyPr>
            <a:normAutofit fontScale="77500" lnSpcReduction="20000"/>
          </a:bodyPr>
          <a:lstStyle/>
          <a:p>
            <a:r>
              <a:rPr lang="en-US" altLang="es-ES" dirty="0" err="1"/>
              <a:t>Errores</a:t>
            </a:r>
            <a:r>
              <a:rPr lang="en-US" altLang="es-ES" dirty="0"/>
              <a:t> SOAP</a:t>
            </a:r>
          </a:p>
          <a:p>
            <a:pPr lvl="1"/>
            <a:r>
              <a:rPr lang="en-US" altLang="es-ES" dirty="0"/>
              <a:t>Se </a:t>
            </a:r>
            <a:r>
              <a:rPr lang="en-US" altLang="es-ES" dirty="0" err="1"/>
              <a:t>ubican</a:t>
            </a:r>
            <a:r>
              <a:rPr lang="en-US" altLang="es-ES" dirty="0"/>
              <a:t> </a:t>
            </a:r>
            <a:r>
              <a:rPr lang="en-US" altLang="es-ES" dirty="0" err="1"/>
              <a:t>dentro</a:t>
            </a:r>
            <a:r>
              <a:rPr lang="en-US" altLang="es-ES" dirty="0"/>
              <a:t> del </a:t>
            </a:r>
            <a:r>
              <a:rPr lang="en-US" altLang="es-ES" dirty="0" err="1"/>
              <a:t>elemento</a:t>
            </a:r>
            <a:r>
              <a:rPr lang="en-US" altLang="es-ES" dirty="0"/>
              <a:t> Body </a:t>
            </a:r>
            <a:r>
              <a:rPr lang="en-US" altLang="es-ES" dirty="0" err="1"/>
              <a:t>dentro</a:t>
            </a:r>
            <a:r>
              <a:rPr lang="en-US" altLang="es-ES" dirty="0"/>
              <a:t> del </a:t>
            </a:r>
            <a:r>
              <a:rPr lang="en-US" altLang="es-ES" dirty="0" err="1"/>
              <a:t>elemento</a:t>
            </a:r>
            <a:r>
              <a:rPr lang="en-US" altLang="es-ES" dirty="0"/>
              <a:t> </a:t>
            </a:r>
            <a:r>
              <a:rPr lang="en-US" altLang="es-ES" b="1" dirty="0" err="1"/>
              <a:t>env:Fault</a:t>
            </a:r>
            <a:r>
              <a:rPr lang="en-US" altLang="es-ES" dirty="0"/>
              <a:t>. </a:t>
            </a:r>
          </a:p>
          <a:p>
            <a:pPr lvl="1"/>
            <a:r>
              <a:rPr lang="en-US" altLang="es-ES" dirty="0" err="1"/>
              <a:t>env:Node</a:t>
            </a:r>
            <a:r>
              <a:rPr lang="en-US" altLang="es-ES" dirty="0"/>
              <a:t> (</a:t>
            </a:r>
            <a:r>
              <a:rPr lang="en-US" altLang="es-ES" dirty="0" err="1"/>
              <a:t>Nodo</a:t>
            </a:r>
            <a:r>
              <a:rPr lang="en-US" altLang="es-ES" dirty="0"/>
              <a:t>)</a:t>
            </a:r>
          </a:p>
          <a:p>
            <a:pPr lvl="2"/>
            <a:r>
              <a:rPr lang="en-US" altLang="es-ES" dirty="0" err="1"/>
              <a:t>Identifica</a:t>
            </a:r>
            <a:r>
              <a:rPr lang="en-US" altLang="es-ES" dirty="0"/>
              <a:t> el </a:t>
            </a:r>
            <a:r>
              <a:rPr lang="en-US" altLang="es-ES" dirty="0" err="1"/>
              <a:t>nodo</a:t>
            </a:r>
            <a:r>
              <a:rPr lang="en-US" altLang="es-ES" dirty="0"/>
              <a:t> </a:t>
            </a:r>
            <a:r>
              <a:rPr lang="en-US" altLang="es-ES" dirty="0" err="1"/>
              <a:t>que</a:t>
            </a:r>
            <a:r>
              <a:rPr lang="en-US" altLang="es-ES" dirty="0"/>
              <a:t> ha </a:t>
            </a:r>
            <a:r>
              <a:rPr lang="en-US" altLang="es-ES" dirty="0" err="1"/>
              <a:t>generado</a:t>
            </a:r>
            <a:r>
              <a:rPr lang="en-US" altLang="es-ES" dirty="0"/>
              <a:t> el error </a:t>
            </a:r>
          </a:p>
          <a:p>
            <a:pPr lvl="2"/>
            <a:r>
              <a:rPr lang="en-US" altLang="es-ES" dirty="0" err="1"/>
              <a:t>Por</a:t>
            </a:r>
            <a:r>
              <a:rPr lang="en-US" altLang="es-ES" dirty="0"/>
              <a:t> </a:t>
            </a:r>
            <a:r>
              <a:rPr lang="en-US" altLang="es-ES" dirty="0" err="1"/>
              <a:t>defecto</a:t>
            </a:r>
            <a:r>
              <a:rPr lang="en-US" altLang="es-ES" dirty="0"/>
              <a:t> </a:t>
            </a:r>
            <a:r>
              <a:rPr lang="en-US" altLang="es-ES" dirty="0" err="1"/>
              <a:t>indica</a:t>
            </a:r>
            <a:r>
              <a:rPr lang="en-US" altLang="es-ES" dirty="0"/>
              <a:t> el “ultimo receptor”</a:t>
            </a:r>
          </a:p>
          <a:p>
            <a:pPr lvl="1"/>
            <a:r>
              <a:rPr lang="en-US" altLang="es-ES" dirty="0" err="1"/>
              <a:t>env:Code</a:t>
            </a:r>
            <a:r>
              <a:rPr lang="en-US" altLang="es-ES" dirty="0"/>
              <a:t> (</a:t>
            </a:r>
            <a:r>
              <a:rPr lang="en-US" altLang="es-ES" dirty="0" err="1"/>
              <a:t>Código</a:t>
            </a:r>
            <a:r>
              <a:rPr lang="en-US" altLang="es-ES" dirty="0"/>
              <a:t>)</a:t>
            </a:r>
          </a:p>
          <a:p>
            <a:pPr lvl="2"/>
            <a:r>
              <a:rPr lang="en-US" altLang="es-ES" dirty="0" err="1"/>
              <a:t>env:Value</a:t>
            </a:r>
            <a:r>
              <a:rPr lang="en-US" altLang="es-ES" dirty="0"/>
              <a:t> (valor) </a:t>
            </a:r>
          </a:p>
          <a:p>
            <a:pPr lvl="2"/>
            <a:r>
              <a:rPr lang="en-US" altLang="es-ES" dirty="0" err="1"/>
              <a:t>env:Subcode</a:t>
            </a:r>
            <a:r>
              <a:rPr lang="en-US" altLang="es-ES" dirty="0"/>
              <a:t> (Sub-</a:t>
            </a:r>
            <a:r>
              <a:rPr lang="en-US" altLang="es-ES" dirty="0" err="1"/>
              <a:t>Código</a:t>
            </a:r>
            <a:r>
              <a:rPr lang="en-US" altLang="es-ES" dirty="0"/>
              <a:t>)</a:t>
            </a:r>
          </a:p>
          <a:p>
            <a:pPr lvl="1"/>
            <a:r>
              <a:rPr lang="en-US" altLang="es-ES" dirty="0" err="1"/>
              <a:t>env:Reason</a:t>
            </a:r>
            <a:r>
              <a:rPr lang="en-US" altLang="es-ES" dirty="0"/>
              <a:t> (</a:t>
            </a:r>
            <a:r>
              <a:rPr lang="en-US" altLang="es-ES" dirty="0" err="1"/>
              <a:t>Motivo</a:t>
            </a:r>
            <a:r>
              <a:rPr lang="en-US" altLang="es-ES" dirty="0"/>
              <a:t>)</a:t>
            </a:r>
          </a:p>
          <a:p>
            <a:pPr lvl="2"/>
            <a:r>
              <a:rPr lang="en-US" altLang="es-ES" dirty="0" err="1"/>
              <a:t>env:Text</a:t>
            </a:r>
            <a:r>
              <a:rPr lang="en-US" altLang="es-ES" dirty="0"/>
              <a:t> (</a:t>
            </a:r>
            <a:r>
              <a:rPr lang="en-US" altLang="es-ES" dirty="0" err="1"/>
              <a:t>Texto</a:t>
            </a:r>
            <a:r>
              <a:rPr lang="en-US" altLang="es-ES" dirty="0"/>
              <a:t> </a:t>
            </a:r>
            <a:r>
              <a:rPr lang="en-US" altLang="es-ES" dirty="0" err="1"/>
              <a:t>explicativo</a:t>
            </a:r>
            <a:r>
              <a:rPr lang="en-US" altLang="es-ES" dirty="0"/>
              <a:t>)</a:t>
            </a:r>
          </a:p>
          <a:p>
            <a:pPr lvl="1"/>
            <a:r>
              <a:rPr lang="en-US" altLang="es-ES" dirty="0" err="1"/>
              <a:t>env:Detail</a:t>
            </a:r>
            <a:r>
              <a:rPr lang="en-US" altLang="es-ES" dirty="0"/>
              <a:t> (</a:t>
            </a:r>
            <a:r>
              <a:rPr lang="en-US" altLang="es-ES" dirty="0" err="1"/>
              <a:t>Detalles</a:t>
            </a:r>
            <a:r>
              <a:rPr lang="en-US" altLang="es-ES" dirty="0"/>
              <a:t>)</a:t>
            </a:r>
          </a:p>
          <a:p>
            <a:pPr lvl="2"/>
            <a:r>
              <a:rPr lang="en-US" altLang="es-ES" dirty="0" err="1"/>
              <a:t>Información</a:t>
            </a:r>
            <a:r>
              <a:rPr lang="en-US" altLang="es-ES" dirty="0"/>
              <a:t> </a:t>
            </a:r>
            <a:r>
              <a:rPr lang="en-US" altLang="es-ES" dirty="0" err="1"/>
              <a:t>específica</a:t>
            </a:r>
            <a:r>
              <a:rPr lang="en-US" altLang="es-ES" dirty="0"/>
              <a:t> de la </a:t>
            </a:r>
            <a:r>
              <a:rPr lang="en-US" altLang="es-ES" dirty="0" err="1"/>
              <a:t>aplicación</a:t>
            </a:r>
            <a:endParaRPr lang="en-US" altLang="es-ES" dirty="0"/>
          </a:p>
          <a:p>
            <a:pPr marL="0" indent="0">
              <a:buNone/>
            </a:pPr>
            <a:endParaRPr lang="en-US" altLang="es-ES" dirty="0"/>
          </a:p>
          <a:p>
            <a:pPr marL="0" indent="0">
              <a:buNone/>
            </a:pPr>
            <a:r>
              <a:rPr lang="en-US" altLang="es-ES" dirty="0"/>
              <a:t>* </a:t>
            </a:r>
            <a:r>
              <a:rPr lang="en-US" altLang="es-ES" dirty="0" err="1"/>
              <a:t>En</a:t>
            </a:r>
            <a:r>
              <a:rPr lang="en-US" altLang="es-ES" dirty="0"/>
              <a:t> </a:t>
            </a:r>
            <a:r>
              <a:rPr lang="en-US" altLang="es-ES" dirty="0" err="1"/>
              <a:t>estos</a:t>
            </a:r>
            <a:r>
              <a:rPr lang="en-US" altLang="es-ES" dirty="0"/>
              <a:t> </a:t>
            </a:r>
            <a:r>
              <a:rPr lang="en-US" altLang="es-ES" dirty="0" err="1"/>
              <a:t>ejemplos</a:t>
            </a:r>
            <a:r>
              <a:rPr lang="en-US" altLang="es-ES" dirty="0"/>
              <a:t> se </a:t>
            </a:r>
            <a:r>
              <a:rPr lang="en-US" altLang="es-ES" dirty="0" err="1"/>
              <a:t>utiliza</a:t>
            </a:r>
            <a:r>
              <a:rPr lang="en-US" altLang="es-ES" dirty="0"/>
              <a:t> la </a:t>
            </a:r>
            <a:r>
              <a:rPr lang="en-US" altLang="es-ES" dirty="0" err="1"/>
              <a:t>etiqueta</a:t>
            </a:r>
            <a:r>
              <a:rPr lang="en-US" altLang="es-ES" dirty="0"/>
              <a:t> “env” </a:t>
            </a:r>
            <a:r>
              <a:rPr lang="en-US" altLang="es-ES" dirty="0" err="1"/>
              <a:t>como</a:t>
            </a:r>
            <a:r>
              <a:rPr lang="en-US" altLang="es-ES" dirty="0"/>
              <a:t> forma de </a:t>
            </a:r>
            <a:r>
              <a:rPr lang="en-US" altLang="es-ES" dirty="0" err="1"/>
              <a:t>definir</a:t>
            </a:r>
            <a:r>
              <a:rPr lang="en-US" altLang="es-ES" dirty="0"/>
              <a:t> la </a:t>
            </a:r>
            <a:r>
              <a:rPr lang="en-US" altLang="es-ES" dirty="0" err="1"/>
              <a:t>semántica</a:t>
            </a:r>
            <a:r>
              <a:rPr lang="en-US" altLang="es-ES" dirty="0"/>
              <a:t> de soap</a:t>
            </a:r>
          </a:p>
          <a:p>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24</a:t>
            </a:fld>
            <a:endParaRPr lang="es-ES" dirty="0"/>
          </a:p>
        </p:txBody>
      </p:sp>
    </p:spTree>
    <p:extLst>
      <p:ext uri="{BB962C8B-B14F-4D97-AF65-F5344CB8AC3E}">
        <p14:creationId xmlns:p14="http://schemas.microsoft.com/office/powerpoint/2010/main" val="2261096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s-ES" dirty="0" err="1"/>
              <a:t>Ejemplo</a:t>
            </a:r>
            <a:r>
              <a:rPr lang="en-US" altLang="es-ES" dirty="0"/>
              <a:t> de Error SOAP</a:t>
            </a:r>
          </a:p>
        </p:txBody>
      </p:sp>
      <p:sp>
        <p:nvSpPr>
          <p:cNvPr id="21507" name="Content Placeholder 2"/>
          <p:cNvSpPr>
            <a:spLocks noGrp="1"/>
          </p:cNvSpPr>
          <p:nvPr>
            <p:ph idx="1"/>
          </p:nvPr>
        </p:nvSpPr>
        <p:spPr>
          <a:xfrm>
            <a:off x="289116" y="465412"/>
            <a:ext cx="8805901" cy="5194404"/>
          </a:xfrm>
        </p:spPr>
        <p:txBody>
          <a:bodyPr>
            <a:normAutofit/>
          </a:bodyPr>
          <a:lstStyle/>
          <a:p>
            <a:pPr eaLnBrk="1" hangingPunct="1">
              <a:lnSpc>
                <a:spcPct val="80000"/>
              </a:lnSpc>
              <a:buFontTx/>
              <a:buNone/>
            </a:pPr>
            <a:r>
              <a:rPr lang="en-US" altLang="es-ES" sz="1400" dirty="0">
                <a:latin typeface="Courier New" pitchFamily="49" charset="0"/>
              </a:rPr>
              <a:t>&lt;?xml version='1.0' ?&gt; </a:t>
            </a:r>
          </a:p>
          <a:p>
            <a:pPr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env:Envelope</a:t>
            </a:r>
            <a:r>
              <a:rPr lang="en-US" altLang="es-ES" sz="1400" dirty="0">
                <a:latin typeface="Courier New" pitchFamily="49" charset="0"/>
              </a:rPr>
              <a:t> </a:t>
            </a:r>
            <a:r>
              <a:rPr lang="en-US" altLang="es-ES" sz="1400" dirty="0" err="1">
                <a:latin typeface="Courier New" pitchFamily="49" charset="0"/>
              </a:rPr>
              <a:t>xmlns:env</a:t>
            </a:r>
            <a:r>
              <a:rPr lang="en-US" altLang="es-ES" sz="1400" dirty="0">
                <a:latin typeface="Courier New" pitchFamily="49" charset="0"/>
              </a:rPr>
              <a:t>="http://www.w3.org/2003/05/soap-envelope" </a:t>
            </a:r>
            <a:r>
              <a:rPr lang="en-US" altLang="es-ES" sz="1400" dirty="0" err="1">
                <a:latin typeface="Courier New" pitchFamily="49" charset="0"/>
              </a:rPr>
              <a:t>xmlns:rpc</a:t>
            </a:r>
            <a:r>
              <a:rPr lang="en-US" altLang="es-ES" sz="1400" dirty="0">
                <a:latin typeface="Courier New" pitchFamily="49" charset="0"/>
              </a:rPr>
              <a:t>='http://www.w3.org/2003/05/soap-rpc'&gt; </a:t>
            </a:r>
          </a:p>
          <a:p>
            <a:pPr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env:Body</a:t>
            </a:r>
            <a:r>
              <a:rPr lang="en-US" altLang="es-ES" sz="1400" dirty="0">
                <a:latin typeface="Courier New" pitchFamily="49" charset="0"/>
              </a:rPr>
              <a:t>&gt; </a:t>
            </a:r>
          </a:p>
          <a:p>
            <a:pPr lvl="1"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env:Fault</a:t>
            </a:r>
            <a:r>
              <a:rPr lang="en-US" altLang="es-ES" sz="1400" dirty="0">
                <a:latin typeface="Courier New" pitchFamily="49" charset="0"/>
              </a:rPr>
              <a:t>&gt; </a:t>
            </a:r>
          </a:p>
          <a:p>
            <a:pPr lvl="2"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env:Code</a:t>
            </a:r>
            <a:r>
              <a:rPr lang="en-US" altLang="es-ES" sz="1400" dirty="0">
                <a:latin typeface="Courier New" pitchFamily="49" charset="0"/>
              </a:rPr>
              <a:t>&gt; </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env:Value</a:t>
            </a:r>
            <a:r>
              <a:rPr lang="en-US" altLang="es-ES" sz="1400" dirty="0">
                <a:latin typeface="Courier New" pitchFamily="49" charset="0"/>
              </a:rPr>
              <a:t>&gt;</a:t>
            </a:r>
            <a:r>
              <a:rPr lang="en-US" altLang="es-ES" sz="1400" dirty="0" err="1">
                <a:latin typeface="Courier New" pitchFamily="49" charset="0"/>
              </a:rPr>
              <a:t>env:Sender</a:t>
            </a:r>
            <a:r>
              <a:rPr lang="en-US" altLang="es-ES" sz="1400" dirty="0">
                <a:latin typeface="Courier New" pitchFamily="49" charset="0"/>
              </a:rPr>
              <a:t>&lt;/</a:t>
            </a:r>
            <a:r>
              <a:rPr lang="en-US" altLang="es-ES" sz="1400" dirty="0" err="1">
                <a:latin typeface="Courier New" pitchFamily="49" charset="0"/>
              </a:rPr>
              <a:t>env:Value</a:t>
            </a:r>
            <a:r>
              <a:rPr lang="en-US" altLang="es-ES" sz="1400" dirty="0">
                <a:latin typeface="Courier New" pitchFamily="49" charset="0"/>
              </a:rPr>
              <a:t>&gt; </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env:Subcode</a:t>
            </a:r>
            <a:r>
              <a:rPr lang="en-US" altLang="es-ES" sz="1400" dirty="0">
                <a:latin typeface="Courier New" pitchFamily="49" charset="0"/>
              </a:rPr>
              <a:t>&gt; </a:t>
            </a:r>
          </a:p>
          <a:p>
            <a:pPr lvl="4"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env:Value</a:t>
            </a:r>
            <a:r>
              <a:rPr lang="en-US" altLang="es-ES" sz="1400" dirty="0">
                <a:latin typeface="Courier New" pitchFamily="49" charset="0"/>
              </a:rPr>
              <a:t>&gt;</a:t>
            </a:r>
            <a:r>
              <a:rPr lang="en-US" altLang="es-ES" sz="1400" dirty="0" err="1">
                <a:latin typeface="Courier New" pitchFamily="49" charset="0"/>
              </a:rPr>
              <a:t>rpc:BadArguments</a:t>
            </a:r>
            <a:r>
              <a:rPr lang="en-US" altLang="es-ES" sz="1400" dirty="0">
                <a:latin typeface="Courier New" pitchFamily="49" charset="0"/>
              </a:rPr>
              <a:t>&lt;/</a:t>
            </a:r>
            <a:r>
              <a:rPr lang="en-US" altLang="es-ES" sz="1400" dirty="0" err="1">
                <a:latin typeface="Courier New" pitchFamily="49" charset="0"/>
              </a:rPr>
              <a:t>env:Value</a:t>
            </a:r>
            <a:r>
              <a:rPr lang="en-US" altLang="es-ES" sz="1400" dirty="0">
                <a:latin typeface="Courier New" pitchFamily="49" charset="0"/>
              </a:rPr>
              <a:t>&gt; </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env:Subcode</a:t>
            </a:r>
            <a:r>
              <a:rPr lang="en-US" altLang="es-ES" sz="1400" dirty="0">
                <a:latin typeface="Courier New" pitchFamily="49" charset="0"/>
              </a:rPr>
              <a:t>&gt; </a:t>
            </a:r>
          </a:p>
          <a:p>
            <a:pPr lvl="2"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env:Code</a:t>
            </a:r>
            <a:r>
              <a:rPr lang="en-US" altLang="es-ES" sz="1400" dirty="0">
                <a:latin typeface="Courier New" pitchFamily="49" charset="0"/>
              </a:rPr>
              <a:t>&gt; </a:t>
            </a:r>
          </a:p>
          <a:p>
            <a:pPr lvl="2"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env:Reason</a:t>
            </a:r>
            <a:r>
              <a:rPr lang="en-US" altLang="es-ES" sz="1400" dirty="0">
                <a:latin typeface="Courier New" pitchFamily="49" charset="0"/>
              </a:rPr>
              <a:t>&gt; </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env:Text</a:t>
            </a:r>
            <a:r>
              <a:rPr lang="en-US" altLang="es-ES" sz="1400" dirty="0">
                <a:latin typeface="Courier New" pitchFamily="49" charset="0"/>
              </a:rPr>
              <a:t> </a:t>
            </a:r>
            <a:r>
              <a:rPr lang="en-US" altLang="es-ES" sz="1400" dirty="0" err="1">
                <a:latin typeface="Courier New" pitchFamily="49" charset="0"/>
              </a:rPr>
              <a:t>xml:lang</a:t>
            </a:r>
            <a:r>
              <a:rPr lang="en-US" altLang="es-ES" sz="1400" dirty="0">
                <a:latin typeface="Courier New" pitchFamily="49" charset="0"/>
              </a:rPr>
              <a:t>="</a:t>
            </a:r>
            <a:r>
              <a:rPr lang="en-US" altLang="es-ES" sz="1400" dirty="0" err="1">
                <a:latin typeface="Courier New" pitchFamily="49" charset="0"/>
              </a:rPr>
              <a:t>en</a:t>
            </a:r>
            <a:r>
              <a:rPr lang="en-US" altLang="es-ES" sz="1400" dirty="0">
                <a:latin typeface="Courier New" pitchFamily="49" charset="0"/>
              </a:rPr>
              <a:t>-US"&gt;Processing error&lt;/</a:t>
            </a:r>
            <a:r>
              <a:rPr lang="en-US" altLang="es-ES" sz="1400" dirty="0" err="1">
                <a:latin typeface="Courier New" pitchFamily="49" charset="0"/>
              </a:rPr>
              <a:t>env:Text</a:t>
            </a:r>
            <a:r>
              <a:rPr lang="en-US" altLang="es-ES" sz="1400" dirty="0">
                <a:latin typeface="Courier New" pitchFamily="49" charset="0"/>
              </a:rPr>
              <a:t>&gt; </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env:Text</a:t>
            </a:r>
            <a:r>
              <a:rPr lang="en-US" altLang="es-ES" sz="1400" dirty="0">
                <a:latin typeface="Courier New" pitchFamily="49" charset="0"/>
              </a:rPr>
              <a:t> </a:t>
            </a:r>
            <a:r>
              <a:rPr lang="en-US" altLang="es-ES" sz="1400" dirty="0" err="1">
                <a:latin typeface="Courier New" pitchFamily="49" charset="0"/>
              </a:rPr>
              <a:t>xml:lang</a:t>
            </a:r>
            <a:r>
              <a:rPr lang="en-US" altLang="es-ES" sz="1400" dirty="0">
                <a:latin typeface="Courier New" pitchFamily="49" charset="0"/>
              </a:rPr>
              <a:t>="</a:t>
            </a:r>
            <a:r>
              <a:rPr lang="en-US" altLang="es-ES" sz="1400" dirty="0" err="1">
                <a:latin typeface="Courier New" pitchFamily="49" charset="0"/>
              </a:rPr>
              <a:t>cs</a:t>
            </a:r>
            <a:r>
              <a:rPr lang="en-US" altLang="es-ES" sz="1400" dirty="0">
                <a:latin typeface="Courier New" pitchFamily="49" charset="0"/>
              </a:rPr>
              <a:t>"&gt;</a:t>
            </a:r>
            <a:r>
              <a:rPr lang="en-US" altLang="es-ES" sz="1400" dirty="0" err="1">
                <a:latin typeface="Courier New" pitchFamily="49" charset="0"/>
              </a:rPr>
              <a:t>Chyba</a:t>
            </a:r>
            <a:r>
              <a:rPr lang="en-US" altLang="es-ES" sz="1400" dirty="0">
                <a:latin typeface="Courier New" pitchFamily="49" charset="0"/>
              </a:rPr>
              <a:t> </a:t>
            </a:r>
            <a:r>
              <a:rPr lang="en-US" altLang="es-ES" sz="1400" dirty="0" err="1">
                <a:latin typeface="Courier New" pitchFamily="49" charset="0"/>
              </a:rPr>
              <a:t>zpracování</a:t>
            </a:r>
            <a:r>
              <a:rPr lang="en-US" altLang="es-ES" sz="1400" dirty="0">
                <a:latin typeface="Courier New" pitchFamily="49" charset="0"/>
              </a:rPr>
              <a:t>&lt;/</a:t>
            </a:r>
            <a:r>
              <a:rPr lang="en-US" altLang="es-ES" sz="1400" dirty="0" err="1">
                <a:latin typeface="Courier New" pitchFamily="49" charset="0"/>
              </a:rPr>
              <a:t>env:Text</a:t>
            </a:r>
            <a:r>
              <a:rPr lang="en-US" altLang="es-ES" sz="1400" dirty="0">
                <a:latin typeface="Courier New" pitchFamily="49" charset="0"/>
              </a:rPr>
              <a:t>&gt;</a:t>
            </a:r>
          </a:p>
          <a:p>
            <a:pPr lvl="2"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env:Reason</a:t>
            </a:r>
            <a:r>
              <a:rPr lang="en-US" altLang="es-ES" sz="1400" dirty="0">
                <a:latin typeface="Courier New" pitchFamily="49" charset="0"/>
              </a:rPr>
              <a:t>&gt; </a:t>
            </a:r>
          </a:p>
          <a:p>
            <a:pPr lvl="2"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env:Detail</a:t>
            </a:r>
            <a:r>
              <a:rPr lang="en-US" altLang="es-ES" sz="1400" dirty="0">
                <a:latin typeface="Courier New" pitchFamily="49" charset="0"/>
              </a:rPr>
              <a:t>&gt; </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e:myFaultDetails</a:t>
            </a:r>
            <a:r>
              <a:rPr lang="en-US" altLang="es-ES" sz="1400" dirty="0">
                <a:latin typeface="Courier New" pitchFamily="49" charset="0"/>
              </a:rPr>
              <a:t> </a:t>
            </a:r>
            <a:r>
              <a:rPr lang="en-US" altLang="es-ES" sz="1400" dirty="0" err="1">
                <a:latin typeface="Courier New" pitchFamily="49" charset="0"/>
              </a:rPr>
              <a:t>xmlns:e</a:t>
            </a:r>
            <a:r>
              <a:rPr lang="en-US" altLang="es-ES" sz="1400" dirty="0">
                <a:latin typeface="Courier New" pitchFamily="49" charset="0"/>
              </a:rPr>
              <a:t>="http://shippingservice.org/faults"&gt; 	&lt;</a:t>
            </a:r>
            <a:r>
              <a:rPr lang="en-US" altLang="es-ES" sz="1400" dirty="0" err="1">
                <a:latin typeface="Courier New" pitchFamily="49" charset="0"/>
              </a:rPr>
              <a:t>e:message</a:t>
            </a:r>
            <a:r>
              <a:rPr lang="en-US" altLang="es-ES" sz="1400" dirty="0">
                <a:latin typeface="Courier New" pitchFamily="49" charset="0"/>
              </a:rPr>
              <a:t>&gt;Unknown destination&lt;/</a:t>
            </a:r>
            <a:r>
              <a:rPr lang="en-US" altLang="es-ES" sz="1400" dirty="0" err="1">
                <a:latin typeface="Courier New" pitchFamily="49" charset="0"/>
              </a:rPr>
              <a:t>e:message</a:t>
            </a:r>
            <a:r>
              <a:rPr lang="en-US" altLang="es-ES" sz="1400" dirty="0">
                <a:latin typeface="Courier New" pitchFamily="49" charset="0"/>
              </a:rPr>
              <a:t>&gt; 	&lt;</a:t>
            </a:r>
            <a:r>
              <a:rPr lang="en-US" altLang="es-ES" sz="1400" dirty="0" err="1">
                <a:latin typeface="Courier New" pitchFamily="49" charset="0"/>
              </a:rPr>
              <a:t>e:errorcode</a:t>
            </a:r>
            <a:r>
              <a:rPr lang="en-US" altLang="es-ES" sz="1400" dirty="0">
                <a:latin typeface="Courier New" pitchFamily="49" charset="0"/>
              </a:rPr>
              <a:t>&gt;999&lt;/</a:t>
            </a:r>
            <a:r>
              <a:rPr lang="en-US" altLang="es-ES" sz="1400" dirty="0" err="1">
                <a:latin typeface="Courier New" pitchFamily="49" charset="0"/>
              </a:rPr>
              <a:t>e:errorcode</a:t>
            </a:r>
            <a:r>
              <a:rPr lang="en-US" altLang="es-ES" sz="1400" dirty="0">
                <a:latin typeface="Courier New" pitchFamily="49" charset="0"/>
              </a:rPr>
              <a:t>&gt; </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e:myFaultDetails</a:t>
            </a:r>
            <a:r>
              <a:rPr lang="en-US" altLang="es-ES" sz="1400" dirty="0">
                <a:latin typeface="Courier New" pitchFamily="49" charset="0"/>
              </a:rPr>
              <a:t>&gt; </a:t>
            </a:r>
          </a:p>
          <a:p>
            <a:pPr lvl="2"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env:Detail</a:t>
            </a:r>
            <a:r>
              <a:rPr lang="en-US" altLang="es-ES" sz="1400" dirty="0">
                <a:latin typeface="Courier New" pitchFamily="49" charset="0"/>
              </a:rPr>
              <a:t>&gt; </a:t>
            </a:r>
          </a:p>
          <a:p>
            <a:pPr lvl="1"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env:Fault</a:t>
            </a:r>
            <a:r>
              <a:rPr lang="en-US" altLang="es-ES" sz="1400" dirty="0">
                <a:latin typeface="Courier New" pitchFamily="49" charset="0"/>
              </a:rPr>
              <a:t>&gt; </a:t>
            </a:r>
          </a:p>
          <a:p>
            <a:pPr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env:Body</a:t>
            </a:r>
            <a:r>
              <a:rPr lang="en-US" altLang="es-ES" sz="1400" dirty="0">
                <a:latin typeface="Courier New" pitchFamily="49" charset="0"/>
              </a:rPr>
              <a:t>&gt; </a:t>
            </a:r>
          </a:p>
          <a:p>
            <a:pPr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env:Envelope</a:t>
            </a:r>
            <a:r>
              <a:rPr lang="en-US" altLang="es-ES" sz="1400" dirty="0">
                <a:latin typeface="Courier New" pitchFamily="49" charset="0"/>
              </a:rPr>
              <a:t>&gt;</a:t>
            </a:r>
            <a:r>
              <a:rPr lang="en-US" altLang="es-ES" sz="1400" dirty="0"/>
              <a:t> </a:t>
            </a:r>
          </a:p>
          <a:p>
            <a:pPr eaLnBrk="1" hangingPunct="1"/>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25</a:t>
            </a:fld>
            <a:endParaRPr lang="es-ES" dirty="0"/>
          </a:p>
        </p:txBody>
      </p:sp>
    </p:spTree>
    <p:extLst>
      <p:ext uri="{BB962C8B-B14F-4D97-AF65-F5344CB8AC3E}">
        <p14:creationId xmlns:p14="http://schemas.microsoft.com/office/powerpoint/2010/main" val="3849539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s-ES" dirty="0" err="1"/>
              <a:t>Modelo</a:t>
            </a:r>
            <a:r>
              <a:rPr lang="en-US" altLang="es-ES" dirty="0"/>
              <a:t> de </a:t>
            </a:r>
            <a:r>
              <a:rPr lang="en-US" altLang="es-ES" dirty="0" err="1"/>
              <a:t>Procesamiento</a:t>
            </a:r>
            <a:r>
              <a:rPr lang="en-US" altLang="es-ES" dirty="0"/>
              <a:t> SOAP</a:t>
            </a:r>
          </a:p>
        </p:txBody>
      </p:sp>
      <p:sp>
        <p:nvSpPr>
          <p:cNvPr id="22531" name="Rectangle 3"/>
          <p:cNvSpPr>
            <a:spLocks noGrp="1" noChangeArrowheads="1"/>
          </p:cNvSpPr>
          <p:nvPr>
            <p:ph type="body" idx="1"/>
          </p:nvPr>
        </p:nvSpPr>
        <p:spPr/>
        <p:txBody>
          <a:bodyPr>
            <a:normAutofit fontScale="85000" lnSpcReduction="20000"/>
          </a:bodyPr>
          <a:lstStyle/>
          <a:p>
            <a:r>
              <a:rPr lang="en-US" altLang="es-ES" dirty="0" err="1"/>
              <a:t>Modelo</a:t>
            </a:r>
            <a:r>
              <a:rPr lang="en-US" altLang="es-ES" dirty="0"/>
              <a:t> de </a:t>
            </a:r>
            <a:r>
              <a:rPr lang="en-US" altLang="es-ES" dirty="0" err="1"/>
              <a:t>Procesamiento</a:t>
            </a:r>
            <a:r>
              <a:rPr lang="en-US" altLang="es-ES" dirty="0"/>
              <a:t> de SOAP</a:t>
            </a:r>
          </a:p>
          <a:p>
            <a:pPr lvl="1"/>
            <a:r>
              <a:rPr lang="en-US" altLang="es-ES" dirty="0" err="1"/>
              <a:t>Acciones</a:t>
            </a:r>
            <a:r>
              <a:rPr lang="en-US" altLang="es-ES" dirty="0"/>
              <a:t> </a:t>
            </a:r>
            <a:r>
              <a:rPr lang="en-US" altLang="es-ES" dirty="0" err="1"/>
              <a:t>que</a:t>
            </a:r>
            <a:r>
              <a:rPr lang="en-US" altLang="es-ES" dirty="0"/>
              <a:t> </a:t>
            </a:r>
            <a:r>
              <a:rPr lang="en-US" altLang="es-ES" dirty="0" err="1"/>
              <a:t>realiza</a:t>
            </a:r>
            <a:r>
              <a:rPr lang="en-US" altLang="es-ES" dirty="0"/>
              <a:t> un </a:t>
            </a:r>
            <a:r>
              <a:rPr lang="en-US" altLang="es-ES" dirty="0" err="1"/>
              <a:t>nodo</a:t>
            </a:r>
            <a:r>
              <a:rPr lang="en-US" altLang="es-ES" dirty="0"/>
              <a:t> SOAP </a:t>
            </a:r>
            <a:r>
              <a:rPr lang="en-US" altLang="es-ES" dirty="0" err="1"/>
              <a:t>en</a:t>
            </a:r>
            <a:r>
              <a:rPr lang="en-US" altLang="es-ES" dirty="0"/>
              <a:t> el </a:t>
            </a:r>
            <a:r>
              <a:rPr lang="en-US" altLang="es-ES" dirty="0" err="1"/>
              <a:t>momento</a:t>
            </a:r>
            <a:r>
              <a:rPr lang="en-US" altLang="es-ES" dirty="0"/>
              <a:t> </a:t>
            </a:r>
            <a:r>
              <a:rPr lang="en-US" altLang="es-ES" dirty="0" err="1"/>
              <a:t>en</a:t>
            </a:r>
            <a:r>
              <a:rPr lang="en-US" altLang="es-ES" dirty="0"/>
              <a:t> el </a:t>
            </a:r>
            <a:r>
              <a:rPr lang="en-US" altLang="es-ES" dirty="0" err="1"/>
              <a:t>que</a:t>
            </a:r>
            <a:r>
              <a:rPr lang="en-US" altLang="es-ES" dirty="0"/>
              <a:t> les </a:t>
            </a:r>
            <a:r>
              <a:rPr lang="en-US" altLang="es-ES" dirty="0" err="1"/>
              <a:t>llega</a:t>
            </a:r>
            <a:r>
              <a:rPr lang="en-US" altLang="es-ES" dirty="0"/>
              <a:t> un </a:t>
            </a:r>
            <a:r>
              <a:rPr lang="en-US" altLang="es-ES" dirty="0" err="1"/>
              <a:t>mensaje</a:t>
            </a:r>
            <a:r>
              <a:rPr lang="en-US" altLang="es-ES" dirty="0"/>
              <a:t> SOAP</a:t>
            </a:r>
          </a:p>
          <a:p>
            <a:pPr lvl="1"/>
            <a:endParaRPr lang="en-US" altLang="es-ES" dirty="0"/>
          </a:p>
          <a:p>
            <a:r>
              <a:rPr lang="en-US" altLang="es-ES" dirty="0"/>
              <a:t>Lo primero </a:t>
            </a:r>
            <a:r>
              <a:rPr lang="en-US" altLang="es-ES" dirty="0" err="1"/>
              <a:t>que</a:t>
            </a:r>
            <a:r>
              <a:rPr lang="en-US" altLang="es-ES" dirty="0"/>
              <a:t> </a:t>
            </a:r>
            <a:r>
              <a:rPr lang="en-US" altLang="es-ES" dirty="0" err="1"/>
              <a:t>hace</a:t>
            </a:r>
            <a:r>
              <a:rPr lang="en-US" altLang="es-ES" dirty="0"/>
              <a:t> un </a:t>
            </a:r>
            <a:r>
              <a:rPr lang="en-US" altLang="es-ES" dirty="0" err="1"/>
              <a:t>nodo</a:t>
            </a:r>
            <a:r>
              <a:rPr lang="en-US" altLang="es-ES" dirty="0"/>
              <a:t> SOAP </a:t>
            </a:r>
            <a:r>
              <a:rPr lang="en-US" altLang="es-ES" dirty="0" err="1"/>
              <a:t>es</a:t>
            </a:r>
            <a:r>
              <a:rPr lang="en-US" altLang="es-ES" dirty="0"/>
              <a:t> </a:t>
            </a:r>
            <a:r>
              <a:rPr lang="en-US" altLang="es-ES" dirty="0" err="1"/>
              <a:t>verificar</a:t>
            </a:r>
            <a:r>
              <a:rPr lang="en-US" altLang="es-ES" dirty="0"/>
              <a:t> </a:t>
            </a:r>
            <a:r>
              <a:rPr lang="en-US" altLang="es-ES" dirty="0" err="1"/>
              <a:t>que</a:t>
            </a:r>
            <a:r>
              <a:rPr lang="en-US" altLang="es-ES" dirty="0"/>
              <a:t> el </a:t>
            </a:r>
            <a:r>
              <a:rPr lang="en-US" altLang="es-ES" dirty="0" err="1"/>
              <a:t>mensaje</a:t>
            </a:r>
            <a:r>
              <a:rPr lang="en-US" altLang="es-ES" dirty="0"/>
              <a:t> </a:t>
            </a:r>
            <a:r>
              <a:rPr lang="en-US" altLang="es-ES" dirty="0" err="1"/>
              <a:t>cumple</a:t>
            </a:r>
            <a:r>
              <a:rPr lang="en-US" altLang="es-ES" dirty="0"/>
              <a:t> con los </a:t>
            </a:r>
            <a:r>
              <a:rPr lang="en-US" altLang="es-ES" dirty="0" err="1"/>
              <a:t>requisitos</a:t>
            </a:r>
            <a:r>
              <a:rPr lang="en-US" altLang="es-ES" dirty="0"/>
              <a:t> </a:t>
            </a:r>
            <a:r>
              <a:rPr lang="en-US" altLang="es-ES" dirty="0" err="1"/>
              <a:t>sintácticos</a:t>
            </a:r>
            <a:r>
              <a:rPr lang="en-US" altLang="es-ES" dirty="0"/>
              <a:t> </a:t>
            </a:r>
            <a:r>
              <a:rPr lang="en-US" altLang="es-ES" dirty="0" err="1"/>
              <a:t>establecidos</a:t>
            </a:r>
            <a:r>
              <a:rPr lang="en-US" altLang="es-ES" dirty="0"/>
              <a:t> </a:t>
            </a:r>
            <a:r>
              <a:rPr lang="en-US" altLang="es-ES" dirty="0" err="1"/>
              <a:t>por</a:t>
            </a:r>
            <a:r>
              <a:rPr lang="en-US" altLang="es-ES" dirty="0"/>
              <a:t> la </a:t>
            </a:r>
            <a:r>
              <a:rPr lang="en-US" altLang="es-ES" dirty="0" err="1"/>
              <a:t>norma</a:t>
            </a:r>
            <a:endParaRPr lang="en-US" altLang="es-ES" dirty="0"/>
          </a:p>
          <a:p>
            <a:r>
              <a:rPr lang="en-US" altLang="es-ES" dirty="0" err="1"/>
              <a:t>Posteriormente</a:t>
            </a:r>
            <a:r>
              <a:rPr lang="en-US" altLang="es-ES" dirty="0"/>
              <a:t> </a:t>
            </a:r>
            <a:r>
              <a:rPr lang="en-US" altLang="es-ES" dirty="0" err="1"/>
              <a:t>analiza</a:t>
            </a:r>
            <a:r>
              <a:rPr lang="en-US" altLang="es-ES" dirty="0"/>
              <a:t> </a:t>
            </a:r>
            <a:r>
              <a:rPr lang="en-US" altLang="es-ES" dirty="0" err="1"/>
              <a:t>tanto</a:t>
            </a:r>
            <a:r>
              <a:rPr lang="en-US" altLang="es-ES" dirty="0"/>
              <a:t> el </a:t>
            </a:r>
            <a:r>
              <a:rPr lang="en-US" altLang="es-ES" dirty="0" err="1"/>
              <a:t>encabezado</a:t>
            </a:r>
            <a:r>
              <a:rPr lang="en-US" altLang="es-ES" dirty="0"/>
              <a:t> (header) </a:t>
            </a:r>
            <a:r>
              <a:rPr lang="en-US" altLang="es-ES" dirty="0" err="1"/>
              <a:t>como</a:t>
            </a:r>
            <a:r>
              <a:rPr lang="en-US" altLang="es-ES" dirty="0"/>
              <a:t> el </a:t>
            </a:r>
            <a:r>
              <a:rPr lang="en-US" altLang="es-ES" dirty="0" err="1"/>
              <a:t>cuerpo</a:t>
            </a:r>
            <a:r>
              <a:rPr lang="en-US" altLang="es-ES" dirty="0"/>
              <a:t> del </a:t>
            </a:r>
            <a:r>
              <a:rPr lang="en-US" altLang="es-ES" dirty="0" err="1"/>
              <a:t>mensaje</a:t>
            </a:r>
            <a:endParaRPr lang="en-US" altLang="es-ES" dirty="0"/>
          </a:p>
          <a:p>
            <a:endParaRPr lang="en-US" altLang="es-ES" dirty="0"/>
          </a:p>
          <a:p>
            <a:r>
              <a:rPr lang="en-US" altLang="es-ES" dirty="0" err="1"/>
              <a:t>Dentro</a:t>
            </a:r>
            <a:r>
              <a:rPr lang="en-US" altLang="es-ES" dirty="0"/>
              <a:t> del </a:t>
            </a:r>
            <a:r>
              <a:rPr lang="en-US" altLang="es-ES" dirty="0" err="1"/>
              <a:t>encabezado</a:t>
            </a:r>
            <a:r>
              <a:rPr lang="en-US" altLang="es-ES" dirty="0"/>
              <a:t>:</a:t>
            </a:r>
          </a:p>
          <a:p>
            <a:pPr lvl="1"/>
            <a:r>
              <a:rPr lang="en-US" altLang="es-ES" dirty="0" err="1"/>
              <a:t>Analiza</a:t>
            </a:r>
            <a:r>
              <a:rPr lang="en-US" altLang="es-ES" dirty="0"/>
              <a:t> el </a:t>
            </a:r>
            <a:r>
              <a:rPr lang="en-US" altLang="es-ES" dirty="0" err="1"/>
              <a:t>atributo</a:t>
            </a:r>
            <a:r>
              <a:rPr lang="en-US" altLang="es-ES" dirty="0"/>
              <a:t> </a:t>
            </a:r>
            <a:r>
              <a:rPr lang="en-US" altLang="es-ES" b="1" dirty="0"/>
              <a:t>role</a:t>
            </a:r>
          </a:p>
          <a:p>
            <a:pPr lvl="1"/>
            <a:r>
              <a:rPr lang="en-US" altLang="es-ES" dirty="0" err="1"/>
              <a:t>Analiza</a:t>
            </a:r>
            <a:r>
              <a:rPr lang="en-US" altLang="es-ES" dirty="0"/>
              <a:t> el </a:t>
            </a:r>
            <a:r>
              <a:rPr lang="en-US" altLang="es-ES" dirty="0" err="1"/>
              <a:t>atributo</a:t>
            </a:r>
            <a:r>
              <a:rPr lang="en-US" altLang="es-ES" dirty="0"/>
              <a:t> </a:t>
            </a:r>
            <a:r>
              <a:rPr lang="en-US" altLang="es-ES" b="1" dirty="0" err="1"/>
              <a:t>mustUnderstand</a:t>
            </a:r>
            <a:endParaRPr lang="en-US" altLang="es-ES" b="1" dirty="0"/>
          </a:p>
          <a:p>
            <a:pPr lvl="1"/>
            <a:r>
              <a:rPr lang="en-US" altLang="es-ES" dirty="0" err="1"/>
              <a:t>Analiza</a:t>
            </a:r>
            <a:r>
              <a:rPr lang="en-US" altLang="es-ES" dirty="0"/>
              <a:t> el </a:t>
            </a:r>
            <a:r>
              <a:rPr lang="en-US" altLang="es-ES" dirty="0" err="1"/>
              <a:t>atributo</a:t>
            </a:r>
            <a:r>
              <a:rPr lang="en-US" altLang="es-ES" dirty="0"/>
              <a:t> </a:t>
            </a:r>
            <a:r>
              <a:rPr lang="en-US" altLang="es-ES" b="1" dirty="0"/>
              <a:t>relay</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26</a:t>
            </a:fld>
            <a:endParaRPr lang="es-ES" dirty="0"/>
          </a:p>
        </p:txBody>
      </p:sp>
    </p:spTree>
    <p:extLst>
      <p:ext uri="{BB962C8B-B14F-4D97-AF65-F5344CB8AC3E}">
        <p14:creationId xmlns:p14="http://schemas.microsoft.com/office/powerpoint/2010/main" val="30620800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s-ES" dirty="0"/>
              <a:t>El </a:t>
            </a:r>
            <a:r>
              <a:rPr lang="en-US" altLang="es-ES" dirty="0" err="1"/>
              <a:t>atributo</a:t>
            </a:r>
            <a:r>
              <a:rPr lang="en-US" altLang="es-ES" dirty="0"/>
              <a:t> “role”</a:t>
            </a:r>
          </a:p>
        </p:txBody>
      </p:sp>
      <p:sp>
        <p:nvSpPr>
          <p:cNvPr id="22531" name="Rectangle 3"/>
          <p:cNvSpPr>
            <a:spLocks noGrp="1" noChangeArrowheads="1"/>
          </p:cNvSpPr>
          <p:nvPr>
            <p:ph type="body" idx="1"/>
          </p:nvPr>
        </p:nvSpPr>
        <p:spPr/>
        <p:txBody>
          <a:bodyPr>
            <a:normAutofit fontScale="62500" lnSpcReduction="20000"/>
          </a:bodyPr>
          <a:lstStyle/>
          <a:p>
            <a:r>
              <a:rPr lang="en-US" altLang="es-ES" dirty="0"/>
              <a:t>Los </a:t>
            </a:r>
            <a:r>
              <a:rPr lang="en-US" altLang="es-ES" dirty="0" err="1"/>
              <a:t>mensajes</a:t>
            </a:r>
            <a:r>
              <a:rPr lang="en-US" altLang="es-ES" dirty="0"/>
              <a:t> SOAP son </a:t>
            </a:r>
            <a:r>
              <a:rPr lang="en-US" altLang="es-ES" dirty="0" err="1"/>
              <a:t>enviados</a:t>
            </a:r>
            <a:r>
              <a:rPr lang="en-US" altLang="es-ES" dirty="0"/>
              <a:t> </a:t>
            </a:r>
            <a:r>
              <a:rPr lang="en-US" altLang="es-ES" dirty="0" err="1"/>
              <a:t>desde</a:t>
            </a:r>
            <a:r>
              <a:rPr lang="en-US" altLang="es-ES" dirty="0"/>
              <a:t> un </a:t>
            </a:r>
            <a:r>
              <a:rPr lang="en-US" altLang="es-ES" b="1" dirty="0" err="1"/>
              <a:t>nodo</a:t>
            </a:r>
            <a:r>
              <a:rPr lang="en-US" altLang="es-ES" b="1" dirty="0"/>
              <a:t> </a:t>
            </a:r>
            <a:r>
              <a:rPr lang="en-US" altLang="es-ES" b="1" dirty="0" err="1"/>
              <a:t>emisor</a:t>
            </a:r>
            <a:r>
              <a:rPr lang="en-US" altLang="es-ES" dirty="0"/>
              <a:t> </a:t>
            </a:r>
            <a:r>
              <a:rPr lang="en-US" altLang="es-ES" dirty="0" err="1"/>
              <a:t>pasando</a:t>
            </a:r>
            <a:r>
              <a:rPr lang="en-US" altLang="es-ES" dirty="0"/>
              <a:t> a </a:t>
            </a:r>
            <a:r>
              <a:rPr lang="en-US" altLang="es-ES" dirty="0" err="1"/>
              <a:t>través</a:t>
            </a:r>
            <a:r>
              <a:rPr lang="en-US" altLang="es-ES" dirty="0"/>
              <a:t> de </a:t>
            </a:r>
            <a:r>
              <a:rPr lang="en-US" altLang="es-ES" b="1" dirty="0"/>
              <a:t>cero o </a:t>
            </a:r>
            <a:r>
              <a:rPr lang="en-US" altLang="es-ES" b="1" dirty="0" err="1"/>
              <a:t>más</a:t>
            </a:r>
            <a:r>
              <a:rPr lang="en-US" altLang="es-ES" b="1" dirty="0"/>
              <a:t> </a:t>
            </a:r>
            <a:r>
              <a:rPr lang="en-US" altLang="es-ES" b="1" dirty="0" err="1"/>
              <a:t>intermediarios</a:t>
            </a:r>
            <a:r>
              <a:rPr lang="en-US" altLang="es-ES" b="1" dirty="0"/>
              <a:t> </a:t>
            </a:r>
            <a:r>
              <a:rPr lang="en-US" altLang="es-ES" dirty="0"/>
              <a:t>para </a:t>
            </a:r>
            <a:r>
              <a:rPr lang="en-US" altLang="es-ES" dirty="0" err="1"/>
              <a:t>finalizar</a:t>
            </a:r>
            <a:r>
              <a:rPr lang="en-US" altLang="es-ES" dirty="0"/>
              <a:t> </a:t>
            </a:r>
            <a:r>
              <a:rPr lang="en-US" altLang="es-ES" dirty="0" err="1"/>
              <a:t>en</a:t>
            </a:r>
            <a:r>
              <a:rPr lang="en-US" altLang="es-ES" dirty="0"/>
              <a:t> un </a:t>
            </a:r>
            <a:r>
              <a:rPr lang="en-US" altLang="es-ES" b="1" dirty="0" err="1"/>
              <a:t>nodo</a:t>
            </a:r>
            <a:r>
              <a:rPr lang="en-US" altLang="es-ES" b="1" dirty="0"/>
              <a:t> receptor</a:t>
            </a:r>
          </a:p>
          <a:p>
            <a:r>
              <a:rPr lang="en-US" altLang="es-ES" dirty="0" err="1"/>
              <a:t>Atributo</a:t>
            </a:r>
            <a:r>
              <a:rPr lang="en-US" altLang="es-ES" dirty="0"/>
              <a:t> “role”: </a:t>
            </a:r>
          </a:p>
          <a:p>
            <a:pPr lvl="1"/>
            <a:r>
              <a:rPr lang="en-US" altLang="es-ES" dirty="0"/>
              <a:t>Define </a:t>
            </a:r>
            <a:r>
              <a:rPr lang="en-US" altLang="es-ES" dirty="0" err="1"/>
              <a:t>cual</a:t>
            </a:r>
            <a:r>
              <a:rPr lang="en-US" altLang="es-ES" dirty="0"/>
              <a:t> </a:t>
            </a:r>
            <a:r>
              <a:rPr lang="en-US" altLang="es-ES" dirty="0" err="1"/>
              <a:t>es</a:t>
            </a:r>
            <a:r>
              <a:rPr lang="en-US" altLang="es-ES" dirty="0"/>
              <a:t> el </a:t>
            </a:r>
            <a:r>
              <a:rPr lang="en-US" altLang="es-ES" dirty="0" err="1"/>
              <a:t>rol</a:t>
            </a:r>
            <a:r>
              <a:rPr lang="en-US" altLang="es-ES" dirty="0"/>
              <a:t> de un </a:t>
            </a:r>
            <a:r>
              <a:rPr lang="en-US" altLang="es-ES" dirty="0" err="1"/>
              <a:t>nodo</a:t>
            </a:r>
            <a:r>
              <a:rPr lang="en-US" altLang="es-ES" dirty="0"/>
              <a:t> </a:t>
            </a:r>
            <a:r>
              <a:rPr lang="en-US" altLang="es-ES" dirty="0" err="1"/>
              <a:t>concreto</a:t>
            </a:r>
            <a:endParaRPr lang="en-US" altLang="es-ES" dirty="0"/>
          </a:p>
          <a:p>
            <a:pPr lvl="1"/>
            <a:r>
              <a:rPr lang="es-ES" dirty="0"/>
              <a:t>Especifica si un nodo concreto opera en un mensaje. </a:t>
            </a:r>
          </a:p>
          <a:p>
            <a:pPr lvl="2"/>
            <a:r>
              <a:rPr lang="es-ES" dirty="0"/>
              <a:t>Si el rol especificado para el nodo coincide con el atributo role del bloque de cabecera, el nodo procesa la cabecera. </a:t>
            </a:r>
          </a:p>
          <a:p>
            <a:pPr lvl="2"/>
            <a:r>
              <a:rPr lang="es-ES" dirty="0"/>
              <a:t>Si los roles no coinciden, el nodo no procesa el bloque de cabecera.</a:t>
            </a:r>
            <a:endParaRPr lang="en-US" altLang="es-ES" dirty="0"/>
          </a:p>
          <a:p>
            <a:pPr lvl="1"/>
            <a:r>
              <a:rPr lang="es-ES" dirty="0"/>
              <a:t>Los roles se pueden definir por la aplicación y se designan por un URI</a:t>
            </a:r>
            <a:endParaRPr lang="en-US" altLang="es-ES" dirty="0"/>
          </a:p>
          <a:p>
            <a:pPr lvl="1"/>
            <a:r>
              <a:rPr lang="en-US" altLang="es-ES" dirty="0"/>
              <a:t>Se </a:t>
            </a:r>
            <a:r>
              <a:rPr lang="en-US" altLang="es-ES" dirty="0" err="1"/>
              <a:t>encuentra</a:t>
            </a:r>
            <a:r>
              <a:rPr lang="en-US" altLang="es-ES" dirty="0"/>
              <a:t> </a:t>
            </a:r>
            <a:r>
              <a:rPr lang="en-US" altLang="es-ES" dirty="0" err="1"/>
              <a:t>dentro</a:t>
            </a:r>
            <a:r>
              <a:rPr lang="en-US" altLang="es-ES" dirty="0"/>
              <a:t> del </a:t>
            </a:r>
            <a:r>
              <a:rPr lang="en-US" altLang="es-ES" dirty="0" err="1"/>
              <a:t>encabezado</a:t>
            </a:r>
            <a:r>
              <a:rPr lang="en-US" altLang="es-ES" dirty="0"/>
              <a:t> (header)</a:t>
            </a:r>
          </a:p>
          <a:p>
            <a:pPr lvl="2"/>
            <a:r>
              <a:rPr lang="en-US" altLang="es-ES" dirty="0" err="1"/>
              <a:t>env:role</a:t>
            </a:r>
            <a:endParaRPr lang="en-US" altLang="es-ES" dirty="0"/>
          </a:p>
          <a:p>
            <a:pPr lvl="1"/>
            <a:r>
              <a:rPr lang="en-US" altLang="es-ES" dirty="0" err="1"/>
              <a:t>Es</a:t>
            </a:r>
            <a:r>
              <a:rPr lang="en-US" altLang="es-ES" dirty="0"/>
              <a:t> </a:t>
            </a:r>
            <a:r>
              <a:rPr lang="en-US" altLang="es-ES" dirty="0" err="1"/>
              <a:t>opcional</a:t>
            </a:r>
            <a:endParaRPr lang="en-US" altLang="es-ES" dirty="0"/>
          </a:p>
          <a:p>
            <a:r>
              <a:rPr lang="en-US" altLang="es-ES" dirty="0" err="1"/>
              <a:t>Ademas</a:t>
            </a:r>
            <a:r>
              <a:rPr lang="en-US" altLang="es-ES" dirty="0"/>
              <a:t> de los roles </a:t>
            </a:r>
            <a:r>
              <a:rPr lang="en-US" altLang="es-ES" dirty="0" err="1"/>
              <a:t>definidos</a:t>
            </a:r>
            <a:r>
              <a:rPr lang="en-US" altLang="es-ES" dirty="0"/>
              <a:t> </a:t>
            </a:r>
            <a:r>
              <a:rPr lang="en-US" altLang="es-ES" dirty="0" err="1"/>
              <a:t>por</a:t>
            </a:r>
            <a:r>
              <a:rPr lang="en-US" altLang="es-ES" dirty="0"/>
              <a:t> la </a:t>
            </a:r>
            <a:r>
              <a:rPr lang="en-US" altLang="es-ES" dirty="0" err="1"/>
              <a:t>aplicación</a:t>
            </a:r>
            <a:r>
              <a:rPr lang="en-US" altLang="es-ES" dirty="0"/>
              <a:t> , </a:t>
            </a:r>
            <a:r>
              <a:rPr lang="en-US" altLang="es-ES" dirty="0" err="1"/>
              <a:t>existen</a:t>
            </a:r>
            <a:r>
              <a:rPr lang="en-US" altLang="es-ES" dirty="0"/>
              <a:t> </a:t>
            </a:r>
            <a:r>
              <a:rPr lang="en-US" altLang="es-ES" dirty="0" err="1"/>
              <a:t>tres</a:t>
            </a:r>
            <a:r>
              <a:rPr lang="en-US" altLang="es-ES" dirty="0"/>
              <a:t> roles </a:t>
            </a:r>
            <a:r>
              <a:rPr lang="en-US" altLang="es-ES" dirty="0" err="1"/>
              <a:t>predefinidos</a:t>
            </a:r>
            <a:r>
              <a:rPr lang="en-US" altLang="es-ES" dirty="0"/>
              <a:t> </a:t>
            </a:r>
            <a:r>
              <a:rPr lang="en-US" altLang="es-ES" dirty="0" err="1"/>
              <a:t>en</a:t>
            </a:r>
            <a:r>
              <a:rPr lang="en-US" altLang="es-ES" dirty="0"/>
              <a:t> SOAP</a:t>
            </a:r>
          </a:p>
          <a:p>
            <a:pPr lvl="1"/>
            <a:r>
              <a:rPr lang="en-US" altLang="es-ES" b="1" dirty="0"/>
              <a:t>next</a:t>
            </a:r>
            <a:r>
              <a:rPr lang="en-US" altLang="es-ES" dirty="0"/>
              <a:t>: </a:t>
            </a:r>
            <a:r>
              <a:rPr lang="es-ES" dirty="0"/>
              <a:t>Está previsto que todos los nodos SOAP de la vía de acceso de mensajes examinen el bloque de cabecera</a:t>
            </a:r>
            <a:endParaRPr lang="en-US" altLang="es-ES" dirty="0"/>
          </a:p>
          <a:p>
            <a:pPr lvl="1"/>
            <a:r>
              <a:rPr lang="en-US" altLang="es-ES" b="1" dirty="0"/>
              <a:t>none</a:t>
            </a:r>
            <a:r>
              <a:rPr lang="en-US" altLang="es-ES" dirty="0"/>
              <a:t>: </a:t>
            </a:r>
            <a:r>
              <a:rPr lang="es-ES" dirty="0"/>
              <a:t>Ninguno de los nodos SOAP de la vía de acceso de mensajes debe procesar directamente el bloque de cabecera. </a:t>
            </a:r>
            <a:endParaRPr lang="en-US" altLang="es-ES" dirty="0"/>
          </a:p>
          <a:p>
            <a:pPr lvl="1"/>
            <a:r>
              <a:rPr lang="en-US" altLang="es-ES" b="1" dirty="0" err="1"/>
              <a:t>ultimateReceiver</a:t>
            </a:r>
            <a:r>
              <a:rPr lang="en-US" altLang="es-ES" dirty="0"/>
              <a:t>: </a:t>
            </a:r>
            <a:r>
              <a:rPr lang="es-ES" dirty="0"/>
              <a:t>Está previsto que sólo el nodo destinatario final examine el bloque de cabecera</a:t>
            </a:r>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27</a:t>
            </a:fld>
            <a:endParaRPr lang="es-ES" dirty="0"/>
          </a:p>
        </p:txBody>
      </p:sp>
    </p:spTree>
    <p:extLst>
      <p:ext uri="{BB962C8B-B14F-4D97-AF65-F5344CB8AC3E}">
        <p14:creationId xmlns:p14="http://schemas.microsoft.com/office/powerpoint/2010/main" val="9824854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s-ES" dirty="0"/>
              <a:t>El </a:t>
            </a:r>
            <a:r>
              <a:rPr lang="en-US" altLang="es-ES" dirty="0" err="1"/>
              <a:t>atributo</a:t>
            </a:r>
            <a:r>
              <a:rPr lang="en-US" altLang="es-ES" dirty="0"/>
              <a:t> “must-Understand”</a:t>
            </a:r>
          </a:p>
        </p:txBody>
      </p:sp>
      <p:sp>
        <p:nvSpPr>
          <p:cNvPr id="22531" name="Rectangle 3"/>
          <p:cNvSpPr>
            <a:spLocks noGrp="1" noChangeArrowheads="1"/>
          </p:cNvSpPr>
          <p:nvPr>
            <p:ph type="body" idx="1"/>
          </p:nvPr>
        </p:nvSpPr>
        <p:spPr/>
        <p:txBody>
          <a:bodyPr>
            <a:normAutofit fontScale="85000" lnSpcReduction="20000"/>
          </a:bodyPr>
          <a:lstStyle/>
          <a:p>
            <a:r>
              <a:rPr lang="es-ES" dirty="0"/>
              <a:t>Atributo “</a:t>
            </a:r>
            <a:r>
              <a:rPr lang="es-ES" dirty="0" err="1"/>
              <a:t>mustUnderstand</a:t>
            </a:r>
            <a:r>
              <a:rPr lang="es-ES" dirty="0"/>
              <a:t>”</a:t>
            </a:r>
          </a:p>
          <a:p>
            <a:pPr lvl="1"/>
            <a:r>
              <a:rPr lang="es-ES" dirty="0"/>
              <a:t>Se utiliza para asegurar que los nodos SOAP no ignoran los bloques de cabecera que son importantes para la finalidad global de la aplicación. </a:t>
            </a:r>
          </a:p>
          <a:p>
            <a:pPr lvl="1"/>
            <a:r>
              <a:rPr lang="es-ES" dirty="0"/>
              <a:t>Indica si el procesamiento del bloque de encabezado es obligatorio o es opcional.</a:t>
            </a:r>
          </a:p>
          <a:p>
            <a:r>
              <a:rPr lang="es-ES" dirty="0"/>
              <a:t>Si un nodo SOAP determina, utilizando el atributo role o actor, que debe procesar un bloque de cabecera, la acción a realizar depende del valor del atributo </a:t>
            </a:r>
            <a:r>
              <a:rPr lang="es-ES" dirty="0" err="1"/>
              <a:t>mustUnderstand</a:t>
            </a:r>
            <a:r>
              <a:rPr lang="es-ES" dirty="0"/>
              <a:t>.</a:t>
            </a:r>
          </a:p>
          <a:p>
            <a:pPr lvl="1"/>
            <a:r>
              <a:rPr lang="es-ES" dirty="0"/>
              <a:t>True (1): El nodo debe procesar el bloque de cabecera de una forma coherente con su especificación o no procesarlo (y generar un error).</a:t>
            </a:r>
          </a:p>
          <a:p>
            <a:pPr lvl="1"/>
            <a:r>
              <a:rPr lang="es-ES" dirty="0"/>
              <a:t>False (0): El nodo no está obligado a procesar el bloque de cabecera.</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28</a:t>
            </a:fld>
            <a:endParaRPr lang="es-ES" dirty="0"/>
          </a:p>
        </p:txBody>
      </p:sp>
    </p:spTree>
    <p:extLst>
      <p:ext uri="{BB962C8B-B14F-4D97-AF65-F5344CB8AC3E}">
        <p14:creationId xmlns:p14="http://schemas.microsoft.com/office/powerpoint/2010/main" val="34170375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tLang="es-ES" dirty="0"/>
              <a:t>El </a:t>
            </a:r>
            <a:r>
              <a:rPr lang="en-US" altLang="es-ES" dirty="0" err="1"/>
              <a:t>atributo</a:t>
            </a:r>
            <a:r>
              <a:rPr lang="en-US" altLang="es-ES" dirty="0"/>
              <a:t> “relay”</a:t>
            </a:r>
          </a:p>
        </p:txBody>
      </p:sp>
      <p:sp>
        <p:nvSpPr>
          <p:cNvPr id="22531" name="Rectangle 3"/>
          <p:cNvSpPr>
            <a:spLocks noGrp="1" noChangeArrowheads="1"/>
          </p:cNvSpPr>
          <p:nvPr>
            <p:ph type="body" idx="1"/>
          </p:nvPr>
        </p:nvSpPr>
        <p:spPr/>
        <p:txBody>
          <a:bodyPr>
            <a:normAutofit fontScale="92500" lnSpcReduction="10000"/>
          </a:bodyPr>
          <a:lstStyle/>
          <a:p>
            <a:r>
              <a:rPr lang="es-ES" dirty="0"/>
              <a:t>Atributo “</a:t>
            </a:r>
            <a:r>
              <a:rPr lang="es-ES" dirty="0" err="1"/>
              <a:t>relay</a:t>
            </a:r>
            <a:r>
              <a:rPr lang="es-ES" dirty="0"/>
              <a:t>”</a:t>
            </a:r>
          </a:p>
          <a:p>
            <a:pPr lvl="1"/>
            <a:r>
              <a:rPr lang="es-ES" dirty="0"/>
              <a:t>Indica si un nodo intermediario puede o no eliminar un bloque de encabezado durante su procesamiento. </a:t>
            </a:r>
          </a:p>
          <a:p>
            <a:r>
              <a:rPr lang="en-US" altLang="es-ES" dirty="0"/>
              <a:t>Los </a:t>
            </a:r>
            <a:r>
              <a:rPr lang="en-US" altLang="es-ES" dirty="0" err="1"/>
              <a:t>bloques</a:t>
            </a:r>
            <a:r>
              <a:rPr lang="en-US" altLang="es-ES" dirty="0"/>
              <a:t> de </a:t>
            </a:r>
            <a:r>
              <a:rPr lang="en-US" altLang="es-ES" dirty="0" err="1"/>
              <a:t>encabezado</a:t>
            </a:r>
            <a:r>
              <a:rPr lang="en-US" altLang="es-ES" dirty="0"/>
              <a:t> </a:t>
            </a:r>
            <a:r>
              <a:rPr lang="en-US" altLang="es-ES" dirty="0" err="1"/>
              <a:t>procesado</a:t>
            </a:r>
            <a:r>
              <a:rPr lang="en-US" altLang="es-ES" dirty="0"/>
              <a:t> </a:t>
            </a:r>
            <a:r>
              <a:rPr lang="en-US" altLang="es-ES" dirty="0" err="1"/>
              <a:t>por</a:t>
            </a:r>
            <a:r>
              <a:rPr lang="en-US" altLang="es-ES" dirty="0"/>
              <a:t> los </a:t>
            </a:r>
            <a:r>
              <a:rPr lang="en-US" altLang="es-ES" dirty="0" err="1"/>
              <a:t>nodos</a:t>
            </a:r>
            <a:r>
              <a:rPr lang="en-US" altLang="es-ES" dirty="0"/>
              <a:t> </a:t>
            </a:r>
            <a:r>
              <a:rPr lang="en-US" altLang="es-ES" dirty="0" err="1"/>
              <a:t>intermediarios</a:t>
            </a:r>
            <a:r>
              <a:rPr lang="en-US" altLang="es-ES" dirty="0"/>
              <a:t> SOAP son </a:t>
            </a:r>
            <a:r>
              <a:rPr lang="en-US" altLang="es-ES" dirty="0" err="1"/>
              <a:t>generalmente</a:t>
            </a:r>
            <a:r>
              <a:rPr lang="en-US" altLang="es-ES" dirty="0"/>
              <a:t> </a:t>
            </a:r>
            <a:r>
              <a:rPr lang="en-US" altLang="es-ES" dirty="0" err="1"/>
              <a:t>eliminados</a:t>
            </a:r>
            <a:r>
              <a:rPr lang="en-US" altLang="es-ES" dirty="0"/>
              <a:t> antes de </a:t>
            </a:r>
            <a:r>
              <a:rPr lang="en-US" altLang="es-ES" dirty="0" err="1"/>
              <a:t>reenviar</a:t>
            </a:r>
            <a:r>
              <a:rPr lang="en-US" altLang="es-ES" dirty="0"/>
              <a:t> el </a:t>
            </a:r>
            <a:r>
              <a:rPr lang="en-US" altLang="es-ES" dirty="0" err="1"/>
              <a:t>mensaje</a:t>
            </a:r>
            <a:r>
              <a:rPr lang="en-US" altLang="es-ES" dirty="0"/>
              <a:t>. </a:t>
            </a:r>
          </a:p>
          <a:p>
            <a:pPr lvl="1"/>
            <a:r>
              <a:rPr lang="es-ES" dirty="0"/>
              <a:t>De forma predeterminada, el nodo intermediario SOAP también elimina todos los bloques de cabecera que ha ignorado (si el atributo </a:t>
            </a:r>
            <a:r>
              <a:rPr lang="es-ES" dirty="0" err="1"/>
              <a:t>mustUnderstand</a:t>
            </a:r>
            <a:r>
              <a:rPr lang="es-ES" dirty="0"/>
              <a:t> tiene el valor "false"). </a:t>
            </a:r>
          </a:p>
          <a:p>
            <a:pPr lvl="1"/>
            <a:r>
              <a:rPr lang="es-ES" dirty="0"/>
              <a:t>Si </a:t>
            </a:r>
            <a:r>
              <a:rPr lang="es-ES" dirty="0" err="1"/>
              <a:t>relay</a:t>
            </a:r>
            <a:r>
              <a:rPr lang="es-ES" dirty="0"/>
              <a:t> = true, el nodo intermediario SOAP conserva el bloque de cabecera no procesado en el mensaje.</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29</a:t>
            </a:fld>
            <a:endParaRPr lang="es-ES" dirty="0"/>
          </a:p>
        </p:txBody>
      </p:sp>
    </p:spTree>
    <p:extLst>
      <p:ext uri="{BB962C8B-B14F-4D97-AF65-F5344CB8AC3E}">
        <p14:creationId xmlns:p14="http://schemas.microsoft.com/office/powerpoint/2010/main" val="3401519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Hexágono"/>
          <p:cNvSpPr/>
          <p:nvPr/>
        </p:nvSpPr>
        <p:spPr bwMode="auto">
          <a:xfrm>
            <a:off x="1524000" y="3793618"/>
            <a:ext cx="1764000" cy="1440000"/>
          </a:xfrm>
          <a:prstGeom prst="hexagon">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latin typeface="Calibri" pitchFamily="34" charset="0"/>
              </a:rPr>
              <a:t>Solicitante del Servicio</a:t>
            </a:r>
            <a:endParaRPr kumimoji="0" lang="es-ES" sz="1800" b="0" i="0" u="none" strike="noStrike" cap="none" normalizeH="0" baseline="0" dirty="0">
              <a:ln>
                <a:noFill/>
              </a:ln>
              <a:solidFill>
                <a:schemeClr val="tx1"/>
              </a:solidFill>
              <a:effectLst/>
              <a:latin typeface="Calibri" pitchFamily="34" charset="0"/>
            </a:endParaRPr>
          </a:p>
        </p:txBody>
      </p:sp>
      <p:sp>
        <p:nvSpPr>
          <p:cNvPr id="33" name="32 Flecha doblada"/>
          <p:cNvSpPr/>
          <p:nvPr/>
        </p:nvSpPr>
        <p:spPr bwMode="auto">
          <a:xfrm rot="16200000" flipH="1">
            <a:off x="929018" y="1600540"/>
            <a:ext cx="2753968" cy="1750854"/>
          </a:xfrm>
          <a:prstGeom prst="bentArrow">
            <a:avLst>
              <a:gd name="adj1" fmla="val 28547"/>
              <a:gd name="adj2" fmla="val 32085"/>
              <a:gd name="adj3" fmla="val 25000"/>
              <a:gd name="adj4" fmla="val 1182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vert"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es-ES" dirty="0">
              <a:solidFill>
                <a:schemeClr val="tx1"/>
              </a:solidFill>
              <a:latin typeface="Calibri"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a:p>
            <a:pPr marL="0" marR="0" indent="0"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a:p>
            <a:pPr marL="0" marR="0" indent="0" defTabSz="914400" rtl="0" eaLnBrk="1" fontAlgn="base" latinLnBrk="0" hangingPunct="1">
              <a:lnSpc>
                <a:spcPct val="100000"/>
              </a:lnSpc>
              <a:spcBef>
                <a:spcPct val="0"/>
              </a:spcBef>
              <a:spcAft>
                <a:spcPct val="0"/>
              </a:spcAft>
              <a:buClrTx/>
              <a:buSzTx/>
              <a:buFontTx/>
              <a:buNone/>
              <a:tabLst/>
            </a:pPr>
            <a:endParaRPr lang="es-ES" dirty="0">
              <a:solidFill>
                <a:schemeClr val="tx1"/>
              </a:solidFill>
              <a:latin typeface="Calibri" pitchFamily="34" charset="0"/>
            </a:endParaRPr>
          </a:p>
          <a:p>
            <a:pPr marL="0" marR="0" indent="0"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a:p>
            <a:pPr marL="0" marR="0" indent="0" defTabSz="914400" rtl="0" eaLnBrk="1" fontAlgn="base" latinLnBrk="0" hangingPunct="1">
              <a:lnSpc>
                <a:spcPct val="100000"/>
              </a:lnSpc>
              <a:spcBef>
                <a:spcPct val="0"/>
              </a:spcBef>
              <a:spcAft>
                <a:spcPct val="0"/>
              </a:spcAft>
              <a:buClrTx/>
              <a:buSzTx/>
              <a:buFontTx/>
              <a:buNone/>
              <a:tabLst/>
            </a:pPr>
            <a:r>
              <a:rPr lang="es-ES" dirty="0">
                <a:solidFill>
                  <a:schemeClr val="tx1"/>
                </a:solidFill>
                <a:latin typeface="Calibri" pitchFamily="34" charset="0"/>
              </a:rPr>
              <a:t>      </a:t>
            </a:r>
            <a:r>
              <a:rPr kumimoji="0" lang="es-ES" sz="1800" b="0" i="0" u="none" strike="noStrike" cap="none" normalizeH="0" baseline="0" dirty="0">
                <a:ln>
                  <a:noFill/>
                </a:ln>
                <a:solidFill>
                  <a:schemeClr val="tx1"/>
                </a:solidFill>
                <a:effectLst/>
                <a:latin typeface="Calibri" pitchFamily="34" charset="0"/>
              </a:rPr>
              <a:t>SOAP</a:t>
            </a:r>
          </a:p>
        </p:txBody>
      </p:sp>
      <p:sp>
        <p:nvSpPr>
          <p:cNvPr id="2" name="1 Título"/>
          <p:cNvSpPr>
            <a:spLocks noGrp="1"/>
          </p:cNvSpPr>
          <p:nvPr>
            <p:ph type="title"/>
          </p:nvPr>
        </p:nvSpPr>
        <p:spPr/>
        <p:txBody>
          <a:bodyPr/>
          <a:lstStyle/>
          <a:p>
            <a:r>
              <a:rPr lang="es-ES" dirty="0"/>
              <a:t>Lenguajes de SW </a:t>
            </a:r>
            <a:br>
              <a:rPr lang="es-ES" dirty="0"/>
            </a:br>
            <a:r>
              <a:rPr lang="es-ES" dirty="0"/>
              <a:t>vs Operaciones SOA</a:t>
            </a:r>
          </a:p>
        </p:txBody>
      </p:sp>
      <p:sp>
        <p:nvSpPr>
          <p:cNvPr id="5" name="4 Nube"/>
          <p:cNvSpPr/>
          <p:nvPr/>
        </p:nvSpPr>
        <p:spPr bwMode="auto">
          <a:xfrm>
            <a:off x="2540000" y="398815"/>
            <a:ext cx="3352800" cy="1275255"/>
          </a:xfrm>
          <a:prstGeom prst="cloud">
            <a:avLst/>
          </a:prstGeom>
          <a:solidFill>
            <a:schemeClr val="accent5">
              <a:lumMod val="60000"/>
              <a:lumOff val="40000"/>
            </a:schemeClr>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dirty="0">
                <a:ln>
                  <a:noFill/>
                </a:ln>
                <a:solidFill>
                  <a:schemeClr val="tx1"/>
                </a:solidFill>
                <a:effectLst/>
                <a:latin typeface="Calibri" pitchFamily="34" charset="0"/>
              </a:rPr>
              <a:t>Agentes de Registro y Descubrimiento</a:t>
            </a:r>
          </a:p>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p:txBody>
      </p:sp>
      <p:sp>
        <p:nvSpPr>
          <p:cNvPr id="14" name="13 Elipse"/>
          <p:cNvSpPr/>
          <p:nvPr/>
        </p:nvSpPr>
        <p:spPr bwMode="auto">
          <a:xfrm>
            <a:off x="215900" y="4241665"/>
            <a:ext cx="1841500" cy="635101"/>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sz="1400" dirty="0"/>
              <a:t>Consumidores (Clientes)</a:t>
            </a:r>
          </a:p>
        </p:txBody>
      </p:sp>
      <p:sp>
        <p:nvSpPr>
          <p:cNvPr id="15" name="14 Elipse"/>
          <p:cNvSpPr/>
          <p:nvPr/>
        </p:nvSpPr>
        <p:spPr bwMode="auto">
          <a:xfrm>
            <a:off x="5632450" y="398816"/>
            <a:ext cx="3511550" cy="700166"/>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sz="1400" dirty="0"/>
              <a:t>Descripción del Servicio</a:t>
            </a:r>
          </a:p>
        </p:txBody>
      </p:sp>
      <p:cxnSp>
        <p:nvCxnSpPr>
          <p:cNvPr id="12" name="11 Conector recto de flecha"/>
          <p:cNvCxnSpPr>
            <a:stCxn id="11" idx="0"/>
            <a:endCxn id="4" idx="3"/>
          </p:cNvCxnSpPr>
          <p:nvPr/>
        </p:nvCxnSpPr>
        <p:spPr bwMode="auto">
          <a:xfrm>
            <a:off x="3288000" y="4513618"/>
            <a:ext cx="1944400" cy="0"/>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20" name="19 Conector recto de flecha"/>
          <p:cNvCxnSpPr>
            <a:endCxn id="5" idx="1"/>
          </p:cNvCxnSpPr>
          <p:nvPr/>
        </p:nvCxnSpPr>
        <p:spPr bwMode="auto">
          <a:xfrm flipV="1">
            <a:off x="2406000" y="1672712"/>
            <a:ext cx="1810400" cy="212090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23" name="22 Conector recto de flecha"/>
          <p:cNvCxnSpPr>
            <a:endCxn id="5" idx="1"/>
          </p:cNvCxnSpPr>
          <p:nvPr/>
        </p:nvCxnSpPr>
        <p:spPr bwMode="auto">
          <a:xfrm flipH="1" flipV="1">
            <a:off x="4216400" y="1672712"/>
            <a:ext cx="1898000" cy="212090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25" name="24 CuadroTexto"/>
          <p:cNvSpPr txBox="1"/>
          <p:nvPr/>
        </p:nvSpPr>
        <p:spPr>
          <a:xfrm>
            <a:off x="2337901" y="2477484"/>
            <a:ext cx="1099212" cy="646331"/>
          </a:xfrm>
          <a:prstGeom prst="rect">
            <a:avLst/>
          </a:prstGeom>
          <a:noFill/>
        </p:spPr>
        <p:txBody>
          <a:bodyPr wrap="none" rtlCol="0">
            <a:spAutoFit/>
          </a:bodyPr>
          <a:lstStyle/>
          <a:p>
            <a:r>
              <a:rPr lang="es-ES" dirty="0">
                <a:latin typeface="+mn-lt"/>
              </a:rPr>
              <a:t>Encontrar</a:t>
            </a:r>
          </a:p>
          <a:p>
            <a:pPr algn="ctr"/>
            <a:r>
              <a:rPr lang="es-ES" i="1" dirty="0">
                <a:latin typeface="+mn-lt"/>
              </a:rPr>
              <a:t>(</a:t>
            </a:r>
            <a:r>
              <a:rPr lang="es-ES" i="1" dirty="0" err="1">
                <a:latin typeface="+mn-lt"/>
              </a:rPr>
              <a:t>Find</a:t>
            </a:r>
            <a:r>
              <a:rPr lang="es-ES" i="1" dirty="0">
                <a:latin typeface="+mn-lt"/>
              </a:rPr>
              <a:t>)</a:t>
            </a:r>
          </a:p>
        </p:txBody>
      </p:sp>
      <p:sp>
        <p:nvSpPr>
          <p:cNvPr id="29" name="28 CuadroTexto"/>
          <p:cNvSpPr txBox="1"/>
          <p:nvPr/>
        </p:nvSpPr>
        <p:spPr>
          <a:xfrm>
            <a:off x="4284043" y="2767992"/>
            <a:ext cx="995786" cy="646331"/>
          </a:xfrm>
          <a:prstGeom prst="rect">
            <a:avLst/>
          </a:prstGeom>
          <a:noFill/>
        </p:spPr>
        <p:txBody>
          <a:bodyPr wrap="none" rtlCol="0">
            <a:spAutoFit/>
          </a:bodyPr>
          <a:lstStyle/>
          <a:p>
            <a:r>
              <a:rPr lang="es-ES" dirty="0">
                <a:latin typeface="+mn-lt"/>
              </a:rPr>
              <a:t>Publicar</a:t>
            </a:r>
          </a:p>
          <a:p>
            <a:pPr algn="ctr"/>
            <a:r>
              <a:rPr lang="es-ES" i="1" dirty="0">
                <a:latin typeface="+mn-lt"/>
              </a:rPr>
              <a:t>(</a:t>
            </a:r>
            <a:r>
              <a:rPr lang="es-ES" i="1" dirty="0" err="1">
                <a:latin typeface="+mn-lt"/>
              </a:rPr>
              <a:t>publish</a:t>
            </a:r>
            <a:r>
              <a:rPr lang="es-ES" i="1" dirty="0">
                <a:latin typeface="+mn-lt"/>
              </a:rPr>
              <a:t>)</a:t>
            </a:r>
          </a:p>
        </p:txBody>
      </p:sp>
      <p:sp>
        <p:nvSpPr>
          <p:cNvPr id="32" name="31 CuadroTexto"/>
          <p:cNvSpPr txBox="1"/>
          <p:nvPr/>
        </p:nvSpPr>
        <p:spPr>
          <a:xfrm>
            <a:off x="3197884" y="3852951"/>
            <a:ext cx="2211118" cy="646331"/>
          </a:xfrm>
          <a:prstGeom prst="rect">
            <a:avLst/>
          </a:prstGeom>
          <a:noFill/>
        </p:spPr>
        <p:txBody>
          <a:bodyPr wrap="none" rtlCol="0">
            <a:spAutoFit/>
          </a:bodyPr>
          <a:lstStyle/>
          <a:p>
            <a:r>
              <a:rPr lang="es-ES" dirty="0">
                <a:latin typeface="+mn-lt"/>
              </a:rPr>
              <a:t>Vincular e interactuar</a:t>
            </a:r>
          </a:p>
          <a:p>
            <a:pPr algn="ctr"/>
            <a:r>
              <a:rPr lang="es-ES" i="1" dirty="0">
                <a:latin typeface="+mn-lt"/>
              </a:rPr>
              <a:t>(</a:t>
            </a:r>
            <a:r>
              <a:rPr lang="es-ES" i="1" dirty="0" err="1">
                <a:latin typeface="+mn-lt"/>
              </a:rPr>
              <a:t>Bind</a:t>
            </a:r>
            <a:r>
              <a:rPr lang="es-ES" i="1" dirty="0">
                <a:latin typeface="+mn-lt"/>
              </a:rPr>
              <a:t>)</a:t>
            </a:r>
          </a:p>
        </p:txBody>
      </p:sp>
      <p:sp>
        <p:nvSpPr>
          <p:cNvPr id="6" name="5 Marcador de pie de página"/>
          <p:cNvSpPr>
            <a:spLocks noGrp="1"/>
          </p:cNvSpPr>
          <p:nvPr>
            <p:ph type="ftr" sz="quarter" idx="10"/>
          </p:nvPr>
        </p:nvSpPr>
        <p:spPr/>
        <p:txBody>
          <a:bodyPr/>
          <a:lstStyle/>
          <a:p>
            <a:r>
              <a:rPr lang="es-ES"/>
              <a:t>Lenguajes del triángulo SOA</a:t>
            </a:r>
          </a:p>
        </p:txBody>
      </p:sp>
      <p:sp>
        <p:nvSpPr>
          <p:cNvPr id="7" name="6 Marcador de número de diapositiva"/>
          <p:cNvSpPr>
            <a:spLocks noGrp="1"/>
          </p:cNvSpPr>
          <p:nvPr>
            <p:ph type="sldNum" sz="quarter" idx="11"/>
          </p:nvPr>
        </p:nvSpPr>
        <p:spPr/>
        <p:txBody>
          <a:bodyPr/>
          <a:lstStyle/>
          <a:p>
            <a:fld id="{641E3000-C681-433C-A5C2-1B6E94BF0C1D}" type="slidenum">
              <a:rPr lang="es-ES" smtClean="0"/>
              <a:pPr/>
              <a:t>3</a:t>
            </a:fld>
            <a:endParaRPr lang="es-ES" dirty="0"/>
          </a:p>
        </p:txBody>
      </p:sp>
      <p:sp>
        <p:nvSpPr>
          <p:cNvPr id="31" name="30 Flecha doblada"/>
          <p:cNvSpPr/>
          <p:nvPr/>
        </p:nvSpPr>
        <p:spPr bwMode="auto">
          <a:xfrm flipH="1">
            <a:off x="4826672" y="905810"/>
            <a:ext cx="1841500" cy="2947141"/>
          </a:xfrm>
          <a:prstGeom prst="bentArrow">
            <a:avLst>
              <a:gd name="adj1" fmla="val 28547"/>
              <a:gd name="adj2" fmla="val 33867"/>
              <a:gd name="adj3" fmla="val 25000"/>
              <a:gd name="adj4" fmla="val 11829"/>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solidFill>
                <a:schemeClr val="tx1"/>
              </a:solidFill>
              <a:effectLst/>
              <a:latin typeface="Calibri"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SOAP</a:t>
            </a:r>
          </a:p>
        </p:txBody>
      </p:sp>
      <p:sp>
        <p:nvSpPr>
          <p:cNvPr id="34" name="33 Flecha arriba"/>
          <p:cNvSpPr/>
          <p:nvPr/>
        </p:nvSpPr>
        <p:spPr bwMode="auto">
          <a:xfrm>
            <a:off x="6179716" y="2271008"/>
            <a:ext cx="487787" cy="1404258"/>
          </a:xfrm>
          <a:prstGeom prst="upArrow">
            <a:avLst>
              <a:gd name="adj1" fmla="val 50000"/>
              <a:gd name="adj2" fmla="val 5334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latin typeface="Calibri" pitchFamily="34" charset="0"/>
              </a:rPr>
              <a:t>WSDL</a:t>
            </a:r>
            <a:endParaRPr kumimoji="0" lang="es-ES" sz="1800" b="0" i="0" u="none" strike="noStrike" cap="none" normalizeH="0" baseline="0" dirty="0">
              <a:ln>
                <a:noFill/>
              </a:ln>
              <a:solidFill>
                <a:schemeClr val="tx1"/>
              </a:solidFill>
              <a:effectLst/>
              <a:latin typeface="Calibri" pitchFamily="34" charset="0"/>
            </a:endParaRPr>
          </a:p>
        </p:txBody>
      </p:sp>
      <p:sp>
        <p:nvSpPr>
          <p:cNvPr id="36" name="35 Flecha abajo"/>
          <p:cNvSpPr/>
          <p:nvPr/>
        </p:nvSpPr>
        <p:spPr bwMode="auto">
          <a:xfrm>
            <a:off x="1714494" y="1359480"/>
            <a:ext cx="558850" cy="1313952"/>
          </a:xfrm>
          <a:prstGeom prst="down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WSDL</a:t>
            </a:r>
          </a:p>
        </p:txBody>
      </p:sp>
      <p:sp>
        <p:nvSpPr>
          <p:cNvPr id="4" name="3 Hexágono"/>
          <p:cNvSpPr/>
          <p:nvPr/>
        </p:nvSpPr>
        <p:spPr bwMode="auto">
          <a:xfrm>
            <a:off x="5232400" y="3793618"/>
            <a:ext cx="1764000" cy="1440000"/>
          </a:xfrm>
          <a:prstGeom prst="hexagon">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Proveedor del Servicio</a:t>
            </a:r>
          </a:p>
        </p:txBody>
      </p:sp>
      <p:sp>
        <p:nvSpPr>
          <p:cNvPr id="16" name="15 Elipse"/>
          <p:cNvSpPr/>
          <p:nvPr/>
        </p:nvSpPr>
        <p:spPr bwMode="auto">
          <a:xfrm>
            <a:off x="6585855" y="4445436"/>
            <a:ext cx="1841500" cy="959315"/>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sz="1400" dirty="0"/>
              <a:t>Descripción del Servicio</a:t>
            </a:r>
          </a:p>
        </p:txBody>
      </p:sp>
      <p:sp>
        <p:nvSpPr>
          <p:cNvPr id="17" name="16 Elipse"/>
          <p:cNvSpPr/>
          <p:nvPr/>
        </p:nvSpPr>
        <p:spPr bwMode="auto">
          <a:xfrm>
            <a:off x="6553200" y="3756911"/>
            <a:ext cx="1841500" cy="635101"/>
          </a:xfrm>
          <a:prstGeom prst="ellips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sz="1400" dirty="0"/>
              <a:t>Servicio</a:t>
            </a:r>
          </a:p>
        </p:txBody>
      </p:sp>
      <p:sp>
        <p:nvSpPr>
          <p:cNvPr id="37" name="36 CuadroTexto"/>
          <p:cNvSpPr txBox="1"/>
          <p:nvPr/>
        </p:nvSpPr>
        <p:spPr>
          <a:xfrm>
            <a:off x="7074265" y="5084411"/>
            <a:ext cx="799369"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ES" dirty="0"/>
              <a:t>WSDL</a:t>
            </a:r>
          </a:p>
        </p:txBody>
      </p:sp>
      <p:sp>
        <p:nvSpPr>
          <p:cNvPr id="38" name="37 CuadroTexto"/>
          <p:cNvSpPr txBox="1"/>
          <p:nvPr/>
        </p:nvSpPr>
        <p:spPr>
          <a:xfrm>
            <a:off x="6996400" y="814215"/>
            <a:ext cx="799369"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ES" dirty="0"/>
              <a:t>WSDL</a:t>
            </a:r>
          </a:p>
        </p:txBody>
      </p:sp>
      <p:sp>
        <p:nvSpPr>
          <p:cNvPr id="39" name="38 CuadroTexto"/>
          <p:cNvSpPr txBox="1"/>
          <p:nvPr/>
        </p:nvSpPr>
        <p:spPr>
          <a:xfrm>
            <a:off x="3687143" y="1155490"/>
            <a:ext cx="799369"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s-ES" dirty="0"/>
              <a:t>UDDI</a:t>
            </a:r>
          </a:p>
        </p:txBody>
      </p:sp>
      <p:sp>
        <p:nvSpPr>
          <p:cNvPr id="41" name="40 Flecha derecha"/>
          <p:cNvSpPr/>
          <p:nvPr/>
        </p:nvSpPr>
        <p:spPr bwMode="auto">
          <a:xfrm flipH="1">
            <a:off x="2731728" y="4803261"/>
            <a:ext cx="1850008" cy="666806"/>
          </a:xfrm>
          <a:prstGeom prst="rightArrow">
            <a:avLst>
              <a:gd name="adj1" fmla="val 43815"/>
              <a:gd name="adj2" fmla="val 43815"/>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Respuesta</a:t>
            </a:r>
            <a:r>
              <a:rPr kumimoji="0" lang="es-ES" sz="1800" b="0" i="0" u="none" strike="noStrike" cap="none" normalizeH="0" dirty="0">
                <a:ln>
                  <a:noFill/>
                </a:ln>
                <a:solidFill>
                  <a:schemeClr val="tx1"/>
                </a:solidFill>
                <a:effectLst/>
                <a:latin typeface="Calibri" pitchFamily="34" charset="0"/>
              </a:rPr>
              <a:t> </a:t>
            </a:r>
            <a:r>
              <a:rPr kumimoji="0" lang="es-ES" sz="1800" b="0" i="0" u="none" strike="noStrike" cap="none" normalizeH="0" baseline="0" dirty="0">
                <a:ln>
                  <a:noFill/>
                </a:ln>
                <a:solidFill>
                  <a:schemeClr val="tx1"/>
                </a:solidFill>
                <a:effectLst/>
                <a:latin typeface="Calibri" pitchFamily="34" charset="0"/>
              </a:rPr>
              <a:t>SOAP</a:t>
            </a:r>
          </a:p>
        </p:txBody>
      </p:sp>
      <p:sp>
        <p:nvSpPr>
          <p:cNvPr id="40" name="39 Flecha derecha"/>
          <p:cNvSpPr/>
          <p:nvPr/>
        </p:nvSpPr>
        <p:spPr bwMode="auto">
          <a:xfrm>
            <a:off x="3736130" y="4384167"/>
            <a:ext cx="1800244" cy="735148"/>
          </a:xfrm>
          <a:prstGeom prst="rightArrow">
            <a:avLst>
              <a:gd name="adj1" fmla="val 43815"/>
              <a:gd name="adj2" fmla="val 43815"/>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Petición SOAP</a:t>
            </a:r>
          </a:p>
        </p:txBody>
      </p:sp>
    </p:spTree>
    <p:extLst>
      <p:ext uri="{BB962C8B-B14F-4D97-AF65-F5344CB8AC3E}">
        <p14:creationId xmlns:p14="http://schemas.microsoft.com/office/powerpoint/2010/main" val="3254110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tLang="es-ES" dirty="0" err="1"/>
              <a:t>Bloques</a:t>
            </a:r>
            <a:r>
              <a:rPr lang="en-US" altLang="es-ES" dirty="0"/>
              <a:t> de </a:t>
            </a:r>
            <a:r>
              <a:rPr lang="en-US" altLang="es-ES" dirty="0" err="1"/>
              <a:t>encabezado</a:t>
            </a:r>
            <a:r>
              <a:rPr lang="en-US" altLang="es-ES" dirty="0"/>
              <a:t>: </a:t>
            </a:r>
            <a:br>
              <a:rPr lang="en-US" altLang="es-ES" dirty="0"/>
            </a:br>
            <a:r>
              <a:rPr lang="en-US" altLang="es-ES" dirty="0" err="1"/>
              <a:t>MustUnderstand</a:t>
            </a:r>
            <a:r>
              <a:rPr lang="en-US" altLang="es-ES" dirty="0"/>
              <a:t> y Relay</a:t>
            </a:r>
          </a:p>
        </p:txBody>
      </p:sp>
      <p:sp>
        <p:nvSpPr>
          <p:cNvPr id="23555" name="Content Placeholder 2"/>
          <p:cNvSpPr>
            <a:spLocks noGrp="1"/>
          </p:cNvSpPr>
          <p:nvPr>
            <p:ph idx="1"/>
          </p:nvPr>
        </p:nvSpPr>
        <p:spPr/>
        <p:txBody>
          <a:bodyPr>
            <a:normAutofit lnSpcReduction="10000"/>
          </a:bodyPr>
          <a:lstStyle/>
          <a:p>
            <a:pPr eaLnBrk="1" hangingPunct="1">
              <a:lnSpc>
                <a:spcPct val="80000"/>
              </a:lnSpc>
              <a:buFontTx/>
              <a:buNone/>
            </a:pPr>
            <a:r>
              <a:rPr lang="en-US" altLang="es-ES" sz="2000" dirty="0">
                <a:latin typeface="Courier New" pitchFamily="49" charset="0"/>
              </a:rPr>
              <a:t>&lt;?xml version="1.0" ?&gt; </a:t>
            </a:r>
          </a:p>
          <a:p>
            <a:pPr eaLnBrk="1" hangingPunct="1">
              <a:lnSpc>
                <a:spcPct val="80000"/>
              </a:lnSpc>
              <a:buFontTx/>
              <a:buNone/>
            </a:pPr>
            <a:r>
              <a:rPr lang="en-US" altLang="es-ES" sz="2000" dirty="0">
                <a:latin typeface="Courier New" pitchFamily="49" charset="0"/>
              </a:rPr>
              <a:t>&lt;</a:t>
            </a:r>
            <a:r>
              <a:rPr lang="en-US" altLang="es-ES" sz="2000" dirty="0" err="1">
                <a:latin typeface="Courier New" pitchFamily="49" charset="0"/>
              </a:rPr>
              <a:t>env:Envelope</a:t>
            </a:r>
            <a:r>
              <a:rPr lang="en-US" altLang="es-ES" sz="2000" dirty="0">
                <a:latin typeface="Courier New" pitchFamily="49" charset="0"/>
              </a:rPr>
              <a:t> </a:t>
            </a:r>
          </a:p>
          <a:p>
            <a:pPr eaLnBrk="1" hangingPunct="1">
              <a:lnSpc>
                <a:spcPct val="80000"/>
              </a:lnSpc>
              <a:buFontTx/>
              <a:buNone/>
            </a:pPr>
            <a:r>
              <a:rPr lang="en-US" altLang="es-ES" sz="2000" dirty="0">
                <a:latin typeface="Courier New" pitchFamily="49" charset="0"/>
              </a:rPr>
              <a:t>	</a:t>
            </a:r>
            <a:r>
              <a:rPr lang="en-US" altLang="es-ES" sz="2000" dirty="0" err="1">
                <a:latin typeface="Courier New" pitchFamily="49" charset="0"/>
              </a:rPr>
              <a:t>xmlns:env</a:t>
            </a:r>
            <a:r>
              <a:rPr lang="en-US" altLang="es-ES" sz="2000" dirty="0">
                <a:latin typeface="Courier New" pitchFamily="49" charset="0"/>
              </a:rPr>
              <a:t>="http://www.w3.org/2003/05/soap-envelope"&gt; </a:t>
            </a:r>
          </a:p>
          <a:p>
            <a:pPr lvl="1"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env:Header</a:t>
            </a:r>
            <a:r>
              <a:rPr lang="en-US" altLang="es-ES" sz="1800" dirty="0">
                <a:latin typeface="Courier New" pitchFamily="49" charset="0"/>
              </a:rPr>
              <a:t>&gt; </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p:oneBlock</a:t>
            </a:r>
            <a:r>
              <a:rPr lang="en-US" altLang="es-ES" sz="1600" dirty="0">
                <a:latin typeface="Courier New" pitchFamily="49" charset="0"/>
              </a:rPr>
              <a:t> </a:t>
            </a:r>
            <a:r>
              <a:rPr lang="en-US" altLang="es-ES" sz="1600" dirty="0" err="1">
                <a:latin typeface="Courier New" pitchFamily="49" charset="0"/>
              </a:rPr>
              <a:t>xmlns:p</a:t>
            </a:r>
            <a:r>
              <a:rPr lang="en-US" altLang="es-ES" sz="1600" dirty="0">
                <a:latin typeface="Courier New" pitchFamily="49" charset="0"/>
              </a:rPr>
              <a:t>="http://example.com" </a:t>
            </a:r>
            <a:r>
              <a:rPr lang="en-US" altLang="es-ES" sz="1600" dirty="0" err="1">
                <a:solidFill>
                  <a:srgbClr val="0070C0"/>
                </a:solidFill>
                <a:latin typeface="Courier New" pitchFamily="49" charset="0"/>
              </a:rPr>
              <a:t>env:role</a:t>
            </a:r>
            <a:r>
              <a:rPr lang="en-US" altLang="es-ES" sz="1600" dirty="0">
                <a:solidFill>
                  <a:srgbClr val="0070C0"/>
                </a:solidFill>
                <a:latin typeface="Courier New" pitchFamily="49" charset="0"/>
              </a:rPr>
              <a:t>="http://example.com/Log" </a:t>
            </a:r>
            <a:r>
              <a:rPr lang="en-US" altLang="es-ES" sz="1600" dirty="0" err="1">
                <a:solidFill>
                  <a:srgbClr val="0070C0"/>
                </a:solidFill>
                <a:latin typeface="Courier New" pitchFamily="49" charset="0"/>
              </a:rPr>
              <a:t>env:mustUnderstand</a:t>
            </a:r>
            <a:r>
              <a:rPr lang="en-US" altLang="es-ES" sz="1600" dirty="0">
                <a:solidFill>
                  <a:srgbClr val="0070C0"/>
                </a:solidFill>
                <a:latin typeface="Courier New" pitchFamily="49" charset="0"/>
              </a:rPr>
              <a:t>="true"</a:t>
            </a:r>
            <a:r>
              <a:rPr lang="en-US" altLang="es-ES" sz="1600" dirty="0">
                <a:solidFill>
                  <a:schemeClr val="hlink"/>
                </a:solidFill>
                <a:latin typeface="Courier New" pitchFamily="49" charset="0"/>
              </a:rPr>
              <a:t>&gt;</a:t>
            </a:r>
            <a:r>
              <a:rPr lang="en-US" altLang="es-ES" sz="1600" dirty="0">
                <a:latin typeface="Courier New" pitchFamily="49" charset="0"/>
              </a:rPr>
              <a:t> ... </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p:oneBlock</a:t>
            </a:r>
            <a:r>
              <a:rPr lang="en-US" altLang="es-ES" sz="1600" dirty="0">
                <a:latin typeface="Courier New" pitchFamily="49" charset="0"/>
              </a:rPr>
              <a:t>&gt; </a:t>
            </a:r>
          </a:p>
          <a:p>
            <a:pPr lvl="2" eaLnBrk="1" hangingPunct="1">
              <a:lnSpc>
                <a:spcPct val="80000"/>
              </a:lnSpc>
              <a:buFontTx/>
              <a:buNone/>
            </a:pPr>
            <a:endParaRPr lang="en-US" altLang="es-ES" sz="1600" dirty="0">
              <a:latin typeface="Courier New" pitchFamily="49" charset="0"/>
            </a:endParaRP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q:anotherBlock</a:t>
            </a:r>
            <a:r>
              <a:rPr lang="en-US" altLang="es-ES" sz="1600" dirty="0">
                <a:latin typeface="Courier New" pitchFamily="49" charset="0"/>
              </a:rPr>
              <a:t> </a:t>
            </a:r>
            <a:r>
              <a:rPr lang="en-US" altLang="es-ES" sz="1600" dirty="0" err="1">
                <a:latin typeface="Courier New" pitchFamily="49" charset="0"/>
              </a:rPr>
              <a:t>xmlns:q</a:t>
            </a:r>
            <a:r>
              <a:rPr lang="en-US" altLang="es-ES" sz="1600" dirty="0">
                <a:latin typeface="Courier New" pitchFamily="49" charset="0"/>
              </a:rPr>
              <a:t>="http://example.com" </a:t>
            </a:r>
            <a:r>
              <a:rPr lang="en-US" altLang="es-ES" sz="1600" dirty="0" err="1">
                <a:solidFill>
                  <a:srgbClr val="0070C0"/>
                </a:solidFill>
                <a:latin typeface="Courier New" pitchFamily="49" charset="0"/>
              </a:rPr>
              <a:t>env:role</a:t>
            </a:r>
            <a:r>
              <a:rPr lang="en-US" altLang="es-ES" sz="1600" dirty="0">
                <a:solidFill>
                  <a:srgbClr val="0070C0"/>
                </a:solidFill>
                <a:latin typeface="Courier New" pitchFamily="49" charset="0"/>
              </a:rPr>
              <a:t>="http://www.w3.org/2003/05/soap-envelope/role/next" </a:t>
            </a:r>
            <a:r>
              <a:rPr lang="en-US" altLang="es-ES" sz="1600" dirty="0" err="1">
                <a:solidFill>
                  <a:srgbClr val="0070C0"/>
                </a:solidFill>
                <a:latin typeface="Courier New" pitchFamily="49" charset="0"/>
              </a:rPr>
              <a:t>env:relay</a:t>
            </a:r>
            <a:r>
              <a:rPr lang="en-US" altLang="es-ES" sz="1600" dirty="0">
                <a:solidFill>
                  <a:srgbClr val="0070C0"/>
                </a:solidFill>
                <a:latin typeface="Courier New" pitchFamily="49" charset="0"/>
              </a:rPr>
              <a:t>="true</a:t>
            </a:r>
            <a:r>
              <a:rPr lang="en-US" altLang="es-ES" sz="1600" dirty="0">
                <a:latin typeface="Courier New" pitchFamily="49" charset="0"/>
              </a:rPr>
              <a:t>"&gt;</a:t>
            </a:r>
          </a:p>
          <a:p>
            <a:pPr lvl="2" eaLnBrk="1" hangingPunct="1">
              <a:lnSpc>
                <a:spcPct val="80000"/>
              </a:lnSpc>
              <a:buFontTx/>
              <a:buNone/>
            </a:pPr>
            <a:r>
              <a:rPr lang="en-US" altLang="es-ES" sz="1600" dirty="0">
                <a:latin typeface="Courier New" pitchFamily="49" charset="0"/>
              </a:rPr>
              <a:t>	... ...</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q:anotherBlock</a:t>
            </a:r>
            <a:r>
              <a:rPr lang="en-US" altLang="es-ES" sz="1600" dirty="0">
                <a:latin typeface="Courier New" pitchFamily="49" charset="0"/>
              </a:rPr>
              <a:t>&gt; </a:t>
            </a:r>
          </a:p>
          <a:p>
            <a:pPr lvl="2" eaLnBrk="1" hangingPunct="1">
              <a:lnSpc>
                <a:spcPct val="80000"/>
              </a:lnSpc>
              <a:buFontTx/>
              <a:buNone/>
            </a:pPr>
            <a:endParaRPr lang="en-US" altLang="es-ES" sz="1600" dirty="0">
              <a:latin typeface="Courier New" pitchFamily="49" charset="0"/>
            </a:endParaRP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r:aThirdBlock</a:t>
            </a:r>
            <a:r>
              <a:rPr lang="en-US" altLang="es-ES" sz="1600" dirty="0">
                <a:latin typeface="Courier New" pitchFamily="49" charset="0"/>
              </a:rPr>
              <a:t> </a:t>
            </a:r>
            <a:r>
              <a:rPr lang="en-US" altLang="es-ES" sz="1600" dirty="0" err="1">
                <a:latin typeface="Courier New" pitchFamily="49" charset="0"/>
              </a:rPr>
              <a:t>xmlns:r</a:t>
            </a:r>
            <a:r>
              <a:rPr lang="en-US" altLang="es-ES" sz="1600" dirty="0">
                <a:latin typeface="Courier New" pitchFamily="49" charset="0"/>
              </a:rPr>
              <a:t>="http://example.com"&gt;</a:t>
            </a:r>
          </a:p>
          <a:p>
            <a:pPr lvl="2" eaLnBrk="1" hangingPunct="1">
              <a:lnSpc>
                <a:spcPct val="80000"/>
              </a:lnSpc>
              <a:buFontTx/>
              <a:buNone/>
            </a:pPr>
            <a:r>
              <a:rPr lang="en-US" altLang="es-ES" sz="1600" dirty="0">
                <a:latin typeface="Courier New" pitchFamily="49" charset="0"/>
              </a:rPr>
              <a:t>	 ... ... </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r:aThirdBlock</a:t>
            </a:r>
            <a:r>
              <a:rPr lang="en-US" altLang="es-ES" sz="1600" dirty="0">
                <a:latin typeface="Courier New" pitchFamily="49" charset="0"/>
              </a:rPr>
              <a:t>&gt; </a:t>
            </a:r>
          </a:p>
          <a:p>
            <a:pPr lvl="1"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env:Header</a:t>
            </a:r>
            <a:r>
              <a:rPr lang="en-US" altLang="es-ES" sz="1800" dirty="0">
                <a:latin typeface="Courier New" pitchFamily="49" charset="0"/>
              </a:rPr>
              <a:t>&gt; </a:t>
            </a:r>
          </a:p>
          <a:p>
            <a:pPr lvl="1" eaLnBrk="1" hangingPunct="1">
              <a:lnSpc>
                <a:spcPct val="80000"/>
              </a:lnSpc>
              <a:buFontTx/>
              <a:buNone/>
            </a:pPr>
            <a:endParaRPr lang="en-US" altLang="es-ES" sz="1800" dirty="0">
              <a:latin typeface="Courier New" pitchFamily="49" charset="0"/>
            </a:endParaRPr>
          </a:p>
          <a:p>
            <a:pPr lvl="1"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env:Body</a:t>
            </a:r>
            <a:r>
              <a:rPr lang="en-US" altLang="es-ES" sz="1800" dirty="0">
                <a:latin typeface="Courier New" pitchFamily="49" charset="0"/>
              </a:rPr>
              <a:t> &gt; ... ... &lt;/</a:t>
            </a:r>
            <a:r>
              <a:rPr lang="en-US" altLang="es-ES" sz="1800" dirty="0" err="1">
                <a:latin typeface="Courier New" pitchFamily="49" charset="0"/>
              </a:rPr>
              <a:t>env:Body</a:t>
            </a:r>
            <a:r>
              <a:rPr lang="en-US" altLang="es-ES" sz="1800" dirty="0">
                <a:latin typeface="Courier New" pitchFamily="49" charset="0"/>
              </a:rPr>
              <a:t>&gt;</a:t>
            </a:r>
          </a:p>
          <a:p>
            <a:pPr eaLnBrk="1" hangingPunct="1">
              <a:lnSpc>
                <a:spcPct val="80000"/>
              </a:lnSpc>
              <a:buFontTx/>
              <a:buNone/>
            </a:pPr>
            <a:r>
              <a:rPr lang="en-US" altLang="es-ES" sz="2000" dirty="0">
                <a:latin typeface="Courier New" pitchFamily="49" charset="0"/>
              </a:rPr>
              <a:t>&lt;/</a:t>
            </a:r>
            <a:r>
              <a:rPr lang="en-US" altLang="es-ES" sz="2000" dirty="0" err="1">
                <a:latin typeface="Courier New" pitchFamily="49" charset="0"/>
              </a:rPr>
              <a:t>env:Envelope</a:t>
            </a:r>
            <a:r>
              <a:rPr lang="en-US" altLang="es-ES" sz="2000" dirty="0">
                <a:latin typeface="Courier New" pitchFamily="49" charset="0"/>
              </a:rPr>
              <a:t>&gt; </a:t>
            </a:r>
          </a:p>
          <a:p>
            <a:pPr eaLnBrk="1" hangingPunct="1"/>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30</a:t>
            </a:fld>
            <a:endParaRPr lang="es-ES" dirty="0"/>
          </a:p>
        </p:txBody>
      </p:sp>
    </p:spTree>
    <p:extLst>
      <p:ext uri="{BB962C8B-B14F-4D97-AF65-F5344CB8AC3E}">
        <p14:creationId xmlns:p14="http://schemas.microsoft.com/office/powerpoint/2010/main" val="16717683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1 Título"/>
          <p:cNvSpPr>
            <a:spLocks noGrp="1"/>
          </p:cNvSpPr>
          <p:nvPr>
            <p:ph type="title"/>
          </p:nvPr>
        </p:nvSpPr>
        <p:spPr/>
        <p:txBody>
          <a:bodyPr/>
          <a:lstStyle/>
          <a:p>
            <a:pPr algn="ctr" eaLnBrk="1" hangingPunct="1"/>
            <a:r>
              <a:rPr lang="es-ES" altLang="es-ES" dirty="0"/>
              <a:t>RPC usando SOAP</a:t>
            </a:r>
          </a:p>
        </p:txBody>
      </p:sp>
      <p:sp>
        <p:nvSpPr>
          <p:cNvPr id="15362" name="2 Marcador de contenido"/>
          <p:cNvSpPr>
            <a:spLocks noGrp="1"/>
          </p:cNvSpPr>
          <p:nvPr>
            <p:ph idx="1"/>
          </p:nvPr>
        </p:nvSpPr>
        <p:spPr/>
        <p:txBody>
          <a:bodyPr/>
          <a:lstStyle/>
          <a:p>
            <a:pPr eaLnBrk="1" hangingPunct="1"/>
            <a:r>
              <a:rPr lang="es-ES" altLang="es-ES" dirty="0"/>
              <a:t>RPC usando SOAP</a:t>
            </a:r>
          </a:p>
          <a:p>
            <a:pPr lvl="1"/>
            <a:r>
              <a:rPr lang="es-ES" altLang="es-ES" dirty="0"/>
              <a:t>Consiste en pasarle parámetros a un procedimiento remoto en algún lenguaje determinado (java, </a:t>
            </a:r>
            <a:r>
              <a:rPr lang="es-ES" altLang="es-ES" dirty="0" err="1"/>
              <a:t>c++</a:t>
            </a:r>
            <a:r>
              <a:rPr lang="es-ES" altLang="es-ES" dirty="0"/>
              <a:t>, </a:t>
            </a:r>
            <a:r>
              <a:rPr lang="es-ES" altLang="es-ES" dirty="0" err="1"/>
              <a:t>etc</a:t>
            </a:r>
            <a:r>
              <a:rPr lang="es-ES" altLang="es-ES" dirty="0"/>
              <a:t>) utilizando un esquema de comunicación XML vía HTTP.</a:t>
            </a:r>
          </a:p>
          <a:p>
            <a:pPr eaLnBrk="1" hangingPunct="1"/>
            <a:endParaRPr lang="es-ES" altLang="es-ES" dirty="0"/>
          </a:p>
        </p:txBody>
      </p:sp>
      <p:sp>
        <p:nvSpPr>
          <p:cNvPr id="2" name="1 Rectángulo redondeado"/>
          <p:cNvSpPr/>
          <p:nvPr/>
        </p:nvSpPr>
        <p:spPr bwMode="auto">
          <a:xfrm>
            <a:off x="3053442" y="2485509"/>
            <a:ext cx="3004457" cy="450056"/>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Aplicación Cliente</a:t>
            </a:r>
          </a:p>
        </p:txBody>
      </p:sp>
      <p:sp>
        <p:nvSpPr>
          <p:cNvPr id="6" name="5 Rectángulo redondeado"/>
          <p:cNvSpPr/>
          <p:nvPr/>
        </p:nvSpPr>
        <p:spPr bwMode="auto">
          <a:xfrm>
            <a:off x="3053442" y="3421004"/>
            <a:ext cx="3004457" cy="450056"/>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SOAP Consumidor</a:t>
            </a:r>
          </a:p>
        </p:txBody>
      </p:sp>
      <p:sp>
        <p:nvSpPr>
          <p:cNvPr id="7" name="6 Rectángulo redondeado"/>
          <p:cNvSpPr/>
          <p:nvPr/>
        </p:nvSpPr>
        <p:spPr bwMode="auto">
          <a:xfrm>
            <a:off x="3053442" y="4356499"/>
            <a:ext cx="3004457" cy="450056"/>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SOAP Proveedor</a:t>
            </a:r>
          </a:p>
        </p:txBody>
      </p:sp>
      <p:sp>
        <p:nvSpPr>
          <p:cNvPr id="8" name="7 Rectángulo redondeado"/>
          <p:cNvSpPr/>
          <p:nvPr/>
        </p:nvSpPr>
        <p:spPr bwMode="auto">
          <a:xfrm>
            <a:off x="3053442" y="5291993"/>
            <a:ext cx="3004457" cy="450056"/>
          </a:xfrm>
          <a:prstGeom prst="roundRect">
            <a:avLst/>
          </a:prstGeom>
          <a:ln>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Servidor de Aplicaciones</a:t>
            </a:r>
          </a:p>
        </p:txBody>
      </p:sp>
      <p:cxnSp>
        <p:nvCxnSpPr>
          <p:cNvPr id="4" name="3 Conector recto de flecha"/>
          <p:cNvCxnSpPr/>
          <p:nvPr/>
        </p:nvCxnSpPr>
        <p:spPr bwMode="auto">
          <a:xfrm flipV="1">
            <a:off x="4996583" y="2935565"/>
            <a:ext cx="0" cy="485439"/>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1" name="10 Conector recto de flecha"/>
          <p:cNvCxnSpPr/>
          <p:nvPr/>
        </p:nvCxnSpPr>
        <p:spPr bwMode="auto">
          <a:xfrm flipV="1">
            <a:off x="4996583" y="3917493"/>
            <a:ext cx="0" cy="439006"/>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2" name="11 Conector recto de flecha"/>
          <p:cNvCxnSpPr/>
          <p:nvPr/>
        </p:nvCxnSpPr>
        <p:spPr bwMode="auto">
          <a:xfrm flipV="1">
            <a:off x="4996583" y="4851964"/>
            <a:ext cx="0" cy="440029"/>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3" name="12 Conector recto de flecha"/>
          <p:cNvCxnSpPr/>
          <p:nvPr/>
        </p:nvCxnSpPr>
        <p:spPr bwMode="auto">
          <a:xfrm>
            <a:off x="4283498" y="2935565"/>
            <a:ext cx="0" cy="485439"/>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19" name="18 Conector recto de flecha"/>
          <p:cNvCxnSpPr/>
          <p:nvPr/>
        </p:nvCxnSpPr>
        <p:spPr bwMode="auto">
          <a:xfrm>
            <a:off x="4283498" y="4812929"/>
            <a:ext cx="0" cy="485439"/>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20" name="19 Conector recto de flecha"/>
          <p:cNvCxnSpPr/>
          <p:nvPr/>
        </p:nvCxnSpPr>
        <p:spPr bwMode="auto">
          <a:xfrm>
            <a:off x="4283498" y="3893932"/>
            <a:ext cx="0" cy="485439"/>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sp>
        <p:nvSpPr>
          <p:cNvPr id="14" name="13 CuadroTexto"/>
          <p:cNvSpPr txBox="1"/>
          <p:nvPr/>
        </p:nvSpPr>
        <p:spPr>
          <a:xfrm>
            <a:off x="5133335" y="2993618"/>
            <a:ext cx="1097993" cy="369332"/>
          </a:xfrm>
          <a:prstGeom prst="rect">
            <a:avLst/>
          </a:prstGeom>
          <a:noFill/>
        </p:spPr>
        <p:txBody>
          <a:bodyPr wrap="none" rtlCol="0">
            <a:spAutoFit/>
          </a:bodyPr>
          <a:lstStyle/>
          <a:p>
            <a:r>
              <a:rPr lang="es-ES" dirty="0">
                <a:latin typeface="+mn-lt"/>
              </a:rPr>
              <a:t>respuesta</a:t>
            </a:r>
          </a:p>
        </p:txBody>
      </p:sp>
      <p:sp>
        <p:nvSpPr>
          <p:cNvPr id="22" name="21 CuadroTexto"/>
          <p:cNvSpPr txBox="1"/>
          <p:nvPr/>
        </p:nvSpPr>
        <p:spPr>
          <a:xfrm>
            <a:off x="5133335" y="3922791"/>
            <a:ext cx="1658083" cy="369332"/>
          </a:xfrm>
          <a:prstGeom prst="rect">
            <a:avLst/>
          </a:prstGeom>
          <a:noFill/>
        </p:spPr>
        <p:txBody>
          <a:bodyPr wrap="none" rtlCol="0">
            <a:spAutoFit/>
          </a:bodyPr>
          <a:lstStyle/>
          <a:p>
            <a:r>
              <a:rPr lang="es-ES" dirty="0">
                <a:latin typeface="+mn-lt"/>
              </a:rPr>
              <a:t>SOAP respuesta</a:t>
            </a:r>
          </a:p>
        </p:txBody>
      </p:sp>
      <p:sp>
        <p:nvSpPr>
          <p:cNvPr id="23" name="22 CuadroTexto"/>
          <p:cNvSpPr txBox="1"/>
          <p:nvPr/>
        </p:nvSpPr>
        <p:spPr>
          <a:xfrm>
            <a:off x="5133335" y="4851964"/>
            <a:ext cx="1097993" cy="369332"/>
          </a:xfrm>
          <a:prstGeom prst="rect">
            <a:avLst/>
          </a:prstGeom>
          <a:noFill/>
        </p:spPr>
        <p:txBody>
          <a:bodyPr wrap="none" rtlCol="0">
            <a:spAutoFit/>
          </a:bodyPr>
          <a:lstStyle/>
          <a:p>
            <a:r>
              <a:rPr lang="es-ES" dirty="0">
                <a:latin typeface="+mn-lt"/>
              </a:rPr>
              <a:t>respuesta</a:t>
            </a:r>
          </a:p>
        </p:txBody>
      </p:sp>
      <p:sp>
        <p:nvSpPr>
          <p:cNvPr id="24" name="23 CuadroTexto"/>
          <p:cNvSpPr txBox="1"/>
          <p:nvPr/>
        </p:nvSpPr>
        <p:spPr>
          <a:xfrm>
            <a:off x="2981470" y="3031715"/>
            <a:ext cx="1180260" cy="369332"/>
          </a:xfrm>
          <a:prstGeom prst="rect">
            <a:avLst/>
          </a:prstGeom>
          <a:noFill/>
        </p:spPr>
        <p:txBody>
          <a:bodyPr wrap="none" rtlCol="0">
            <a:spAutoFit/>
          </a:bodyPr>
          <a:lstStyle/>
          <a:p>
            <a:r>
              <a:rPr lang="es-ES" dirty="0">
                <a:latin typeface="+mn-lt"/>
              </a:rPr>
              <a:t>invocación</a:t>
            </a:r>
          </a:p>
        </p:txBody>
      </p:sp>
      <p:sp>
        <p:nvSpPr>
          <p:cNvPr id="25" name="24 CuadroTexto"/>
          <p:cNvSpPr txBox="1"/>
          <p:nvPr/>
        </p:nvSpPr>
        <p:spPr>
          <a:xfrm>
            <a:off x="2656766" y="3960888"/>
            <a:ext cx="1504964" cy="369332"/>
          </a:xfrm>
          <a:prstGeom prst="rect">
            <a:avLst/>
          </a:prstGeom>
          <a:noFill/>
        </p:spPr>
        <p:txBody>
          <a:bodyPr wrap="none" rtlCol="0">
            <a:spAutoFit/>
          </a:bodyPr>
          <a:lstStyle/>
          <a:p>
            <a:r>
              <a:rPr lang="es-ES" dirty="0">
                <a:latin typeface="+mn-lt"/>
              </a:rPr>
              <a:t>SOAP petición</a:t>
            </a:r>
          </a:p>
        </p:txBody>
      </p:sp>
      <p:sp>
        <p:nvSpPr>
          <p:cNvPr id="26" name="25 CuadroTexto"/>
          <p:cNvSpPr txBox="1"/>
          <p:nvPr/>
        </p:nvSpPr>
        <p:spPr>
          <a:xfrm>
            <a:off x="2981470" y="4890061"/>
            <a:ext cx="1180260" cy="369332"/>
          </a:xfrm>
          <a:prstGeom prst="rect">
            <a:avLst/>
          </a:prstGeom>
          <a:noFill/>
        </p:spPr>
        <p:txBody>
          <a:bodyPr wrap="none" rtlCol="0">
            <a:spAutoFit/>
          </a:bodyPr>
          <a:lstStyle/>
          <a:p>
            <a:r>
              <a:rPr lang="es-ES" dirty="0">
                <a:latin typeface="+mn-lt"/>
              </a:rPr>
              <a:t>invocación</a:t>
            </a:r>
          </a:p>
        </p:txBody>
      </p:sp>
      <p:sp>
        <p:nvSpPr>
          <p:cNvPr id="3" name="2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31</a:t>
            </a:fld>
            <a:endParaRPr lang="es-ES" dirty="0"/>
          </a:p>
        </p:txBody>
      </p:sp>
    </p:spTree>
    <p:extLst>
      <p:ext uri="{BB962C8B-B14F-4D97-AF65-F5344CB8AC3E}">
        <p14:creationId xmlns:p14="http://schemas.microsoft.com/office/powerpoint/2010/main" val="37792251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p:txBody>
          <a:bodyPr/>
          <a:lstStyle/>
          <a:p>
            <a:r>
              <a:rPr lang="es-ES" altLang="es-ES" dirty="0"/>
              <a:t>RPC usando SOAP</a:t>
            </a:r>
          </a:p>
        </p:txBody>
      </p:sp>
      <p:sp>
        <p:nvSpPr>
          <p:cNvPr id="16387" name="6 Marcador de contenido"/>
          <p:cNvSpPr>
            <a:spLocks noGrp="1"/>
          </p:cNvSpPr>
          <p:nvPr>
            <p:ph idx="1"/>
          </p:nvPr>
        </p:nvSpPr>
        <p:spPr/>
        <p:txBody>
          <a:bodyPr/>
          <a:lstStyle/>
          <a:p>
            <a:r>
              <a:rPr lang="es-AR" altLang="es-ES" dirty="0"/>
              <a:t>Para realizar una invocación RPC es necesario conocer:</a:t>
            </a:r>
            <a:endParaRPr lang="es-ES" altLang="es-ES" dirty="0"/>
          </a:p>
          <a:p>
            <a:pPr lvl="1"/>
            <a:r>
              <a:rPr lang="es-AR" altLang="es-ES" dirty="0"/>
              <a:t>La ubicación del objeto remoto</a:t>
            </a:r>
            <a:endParaRPr lang="es-ES" altLang="es-ES" dirty="0"/>
          </a:p>
          <a:p>
            <a:pPr lvl="1"/>
            <a:r>
              <a:rPr lang="es-AR" altLang="es-ES" dirty="0"/>
              <a:t>El nombre del objeto remoto</a:t>
            </a:r>
            <a:endParaRPr lang="es-ES" altLang="es-ES" dirty="0"/>
          </a:p>
          <a:p>
            <a:pPr lvl="1"/>
            <a:r>
              <a:rPr lang="es-AR" altLang="es-ES" dirty="0"/>
              <a:t>El nombre del método</a:t>
            </a:r>
            <a:endParaRPr lang="es-ES" altLang="es-ES" dirty="0"/>
          </a:p>
          <a:p>
            <a:pPr lvl="1"/>
            <a:r>
              <a:rPr lang="es-AR" altLang="es-ES" dirty="0"/>
              <a:t>Los parámetros del método</a:t>
            </a:r>
            <a:endParaRPr lang="es-ES" altLang="es-ES" dirty="0"/>
          </a:p>
          <a:p>
            <a:endParaRPr lang="es-E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32</a:t>
            </a:fld>
            <a:endParaRPr lang="es-ES" dirty="0"/>
          </a:p>
        </p:txBody>
      </p:sp>
    </p:spTree>
    <p:extLst>
      <p:ext uri="{BB962C8B-B14F-4D97-AF65-F5344CB8AC3E}">
        <p14:creationId xmlns:p14="http://schemas.microsoft.com/office/powerpoint/2010/main" val="5733905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s-ES" dirty="0" err="1"/>
              <a:t>Invocación</a:t>
            </a:r>
            <a:r>
              <a:rPr lang="en-US" altLang="es-ES" dirty="0"/>
              <a:t> RPC</a:t>
            </a:r>
          </a:p>
        </p:txBody>
      </p:sp>
      <p:sp>
        <p:nvSpPr>
          <p:cNvPr id="18435" name="Rectangle 3"/>
          <p:cNvSpPr>
            <a:spLocks noGrp="1" noChangeArrowheads="1"/>
          </p:cNvSpPr>
          <p:nvPr>
            <p:ph idx="1"/>
          </p:nvPr>
        </p:nvSpPr>
        <p:spPr/>
        <p:txBody>
          <a:bodyPr>
            <a:normAutofit lnSpcReduction="10000"/>
          </a:bodyPr>
          <a:lstStyle/>
          <a:p>
            <a:pPr eaLnBrk="1" hangingPunct="1">
              <a:lnSpc>
                <a:spcPct val="80000"/>
              </a:lnSpc>
              <a:buFontTx/>
              <a:buNone/>
            </a:pPr>
            <a:r>
              <a:rPr lang="en-US" altLang="es-ES" sz="1600" dirty="0">
                <a:latin typeface="Courier New" pitchFamily="49" charset="0"/>
              </a:rPr>
              <a:t>&lt;?xml version='1.0' ?&gt;</a:t>
            </a:r>
          </a:p>
          <a:p>
            <a:pPr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env:Envelope</a:t>
            </a:r>
            <a:r>
              <a:rPr lang="en-US" altLang="es-ES" sz="1600" dirty="0">
                <a:latin typeface="Courier New" pitchFamily="49" charset="0"/>
              </a:rPr>
              <a:t> </a:t>
            </a:r>
            <a:r>
              <a:rPr lang="en-US" altLang="es-ES" sz="1600" dirty="0" err="1">
                <a:latin typeface="Courier New" pitchFamily="49" charset="0"/>
              </a:rPr>
              <a:t>xmlns:env</a:t>
            </a:r>
            <a:r>
              <a:rPr lang="en-US" altLang="es-ES" sz="1600" dirty="0">
                <a:latin typeface="Courier New" pitchFamily="49" charset="0"/>
              </a:rPr>
              <a:t>="http://www.w3.org/2003/05/soap-envelope"&gt;</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env:Header</a:t>
            </a:r>
            <a:r>
              <a:rPr lang="en-US" altLang="es-ES" sz="1600" dirty="0">
                <a:latin typeface="Courier New" pitchFamily="49" charset="0"/>
              </a:rPr>
              <a:t>&gt;</a:t>
            </a:r>
            <a:br>
              <a:rPr lang="en-US" altLang="es-ES" sz="1600" dirty="0">
                <a:latin typeface="Courier New" pitchFamily="49" charset="0"/>
              </a:rPr>
            </a:br>
            <a:r>
              <a:rPr lang="en-US" altLang="es-ES" sz="1600" dirty="0">
                <a:latin typeface="Courier New" pitchFamily="49" charset="0"/>
              </a:rPr>
              <a:t> &lt;</a:t>
            </a:r>
            <a:r>
              <a:rPr lang="en-US" altLang="es-ES" sz="1600" dirty="0" err="1">
                <a:latin typeface="Courier New" pitchFamily="49" charset="0"/>
              </a:rPr>
              <a:t>t:transaction</a:t>
            </a:r>
            <a:r>
              <a:rPr lang="en-US" altLang="es-ES" sz="1600" dirty="0">
                <a:latin typeface="Courier New" pitchFamily="49" charset="0"/>
              </a:rPr>
              <a:t> </a:t>
            </a:r>
            <a:r>
              <a:rPr lang="en-US" altLang="es-ES" sz="1600" dirty="0" err="1">
                <a:latin typeface="Courier New" pitchFamily="49" charset="0"/>
              </a:rPr>
              <a:t>xmlns:t</a:t>
            </a:r>
            <a:r>
              <a:rPr lang="en-US" altLang="es-ES" sz="1600" dirty="0">
                <a:latin typeface="Courier New" pitchFamily="49" charset="0"/>
              </a:rPr>
              <a:t>=</a:t>
            </a:r>
            <a:r>
              <a:rPr lang="en-US" altLang="es-ES" sz="1600" dirty="0">
                <a:latin typeface="Courier New" pitchFamily="49" charset="0"/>
                <a:hlinkClick r:id="rId2"/>
              </a:rPr>
              <a:t>http://shippingservice.org/transaction</a:t>
            </a:r>
            <a:endParaRPr lang="en-US" altLang="es-ES" sz="1600" dirty="0">
              <a:latin typeface="Courier New" pitchFamily="49" charset="0"/>
            </a:endParaRPr>
          </a:p>
          <a:p>
            <a:pPr eaLnBrk="1" hangingPunct="1">
              <a:lnSpc>
                <a:spcPct val="80000"/>
              </a:lnSpc>
              <a:buFontTx/>
              <a:buNone/>
            </a:pPr>
            <a:r>
              <a:rPr lang="en-US" altLang="es-ES" sz="1600" dirty="0">
                <a:latin typeface="Courier New" pitchFamily="49" charset="0"/>
              </a:rPr>
              <a:t>		</a:t>
            </a:r>
            <a:r>
              <a:rPr lang="en-US" altLang="es-ES" sz="1600" dirty="0" err="1">
                <a:latin typeface="Courier New" pitchFamily="49" charset="0"/>
              </a:rPr>
              <a:t>env:encodingStyle</a:t>
            </a:r>
            <a:r>
              <a:rPr lang="en-US" altLang="es-ES" sz="1600" dirty="0">
                <a:latin typeface="Courier New" pitchFamily="49" charset="0"/>
              </a:rPr>
              <a:t>=“</a:t>
            </a:r>
            <a:r>
              <a:rPr lang="en-US" altLang="es-ES" sz="1600" dirty="0">
                <a:latin typeface="Courier New" pitchFamily="49" charset="0"/>
                <a:hlinkClick r:id="rId3"/>
              </a:rPr>
              <a:t>http://shippingservice.org/encoding</a:t>
            </a:r>
            <a:r>
              <a:rPr lang="en-US" altLang="es-ES" sz="1600" dirty="0">
                <a:latin typeface="Courier New" pitchFamily="49" charset="0"/>
              </a:rPr>
              <a:t>” 	</a:t>
            </a:r>
            <a:r>
              <a:rPr lang="en-US" altLang="es-ES" sz="1600" dirty="0" err="1">
                <a:latin typeface="Courier New" pitchFamily="49" charset="0"/>
              </a:rPr>
              <a:t>env:mustUnderstand</a:t>
            </a:r>
            <a:r>
              <a:rPr lang="en-US" altLang="es-ES" sz="1600" dirty="0">
                <a:latin typeface="Courier New" pitchFamily="49" charset="0"/>
              </a:rPr>
              <a:t>=“true”&gt;</a:t>
            </a:r>
          </a:p>
          <a:p>
            <a:pPr eaLnBrk="1" hangingPunct="1">
              <a:lnSpc>
                <a:spcPct val="80000"/>
              </a:lnSpc>
              <a:buFontTx/>
              <a:buNone/>
            </a:pPr>
            <a:r>
              <a:rPr lang="en-US" altLang="es-ES" sz="1600" dirty="0">
                <a:latin typeface="Courier New" pitchFamily="49" charset="0"/>
              </a:rPr>
              <a:t>	 5&lt;/</a:t>
            </a:r>
            <a:r>
              <a:rPr lang="en-US" altLang="es-ES" sz="1600" dirty="0" err="1">
                <a:latin typeface="Courier New" pitchFamily="49" charset="0"/>
              </a:rPr>
              <a:t>t:transaction</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env:Header</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env:Body</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s:shipOrder</a:t>
            </a:r>
            <a:r>
              <a:rPr lang="en-US" altLang="es-ES" sz="1600" dirty="0">
                <a:latin typeface="Courier New" pitchFamily="49" charset="0"/>
              </a:rPr>
              <a:t> </a:t>
            </a:r>
            <a:r>
              <a:rPr lang="en-US" altLang="es-ES" sz="1600" dirty="0" err="1">
                <a:latin typeface="Courier New" pitchFamily="49" charset="0"/>
              </a:rPr>
              <a:t>xmlns:s</a:t>
            </a:r>
            <a:r>
              <a:rPr lang="en-US" altLang="es-ES" sz="1600" dirty="0">
                <a:latin typeface="Courier New" pitchFamily="49" charset="0"/>
              </a:rPr>
              <a:t>=“</a:t>
            </a:r>
            <a:r>
              <a:rPr lang="en-US" altLang="es-ES" sz="1600" dirty="0">
                <a:latin typeface="Courier New" pitchFamily="49" charset="0"/>
                <a:hlinkClick r:id="rId4"/>
              </a:rPr>
              <a:t>http://shippingservice.org</a:t>
            </a:r>
            <a:r>
              <a:rPr lang="en-US" altLang="es-ES" sz="1600" dirty="0">
                <a:latin typeface="Courier New" pitchFamily="49" charset="0"/>
              </a:rPr>
              <a:t>”&gt;</a:t>
            </a:r>
          </a:p>
          <a:p>
            <a:pPr marL="719138" indent="-719138"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s:origin</a:t>
            </a:r>
            <a:r>
              <a:rPr lang="en-US" altLang="es-ES" sz="1600" dirty="0">
                <a:latin typeface="Courier New" pitchFamily="49" charset="0"/>
              </a:rPr>
              <a:t> </a:t>
            </a:r>
            <a:r>
              <a:rPr lang="en-US" altLang="es-ES" sz="1600" dirty="0" err="1">
                <a:latin typeface="Courier New" pitchFamily="49" charset="0"/>
              </a:rPr>
              <a:t>env:encodingStyle</a:t>
            </a:r>
            <a:r>
              <a:rPr lang="en-US" altLang="es-ES" sz="1600" dirty="0">
                <a:latin typeface="Courier New" pitchFamily="49" charset="0"/>
              </a:rPr>
              <a:t>="http://www.w3.org/2003/05/soap-encoding"&gt;</a:t>
            </a:r>
          </a:p>
          <a:p>
            <a:pPr marL="719138" indent="-719138"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r:vendorID</a:t>
            </a:r>
            <a:r>
              <a:rPr lang="en-US" altLang="es-ES" sz="1600" dirty="0">
                <a:latin typeface="Courier New" pitchFamily="49" charset="0"/>
              </a:rPr>
              <a:t> </a:t>
            </a:r>
            <a:r>
              <a:rPr lang="en-US" altLang="es-ES" sz="1600" dirty="0" err="1">
                <a:latin typeface="Courier New" pitchFamily="49" charset="0"/>
              </a:rPr>
              <a:t>xmlns:r</a:t>
            </a:r>
            <a:r>
              <a:rPr lang="en-US" altLang="es-ES" sz="1600" dirty="0">
                <a:latin typeface="Courier New" pitchFamily="49" charset="0"/>
              </a:rPr>
              <a:t>=“</a:t>
            </a:r>
            <a:r>
              <a:rPr lang="en-US" altLang="es-ES" sz="1600" dirty="0">
                <a:latin typeface="Courier New" pitchFamily="49" charset="0"/>
                <a:hlinkClick r:id="rId5"/>
              </a:rPr>
              <a:t>http://bigco.example.org/RFQ</a:t>
            </a:r>
            <a:r>
              <a:rPr lang="en-US" altLang="es-ES" sz="1600" dirty="0">
                <a:latin typeface="Courier New" pitchFamily="49" charset="0"/>
              </a:rPr>
              <a:t>”&gt; </a:t>
            </a:r>
          </a:p>
          <a:p>
            <a:pPr marL="719138" indent="-719138" eaLnBrk="1" hangingPunct="1">
              <a:lnSpc>
                <a:spcPct val="80000"/>
              </a:lnSpc>
              <a:buFontTx/>
              <a:buNone/>
            </a:pPr>
            <a:r>
              <a:rPr lang="en-US" altLang="es-ES" sz="1600" dirty="0">
                <a:latin typeface="Courier New" pitchFamily="49" charset="0"/>
              </a:rPr>
              <a:t>		2470 &lt;/</a:t>
            </a:r>
            <a:r>
              <a:rPr lang="en-US" altLang="es-ES" sz="1600" dirty="0" err="1">
                <a:latin typeface="Courier New" pitchFamily="49" charset="0"/>
              </a:rPr>
              <a:t>r:vendorID</a:t>
            </a:r>
            <a:r>
              <a:rPr lang="en-US" altLang="es-ES" sz="1600" dirty="0">
                <a:latin typeface="Courier New" pitchFamily="49" charset="0"/>
              </a:rPr>
              <a:t>&gt;</a:t>
            </a:r>
          </a:p>
          <a:p>
            <a:pPr marL="719138" indent="-719138"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s:origin</a:t>
            </a:r>
            <a:r>
              <a:rPr lang="en-US" altLang="es-ES" sz="1600" dirty="0">
                <a:latin typeface="Courier New" pitchFamily="49" charset="0"/>
              </a:rPr>
              <a:t>&gt;</a:t>
            </a:r>
          </a:p>
          <a:p>
            <a:pPr marL="719138" indent="-719138"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s:destination</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r:custNum</a:t>
            </a:r>
            <a:r>
              <a:rPr lang="en-US" altLang="es-ES" sz="1600" dirty="0">
                <a:latin typeface="Courier New" pitchFamily="49" charset="0"/>
              </a:rPr>
              <a:t> </a:t>
            </a:r>
            <a:r>
              <a:rPr lang="en-US" altLang="es-ES" sz="1600" dirty="0" err="1">
                <a:latin typeface="Courier New" pitchFamily="49" charset="0"/>
              </a:rPr>
              <a:t>env:mustUnderstand</a:t>
            </a:r>
            <a:r>
              <a:rPr lang="en-US" altLang="es-ES" sz="1600" dirty="0">
                <a:latin typeface="Courier New" pitchFamily="49" charset="0"/>
              </a:rPr>
              <a:t>=“true”&gt; 17 &lt;</a:t>
            </a:r>
            <a:r>
              <a:rPr lang="en-US" altLang="es-ES" sz="1600" dirty="0" err="1">
                <a:latin typeface="Courier New" pitchFamily="49" charset="0"/>
              </a:rPr>
              <a:t>r:custNum</a:t>
            </a:r>
            <a:r>
              <a:rPr lang="en-US" altLang="es-ES" sz="1600" dirty="0">
                <a:latin typeface="Courier New" pitchFamily="49" charset="0"/>
              </a:rPr>
              <a:t>&gt;</a:t>
            </a:r>
          </a:p>
          <a:p>
            <a:pPr marL="719138" indent="-719138"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s:destination</a:t>
            </a:r>
            <a:r>
              <a:rPr lang="en-US" altLang="es-ES" sz="1600" dirty="0">
                <a:latin typeface="Courier New" pitchFamily="49" charset="0"/>
              </a:rPr>
              <a:t>&gt;</a:t>
            </a:r>
          </a:p>
          <a:p>
            <a:pPr marL="719138" indent="-719138"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s:weight</a:t>
            </a:r>
            <a:r>
              <a:rPr lang="en-US" altLang="es-ES" sz="1600" dirty="0">
                <a:latin typeface="Courier New" pitchFamily="49" charset="0"/>
              </a:rPr>
              <a:t>&gt; 500g </a:t>
            </a:r>
          </a:p>
          <a:p>
            <a:pPr marL="719138" indent="-719138"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s:weight</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s:shipOrder</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env:Body</a:t>
            </a:r>
            <a:r>
              <a:rPr lang="en-US" altLang="es-ES" sz="1600" dirty="0">
                <a:latin typeface="Courier New" pitchFamily="49" charset="0"/>
              </a:rPr>
              <a:t>&gt;</a:t>
            </a:r>
            <a:r>
              <a:rPr lang="en-US" altLang="es-ES" sz="1600" dirty="0"/>
              <a:t> </a:t>
            </a:r>
          </a:p>
          <a:p>
            <a:pPr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env:Envelope</a:t>
            </a:r>
            <a:r>
              <a:rPr lang="en-US" altLang="es-ES" sz="1600" dirty="0">
                <a:latin typeface="Courier New" pitchFamily="49" charset="0"/>
              </a:rPr>
              <a:t>&gt;</a:t>
            </a:r>
          </a:p>
          <a:p>
            <a:pPr eaLnBrk="1" hangingPunct="1">
              <a:lnSpc>
                <a:spcPct val="80000"/>
              </a:lnSpc>
              <a:buFontTx/>
              <a:buNone/>
            </a:pPr>
            <a:endParaRPr lang="en-US" altLang="es-ES" sz="1600" dirty="0">
              <a:latin typeface="Courier New" pitchFamily="49" charset="0"/>
            </a:endParaRPr>
          </a:p>
        </p:txBody>
      </p:sp>
      <p:sp>
        <p:nvSpPr>
          <p:cNvPr id="4" name="AutoShape 7"/>
          <p:cNvSpPr>
            <a:spLocks noChangeArrowheads="1"/>
          </p:cNvSpPr>
          <p:nvPr/>
        </p:nvSpPr>
        <p:spPr bwMode="auto">
          <a:xfrm>
            <a:off x="104978" y="1320853"/>
            <a:ext cx="2001408" cy="605917"/>
          </a:xfrm>
          <a:prstGeom prst="wedgeRoundRectCallout">
            <a:avLst>
              <a:gd name="adj1" fmla="val 34099"/>
              <a:gd name="adj2" fmla="val 125637"/>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es-ES" altLang="es-ES" dirty="0"/>
              <a:t>Nombre del método</a:t>
            </a:r>
          </a:p>
        </p:txBody>
      </p:sp>
      <p:sp>
        <p:nvSpPr>
          <p:cNvPr id="5" name="4 CuadroTexto"/>
          <p:cNvSpPr txBox="1"/>
          <p:nvPr/>
        </p:nvSpPr>
        <p:spPr>
          <a:xfrm rot="16200000">
            <a:off x="-352948" y="3185690"/>
            <a:ext cx="1562183"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a:t>Parámetros del método</a:t>
            </a:r>
          </a:p>
        </p:txBody>
      </p:sp>
      <p:cxnSp>
        <p:nvCxnSpPr>
          <p:cNvPr id="6" name="5 Conector recto de flecha"/>
          <p:cNvCxnSpPr>
            <a:stCxn id="5" idx="2"/>
          </p:cNvCxnSpPr>
          <p:nvPr/>
        </p:nvCxnSpPr>
        <p:spPr bwMode="auto">
          <a:xfrm>
            <a:off x="751309" y="3508855"/>
            <a:ext cx="204009" cy="214059"/>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cxnSp>
        <p:nvCxnSpPr>
          <p:cNvPr id="15" name="14 Conector recto de flecha"/>
          <p:cNvCxnSpPr>
            <a:stCxn id="5" idx="2"/>
          </p:cNvCxnSpPr>
          <p:nvPr/>
        </p:nvCxnSpPr>
        <p:spPr bwMode="auto">
          <a:xfrm>
            <a:off x="751309" y="3508855"/>
            <a:ext cx="204009" cy="899859"/>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cxnSp>
        <p:nvCxnSpPr>
          <p:cNvPr id="18" name="17 Conector recto de flecha"/>
          <p:cNvCxnSpPr>
            <a:stCxn id="5" idx="2"/>
          </p:cNvCxnSpPr>
          <p:nvPr/>
        </p:nvCxnSpPr>
        <p:spPr bwMode="auto">
          <a:xfrm flipV="1">
            <a:off x="751309" y="2727765"/>
            <a:ext cx="204009" cy="78109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
        <p:nvSpPr>
          <p:cNvPr id="21" name="AutoShape 7"/>
          <p:cNvSpPr>
            <a:spLocks noChangeArrowheads="1"/>
          </p:cNvSpPr>
          <p:nvPr/>
        </p:nvSpPr>
        <p:spPr bwMode="auto">
          <a:xfrm>
            <a:off x="6879416" y="1708041"/>
            <a:ext cx="1905358" cy="664774"/>
          </a:xfrm>
          <a:prstGeom prst="wedgeRoundRectCallout">
            <a:avLst>
              <a:gd name="adj1" fmla="val -81883"/>
              <a:gd name="adj2" fmla="val 46279"/>
              <a:gd name="adj3" fmla="val 16667"/>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es-ES" altLang="es-ES" dirty="0"/>
              <a:t>Ubicación del objeto remoto</a:t>
            </a:r>
          </a:p>
        </p:txBody>
      </p:sp>
      <p:sp>
        <p:nvSpPr>
          <p:cNvPr id="22" name="AutoShape 7"/>
          <p:cNvSpPr>
            <a:spLocks noChangeArrowheads="1"/>
          </p:cNvSpPr>
          <p:nvPr/>
        </p:nvSpPr>
        <p:spPr bwMode="auto">
          <a:xfrm>
            <a:off x="2688063" y="1894112"/>
            <a:ext cx="3173894" cy="311970"/>
          </a:xfrm>
          <a:prstGeom prst="wedgeRoundRectCallout">
            <a:avLst>
              <a:gd name="adj1" fmla="val -41963"/>
              <a:gd name="adj2" fmla="val 106164"/>
              <a:gd name="adj3" fmla="val 16667"/>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es-ES" altLang="es-ES" dirty="0"/>
              <a:t>Nombre dado al objeto remoto</a:t>
            </a:r>
          </a:p>
        </p:txBody>
      </p:sp>
      <p:sp>
        <p:nvSpPr>
          <p:cNvPr id="19" name="18 Marcador de pie de página"/>
          <p:cNvSpPr>
            <a:spLocks noGrp="1"/>
          </p:cNvSpPr>
          <p:nvPr>
            <p:ph type="ftr" sz="quarter" idx="10"/>
          </p:nvPr>
        </p:nvSpPr>
        <p:spPr/>
        <p:txBody>
          <a:bodyPr/>
          <a:lstStyle/>
          <a:p>
            <a:r>
              <a:rPr lang="es-ES"/>
              <a:t>Lenguajes del triángulo SOA</a:t>
            </a:r>
          </a:p>
        </p:txBody>
      </p:sp>
      <p:sp>
        <p:nvSpPr>
          <p:cNvPr id="20" name="19 Marcador de número de diapositiva"/>
          <p:cNvSpPr>
            <a:spLocks noGrp="1"/>
          </p:cNvSpPr>
          <p:nvPr>
            <p:ph type="sldNum" sz="quarter" idx="11"/>
          </p:nvPr>
        </p:nvSpPr>
        <p:spPr/>
        <p:txBody>
          <a:bodyPr/>
          <a:lstStyle/>
          <a:p>
            <a:fld id="{641E3000-C681-433C-A5C2-1B6E94BF0C1D}" type="slidenum">
              <a:rPr lang="es-ES" smtClean="0"/>
              <a:pPr/>
              <a:t>33</a:t>
            </a:fld>
            <a:endParaRPr lang="es-ES" dirty="0"/>
          </a:p>
        </p:txBody>
      </p:sp>
    </p:spTree>
    <p:extLst>
      <p:ext uri="{BB962C8B-B14F-4D97-AF65-F5344CB8AC3E}">
        <p14:creationId xmlns:p14="http://schemas.microsoft.com/office/powerpoint/2010/main" val="44988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ox(in)">
                                      <p:cBhvr>
                                        <p:cTn id="10" dur="500"/>
                                        <p:tgtEl>
                                          <p:spTgt spid="2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ox(in)">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animBg="1"/>
      <p:bldP spid="2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s-ES" dirty="0" err="1"/>
              <a:t>Resultado</a:t>
            </a:r>
            <a:r>
              <a:rPr lang="en-US" altLang="es-ES" dirty="0"/>
              <a:t> RPC</a:t>
            </a:r>
          </a:p>
        </p:txBody>
      </p:sp>
      <p:sp>
        <p:nvSpPr>
          <p:cNvPr id="19459" name="Rectangle 3"/>
          <p:cNvSpPr>
            <a:spLocks noGrp="1" noChangeArrowheads="1"/>
          </p:cNvSpPr>
          <p:nvPr>
            <p:ph idx="1"/>
          </p:nvPr>
        </p:nvSpPr>
        <p:spPr/>
        <p:txBody>
          <a:bodyPr>
            <a:normAutofit/>
          </a:bodyPr>
          <a:lstStyle/>
          <a:p>
            <a:pPr eaLnBrk="1" hangingPunct="1">
              <a:lnSpc>
                <a:spcPct val="80000"/>
              </a:lnSpc>
              <a:buFontTx/>
              <a:buNone/>
            </a:pPr>
            <a:r>
              <a:rPr lang="en-US" altLang="es-ES" sz="1800" dirty="0">
                <a:latin typeface="Courier New" pitchFamily="49" charset="0"/>
              </a:rPr>
              <a:t>&lt;?xml version='1.0' ?&gt;</a:t>
            </a:r>
          </a:p>
          <a:p>
            <a:pPr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env:Envelope</a:t>
            </a:r>
            <a:r>
              <a:rPr lang="en-US" altLang="es-ES" sz="1800" dirty="0">
                <a:latin typeface="Courier New" pitchFamily="49" charset="0"/>
              </a:rPr>
              <a:t> </a:t>
            </a:r>
            <a:r>
              <a:rPr lang="en-US" altLang="es-ES" sz="1800" dirty="0" err="1">
                <a:latin typeface="Courier New" pitchFamily="49" charset="0"/>
              </a:rPr>
              <a:t>xmlns:env</a:t>
            </a:r>
            <a:r>
              <a:rPr lang="en-US" altLang="es-ES" sz="1800" dirty="0">
                <a:latin typeface="Courier New" pitchFamily="49" charset="0"/>
              </a:rPr>
              <a:t>="http://www.w3.org/2003/05/soap-envelope" &gt;</a:t>
            </a:r>
            <a:br>
              <a:rPr lang="en-US" altLang="es-ES" sz="1800" dirty="0">
                <a:latin typeface="Courier New" pitchFamily="49" charset="0"/>
              </a:rPr>
            </a:br>
            <a:r>
              <a:rPr lang="en-US" altLang="es-ES" sz="1800" dirty="0">
                <a:latin typeface="Courier New" pitchFamily="49" charset="0"/>
              </a:rPr>
              <a:t>&lt;</a:t>
            </a:r>
            <a:r>
              <a:rPr lang="en-US" altLang="es-ES" sz="1800" dirty="0" err="1">
                <a:latin typeface="Courier New" pitchFamily="49" charset="0"/>
              </a:rPr>
              <a:t>env:Header</a:t>
            </a:r>
            <a:r>
              <a:rPr lang="en-US" altLang="es-ES" sz="1800" dirty="0">
                <a:latin typeface="Courier New" pitchFamily="49" charset="0"/>
              </a:rPr>
              <a:t>&gt;</a:t>
            </a:r>
            <a:br>
              <a:rPr lang="en-US" altLang="es-ES" sz="1800" dirty="0">
                <a:latin typeface="Courier New" pitchFamily="49" charset="0"/>
              </a:rPr>
            </a:br>
            <a:r>
              <a:rPr lang="en-US" altLang="es-ES" sz="1800" dirty="0">
                <a:latin typeface="Courier New" pitchFamily="49" charset="0"/>
              </a:rPr>
              <a:t>&lt;</a:t>
            </a:r>
            <a:r>
              <a:rPr lang="en-US" altLang="es-ES" sz="1800" dirty="0" err="1">
                <a:latin typeface="Courier New" pitchFamily="49" charset="0"/>
              </a:rPr>
              <a:t>t:transaction</a:t>
            </a:r>
            <a:r>
              <a:rPr lang="en-US" altLang="es-ES" sz="1800" dirty="0">
                <a:latin typeface="Courier New" pitchFamily="49" charset="0"/>
              </a:rPr>
              <a:t> </a:t>
            </a:r>
            <a:r>
              <a:rPr lang="en-US" altLang="es-ES" sz="1800" dirty="0" err="1">
                <a:latin typeface="Courier New" pitchFamily="49" charset="0"/>
              </a:rPr>
              <a:t>xmlns:t</a:t>
            </a:r>
            <a:r>
              <a:rPr lang="en-US" altLang="es-ES" sz="1800" dirty="0">
                <a:latin typeface="Courier New" pitchFamily="49" charset="0"/>
              </a:rPr>
              <a:t>=“</a:t>
            </a:r>
            <a:r>
              <a:rPr lang="en-US" altLang="es-ES" sz="1800" dirty="0">
                <a:latin typeface="Courier New" pitchFamily="49" charset="0"/>
                <a:hlinkClick r:id="rId2"/>
              </a:rPr>
              <a:t>http://shippingservice.org/transaction</a:t>
            </a:r>
            <a:r>
              <a:rPr lang="en-US" altLang="es-ES" sz="1800" dirty="0">
                <a:latin typeface="Courier New" pitchFamily="49" charset="0"/>
              </a:rPr>
              <a:t>” </a:t>
            </a:r>
            <a:r>
              <a:rPr lang="en-US" altLang="es-ES" sz="1800" dirty="0" err="1">
                <a:latin typeface="Courier New" pitchFamily="49" charset="0"/>
              </a:rPr>
              <a:t>env:encodingStyle</a:t>
            </a:r>
            <a:r>
              <a:rPr lang="en-US" altLang="es-ES" sz="1800" dirty="0">
                <a:latin typeface="Courier New" pitchFamily="49" charset="0"/>
              </a:rPr>
              <a:t>=“</a:t>
            </a:r>
            <a:r>
              <a:rPr lang="en-US" altLang="es-ES" sz="1800" dirty="0">
                <a:latin typeface="Courier New" pitchFamily="49" charset="0"/>
                <a:hlinkClick r:id="rId3"/>
              </a:rPr>
              <a:t>http://paymentservice.org/encoding</a:t>
            </a:r>
            <a:r>
              <a:rPr lang="en-US" altLang="es-ES" sz="1800" dirty="0">
                <a:latin typeface="Courier New" pitchFamily="49" charset="0"/>
              </a:rPr>
              <a:t>” </a:t>
            </a:r>
            <a:r>
              <a:rPr lang="en-US" altLang="es-ES" sz="1800" dirty="0" err="1">
                <a:latin typeface="Courier New" pitchFamily="49" charset="0"/>
              </a:rPr>
              <a:t>env:mustUnderstand</a:t>
            </a:r>
            <a:r>
              <a:rPr lang="en-US" altLang="es-ES" sz="1800" dirty="0">
                <a:latin typeface="Courier New" pitchFamily="49" charset="0"/>
              </a:rPr>
              <a:t>=“true”&gt;5&lt;/</a:t>
            </a:r>
            <a:r>
              <a:rPr lang="en-US" altLang="es-ES" sz="1800" dirty="0" err="1">
                <a:latin typeface="Courier New" pitchFamily="49" charset="0"/>
              </a:rPr>
              <a:t>t:transaction</a:t>
            </a:r>
            <a:r>
              <a:rPr lang="en-US" altLang="es-ES" sz="1800" dirty="0">
                <a:latin typeface="Courier New" pitchFamily="49" charset="0"/>
              </a:rPr>
              <a:t>&gt;</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env:Header</a:t>
            </a:r>
            <a:r>
              <a:rPr lang="en-US" altLang="es-ES" sz="1800" dirty="0">
                <a:latin typeface="Courier New" pitchFamily="49" charset="0"/>
              </a:rPr>
              <a:t>&gt;  </a:t>
            </a:r>
          </a:p>
          <a:p>
            <a:pPr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env:Body</a:t>
            </a:r>
            <a:r>
              <a:rPr lang="en-US" altLang="es-ES" sz="1800" dirty="0">
                <a:latin typeface="Courier New" pitchFamily="49" charset="0"/>
              </a:rPr>
              <a:t>&gt;</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s:shipOrderResponse</a:t>
            </a:r>
            <a:r>
              <a:rPr lang="en-US" altLang="es-ES" sz="1800" dirty="0">
                <a:latin typeface="Courier New" pitchFamily="49" charset="0"/>
              </a:rPr>
              <a:t> </a:t>
            </a:r>
          </a:p>
          <a:p>
            <a:pPr eaLnBrk="1" hangingPunct="1">
              <a:lnSpc>
                <a:spcPct val="80000"/>
              </a:lnSpc>
              <a:buFontTx/>
              <a:buNone/>
            </a:pPr>
            <a:r>
              <a:rPr lang="en-US" altLang="es-ES" sz="1800" dirty="0">
                <a:latin typeface="Courier New" pitchFamily="49" charset="0"/>
              </a:rPr>
              <a:t>	</a:t>
            </a:r>
            <a:r>
              <a:rPr lang="en-US" altLang="es-ES" sz="1800" dirty="0" err="1">
                <a:latin typeface="Courier New" pitchFamily="49" charset="0"/>
              </a:rPr>
              <a:t>env:encodingStyle</a:t>
            </a:r>
            <a:r>
              <a:rPr lang="en-US" altLang="es-ES" sz="1800" dirty="0">
                <a:latin typeface="Courier New" pitchFamily="49" charset="0"/>
              </a:rPr>
              <a:t>=“</a:t>
            </a:r>
            <a:r>
              <a:rPr lang="en-US" altLang="es-ES" sz="1800" dirty="0">
                <a:latin typeface="Courier New" pitchFamily="49" charset="0"/>
                <a:hlinkClick r:id="rId4"/>
              </a:rPr>
              <a:t>http://www.w3.org/2003/05/soap-encoding</a:t>
            </a:r>
            <a:r>
              <a:rPr lang="en-US" altLang="es-ES" sz="1800" dirty="0">
                <a:latin typeface="Courier New" pitchFamily="49" charset="0"/>
              </a:rPr>
              <a:t>”</a:t>
            </a:r>
          </a:p>
          <a:p>
            <a:pPr eaLnBrk="1" hangingPunct="1">
              <a:lnSpc>
                <a:spcPct val="80000"/>
              </a:lnSpc>
              <a:buFontTx/>
              <a:buNone/>
            </a:pPr>
            <a:r>
              <a:rPr lang="en-US" altLang="es-ES" sz="1800" dirty="0">
                <a:latin typeface="Courier New" pitchFamily="49" charset="0"/>
              </a:rPr>
              <a:t>	</a:t>
            </a:r>
            <a:r>
              <a:rPr lang="en-US" altLang="es-ES" sz="1800" dirty="0" err="1">
                <a:latin typeface="Courier New" pitchFamily="49" charset="0"/>
              </a:rPr>
              <a:t>xmlns:rpc</a:t>
            </a:r>
            <a:r>
              <a:rPr lang="en-US" altLang="es-ES" sz="1800" dirty="0">
                <a:latin typeface="Courier New" pitchFamily="49" charset="0"/>
              </a:rPr>
              <a:t>=“http://www.w3.org/2003/05/soap-</a:t>
            </a:r>
            <a:r>
              <a:rPr lang="en-US" altLang="es-ES" sz="1800" dirty="0" err="1">
                <a:latin typeface="Courier New" pitchFamily="49" charset="0"/>
              </a:rPr>
              <a:t>rpc</a:t>
            </a:r>
            <a:r>
              <a:rPr lang="en-US" altLang="es-ES" sz="1800" dirty="0">
                <a:latin typeface="Courier New" pitchFamily="49" charset="0"/>
              </a:rPr>
              <a:t>”</a:t>
            </a:r>
          </a:p>
          <a:p>
            <a:pPr eaLnBrk="1" hangingPunct="1">
              <a:lnSpc>
                <a:spcPct val="80000"/>
              </a:lnSpc>
              <a:buFontTx/>
              <a:buNone/>
            </a:pPr>
            <a:r>
              <a:rPr lang="en-US" altLang="es-ES" sz="1800" dirty="0">
                <a:latin typeface="Courier New" pitchFamily="49" charset="0"/>
              </a:rPr>
              <a:t>	</a:t>
            </a:r>
            <a:r>
              <a:rPr lang="en-US" altLang="es-ES" sz="1800" dirty="0" err="1">
                <a:latin typeface="Courier New" pitchFamily="49" charset="0"/>
              </a:rPr>
              <a:t>xmlns:s</a:t>
            </a:r>
            <a:r>
              <a:rPr lang="en-US" altLang="es-ES" sz="1800" dirty="0">
                <a:latin typeface="Courier New" pitchFamily="49" charset="0"/>
              </a:rPr>
              <a:t>=“</a:t>
            </a:r>
            <a:r>
              <a:rPr lang="en-US" altLang="es-ES" sz="1800" dirty="0">
                <a:latin typeface="Courier New" pitchFamily="49" charset="0"/>
                <a:hlinkClick r:id="rId5"/>
              </a:rPr>
              <a:t>http://shippingservice.org</a:t>
            </a:r>
            <a:r>
              <a:rPr lang="en-US" altLang="es-ES" sz="1800" dirty="0">
                <a:latin typeface="Courier New" pitchFamily="49" charset="0"/>
              </a:rPr>
              <a:t>”&gt;</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rpc:result</a:t>
            </a:r>
            <a:r>
              <a:rPr lang="en-US" altLang="es-ES" sz="1800" dirty="0">
                <a:latin typeface="Courier New" pitchFamily="49" charset="0"/>
              </a:rPr>
              <a:t>&gt;</a:t>
            </a:r>
            <a:r>
              <a:rPr lang="en-US" altLang="es-ES" sz="1800" dirty="0" err="1">
                <a:latin typeface="Courier New" pitchFamily="49" charset="0"/>
              </a:rPr>
              <a:t>s:status</a:t>
            </a:r>
            <a:r>
              <a:rPr lang="en-US" altLang="es-ES" sz="1800" dirty="0">
                <a:latin typeface="Courier New" pitchFamily="49" charset="0"/>
              </a:rPr>
              <a:t>&lt;/</a:t>
            </a:r>
            <a:r>
              <a:rPr lang="en-US" altLang="es-ES" sz="1800" dirty="0" err="1">
                <a:latin typeface="Courier New" pitchFamily="49" charset="0"/>
              </a:rPr>
              <a:t>rpc:result</a:t>
            </a:r>
            <a:r>
              <a:rPr lang="en-US" altLang="es-ES" sz="1800" dirty="0">
                <a:latin typeface="Courier New" pitchFamily="49" charset="0"/>
              </a:rPr>
              <a:t>&gt;</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s:status</a:t>
            </a:r>
            <a:r>
              <a:rPr lang="en-US" altLang="es-ES" sz="1800" dirty="0">
                <a:latin typeface="Courier New" pitchFamily="49" charset="0"/>
              </a:rPr>
              <a:t>&gt;confirmed&lt;/</a:t>
            </a:r>
            <a:r>
              <a:rPr lang="en-US" altLang="es-ES" sz="1800" dirty="0" err="1">
                <a:latin typeface="Courier New" pitchFamily="49" charset="0"/>
              </a:rPr>
              <a:t>s:status</a:t>
            </a:r>
            <a:r>
              <a:rPr lang="en-US" altLang="es-ES" sz="1800" dirty="0">
                <a:latin typeface="Courier New" pitchFamily="49" charset="0"/>
              </a:rPr>
              <a:t>&gt;</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s:amount</a:t>
            </a:r>
            <a:r>
              <a:rPr lang="en-US" altLang="es-ES" sz="1800" dirty="0">
                <a:latin typeface="Courier New" pitchFamily="49" charset="0"/>
              </a:rPr>
              <a:t>&gt;$20.00&lt;/</a:t>
            </a:r>
            <a:r>
              <a:rPr lang="en-US" altLang="es-ES" sz="1800" dirty="0" err="1">
                <a:latin typeface="Courier New" pitchFamily="49" charset="0"/>
              </a:rPr>
              <a:t>s:amount</a:t>
            </a:r>
            <a:r>
              <a:rPr lang="en-US" altLang="es-ES" sz="1800" dirty="0">
                <a:latin typeface="Courier New" pitchFamily="49" charset="0"/>
              </a:rPr>
              <a:t>&gt;</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s:shipOrderResponse</a:t>
            </a:r>
            <a:r>
              <a:rPr lang="en-US" altLang="es-ES" sz="1800" dirty="0">
                <a:latin typeface="Courier New" pitchFamily="49" charset="0"/>
              </a:rPr>
              <a:t>&gt;</a:t>
            </a:r>
          </a:p>
          <a:p>
            <a:pPr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env:Body</a:t>
            </a:r>
            <a:r>
              <a:rPr lang="en-US" altLang="es-ES" sz="1800" dirty="0">
                <a:latin typeface="Courier New" pitchFamily="49" charset="0"/>
              </a:rPr>
              <a:t>&gt; </a:t>
            </a:r>
          </a:p>
          <a:p>
            <a:pPr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env:Envelope</a:t>
            </a:r>
            <a:r>
              <a:rPr lang="en-US" altLang="es-ES" sz="1800" dirty="0">
                <a:latin typeface="Courier New" pitchFamily="49" charset="0"/>
              </a:rPr>
              <a:t>&gt;</a:t>
            </a:r>
          </a:p>
          <a:p>
            <a:pPr eaLnBrk="1" hangingPunct="1">
              <a:lnSpc>
                <a:spcPct val="80000"/>
              </a:lnSpc>
              <a:buFontTx/>
              <a:buNone/>
            </a:pPr>
            <a:endParaRPr lang="en-US" altLang="es-ES" sz="1800" dirty="0">
              <a:latin typeface="Courier New" pitchFamily="49" charset="0"/>
            </a:endParaRPr>
          </a:p>
          <a:p>
            <a:pPr eaLnBrk="1" hangingPunct="1">
              <a:lnSpc>
                <a:spcPct val="80000"/>
              </a:lnSpc>
            </a:pPr>
            <a:endParaRPr lang="en-US" altLang="es-ES" sz="1400" dirty="0">
              <a:latin typeface="Courier New" pitchFamily="49" charset="0"/>
            </a:endParaRP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34</a:t>
            </a:fld>
            <a:endParaRPr lang="es-ES" dirty="0"/>
          </a:p>
        </p:txBody>
      </p:sp>
    </p:spTree>
    <p:extLst>
      <p:ext uri="{BB962C8B-B14F-4D97-AF65-F5344CB8AC3E}">
        <p14:creationId xmlns:p14="http://schemas.microsoft.com/office/powerpoint/2010/main" val="22068770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_tradnl" altLang="es-ES" dirty="0"/>
              <a:t>Implementar SOAP</a:t>
            </a:r>
            <a:endParaRPr lang="es-ES" altLang="es-ES" dirty="0"/>
          </a:p>
        </p:txBody>
      </p:sp>
      <p:sp>
        <p:nvSpPr>
          <p:cNvPr id="17411" name="Rectangle 3"/>
          <p:cNvSpPr>
            <a:spLocks noGrp="1" noChangeArrowheads="1"/>
          </p:cNvSpPr>
          <p:nvPr>
            <p:ph type="body" idx="1"/>
          </p:nvPr>
        </p:nvSpPr>
        <p:spPr/>
        <p:txBody>
          <a:bodyPr/>
          <a:lstStyle/>
          <a:p>
            <a:pPr>
              <a:lnSpc>
                <a:spcPct val="90000"/>
              </a:lnSpc>
            </a:pPr>
            <a:r>
              <a:rPr lang="es-ES" altLang="es-ES" sz="2800" dirty="0"/>
              <a:t>Para facilitar la creación y el formateo de los mensajes </a:t>
            </a:r>
            <a:r>
              <a:rPr lang="es-ES" altLang="es-ES" sz="2800" i="1" dirty="0"/>
              <a:t>SOAP</a:t>
            </a:r>
            <a:r>
              <a:rPr lang="es-ES" altLang="es-ES" sz="2800" dirty="0"/>
              <a:t> que deben intercambiar las aplicaciones web, los programadores disponen de distintas utilidades y aplicaciones</a:t>
            </a:r>
          </a:p>
          <a:p>
            <a:pPr>
              <a:lnSpc>
                <a:spcPct val="90000"/>
              </a:lnSpc>
            </a:pPr>
            <a:r>
              <a:rPr lang="es-ES" altLang="es-ES" sz="2800" dirty="0"/>
              <a:t>Estas implementaciones incluyen utilidades para generar los mensajes a partir de componentes </a:t>
            </a:r>
          </a:p>
          <a:p>
            <a:pPr>
              <a:lnSpc>
                <a:spcPct val="90000"/>
              </a:lnSpc>
            </a:pPr>
            <a:r>
              <a:rPr lang="es-ES" altLang="es-ES" sz="2800" dirty="0"/>
              <a:t>Actualmente existen ciertas “diferencias” en las implementaciones de los distintos fabricantes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35</a:t>
            </a:fld>
            <a:endParaRPr lang="es-ES" dirty="0"/>
          </a:p>
        </p:txBody>
      </p:sp>
    </p:spTree>
    <p:extLst>
      <p:ext uri="{BB962C8B-B14F-4D97-AF65-F5344CB8AC3E}">
        <p14:creationId xmlns:p14="http://schemas.microsoft.com/office/powerpoint/2010/main" val="11212257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s-ES" dirty="0"/>
              <a:t>SOAP </a:t>
            </a:r>
            <a:r>
              <a:rPr lang="en-US" altLang="es-ES" dirty="0" err="1"/>
              <a:t>Remoting</a:t>
            </a:r>
            <a:r>
              <a:rPr lang="en-US" altLang="es-ES" dirty="0"/>
              <a:t> Architecture</a:t>
            </a:r>
          </a:p>
        </p:txBody>
      </p:sp>
      <p:sp>
        <p:nvSpPr>
          <p:cNvPr id="24579" name="Rectangle 3"/>
          <p:cNvSpPr>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sz="4400" b="1">
                <a:solidFill>
                  <a:schemeClr val="tx2"/>
                </a:solidFill>
              </a:rPr>
              <a:t>SOAP Remoting Architecture</a:t>
            </a:r>
          </a:p>
        </p:txBody>
      </p:sp>
      <p:sp>
        <p:nvSpPr>
          <p:cNvPr id="24580" name="Rectangle 4"/>
          <p:cNvSpPr>
            <a:spLocks noChangeArrowheads="1"/>
          </p:cNvSpPr>
          <p:nvPr/>
        </p:nvSpPr>
        <p:spPr bwMode="auto">
          <a:xfrm>
            <a:off x="5715000" y="1676400"/>
            <a:ext cx="2514600" cy="609600"/>
          </a:xfrm>
          <a:prstGeom prst="rect">
            <a:avLst/>
          </a:prstGeom>
          <a:solidFill>
            <a:schemeClr val="folHlink"/>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Server object</a:t>
            </a:r>
          </a:p>
          <a:p>
            <a:pPr algn="ctr" eaLnBrk="1" hangingPunct="1"/>
            <a:r>
              <a:rPr lang="en-US" altLang="es-ES"/>
              <a:t>implementation</a:t>
            </a:r>
          </a:p>
        </p:txBody>
      </p:sp>
      <p:sp>
        <p:nvSpPr>
          <p:cNvPr id="24581" name="Line 5"/>
          <p:cNvSpPr>
            <a:spLocks noChangeShapeType="1"/>
          </p:cNvSpPr>
          <p:nvPr/>
        </p:nvSpPr>
        <p:spPr bwMode="auto">
          <a:xfrm>
            <a:off x="4267200" y="1143000"/>
            <a:ext cx="0" cy="5562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ES"/>
          </a:p>
        </p:txBody>
      </p:sp>
      <p:sp>
        <p:nvSpPr>
          <p:cNvPr id="24582" name="Line 6"/>
          <p:cNvSpPr>
            <a:spLocks noChangeShapeType="1"/>
          </p:cNvSpPr>
          <p:nvPr/>
        </p:nvSpPr>
        <p:spPr bwMode="auto">
          <a:xfrm>
            <a:off x="457200" y="2514600"/>
            <a:ext cx="81534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ES"/>
          </a:p>
        </p:txBody>
      </p:sp>
      <p:sp>
        <p:nvSpPr>
          <p:cNvPr id="24583" name="Text Box 7"/>
          <p:cNvSpPr txBox="1">
            <a:spLocks noChangeArrowheads="1"/>
          </p:cNvSpPr>
          <p:nvPr/>
        </p:nvSpPr>
        <p:spPr bwMode="auto">
          <a:xfrm>
            <a:off x="228600" y="1066800"/>
            <a:ext cx="1809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a:t>application level</a:t>
            </a:r>
          </a:p>
        </p:txBody>
      </p:sp>
      <p:sp>
        <p:nvSpPr>
          <p:cNvPr id="24584" name="Rectangle 8"/>
          <p:cNvSpPr>
            <a:spLocks noChangeArrowheads="1"/>
          </p:cNvSpPr>
          <p:nvPr/>
        </p:nvSpPr>
        <p:spPr bwMode="auto">
          <a:xfrm>
            <a:off x="457200" y="1676400"/>
            <a:ext cx="2514600" cy="609600"/>
          </a:xfrm>
          <a:prstGeom prst="rect">
            <a:avLst/>
          </a:prstGeom>
          <a:solidFill>
            <a:schemeClr val="folHlink"/>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Client application code</a:t>
            </a:r>
          </a:p>
        </p:txBody>
      </p:sp>
      <p:sp>
        <p:nvSpPr>
          <p:cNvPr id="24585" name="Rectangle 9"/>
          <p:cNvSpPr>
            <a:spLocks noChangeArrowheads="1"/>
          </p:cNvSpPr>
          <p:nvPr/>
        </p:nvSpPr>
        <p:spPr bwMode="auto">
          <a:xfrm>
            <a:off x="4800600" y="2667000"/>
            <a:ext cx="1905000" cy="4572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Server skeleton</a:t>
            </a:r>
          </a:p>
        </p:txBody>
      </p:sp>
      <p:sp>
        <p:nvSpPr>
          <p:cNvPr id="24586" name="Rectangle 10"/>
          <p:cNvSpPr>
            <a:spLocks noChangeArrowheads="1"/>
          </p:cNvSpPr>
          <p:nvPr/>
        </p:nvSpPr>
        <p:spPr bwMode="auto">
          <a:xfrm>
            <a:off x="4800600" y="3124200"/>
            <a:ext cx="1905000" cy="3048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XML unmarshaller</a:t>
            </a:r>
          </a:p>
        </p:txBody>
      </p:sp>
      <p:sp>
        <p:nvSpPr>
          <p:cNvPr id="24587" name="Rectangle 11"/>
          <p:cNvSpPr>
            <a:spLocks noChangeArrowheads="1"/>
          </p:cNvSpPr>
          <p:nvPr/>
        </p:nvSpPr>
        <p:spPr bwMode="auto">
          <a:xfrm>
            <a:off x="2286000" y="2743200"/>
            <a:ext cx="1600200" cy="3810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Client stub</a:t>
            </a:r>
          </a:p>
        </p:txBody>
      </p:sp>
      <p:sp>
        <p:nvSpPr>
          <p:cNvPr id="24588" name="Rectangle 12"/>
          <p:cNvSpPr>
            <a:spLocks noChangeArrowheads="1"/>
          </p:cNvSpPr>
          <p:nvPr/>
        </p:nvSpPr>
        <p:spPr bwMode="auto">
          <a:xfrm>
            <a:off x="2286000" y="3124200"/>
            <a:ext cx="1600200" cy="3048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XML marshaller</a:t>
            </a:r>
          </a:p>
        </p:txBody>
      </p:sp>
      <p:sp>
        <p:nvSpPr>
          <p:cNvPr id="24589" name="Line 13"/>
          <p:cNvSpPr>
            <a:spLocks noChangeShapeType="1"/>
          </p:cNvSpPr>
          <p:nvPr/>
        </p:nvSpPr>
        <p:spPr bwMode="auto">
          <a:xfrm>
            <a:off x="2971800" y="1905000"/>
            <a:ext cx="3810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24590" name="Line 14"/>
          <p:cNvSpPr>
            <a:spLocks noChangeShapeType="1"/>
          </p:cNvSpPr>
          <p:nvPr/>
        </p:nvSpPr>
        <p:spPr bwMode="auto">
          <a:xfrm>
            <a:off x="228600" y="4343400"/>
            <a:ext cx="84582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s-ES"/>
          </a:p>
        </p:txBody>
      </p:sp>
      <p:sp>
        <p:nvSpPr>
          <p:cNvPr id="24591" name="Rectangle 15"/>
          <p:cNvSpPr>
            <a:spLocks noChangeArrowheads="1"/>
          </p:cNvSpPr>
          <p:nvPr/>
        </p:nvSpPr>
        <p:spPr bwMode="auto">
          <a:xfrm>
            <a:off x="3505200" y="6172200"/>
            <a:ext cx="1676400" cy="457200"/>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TCP/IP socket</a:t>
            </a:r>
          </a:p>
        </p:txBody>
      </p:sp>
      <p:sp>
        <p:nvSpPr>
          <p:cNvPr id="24592" name="Line 18"/>
          <p:cNvSpPr>
            <a:spLocks noChangeShapeType="1"/>
          </p:cNvSpPr>
          <p:nvPr/>
        </p:nvSpPr>
        <p:spPr bwMode="auto">
          <a:xfrm flipV="1">
            <a:off x="3429000" y="2438400"/>
            <a:ext cx="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24593" name="Oval 19"/>
          <p:cNvSpPr>
            <a:spLocks noChangeArrowheads="1"/>
          </p:cNvSpPr>
          <p:nvPr/>
        </p:nvSpPr>
        <p:spPr bwMode="auto">
          <a:xfrm>
            <a:off x="3276600" y="2209800"/>
            <a:ext cx="304800" cy="228600"/>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ES" altLang="es-ES"/>
          </a:p>
        </p:txBody>
      </p:sp>
      <p:sp>
        <p:nvSpPr>
          <p:cNvPr id="24594" name="Text Box 21"/>
          <p:cNvSpPr txBox="1">
            <a:spLocks noChangeArrowheads="1"/>
          </p:cNvSpPr>
          <p:nvPr/>
        </p:nvSpPr>
        <p:spPr bwMode="auto">
          <a:xfrm>
            <a:off x="228600" y="3657600"/>
            <a:ext cx="14414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a:t>remoting </a:t>
            </a:r>
          </a:p>
          <a:p>
            <a:pPr eaLnBrk="1" hangingPunct="1"/>
            <a:r>
              <a:rPr lang="en-US" altLang="es-ES"/>
              <a:t>architecture </a:t>
            </a:r>
          </a:p>
          <a:p>
            <a:pPr eaLnBrk="1" hangingPunct="1"/>
            <a:r>
              <a:rPr lang="en-US" altLang="es-ES"/>
              <a:t>level</a:t>
            </a:r>
          </a:p>
        </p:txBody>
      </p:sp>
      <p:sp>
        <p:nvSpPr>
          <p:cNvPr id="24595" name="Text Box 22"/>
          <p:cNvSpPr txBox="1">
            <a:spLocks noChangeArrowheads="1"/>
          </p:cNvSpPr>
          <p:nvPr/>
        </p:nvSpPr>
        <p:spPr bwMode="auto">
          <a:xfrm>
            <a:off x="152400" y="5943600"/>
            <a:ext cx="2012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a:t>wire protocol level</a:t>
            </a:r>
          </a:p>
        </p:txBody>
      </p:sp>
      <p:sp>
        <p:nvSpPr>
          <p:cNvPr id="24596" name="Rectangle 23"/>
          <p:cNvSpPr>
            <a:spLocks noChangeArrowheads="1"/>
          </p:cNvSpPr>
          <p:nvPr/>
        </p:nvSpPr>
        <p:spPr bwMode="auto">
          <a:xfrm>
            <a:off x="3505200" y="5715000"/>
            <a:ext cx="1676400" cy="457200"/>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http protocol</a:t>
            </a:r>
          </a:p>
        </p:txBody>
      </p:sp>
      <p:sp>
        <p:nvSpPr>
          <p:cNvPr id="24597" name="Rectangle 24"/>
          <p:cNvSpPr>
            <a:spLocks noChangeArrowheads="1"/>
          </p:cNvSpPr>
          <p:nvPr/>
        </p:nvSpPr>
        <p:spPr bwMode="auto">
          <a:xfrm>
            <a:off x="5638800" y="5791200"/>
            <a:ext cx="1295400" cy="685800"/>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http</a:t>
            </a:r>
          </a:p>
          <a:p>
            <a:pPr algn="ctr" eaLnBrk="1" hangingPunct="1"/>
            <a:r>
              <a:rPr lang="en-US" altLang="es-ES"/>
              <a:t>server</a:t>
            </a:r>
          </a:p>
        </p:txBody>
      </p:sp>
      <p:sp>
        <p:nvSpPr>
          <p:cNvPr id="24598" name="Rectangle 25"/>
          <p:cNvSpPr>
            <a:spLocks noChangeArrowheads="1"/>
          </p:cNvSpPr>
          <p:nvPr/>
        </p:nvSpPr>
        <p:spPr bwMode="auto">
          <a:xfrm>
            <a:off x="2209800" y="5791200"/>
            <a:ext cx="990600" cy="685800"/>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http</a:t>
            </a:r>
          </a:p>
          <a:p>
            <a:pPr algn="ctr" eaLnBrk="1" hangingPunct="1"/>
            <a:r>
              <a:rPr lang="en-US" altLang="es-ES"/>
              <a:t>server</a:t>
            </a:r>
          </a:p>
        </p:txBody>
      </p:sp>
      <p:sp>
        <p:nvSpPr>
          <p:cNvPr id="24599" name="Rectangle 29"/>
          <p:cNvSpPr>
            <a:spLocks noChangeArrowheads="1"/>
          </p:cNvSpPr>
          <p:nvPr/>
        </p:nvSpPr>
        <p:spPr bwMode="auto">
          <a:xfrm>
            <a:off x="2209800" y="3657600"/>
            <a:ext cx="4419600" cy="1752600"/>
          </a:xfrm>
          <a:prstGeom prst="rect">
            <a:avLst/>
          </a:prstGeom>
          <a:solidFill>
            <a:srgbClr val="C0C0C0"/>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s-ES" altLang="es-ES"/>
          </a:p>
        </p:txBody>
      </p:sp>
      <p:sp>
        <p:nvSpPr>
          <p:cNvPr id="24600" name="Line 30"/>
          <p:cNvSpPr>
            <a:spLocks noChangeShapeType="1"/>
          </p:cNvSpPr>
          <p:nvPr/>
        </p:nvSpPr>
        <p:spPr bwMode="auto">
          <a:xfrm>
            <a:off x="2209800" y="3657600"/>
            <a:ext cx="21336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24601" name="Line 31"/>
          <p:cNvSpPr>
            <a:spLocks noChangeShapeType="1"/>
          </p:cNvSpPr>
          <p:nvPr/>
        </p:nvSpPr>
        <p:spPr bwMode="auto">
          <a:xfrm flipH="1">
            <a:off x="4419600" y="3657600"/>
            <a:ext cx="21336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24602" name="AutoShape 33"/>
          <p:cNvSpPr>
            <a:spLocks noChangeArrowheads="1"/>
          </p:cNvSpPr>
          <p:nvPr/>
        </p:nvSpPr>
        <p:spPr bwMode="auto">
          <a:xfrm>
            <a:off x="2362200" y="4419600"/>
            <a:ext cx="4114800" cy="838200"/>
          </a:xfrm>
          <a:prstGeom prst="flowChartDocumen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body</a:t>
            </a:r>
          </a:p>
        </p:txBody>
      </p:sp>
      <p:sp>
        <p:nvSpPr>
          <p:cNvPr id="24603" name="Text Box 35"/>
          <p:cNvSpPr txBox="1">
            <a:spLocks noChangeArrowheads="1"/>
          </p:cNvSpPr>
          <p:nvPr/>
        </p:nvSpPr>
        <p:spPr bwMode="auto">
          <a:xfrm>
            <a:off x="3886200" y="3733800"/>
            <a:ext cx="111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a:t>envelope</a:t>
            </a:r>
          </a:p>
        </p:txBody>
      </p:sp>
      <p:sp>
        <p:nvSpPr>
          <p:cNvPr id="24604" name="Rectangle 36"/>
          <p:cNvSpPr>
            <a:spLocks noChangeArrowheads="1"/>
          </p:cNvSpPr>
          <p:nvPr/>
        </p:nvSpPr>
        <p:spPr bwMode="auto">
          <a:xfrm>
            <a:off x="2438400" y="3810000"/>
            <a:ext cx="1219200" cy="533400"/>
          </a:xfrm>
          <a:prstGeom prst="rect">
            <a:avLst/>
          </a:prstGeom>
          <a:solidFill>
            <a:srgbClr val="FFFFFF"/>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header</a:t>
            </a:r>
          </a:p>
        </p:txBody>
      </p:sp>
      <p:sp>
        <p:nvSpPr>
          <p:cNvPr id="24605" name="Rectangle 37"/>
          <p:cNvSpPr>
            <a:spLocks noChangeArrowheads="1"/>
          </p:cNvSpPr>
          <p:nvPr/>
        </p:nvSpPr>
        <p:spPr bwMode="auto">
          <a:xfrm>
            <a:off x="5029200" y="3810000"/>
            <a:ext cx="1219200" cy="533400"/>
          </a:xfrm>
          <a:prstGeom prst="rect">
            <a:avLst/>
          </a:prstGeom>
          <a:solidFill>
            <a:srgbClr val="FFFFFF"/>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header</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36</a:t>
            </a:fld>
            <a:endParaRPr lang="es-ES" dirty="0"/>
          </a:p>
        </p:txBody>
      </p:sp>
    </p:spTree>
    <p:extLst>
      <p:ext uri="{BB962C8B-B14F-4D97-AF65-F5344CB8AC3E}">
        <p14:creationId xmlns:p14="http://schemas.microsoft.com/office/powerpoint/2010/main" val="26829244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s-ES" dirty="0"/>
              <a:t>A More Involved Example </a:t>
            </a:r>
          </a:p>
        </p:txBody>
      </p:sp>
      <p:sp>
        <p:nvSpPr>
          <p:cNvPr id="5" name="4 Marcador de contenido"/>
          <p:cNvSpPr>
            <a:spLocks noGrp="1"/>
          </p:cNvSpPr>
          <p:nvPr>
            <p:ph idx="1"/>
          </p:nvPr>
        </p:nvSpPr>
        <p:spPr/>
        <p:txBody>
          <a:bodyPr/>
          <a:lstStyle/>
          <a:p>
            <a:endParaRPr lang="es-ES"/>
          </a:p>
        </p:txBody>
      </p:sp>
      <p:sp>
        <p:nvSpPr>
          <p:cNvPr id="13316" name="Rectangle 4"/>
          <p:cNvSpPr>
            <a:spLocks noChangeArrowheads="1"/>
          </p:cNvSpPr>
          <p:nvPr/>
        </p:nvSpPr>
        <p:spPr bwMode="auto">
          <a:xfrm>
            <a:off x="762000" y="1926750"/>
            <a:ext cx="1295400" cy="18288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buyer</a:t>
            </a:r>
          </a:p>
        </p:txBody>
      </p:sp>
      <p:sp>
        <p:nvSpPr>
          <p:cNvPr id="13317" name="Rectangle 5"/>
          <p:cNvSpPr>
            <a:spLocks noChangeArrowheads="1"/>
          </p:cNvSpPr>
          <p:nvPr/>
        </p:nvSpPr>
        <p:spPr bwMode="auto">
          <a:xfrm>
            <a:off x="6781800" y="478950"/>
            <a:ext cx="1828800" cy="14478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seller</a:t>
            </a:r>
          </a:p>
        </p:txBody>
      </p:sp>
      <p:sp>
        <p:nvSpPr>
          <p:cNvPr id="13318" name="Rectangle 6"/>
          <p:cNvSpPr>
            <a:spLocks noChangeArrowheads="1"/>
          </p:cNvSpPr>
          <p:nvPr/>
        </p:nvSpPr>
        <p:spPr bwMode="auto">
          <a:xfrm>
            <a:off x="6781800" y="2231550"/>
            <a:ext cx="1828800" cy="14478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seller</a:t>
            </a:r>
          </a:p>
        </p:txBody>
      </p:sp>
      <p:sp>
        <p:nvSpPr>
          <p:cNvPr id="13319" name="Rectangle 7"/>
          <p:cNvSpPr>
            <a:spLocks noChangeArrowheads="1"/>
          </p:cNvSpPr>
          <p:nvPr/>
        </p:nvSpPr>
        <p:spPr bwMode="auto">
          <a:xfrm>
            <a:off x="6858000" y="4136550"/>
            <a:ext cx="1752600" cy="14478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seller</a:t>
            </a:r>
          </a:p>
        </p:txBody>
      </p:sp>
      <p:sp>
        <p:nvSpPr>
          <p:cNvPr id="13320" name="Rectangle 8" descr="Light downward diagonal"/>
          <p:cNvSpPr>
            <a:spLocks noChangeArrowheads="1"/>
          </p:cNvSpPr>
          <p:nvPr/>
        </p:nvSpPr>
        <p:spPr bwMode="auto">
          <a:xfrm>
            <a:off x="3657600" y="1926750"/>
            <a:ext cx="1371600" cy="1981200"/>
          </a:xfrm>
          <a:prstGeom prst="rect">
            <a:avLst/>
          </a:prstGeom>
          <a:pattFill prst="ltDnDiag">
            <a:fgClr>
              <a:schemeClr val="accent1"/>
            </a:fgClr>
            <a:bgClr>
              <a:schemeClr val="bg1"/>
            </a:bgClr>
          </a:patt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t>message</a:t>
            </a:r>
          </a:p>
          <a:p>
            <a:pPr algn="ctr" eaLnBrk="1" hangingPunct="1"/>
            <a:r>
              <a:rPr lang="en-US" altLang="es-ES"/>
              <a:t>broker</a:t>
            </a:r>
          </a:p>
        </p:txBody>
      </p:sp>
      <p:sp>
        <p:nvSpPr>
          <p:cNvPr id="13321" name="Line 9"/>
          <p:cNvSpPr>
            <a:spLocks noChangeShapeType="1"/>
          </p:cNvSpPr>
          <p:nvPr/>
        </p:nvSpPr>
        <p:spPr bwMode="auto">
          <a:xfrm>
            <a:off x="2057400" y="2536350"/>
            <a:ext cx="472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13322" name="Line 10"/>
          <p:cNvSpPr>
            <a:spLocks noChangeShapeType="1"/>
          </p:cNvSpPr>
          <p:nvPr/>
        </p:nvSpPr>
        <p:spPr bwMode="auto">
          <a:xfrm flipH="1" flipV="1">
            <a:off x="2057400" y="2917350"/>
            <a:ext cx="472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13323" name="Line 12"/>
          <p:cNvSpPr>
            <a:spLocks noChangeShapeType="1"/>
          </p:cNvSpPr>
          <p:nvPr/>
        </p:nvSpPr>
        <p:spPr bwMode="auto">
          <a:xfrm>
            <a:off x="2057400" y="3374550"/>
            <a:ext cx="472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13324" name="Text Box 13"/>
          <p:cNvSpPr txBox="1">
            <a:spLocks noChangeArrowheads="1"/>
          </p:cNvSpPr>
          <p:nvPr/>
        </p:nvSpPr>
        <p:spPr bwMode="auto">
          <a:xfrm>
            <a:off x="2651125" y="2191863"/>
            <a:ext cx="66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a:t>RFQ</a:t>
            </a:r>
          </a:p>
        </p:txBody>
      </p:sp>
      <p:sp>
        <p:nvSpPr>
          <p:cNvPr id="13325" name="Text Box 14"/>
          <p:cNvSpPr txBox="1">
            <a:spLocks noChangeArrowheads="1"/>
          </p:cNvSpPr>
          <p:nvPr/>
        </p:nvSpPr>
        <p:spPr bwMode="auto">
          <a:xfrm>
            <a:off x="5013325" y="2572863"/>
            <a:ext cx="1835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a:t>QuoteResponse</a:t>
            </a:r>
          </a:p>
        </p:txBody>
      </p:sp>
      <p:sp>
        <p:nvSpPr>
          <p:cNvPr id="13326" name="Text Box 15"/>
          <p:cNvSpPr txBox="1">
            <a:spLocks noChangeArrowheads="1"/>
          </p:cNvSpPr>
          <p:nvPr/>
        </p:nvSpPr>
        <p:spPr bwMode="auto">
          <a:xfrm>
            <a:off x="2362200" y="2993550"/>
            <a:ext cx="831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a:t>Award</a:t>
            </a:r>
          </a:p>
        </p:txBody>
      </p:sp>
      <p:sp>
        <p:nvSpPr>
          <p:cNvPr id="13327" name="Line 16"/>
          <p:cNvSpPr>
            <a:spLocks noChangeShapeType="1"/>
          </p:cNvSpPr>
          <p:nvPr/>
        </p:nvSpPr>
        <p:spPr bwMode="auto">
          <a:xfrm>
            <a:off x="5029200" y="2536350"/>
            <a:ext cx="1828800" cy="2362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13328" name="Line 17"/>
          <p:cNvSpPr>
            <a:spLocks noChangeShapeType="1"/>
          </p:cNvSpPr>
          <p:nvPr/>
        </p:nvSpPr>
        <p:spPr bwMode="auto">
          <a:xfrm flipV="1">
            <a:off x="5029200" y="859950"/>
            <a:ext cx="1752600" cy="1676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37</a:t>
            </a:fld>
            <a:endParaRPr lang="es-ES" dirty="0"/>
          </a:p>
        </p:txBody>
      </p:sp>
    </p:spTree>
    <p:extLst>
      <p:ext uri="{BB962C8B-B14F-4D97-AF65-F5344CB8AC3E}">
        <p14:creationId xmlns:p14="http://schemas.microsoft.com/office/powerpoint/2010/main" val="2936165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altLang="es-ES" dirty="0"/>
              <a:t>Conversational SOAP </a:t>
            </a:r>
            <a:br>
              <a:rPr lang="en-US" altLang="es-ES" dirty="0"/>
            </a:br>
            <a:r>
              <a:rPr lang="en-US" altLang="es-ES" dirty="0"/>
              <a:t>Message Exchange: A Request</a:t>
            </a:r>
          </a:p>
        </p:txBody>
      </p:sp>
      <p:sp>
        <p:nvSpPr>
          <p:cNvPr id="14339" name="Content Placeholder 2"/>
          <p:cNvSpPr>
            <a:spLocks noGrp="1"/>
          </p:cNvSpPr>
          <p:nvPr>
            <p:ph idx="1"/>
          </p:nvPr>
        </p:nvSpPr>
        <p:spPr/>
        <p:txBody>
          <a:bodyPr/>
          <a:lstStyle/>
          <a:p>
            <a:pPr eaLnBrk="1" hangingPunct="1">
              <a:lnSpc>
                <a:spcPct val="80000"/>
              </a:lnSpc>
              <a:buFontTx/>
              <a:buNone/>
            </a:pPr>
            <a:r>
              <a:rPr lang="en-US" altLang="es-ES" sz="1600" dirty="0">
                <a:latin typeface="Courier New" pitchFamily="49" charset="0"/>
              </a:rPr>
              <a:t>	&lt;?xml version='1.0' ?&gt; </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env:Envelope</a:t>
            </a:r>
            <a:r>
              <a:rPr lang="en-US" altLang="es-ES" sz="1600" dirty="0">
                <a:latin typeface="Courier New" pitchFamily="49" charset="0"/>
              </a:rPr>
              <a:t> </a:t>
            </a:r>
            <a:r>
              <a:rPr lang="en-US" altLang="es-ES" sz="1600" dirty="0" err="1">
                <a:latin typeface="Courier New" pitchFamily="49" charset="0"/>
              </a:rPr>
              <a:t>xmlns:env</a:t>
            </a:r>
            <a:r>
              <a:rPr lang="en-US" altLang="es-ES" sz="1600" dirty="0">
                <a:latin typeface="Courier New" pitchFamily="49" charset="0"/>
              </a:rPr>
              <a:t>="http://www.w3.org/2003/05/soap-envelope"&gt; </a:t>
            </a:r>
          </a:p>
          <a:p>
            <a:pPr lvl="1" eaLnBrk="1" hangingPunct="1">
              <a:lnSpc>
                <a:spcPct val="80000"/>
              </a:lnSpc>
            </a:pPr>
            <a:r>
              <a:rPr lang="en-US" altLang="es-ES" sz="1600" dirty="0">
                <a:latin typeface="Courier New" pitchFamily="49" charset="0"/>
              </a:rPr>
              <a:t>&lt;</a:t>
            </a:r>
            <a:r>
              <a:rPr lang="en-US" altLang="es-ES" sz="1600" dirty="0" err="1">
                <a:latin typeface="Courier New" pitchFamily="49" charset="0"/>
              </a:rPr>
              <a:t>env:Header</a:t>
            </a:r>
            <a:r>
              <a:rPr lang="en-US" altLang="es-ES" sz="1600" dirty="0">
                <a:latin typeface="Courier New" pitchFamily="49" charset="0"/>
              </a:rPr>
              <a:t>&gt; </a:t>
            </a:r>
          </a:p>
          <a:p>
            <a:pPr lvl="2" eaLnBrk="1" hangingPunct="1">
              <a:lnSpc>
                <a:spcPct val="80000"/>
              </a:lnSpc>
            </a:pPr>
            <a:r>
              <a:rPr lang="en-US" altLang="es-ES" sz="1600" dirty="0">
                <a:latin typeface="Courier New" pitchFamily="49" charset="0"/>
              </a:rPr>
              <a:t>&lt;</a:t>
            </a:r>
            <a:r>
              <a:rPr lang="en-US" altLang="es-ES" sz="1600" dirty="0" err="1">
                <a:latin typeface="Courier New" pitchFamily="49" charset="0"/>
              </a:rPr>
              <a:t>r:RFQNum</a:t>
            </a:r>
            <a:r>
              <a:rPr lang="en-US" altLang="es-ES" sz="1600" dirty="0">
                <a:latin typeface="Courier New" pitchFamily="49" charset="0"/>
              </a:rPr>
              <a:t> </a:t>
            </a:r>
            <a:r>
              <a:rPr lang="en-US" altLang="es-ES" sz="1600" dirty="0" err="1">
                <a:latin typeface="Courier New" pitchFamily="49" charset="0"/>
              </a:rPr>
              <a:t>xmlns:r</a:t>
            </a:r>
            <a:r>
              <a:rPr lang="en-US" altLang="es-ES" sz="1600" dirty="0">
                <a:latin typeface="Courier New" pitchFamily="49" charset="0"/>
              </a:rPr>
              <a:t>=“</a:t>
            </a:r>
            <a:r>
              <a:rPr lang="en-US" altLang="es-ES" sz="1600" dirty="0">
                <a:latin typeface="Courier New" pitchFamily="49" charset="0"/>
                <a:hlinkClick r:id="rId2"/>
              </a:rPr>
              <a:t>http://bigco.example.org/RFQ</a:t>
            </a:r>
            <a:r>
              <a:rPr lang="en-US" altLang="es-ES" sz="1600" dirty="0">
                <a:latin typeface="Courier New" pitchFamily="49" charset="0"/>
              </a:rPr>
              <a:t>” </a:t>
            </a:r>
            <a:r>
              <a:rPr lang="en-US" altLang="es-ES" sz="1600" dirty="0" err="1">
                <a:latin typeface="Courier New" pitchFamily="49" charset="0"/>
              </a:rPr>
              <a:t>env:mustUnderstand</a:t>
            </a:r>
            <a:r>
              <a:rPr lang="en-US" altLang="es-ES" sz="1600" dirty="0">
                <a:latin typeface="Courier New" pitchFamily="49" charset="0"/>
              </a:rPr>
              <a:t>=“true”&gt;101&lt;/</a:t>
            </a:r>
            <a:r>
              <a:rPr lang="en-US" altLang="es-ES" sz="1600" dirty="0" err="1">
                <a:latin typeface="Courier New" pitchFamily="49" charset="0"/>
              </a:rPr>
              <a:t>r:RFQNum</a:t>
            </a:r>
            <a:r>
              <a:rPr lang="en-US" altLang="es-ES" sz="1600" dirty="0">
                <a:latin typeface="Courier New" pitchFamily="49" charset="0"/>
              </a:rPr>
              <a:t>&gt;</a:t>
            </a:r>
          </a:p>
          <a:p>
            <a:pPr lvl="2" eaLnBrk="1" hangingPunct="1">
              <a:lnSpc>
                <a:spcPct val="80000"/>
              </a:lnSpc>
            </a:pPr>
            <a:r>
              <a:rPr lang="en-US" altLang="es-ES" sz="1600" dirty="0">
                <a:latin typeface="Courier New" pitchFamily="49" charset="0"/>
              </a:rPr>
              <a:t>&lt;</a:t>
            </a:r>
            <a:r>
              <a:rPr lang="en-US" altLang="es-ES" sz="1600" dirty="0" err="1">
                <a:latin typeface="Courier New" pitchFamily="49" charset="0"/>
              </a:rPr>
              <a:t>r:custNum</a:t>
            </a:r>
            <a:r>
              <a:rPr lang="en-US" altLang="es-ES" sz="1600" dirty="0">
                <a:latin typeface="Courier New" pitchFamily="49" charset="0"/>
              </a:rPr>
              <a:t> </a:t>
            </a:r>
            <a:r>
              <a:rPr lang="en-US" altLang="es-ES" sz="1600" dirty="0" err="1">
                <a:latin typeface="Courier New" pitchFamily="49" charset="0"/>
              </a:rPr>
              <a:t>env:mustUnderstand</a:t>
            </a:r>
            <a:r>
              <a:rPr lang="en-US" altLang="es-ES" sz="1600" dirty="0">
                <a:latin typeface="Courier New" pitchFamily="49" charset="0"/>
              </a:rPr>
              <a:t>=“true”&gt;17&lt;/</a:t>
            </a:r>
            <a:r>
              <a:rPr lang="en-US" altLang="es-ES" sz="1600" dirty="0" err="1">
                <a:latin typeface="Courier New" pitchFamily="49" charset="0"/>
              </a:rPr>
              <a:t>r:custNum</a:t>
            </a:r>
            <a:r>
              <a:rPr lang="en-US" altLang="es-ES" sz="1600" dirty="0">
                <a:latin typeface="Courier New" pitchFamily="49" charset="0"/>
              </a:rPr>
              <a:t>&gt;</a:t>
            </a:r>
          </a:p>
          <a:p>
            <a:pPr lvl="1" eaLnBrk="1" hangingPunct="1">
              <a:lnSpc>
                <a:spcPct val="80000"/>
              </a:lnSpc>
            </a:pPr>
            <a:r>
              <a:rPr lang="en-US" altLang="es-ES" sz="1600" dirty="0">
                <a:latin typeface="Courier New" pitchFamily="49" charset="0"/>
              </a:rPr>
              <a:t>&lt;/</a:t>
            </a:r>
            <a:r>
              <a:rPr lang="en-US" altLang="es-ES" sz="1600" dirty="0" err="1">
                <a:latin typeface="Courier New" pitchFamily="49" charset="0"/>
              </a:rPr>
              <a:t>env:Header</a:t>
            </a:r>
            <a:r>
              <a:rPr lang="en-US" altLang="es-ES" sz="1600" dirty="0">
                <a:latin typeface="Courier New" pitchFamily="49" charset="0"/>
              </a:rPr>
              <a:t>&gt;</a:t>
            </a:r>
          </a:p>
          <a:p>
            <a:pPr lvl="1" eaLnBrk="1" hangingPunct="1">
              <a:lnSpc>
                <a:spcPct val="80000"/>
              </a:lnSpc>
            </a:pPr>
            <a:r>
              <a:rPr lang="en-US" altLang="es-ES" sz="1600" dirty="0">
                <a:latin typeface="Courier New" pitchFamily="49" charset="0"/>
              </a:rPr>
              <a:t>&lt;</a:t>
            </a:r>
            <a:r>
              <a:rPr lang="en-US" altLang="es-ES" sz="1600" dirty="0" err="1">
                <a:latin typeface="Courier New" pitchFamily="49" charset="0"/>
              </a:rPr>
              <a:t>env:Body</a:t>
            </a:r>
            <a:r>
              <a:rPr lang="en-US" altLang="es-ES" sz="1600" dirty="0">
                <a:latin typeface="Courier New" pitchFamily="49" charset="0"/>
              </a:rPr>
              <a:t>&gt;</a:t>
            </a:r>
          </a:p>
          <a:p>
            <a:pPr lvl="2" eaLnBrk="1" hangingPunct="1">
              <a:lnSpc>
                <a:spcPct val="80000"/>
              </a:lnSpc>
            </a:pPr>
            <a:r>
              <a:rPr lang="en-US" altLang="es-ES" sz="1600" dirty="0">
                <a:latin typeface="Courier New" pitchFamily="49" charset="0"/>
              </a:rPr>
              <a:t>&lt;</a:t>
            </a:r>
            <a:r>
              <a:rPr lang="en-US" altLang="es-ES" sz="1600" dirty="0" err="1">
                <a:latin typeface="Courier New" pitchFamily="49" charset="0"/>
              </a:rPr>
              <a:t>r:RFQ</a:t>
            </a:r>
            <a:r>
              <a:rPr lang="en-US" altLang="es-ES" sz="1600" dirty="0">
                <a:latin typeface="Courier New" pitchFamily="49" charset="0"/>
              </a:rPr>
              <a:t> </a:t>
            </a:r>
            <a:r>
              <a:rPr lang="en-US" altLang="es-ES" sz="1800" dirty="0" err="1">
                <a:latin typeface="Courier New" pitchFamily="49" charset="0"/>
              </a:rPr>
              <a:t>xmlns:r</a:t>
            </a:r>
            <a:r>
              <a:rPr lang="en-US" altLang="es-ES" sz="1800" dirty="0">
                <a:latin typeface="Courier New" pitchFamily="49" charset="0"/>
              </a:rPr>
              <a:t>=“</a:t>
            </a:r>
            <a:r>
              <a:rPr lang="en-US" altLang="es-ES" sz="1800" dirty="0">
                <a:latin typeface="Courier New" pitchFamily="49" charset="0"/>
                <a:hlinkClick r:id="rId2"/>
              </a:rPr>
              <a:t>http://bigco.example.org/RFQ</a:t>
            </a:r>
            <a:r>
              <a:rPr lang="en-US" altLang="es-ES" sz="1800" dirty="0">
                <a:latin typeface="Courier New" pitchFamily="49" charset="0"/>
              </a:rPr>
              <a:t>”</a:t>
            </a:r>
            <a:r>
              <a:rPr lang="en-US" altLang="es-ES" sz="1600" dirty="0">
                <a:latin typeface="Courier New" pitchFamily="49" charset="0"/>
              </a:rPr>
              <a:t>&gt;</a:t>
            </a:r>
          </a:p>
          <a:p>
            <a:pPr lvl="3" eaLnBrk="1" hangingPunct="1">
              <a:lnSpc>
                <a:spcPct val="80000"/>
              </a:lnSpc>
            </a:pPr>
            <a:r>
              <a:rPr lang="en-US" altLang="es-ES" sz="1600" dirty="0">
                <a:latin typeface="Courier New" pitchFamily="49" charset="0"/>
              </a:rPr>
              <a:t>&lt;</a:t>
            </a:r>
            <a:r>
              <a:rPr lang="en-US" altLang="es-ES" sz="1600" dirty="0" err="1">
                <a:latin typeface="Courier New" pitchFamily="49" charset="0"/>
              </a:rPr>
              <a:t>r:manufacturer</a:t>
            </a:r>
            <a:r>
              <a:rPr lang="en-US" altLang="es-ES" sz="1600" dirty="0">
                <a:latin typeface="Courier New" pitchFamily="49" charset="0"/>
              </a:rPr>
              <a:t>&gt;SanDisk&lt;/r:&lt;Manufacturer&gt;</a:t>
            </a:r>
          </a:p>
          <a:p>
            <a:pPr lvl="3" eaLnBrk="1" hangingPunct="1">
              <a:lnSpc>
                <a:spcPct val="80000"/>
              </a:lnSpc>
            </a:pPr>
            <a:r>
              <a:rPr lang="en-US" altLang="es-ES" sz="1600" dirty="0">
                <a:latin typeface="Courier New" pitchFamily="49" charset="0"/>
              </a:rPr>
              <a:t>&lt;</a:t>
            </a:r>
            <a:r>
              <a:rPr lang="en-US" altLang="es-ES" sz="1600" dirty="0" err="1">
                <a:latin typeface="Courier New" pitchFamily="49" charset="0"/>
              </a:rPr>
              <a:t>r:productname</a:t>
            </a:r>
            <a:r>
              <a:rPr lang="en-US" altLang="es-ES" sz="1600" dirty="0">
                <a:latin typeface="Courier New" pitchFamily="49" charset="0"/>
              </a:rPr>
              <a:t>&gt;</a:t>
            </a:r>
            <a:r>
              <a:rPr lang="en-US" altLang="es-ES" sz="1600" dirty="0" err="1">
                <a:latin typeface="Courier New" pitchFamily="49" charset="0"/>
              </a:rPr>
              <a:t>SecureDigital</a:t>
            </a:r>
            <a:r>
              <a:rPr lang="en-US" altLang="es-ES" sz="1600" dirty="0">
                <a:latin typeface="Courier New" pitchFamily="49" charset="0"/>
              </a:rPr>
              <a:t> memory&lt;/</a:t>
            </a:r>
            <a:r>
              <a:rPr lang="en-US" altLang="es-ES" sz="1600" dirty="0" err="1">
                <a:latin typeface="Courier New" pitchFamily="49" charset="0"/>
              </a:rPr>
              <a:t>r:productname</a:t>
            </a:r>
            <a:r>
              <a:rPr lang="en-US" altLang="es-ES" sz="1600" dirty="0">
                <a:latin typeface="Courier New" pitchFamily="49" charset="0"/>
              </a:rPr>
              <a:t>&gt;</a:t>
            </a:r>
          </a:p>
          <a:p>
            <a:pPr lvl="3" eaLnBrk="1" hangingPunct="1">
              <a:lnSpc>
                <a:spcPct val="80000"/>
              </a:lnSpc>
            </a:pPr>
            <a:r>
              <a:rPr lang="en-US" altLang="es-ES" sz="1600" dirty="0">
                <a:latin typeface="Courier New" pitchFamily="49" charset="0"/>
              </a:rPr>
              <a:t>&lt;</a:t>
            </a:r>
            <a:r>
              <a:rPr lang="en-US" altLang="es-ES" sz="1600" dirty="0" err="1">
                <a:latin typeface="Courier New" pitchFamily="49" charset="0"/>
              </a:rPr>
              <a:t>r:size</a:t>
            </a:r>
            <a:r>
              <a:rPr lang="en-US" altLang="es-ES" sz="1600" dirty="0">
                <a:latin typeface="Courier New" pitchFamily="49" charset="0"/>
              </a:rPr>
              <a:t>&gt;1GB&lt;/</a:t>
            </a:r>
            <a:r>
              <a:rPr lang="en-US" altLang="es-ES" sz="1600" dirty="0" err="1">
                <a:latin typeface="Courier New" pitchFamily="49" charset="0"/>
              </a:rPr>
              <a:t>r:size</a:t>
            </a:r>
            <a:r>
              <a:rPr lang="en-US" altLang="es-ES" sz="1600" dirty="0">
                <a:latin typeface="Courier New" pitchFamily="49" charset="0"/>
              </a:rPr>
              <a:t>&gt;</a:t>
            </a:r>
          </a:p>
          <a:p>
            <a:pPr lvl="3" eaLnBrk="1" hangingPunct="1">
              <a:lnSpc>
                <a:spcPct val="80000"/>
              </a:lnSpc>
            </a:pPr>
            <a:r>
              <a:rPr lang="en-US" altLang="es-ES" sz="1600" dirty="0">
                <a:latin typeface="Courier New" pitchFamily="49" charset="0"/>
              </a:rPr>
              <a:t>&lt;</a:t>
            </a:r>
            <a:r>
              <a:rPr lang="en-US" altLang="es-ES" sz="1600" dirty="0" err="1">
                <a:latin typeface="Courier New" pitchFamily="49" charset="0"/>
              </a:rPr>
              <a:t>r:substitutable</a:t>
            </a:r>
            <a:r>
              <a:rPr lang="en-US" altLang="es-ES" sz="1600" dirty="0">
                <a:latin typeface="Courier New" pitchFamily="49" charset="0"/>
              </a:rPr>
              <a:t>/&gt;</a:t>
            </a:r>
          </a:p>
          <a:p>
            <a:pPr lvl="3" eaLnBrk="1" hangingPunct="1">
              <a:lnSpc>
                <a:spcPct val="80000"/>
              </a:lnSpc>
            </a:pPr>
            <a:r>
              <a:rPr lang="en-US" altLang="es-ES" sz="1600" dirty="0">
                <a:latin typeface="Courier New" pitchFamily="49" charset="0"/>
              </a:rPr>
              <a:t>&lt;</a:t>
            </a:r>
            <a:r>
              <a:rPr lang="en-US" altLang="es-ES" sz="1600" dirty="0" err="1">
                <a:latin typeface="Courier New" pitchFamily="49" charset="0"/>
              </a:rPr>
              <a:t>r:quantity</a:t>
            </a:r>
            <a:r>
              <a:rPr lang="en-US" altLang="es-ES" sz="1600" dirty="0">
                <a:latin typeface="Courier New" pitchFamily="49" charset="0"/>
              </a:rPr>
              <a:t>&gt;100&lt;/</a:t>
            </a:r>
            <a:r>
              <a:rPr lang="en-US" altLang="es-ES" sz="1600" dirty="0" err="1">
                <a:latin typeface="Courier New" pitchFamily="49" charset="0"/>
              </a:rPr>
              <a:t>r:quantity</a:t>
            </a:r>
            <a:r>
              <a:rPr lang="en-US" altLang="es-ES" sz="1600" dirty="0">
                <a:latin typeface="Courier New" pitchFamily="49" charset="0"/>
              </a:rPr>
              <a:t>&gt;</a:t>
            </a:r>
          </a:p>
          <a:p>
            <a:pPr lvl="3" eaLnBrk="1" hangingPunct="1">
              <a:lnSpc>
                <a:spcPct val="80000"/>
              </a:lnSpc>
              <a:buFontTx/>
              <a:buNone/>
            </a:pPr>
            <a:r>
              <a:rPr lang="en-US" altLang="es-ES" sz="1400" dirty="0">
                <a:latin typeface="Courier New" pitchFamily="49" charset="0"/>
              </a:rPr>
              <a:t>&lt;/</a:t>
            </a:r>
            <a:r>
              <a:rPr lang="en-US" altLang="es-ES" sz="1400" dirty="0" err="1">
                <a:latin typeface="Courier New" pitchFamily="49" charset="0"/>
              </a:rPr>
              <a:t>r:RFQ</a:t>
            </a:r>
            <a:r>
              <a:rPr lang="en-US" altLang="es-ES" sz="1400" dirty="0">
                <a:latin typeface="Courier New" pitchFamily="49" charset="0"/>
              </a:rPr>
              <a:t>&gt;</a:t>
            </a:r>
          </a:p>
          <a:p>
            <a:pPr lvl="1" eaLnBrk="1" hangingPunct="1">
              <a:lnSpc>
                <a:spcPct val="80000"/>
              </a:lnSpc>
            </a:pPr>
            <a:r>
              <a:rPr lang="en-US" altLang="es-ES" sz="1600" dirty="0">
                <a:latin typeface="Courier New" pitchFamily="49" charset="0"/>
              </a:rPr>
              <a:t>&lt;/</a:t>
            </a:r>
            <a:r>
              <a:rPr lang="en-US" altLang="es-ES" sz="1600" dirty="0" err="1">
                <a:latin typeface="Courier New" pitchFamily="49" charset="0"/>
              </a:rPr>
              <a:t>env:Body</a:t>
            </a:r>
            <a:r>
              <a:rPr lang="en-US" altLang="es-ES" sz="1600" dirty="0">
                <a:latin typeface="Courier New" pitchFamily="49" charset="0"/>
              </a:rPr>
              <a:t>&gt;</a:t>
            </a:r>
          </a:p>
          <a:p>
            <a:pPr eaLnBrk="1" hangingPunct="1">
              <a:lnSpc>
                <a:spcPct val="80000"/>
              </a:lnSpc>
            </a:pPr>
            <a:r>
              <a:rPr lang="en-US" altLang="es-ES" sz="1600" dirty="0">
                <a:latin typeface="Courier New" pitchFamily="49" charset="0"/>
              </a:rPr>
              <a:t>&lt;/</a:t>
            </a:r>
            <a:r>
              <a:rPr lang="en-US" altLang="es-ES" sz="1600" dirty="0" err="1">
                <a:latin typeface="Courier New" pitchFamily="49" charset="0"/>
              </a:rPr>
              <a:t>env:Envelope</a:t>
            </a:r>
            <a:r>
              <a:rPr lang="en-US" altLang="es-ES" sz="1600" dirty="0">
                <a:latin typeface="Courier New" pitchFamily="49" charset="0"/>
              </a:rPr>
              <a:t>&gt;</a:t>
            </a:r>
          </a:p>
          <a:p>
            <a:pPr eaLnBrk="1" hangingPunct="1"/>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38</a:t>
            </a:fld>
            <a:endParaRPr lang="es-ES" dirty="0"/>
          </a:p>
        </p:txBody>
      </p:sp>
    </p:spTree>
    <p:extLst>
      <p:ext uri="{BB962C8B-B14F-4D97-AF65-F5344CB8AC3E}">
        <p14:creationId xmlns:p14="http://schemas.microsoft.com/office/powerpoint/2010/main" val="36542569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ltLang="es-ES" dirty="0"/>
              <a:t>Conversational Exchange: </a:t>
            </a:r>
            <a:br>
              <a:rPr lang="en-US" altLang="es-ES" dirty="0"/>
            </a:br>
            <a:r>
              <a:rPr lang="en-US" altLang="es-ES" dirty="0"/>
              <a:t>A Response</a:t>
            </a:r>
          </a:p>
        </p:txBody>
      </p:sp>
      <p:sp>
        <p:nvSpPr>
          <p:cNvPr id="15363" name="Content Placeholder 2"/>
          <p:cNvSpPr>
            <a:spLocks noGrp="1"/>
          </p:cNvSpPr>
          <p:nvPr>
            <p:ph idx="1"/>
          </p:nvPr>
        </p:nvSpPr>
        <p:spPr/>
        <p:txBody>
          <a:bodyPr/>
          <a:lstStyle/>
          <a:p>
            <a:pPr eaLnBrk="1" hangingPunct="1">
              <a:lnSpc>
                <a:spcPct val="80000"/>
              </a:lnSpc>
              <a:buFontTx/>
              <a:buNone/>
            </a:pPr>
            <a:r>
              <a:rPr lang="en-US" altLang="es-ES" sz="1400" dirty="0">
                <a:latin typeface="Courier New" pitchFamily="49" charset="0"/>
              </a:rPr>
              <a:t>	&lt;?xml version='1.0' ?&gt; </a:t>
            </a:r>
          </a:p>
          <a:p>
            <a:pPr eaLnBrk="1" hangingPunct="1">
              <a:lnSpc>
                <a:spcPct val="80000"/>
              </a:lnSpc>
              <a:buFontTx/>
              <a:buNone/>
            </a:pPr>
            <a:r>
              <a:rPr lang="en-US" altLang="es-ES" sz="1400" dirty="0">
                <a:latin typeface="Courier New" pitchFamily="49" charset="0"/>
              </a:rPr>
              <a:t>	&lt;</a:t>
            </a:r>
            <a:r>
              <a:rPr lang="en-US" altLang="es-ES" sz="1400" dirty="0" err="1">
                <a:latin typeface="Courier New" pitchFamily="49" charset="0"/>
              </a:rPr>
              <a:t>env:Envelope</a:t>
            </a:r>
            <a:r>
              <a:rPr lang="en-US" altLang="es-ES" sz="1400" dirty="0">
                <a:latin typeface="Courier New" pitchFamily="49" charset="0"/>
              </a:rPr>
              <a:t> </a:t>
            </a:r>
            <a:r>
              <a:rPr lang="en-US" altLang="es-ES" sz="1400" dirty="0" err="1">
                <a:latin typeface="Courier New" pitchFamily="49" charset="0"/>
              </a:rPr>
              <a:t>xmlns:env</a:t>
            </a:r>
            <a:r>
              <a:rPr lang="en-US" altLang="es-ES" sz="1400" dirty="0">
                <a:latin typeface="Courier New" pitchFamily="49" charset="0"/>
              </a:rPr>
              <a:t>="http://www.w3.org/2003/05/soap-envelope"&gt; </a:t>
            </a:r>
          </a:p>
          <a:p>
            <a:pPr lvl="1" eaLnBrk="1" hangingPunct="1">
              <a:lnSpc>
                <a:spcPct val="80000"/>
              </a:lnSpc>
            </a:pPr>
            <a:r>
              <a:rPr lang="en-US" altLang="es-ES" sz="1400" dirty="0">
                <a:latin typeface="Courier New" pitchFamily="49" charset="0"/>
              </a:rPr>
              <a:t>&lt;</a:t>
            </a:r>
            <a:r>
              <a:rPr lang="en-US" altLang="es-ES" sz="1400" dirty="0" err="1">
                <a:latin typeface="Courier New" pitchFamily="49" charset="0"/>
              </a:rPr>
              <a:t>env:Header</a:t>
            </a:r>
            <a:r>
              <a:rPr lang="en-US" altLang="es-ES" sz="1400" dirty="0">
                <a:latin typeface="Courier New" pitchFamily="49" charset="0"/>
              </a:rPr>
              <a:t>&gt; </a:t>
            </a:r>
          </a:p>
          <a:p>
            <a:pPr lvl="2" eaLnBrk="1" hangingPunct="1">
              <a:lnSpc>
                <a:spcPct val="80000"/>
              </a:lnSpc>
            </a:pPr>
            <a:r>
              <a:rPr lang="en-US" altLang="es-ES" sz="1400" dirty="0">
                <a:latin typeface="Courier New" pitchFamily="49" charset="0"/>
              </a:rPr>
              <a:t>&lt;</a:t>
            </a:r>
            <a:r>
              <a:rPr lang="en-US" altLang="es-ES" sz="1400" dirty="0" err="1">
                <a:latin typeface="Courier New" pitchFamily="49" charset="0"/>
              </a:rPr>
              <a:t>r:RFQNum</a:t>
            </a:r>
            <a:r>
              <a:rPr lang="en-US" altLang="es-ES" sz="1400" dirty="0">
                <a:latin typeface="Courier New" pitchFamily="49" charset="0"/>
              </a:rPr>
              <a:t> </a:t>
            </a:r>
            <a:r>
              <a:rPr lang="en-US" altLang="es-ES" sz="1400" dirty="0" err="1">
                <a:latin typeface="Courier New" pitchFamily="49" charset="0"/>
              </a:rPr>
              <a:t>xmlns:r</a:t>
            </a:r>
            <a:r>
              <a:rPr lang="en-US" altLang="es-ES" sz="1400" dirty="0">
                <a:latin typeface="Courier New" pitchFamily="49" charset="0"/>
              </a:rPr>
              <a:t>=“</a:t>
            </a:r>
            <a:r>
              <a:rPr lang="en-US" altLang="es-ES" sz="1400" dirty="0">
                <a:latin typeface="Courier New" pitchFamily="49" charset="0"/>
                <a:hlinkClick r:id="rId2"/>
              </a:rPr>
              <a:t>http://bigco.example.org/RFQ</a:t>
            </a:r>
            <a:r>
              <a:rPr lang="en-US" altLang="es-ES" sz="1400" dirty="0">
                <a:latin typeface="Courier New" pitchFamily="49" charset="0"/>
              </a:rPr>
              <a:t>”&gt;</a:t>
            </a:r>
          </a:p>
          <a:p>
            <a:pPr lvl="2" eaLnBrk="1" hangingPunct="1">
              <a:lnSpc>
                <a:spcPct val="80000"/>
              </a:lnSpc>
            </a:pPr>
            <a:r>
              <a:rPr lang="en-US" altLang="es-ES" sz="1400" dirty="0" err="1">
                <a:latin typeface="Courier New" pitchFamily="49" charset="0"/>
              </a:rPr>
              <a:t>env:mustUnderstand</a:t>
            </a:r>
            <a:r>
              <a:rPr lang="en-US" altLang="es-ES" sz="1400" dirty="0">
                <a:latin typeface="Courier New" pitchFamily="49" charset="0"/>
              </a:rPr>
              <a:t>=“true”&gt;101&lt;/</a:t>
            </a:r>
            <a:r>
              <a:rPr lang="en-US" altLang="es-ES" sz="1400" dirty="0" err="1">
                <a:latin typeface="Courier New" pitchFamily="49" charset="0"/>
              </a:rPr>
              <a:t>m:RFQNum</a:t>
            </a:r>
            <a:r>
              <a:rPr lang="en-US" altLang="es-ES" sz="1400" dirty="0">
                <a:latin typeface="Courier New" pitchFamily="49" charset="0"/>
              </a:rPr>
              <a:t>&gt;</a:t>
            </a:r>
          </a:p>
          <a:p>
            <a:pPr lvl="2" eaLnBrk="1" hangingPunct="1">
              <a:lnSpc>
                <a:spcPct val="80000"/>
              </a:lnSpc>
            </a:pPr>
            <a:r>
              <a:rPr lang="en-US" altLang="es-ES" sz="1400" dirty="0">
                <a:latin typeface="Courier New" pitchFamily="49" charset="0"/>
              </a:rPr>
              <a:t>&lt;</a:t>
            </a:r>
            <a:r>
              <a:rPr lang="en-US" altLang="es-ES" sz="1400" dirty="0" err="1">
                <a:latin typeface="Courier New" pitchFamily="49" charset="0"/>
              </a:rPr>
              <a:t>r:vendorID</a:t>
            </a:r>
            <a:r>
              <a:rPr lang="en-US" altLang="es-ES" sz="1400" dirty="0">
                <a:latin typeface="Courier New" pitchFamily="49" charset="0"/>
              </a:rPr>
              <a:t> </a:t>
            </a:r>
            <a:r>
              <a:rPr lang="en-US" altLang="es-ES" sz="1400" dirty="0" err="1">
                <a:latin typeface="Courier New" pitchFamily="49" charset="0"/>
              </a:rPr>
              <a:t>env:mustUnderstand</a:t>
            </a:r>
            <a:r>
              <a:rPr lang="en-US" altLang="es-ES" sz="1400" dirty="0">
                <a:latin typeface="Courier New" pitchFamily="49" charset="0"/>
              </a:rPr>
              <a:t>=“true”&gt;2470&lt;/</a:t>
            </a:r>
            <a:r>
              <a:rPr lang="en-US" altLang="es-ES" sz="1400" dirty="0" err="1">
                <a:latin typeface="Courier New" pitchFamily="49" charset="0"/>
              </a:rPr>
              <a:t>r:vendorID</a:t>
            </a:r>
            <a:r>
              <a:rPr lang="en-US" altLang="es-ES" sz="1400" dirty="0">
                <a:latin typeface="Courier New" pitchFamily="49" charset="0"/>
              </a:rPr>
              <a:t>&gt;</a:t>
            </a:r>
          </a:p>
          <a:p>
            <a:pPr lvl="2" eaLnBrk="1" hangingPunct="1">
              <a:lnSpc>
                <a:spcPct val="80000"/>
              </a:lnSpc>
            </a:pPr>
            <a:r>
              <a:rPr lang="en-US" altLang="es-ES" sz="1400" dirty="0">
                <a:latin typeface="Courier New" pitchFamily="49" charset="0"/>
              </a:rPr>
              <a:t>&lt;</a:t>
            </a:r>
            <a:r>
              <a:rPr lang="en-US" altLang="es-ES" sz="1400" dirty="0" err="1">
                <a:latin typeface="Courier New" pitchFamily="49" charset="0"/>
              </a:rPr>
              <a:t>r:bidNum</a:t>
            </a:r>
            <a:r>
              <a:rPr lang="en-US" altLang="es-ES" sz="1400" dirty="0">
                <a:latin typeface="Courier New" pitchFamily="49" charset="0"/>
              </a:rPr>
              <a:t> </a:t>
            </a:r>
            <a:r>
              <a:rPr lang="en-US" altLang="es-ES" sz="1400" dirty="0" err="1">
                <a:latin typeface="Courier New" pitchFamily="49" charset="0"/>
              </a:rPr>
              <a:t>env:mustUnderstand</a:t>
            </a:r>
            <a:r>
              <a:rPr lang="en-US" altLang="es-ES" sz="1400" dirty="0">
                <a:latin typeface="Courier New" pitchFamily="49" charset="0"/>
              </a:rPr>
              <a:t>=“true”&gt;1&lt;/</a:t>
            </a:r>
            <a:r>
              <a:rPr lang="en-US" altLang="es-ES" sz="1400" dirty="0" err="1">
                <a:latin typeface="Courier New" pitchFamily="49" charset="0"/>
              </a:rPr>
              <a:t>r:RFQNum</a:t>
            </a:r>
            <a:r>
              <a:rPr lang="en-US" altLang="es-ES" sz="1400" dirty="0">
                <a:latin typeface="Courier New" pitchFamily="49" charset="0"/>
              </a:rPr>
              <a:t>&gt;</a:t>
            </a:r>
          </a:p>
          <a:p>
            <a:pPr lvl="2" eaLnBrk="1" hangingPunct="1">
              <a:lnSpc>
                <a:spcPct val="80000"/>
              </a:lnSpc>
            </a:pPr>
            <a:r>
              <a:rPr lang="en-US" altLang="es-ES" sz="1400" dirty="0">
                <a:latin typeface="Courier New" pitchFamily="49" charset="0"/>
              </a:rPr>
              <a:t>&lt;</a:t>
            </a:r>
            <a:r>
              <a:rPr lang="en-US" altLang="es-ES" sz="1400" dirty="0" err="1">
                <a:latin typeface="Courier New" pitchFamily="49" charset="0"/>
              </a:rPr>
              <a:t>r:custNum</a:t>
            </a:r>
            <a:r>
              <a:rPr lang="en-US" altLang="es-ES" sz="1400" dirty="0">
                <a:latin typeface="Courier New" pitchFamily="49" charset="0"/>
              </a:rPr>
              <a:t> </a:t>
            </a:r>
            <a:r>
              <a:rPr lang="en-US" altLang="es-ES" sz="1400" dirty="0" err="1">
                <a:latin typeface="Courier New" pitchFamily="49" charset="0"/>
              </a:rPr>
              <a:t>env:mustUnderstand</a:t>
            </a:r>
            <a:r>
              <a:rPr lang="en-US" altLang="es-ES" sz="1400" dirty="0">
                <a:latin typeface="Courier New" pitchFamily="49" charset="0"/>
              </a:rPr>
              <a:t>=“true”&gt;17&lt;</a:t>
            </a:r>
            <a:r>
              <a:rPr lang="en-US" altLang="es-ES" sz="1400" dirty="0" err="1">
                <a:latin typeface="Courier New" pitchFamily="49" charset="0"/>
              </a:rPr>
              <a:t>r:custNum</a:t>
            </a:r>
            <a:r>
              <a:rPr lang="en-US" altLang="es-ES" sz="1400" dirty="0">
                <a:latin typeface="Courier New" pitchFamily="49" charset="0"/>
              </a:rPr>
              <a:t>&gt;</a:t>
            </a:r>
          </a:p>
          <a:p>
            <a:pPr lvl="1" eaLnBrk="1" hangingPunct="1">
              <a:lnSpc>
                <a:spcPct val="80000"/>
              </a:lnSpc>
            </a:pPr>
            <a:r>
              <a:rPr lang="en-US" altLang="es-ES" sz="1400" dirty="0">
                <a:latin typeface="Courier New" pitchFamily="49" charset="0"/>
              </a:rPr>
              <a:t>&lt;/</a:t>
            </a:r>
            <a:r>
              <a:rPr lang="en-US" altLang="es-ES" sz="1400" dirty="0" err="1">
                <a:latin typeface="Courier New" pitchFamily="49" charset="0"/>
              </a:rPr>
              <a:t>env:Header</a:t>
            </a:r>
            <a:r>
              <a:rPr lang="en-US" altLang="es-ES" sz="1400" dirty="0">
                <a:latin typeface="Courier New" pitchFamily="49" charset="0"/>
              </a:rPr>
              <a:t>&gt;</a:t>
            </a:r>
          </a:p>
          <a:p>
            <a:pPr lvl="1" eaLnBrk="1" hangingPunct="1">
              <a:lnSpc>
                <a:spcPct val="80000"/>
              </a:lnSpc>
            </a:pPr>
            <a:r>
              <a:rPr lang="en-US" altLang="es-ES" sz="1400" dirty="0">
                <a:latin typeface="Courier New" pitchFamily="49" charset="0"/>
              </a:rPr>
              <a:t>&lt;</a:t>
            </a:r>
            <a:r>
              <a:rPr lang="en-US" altLang="es-ES" sz="1400" dirty="0" err="1">
                <a:latin typeface="Courier New" pitchFamily="49" charset="0"/>
              </a:rPr>
              <a:t>env:Body</a:t>
            </a:r>
            <a:r>
              <a:rPr lang="en-US" altLang="es-ES" sz="1400" dirty="0">
                <a:latin typeface="Courier New" pitchFamily="49" charset="0"/>
              </a:rPr>
              <a:t>&gt;</a:t>
            </a:r>
          </a:p>
          <a:p>
            <a:pPr lvl="2" eaLnBrk="1" hangingPunct="1">
              <a:lnSpc>
                <a:spcPct val="80000"/>
              </a:lnSpc>
            </a:pPr>
            <a:r>
              <a:rPr lang="en-US" altLang="es-ES" sz="1400" dirty="0">
                <a:latin typeface="Courier New" pitchFamily="49" charset="0"/>
              </a:rPr>
              <a:t>&lt;</a:t>
            </a:r>
            <a:r>
              <a:rPr lang="en-US" altLang="es-ES" sz="1400" dirty="0" err="1">
                <a:latin typeface="Courier New" pitchFamily="49" charset="0"/>
              </a:rPr>
              <a:t>r:quoteRespons</a:t>
            </a:r>
            <a:r>
              <a:rPr lang="en-US" altLang="es-ES" sz="1400" dirty="0">
                <a:latin typeface="Courier New" pitchFamily="49" charset="0"/>
              </a:rPr>
              <a:t> </a:t>
            </a:r>
            <a:r>
              <a:rPr lang="en-US" altLang="es-ES" sz="1400" dirty="0" err="1">
                <a:latin typeface="Courier New" pitchFamily="49" charset="0"/>
              </a:rPr>
              <a:t>xmlns:r</a:t>
            </a:r>
            <a:r>
              <a:rPr lang="en-US" altLang="es-ES" sz="1400" dirty="0">
                <a:latin typeface="Courier New" pitchFamily="49" charset="0"/>
              </a:rPr>
              <a:t>=“</a:t>
            </a:r>
            <a:r>
              <a:rPr lang="en-US" altLang="es-ES" sz="1400" dirty="0">
                <a:latin typeface="Courier New" pitchFamily="49" charset="0"/>
                <a:hlinkClick r:id="rId2"/>
              </a:rPr>
              <a:t>http://bigco.example.org/RFQ</a:t>
            </a:r>
            <a:r>
              <a:rPr lang="en-US" altLang="es-ES" sz="1400" dirty="0">
                <a:latin typeface="Courier New" pitchFamily="49" charset="0"/>
              </a:rPr>
              <a:t>”&gt;</a:t>
            </a:r>
          </a:p>
          <a:p>
            <a:pPr lvl="3" eaLnBrk="1" hangingPunct="1">
              <a:lnSpc>
                <a:spcPct val="80000"/>
              </a:lnSpc>
            </a:pPr>
            <a:r>
              <a:rPr lang="en-US" altLang="es-ES" sz="1400" dirty="0">
                <a:latin typeface="Courier New" pitchFamily="49" charset="0"/>
              </a:rPr>
              <a:t>&lt;</a:t>
            </a:r>
            <a:r>
              <a:rPr lang="en-US" altLang="es-ES" sz="1400" dirty="0" err="1">
                <a:latin typeface="Courier New" pitchFamily="49" charset="0"/>
              </a:rPr>
              <a:t>r:manufacturer</a:t>
            </a:r>
            <a:r>
              <a:rPr lang="en-US" altLang="es-ES" sz="1400" dirty="0">
                <a:latin typeface="Courier New" pitchFamily="49" charset="0"/>
              </a:rPr>
              <a:t>&gt;</a:t>
            </a:r>
            <a:r>
              <a:rPr lang="en-US" altLang="es-ES" sz="1400" dirty="0" err="1">
                <a:latin typeface="Courier New" pitchFamily="49" charset="0"/>
              </a:rPr>
              <a:t>KingMax</a:t>
            </a:r>
            <a:r>
              <a:rPr lang="en-US" altLang="es-ES" sz="1400" dirty="0">
                <a:latin typeface="Courier New" pitchFamily="49" charset="0"/>
              </a:rPr>
              <a:t>&lt;/r:&lt;Manufacturer&gt;</a:t>
            </a:r>
          </a:p>
          <a:p>
            <a:pPr lvl="3" eaLnBrk="1" hangingPunct="1">
              <a:lnSpc>
                <a:spcPct val="80000"/>
              </a:lnSpc>
            </a:pPr>
            <a:r>
              <a:rPr lang="en-US" altLang="es-ES" sz="1400" dirty="0">
                <a:latin typeface="Courier New" pitchFamily="49" charset="0"/>
              </a:rPr>
              <a:t>&lt;</a:t>
            </a:r>
            <a:r>
              <a:rPr lang="en-US" altLang="es-ES" sz="1400" dirty="0" err="1">
                <a:latin typeface="Courier New" pitchFamily="49" charset="0"/>
              </a:rPr>
              <a:t>r:productName</a:t>
            </a:r>
            <a:r>
              <a:rPr lang="en-US" altLang="es-ES" sz="1400" dirty="0">
                <a:latin typeface="Courier New" pitchFamily="49" charset="0"/>
              </a:rPr>
              <a:t>&gt;</a:t>
            </a:r>
            <a:r>
              <a:rPr lang="en-US" altLang="es-ES" sz="1400" dirty="0" err="1">
                <a:latin typeface="Courier New" pitchFamily="49" charset="0"/>
              </a:rPr>
              <a:t>SecureDigital</a:t>
            </a:r>
            <a:r>
              <a:rPr lang="en-US" altLang="es-ES" sz="1400" dirty="0">
                <a:latin typeface="Courier New" pitchFamily="49" charset="0"/>
              </a:rPr>
              <a:t> memory&lt;/</a:t>
            </a:r>
            <a:r>
              <a:rPr lang="en-US" altLang="es-ES" sz="1400" dirty="0" err="1">
                <a:latin typeface="Courier New" pitchFamily="49" charset="0"/>
              </a:rPr>
              <a:t>r:productname</a:t>
            </a:r>
            <a:r>
              <a:rPr lang="en-US" altLang="es-ES" sz="1400" dirty="0">
                <a:latin typeface="Courier New" pitchFamily="49" charset="0"/>
              </a:rPr>
              <a:t>&gt;</a:t>
            </a:r>
          </a:p>
          <a:p>
            <a:pPr lvl="3" eaLnBrk="1" hangingPunct="1">
              <a:lnSpc>
                <a:spcPct val="80000"/>
              </a:lnSpc>
            </a:pPr>
            <a:r>
              <a:rPr lang="en-US" altLang="es-ES" sz="1400" dirty="0">
                <a:latin typeface="Courier New" pitchFamily="49" charset="0"/>
              </a:rPr>
              <a:t>&lt;</a:t>
            </a:r>
            <a:r>
              <a:rPr lang="en-US" altLang="es-ES" sz="1400" dirty="0" err="1">
                <a:latin typeface="Courier New" pitchFamily="49" charset="0"/>
              </a:rPr>
              <a:t>r:size</a:t>
            </a:r>
            <a:r>
              <a:rPr lang="en-US" altLang="es-ES" sz="1400" dirty="0">
                <a:latin typeface="Courier New" pitchFamily="49" charset="0"/>
              </a:rPr>
              <a:t>&gt;1GB&lt;/</a:t>
            </a:r>
            <a:r>
              <a:rPr lang="en-US" altLang="es-ES" sz="1400" dirty="0" err="1">
                <a:latin typeface="Courier New" pitchFamily="49" charset="0"/>
              </a:rPr>
              <a:t>r:size</a:t>
            </a:r>
            <a:r>
              <a:rPr lang="en-US" altLang="es-ES" sz="1400" dirty="0">
                <a:latin typeface="Courier New" pitchFamily="49" charset="0"/>
              </a:rPr>
              <a:t>&gt;</a:t>
            </a:r>
          </a:p>
          <a:p>
            <a:pPr lvl="3" eaLnBrk="1" hangingPunct="1">
              <a:lnSpc>
                <a:spcPct val="80000"/>
              </a:lnSpc>
            </a:pPr>
            <a:r>
              <a:rPr lang="en-US" altLang="es-ES" sz="1400" dirty="0">
                <a:latin typeface="Courier New" pitchFamily="49" charset="0"/>
              </a:rPr>
              <a:t>&lt;</a:t>
            </a:r>
            <a:r>
              <a:rPr lang="en-US" altLang="es-ES" sz="1400" dirty="0" err="1">
                <a:latin typeface="Courier New" pitchFamily="49" charset="0"/>
              </a:rPr>
              <a:t>r:speed</a:t>
            </a:r>
            <a:r>
              <a:rPr lang="en-US" altLang="es-ES" sz="1400" dirty="0">
                <a:latin typeface="Courier New" pitchFamily="49" charset="0"/>
              </a:rPr>
              <a:t>&gt;9000KB/s&lt;/</a:t>
            </a:r>
            <a:r>
              <a:rPr lang="en-US" altLang="es-ES" sz="1400" dirty="0" err="1">
                <a:latin typeface="Courier New" pitchFamily="49" charset="0"/>
              </a:rPr>
              <a:t>r:speed</a:t>
            </a:r>
            <a:r>
              <a:rPr lang="en-US" altLang="es-ES" sz="1400" dirty="0">
                <a:latin typeface="Courier New" pitchFamily="49" charset="0"/>
              </a:rPr>
              <a:t>&gt;</a:t>
            </a:r>
          </a:p>
          <a:p>
            <a:pPr lvl="3" eaLnBrk="1" hangingPunct="1">
              <a:lnSpc>
                <a:spcPct val="80000"/>
              </a:lnSpc>
            </a:pPr>
            <a:r>
              <a:rPr lang="en-US" altLang="es-ES" sz="1400" dirty="0">
                <a:latin typeface="Courier New" pitchFamily="49" charset="0"/>
              </a:rPr>
              <a:t>&lt;</a:t>
            </a:r>
            <a:r>
              <a:rPr lang="en-US" altLang="es-ES" sz="1400" dirty="0" err="1">
                <a:latin typeface="Courier New" pitchFamily="49" charset="0"/>
              </a:rPr>
              <a:t>r:VendorName</a:t>
            </a:r>
            <a:r>
              <a:rPr lang="en-US" altLang="es-ES" sz="1400" dirty="0">
                <a:latin typeface="Courier New" pitchFamily="49" charset="0"/>
              </a:rPr>
              <a:t> URL=“http://memunlim.com”&gt;Memories Unlimited&lt;/</a:t>
            </a:r>
            <a:r>
              <a:rPr lang="en-US" altLang="es-ES" sz="1400" dirty="0" err="1">
                <a:latin typeface="Courier New" pitchFamily="49" charset="0"/>
              </a:rPr>
              <a:t>r:VendorName</a:t>
            </a:r>
            <a:r>
              <a:rPr lang="en-US" altLang="es-ES" sz="1400" dirty="0">
                <a:latin typeface="Courier New" pitchFamily="49" charset="0"/>
              </a:rPr>
              <a:t>&gt;</a:t>
            </a:r>
          </a:p>
          <a:p>
            <a:pPr lvl="3" eaLnBrk="1" hangingPunct="1">
              <a:lnSpc>
                <a:spcPct val="80000"/>
              </a:lnSpc>
            </a:pPr>
            <a:r>
              <a:rPr lang="en-US" altLang="es-ES" sz="1400" dirty="0">
                <a:latin typeface="Courier New" pitchFamily="49" charset="0"/>
              </a:rPr>
              <a:t>&lt;</a:t>
            </a:r>
            <a:r>
              <a:rPr lang="en-US" altLang="es-ES" sz="1400" dirty="0" err="1">
                <a:latin typeface="Courier New" pitchFamily="49" charset="0"/>
              </a:rPr>
              <a:t>r:SKU</a:t>
            </a:r>
            <a:r>
              <a:rPr lang="en-US" altLang="es-ES" sz="1400" dirty="0">
                <a:latin typeface="Courier New" pitchFamily="49" charset="0"/>
              </a:rPr>
              <a:t>&gt;KM-SD1000&lt;/</a:t>
            </a:r>
            <a:r>
              <a:rPr lang="en-US" altLang="es-ES" sz="1400" dirty="0" err="1">
                <a:latin typeface="Courier New" pitchFamily="49" charset="0"/>
              </a:rPr>
              <a:t>r:SKU</a:t>
            </a:r>
            <a:r>
              <a:rPr lang="en-US" altLang="es-ES" sz="1400" dirty="0">
                <a:latin typeface="Courier New" pitchFamily="49" charset="0"/>
              </a:rPr>
              <a:t>&gt;</a:t>
            </a:r>
          </a:p>
          <a:p>
            <a:pPr lvl="3" eaLnBrk="1" hangingPunct="1">
              <a:lnSpc>
                <a:spcPct val="80000"/>
              </a:lnSpc>
            </a:pPr>
            <a:r>
              <a:rPr lang="en-US" altLang="es-ES" sz="1400" dirty="0">
                <a:latin typeface="Courier New" pitchFamily="49" charset="0"/>
              </a:rPr>
              <a:t>&lt;</a:t>
            </a:r>
            <a:r>
              <a:rPr lang="en-US" altLang="es-ES" sz="1400" dirty="0" err="1">
                <a:latin typeface="Courier New" pitchFamily="49" charset="0"/>
              </a:rPr>
              <a:t>r:quantity</a:t>
            </a:r>
            <a:r>
              <a:rPr lang="en-US" altLang="es-ES" sz="1400" dirty="0">
                <a:latin typeface="Courier New" pitchFamily="49" charset="0"/>
              </a:rPr>
              <a:t>&gt;100&lt;/</a:t>
            </a:r>
            <a:r>
              <a:rPr lang="en-US" altLang="es-ES" sz="1400" dirty="0" err="1">
                <a:latin typeface="Courier New" pitchFamily="49" charset="0"/>
              </a:rPr>
              <a:t>r:quantity</a:t>
            </a:r>
            <a:r>
              <a:rPr lang="en-US" altLang="es-ES" sz="1400" dirty="0">
                <a:latin typeface="Courier New" pitchFamily="49" charset="0"/>
              </a:rPr>
              <a:t>&gt;</a:t>
            </a:r>
          </a:p>
          <a:p>
            <a:pPr lvl="2" eaLnBrk="1" hangingPunct="1">
              <a:lnSpc>
                <a:spcPct val="80000"/>
              </a:lnSpc>
            </a:pPr>
            <a:r>
              <a:rPr lang="en-US" altLang="es-ES" sz="1400" dirty="0">
                <a:latin typeface="Courier New" pitchFamily="49" charset="0"/>
              </a:rPr>
              <a:t>&lt;/</a:t>
            </a:r>
            <a:r>
              <a:rPr lang="en-US" altLang="es-ES" sz="1400" dirty="0" err="1">
                <a:latin typeface="Courier New" pitchFamily="49" charset="0"/>
              </a:rPr>
              <a:t>r:quoteResponse</a:t>
            </a:r>
            <a:r>
              <a:rPr lang="en-US" altLang="es-ES" sz="1400" dirty="0">
                <a:latin typeface="Courier New" pitchFamily="49" charset="0"/>
              </a:rPr>
              <a:t>&gt;</a:t>
            </a:r>
          </a:p>
          <a:p>
            <a:pPr lvl="1" eaLnBrk="1" hangingPunct="1">
              <a:lnSpc>
                <a:spcPct val="80000"/>
              </a:lnSpc>
            </a:pPr>
            <a:r>
              <a:rPr lang="en-US" altLang="es-ES" sz="1400" dirty="0">
                <a:latin typeface="Courier New" pitchFamily="49" charset="0"/>
              </a:rPr>
              <a:t>&lt;/</a:t>
            </a:r>
            <a:r>
              <a:rPr lang="en-US" altLang="es-ES" sz="1400" dirty="0" err="1">
                <a:latin typeface="Courier New" pitchFamily="49" charset="0"/>
              </a:rPr>
              <a:t>env:Body</a:t>
            </a:r>
            <a:r>
              <a:rPr lang="en-US" altLang="es-ES" sz="1400" dirty="0">
                <a:latin typeface="Courier New" pitchFamily="49" charset="0"/>
              </a:rPr>
              <a:t>&gt;</a:t>
            </a:r>
          </a:p>
          <a:p>
            <a:pPr eaLnBrk="1" hangingPunct="1">
              <a:lnSpc>
                <a:spcPct val="80000"/>
              </a:lnSpc>
              <a:buFontTx/>
              <a:buNone/>
            </a:pPr>
            <a:r>
              <a:rPr lang="en-US" altLang="es-ES" sz="1400" dirty="0">
                <a:latin typeface="Courier New" pitchFamily="49" charset="0"/>
              </a:rPr>
              <a:t>	&lt;/</a:t>
            </a:r>
            <a:r>
              <a:rPr lang="en-US" altLang="es-ES" sz="1400" dirty="0" err="1">
                <a:latin typeface="Courier New" pitchFamily="49" charset="0"/>
              </a:rPr>
              <a:t>env:Envelope</a:t>
            </a:r>
            <a:r>
              <a:rPr lang="en-US" altLang="es-ES" sz="1400" dirty="0">
                <a:latin typeface="Courier New" pitchFamily="49" charset="0"/>
              </a:rPr>
              <a:t>&gt;</a:t>
            </a:r>
          </a:p>
          <a:p>
            <a:pPr eaLnBrk="1" hangingPunct="1"/>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39</a:t>
            </a:fld>
            <a:endParaRPr lang="es-ES" dirty="0"/>
          </a:p>
        </p:txBody>
      </p:sp>
    </p:spTree>
    <p:extLst>
      <p:ext uri="{BB962C8B-B14F-4D97-AF65-F5344CB8AC3E}">
        <p14:creationId xmlns:p14="http://schemas.microsoft.com/office/powerpoint/2010/main" val="333273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8" name="7 Marcador de contenido"/>
          <p:cNvSpPr>
            <a:spLocks noGrp="1"/>
          </p:cNvSpPr>
          <p:nvPr>
            <p:ph idx="1"/>
          </p:nvPr>
        </p:nvSpPr>
        <p:spPr/>
        <p:txBody>
          <a:bodyPr>
            <a:normAutofit lnSpcReduction="10000"/>
          </a:bodyPr>
          <a:lstStyle/>
          <a:p>
            <a:r>
              <a:rPr lang="es-ES" dirty="0"/>
              <a:t>Operaciones en SOA</a:t>
            </a:r>
          </a:p>
          <a:p>
            <a:pPr lvl="1"/>
            <a:r>
              <a:rPr lang="es-ES" b="1" dirty="0"/>
              <a:t>Publicar</a:t>
            </a:r>
            <a:r>
              <a:rPr lang="es-ES" dirty="0"/>
              <a:t> (</a:t>
            </a:r>
            <a:r>
              <a:rPr lang="es-ES" dirty="0" err="1"/>
              <a:t>publish</a:t>
            </a:r>
            <a:r>
              <a:rPr lang="es-ES" dirty="0"/>
              <a:t>) un servicio de tal forma que los usuarios u otras aplicaciones puedan encontrarlo. </a:t>
            </a:r>
          </a:p>
          <a:p>
            <a:pPr lvl="1"/>
            <a:endParaRPr lang="es-ES" dirty="0"/>
          </a:p>
          <a:p>
            <a:pPr lvl="1"/>
            <a:r>
              <a:rPr lang="es-ES" dirty="0"/>
              <a:t>Consta de 2 operaciones: </a:t>
            </a:r>
          </a:p>
          <a:p>
            <a:pPr lvl="2"/>
            <a:r>
              <a:rPr lang="es-ES" b="1" i="1" dirty="0"/>
              <a:t>Describir</a:t>
            </a:r>
            <a:r>
              <a:rPr lang="es-ES" dirty="0"/>
              <a:t> el servicio. Categorías de información descrita:</a:t>
            </a:r>
          </a:p>
          <a:p>
            <a:pPr lvl="3"/>
            <a:r>
              <a:rPr lang="es-ES" dirty="0"/>
              <a:t>Información de negocio (sobre el proveedor o quien implementa el servicio)</a:t>
            </a:r>
          </a:p>
          <a:p>
            <a:pPr lvl="3"/>
            <a:r>
              <a:rPr lang="es-ES" dirty="0"/>
              <a:t>Información de servicio (sobre la naturaleza del servicio, qué hace)</a:t>
            </a:r>
          </a:p>
          <a:p>
            <a:pPr lvl="3"/>
            <a:r>
              <a:rPr lang="es-ES" dirty="0"/>
              <a:t>Información técnica (sobre detalles de implementación y formas de invocación)</a:t>
            </a:r>
          </a:p>
          <a:p>
            <a:pPr lvl="2"/>
            <a:r>
              <a:rPr lang="es-ES" b="1" i="1" dirty="0"/>
              <a:t>Registrar </a:t>
            </a:r>
            <a:r>
              <a:rPr lang="es-ES" dirty="0"/>
              <a:t>el servicio:</a:t>
            </a:r>
          </a:p>
          <a:p>
            <a:pPr lvl="3"/>
            <a:r>
              <a:rPr lang="es-ES" dirty="0"/>
              <a:t>Almacenamiento de la información descriptiva en un registro</a:t>
            </a:r>
          </a:p>
        </p:txBody>
      </p:sp>
    </p:spTree>
    <p:extLst>
      <p:ext uri="{BB962C8B-B14F-4D97-AF65-F5344CB8AC3E}">
        <p14:creationId xmlns:p14="http://schemas.microsoft.com/office/powerpoint/2010/main" val="637339965"/>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altLang="es-ES" dirty="0"/>
              <a:t>Conversational Exchange:</a:t>
            </a:r>
            <a:br>
              <a:rPr lang="en-US" altLang="es-ES" dirty="0"/>
            </a:br>
            <a:r>
              <a:rPr lang="en-US" altLang="es-ES" dirty="0"/>
              <a:t>Completion</a:t>
            </a:r>
          </a:p>
        </p:txBody>
      </p:sp>
      <p:sp>
        <p:nvSpPr>
          <p:cNvPr id="16387" name="Content Placeholder 2"/>
          <p:cNvSpPr>
            <a:spLocks noGrp="1"/>
          </p:cNvSpPr>
          <p:nvPr>
            <p:ph idx="1"/>
          </p:nvPr>
        </p:nvSpPr>
        <p:spPr/>
        <p:txBody>
          <a:bodyPr/>
          <a:lstStyle/>
          <a:p>
            <a:pPr eaLnBrk="1" hangingPunct="1">
              <a:lnSpc>
                <a:spcPct val="80000"/>
              </a:lnSpc>
              <a:buFontTx/>
              <a:buNone/>
            </a:pPr>
            <a:r>
              <a:rPr lang="en-US" altLang="es-ES" sz="1600" dirty="0">
                <a:latin typeface="Courier New" pitchFamily="49" charset="0"/>
              </a:rPr>
              <a:t>&lt;?xml version='1.0' ?&gt; </a:t>
            </a:r>
          </a:p>
          <a:p>
            <a:pPr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env:Envelope</a:t>
            </a:r>
            <a:r>
              <a:rPr lang="en-US" altLang="es-ES" sz="1600" dirty="0">
                <a:latin typeface="Courier New" pitchFamily="49" charset="0"/>
              </a:rPr>
              <a:t> </a:t>
            </a:r>
            <a:r>
              <a:rPr lang="en-US" altLang="es-ES" sz="1600" dirty="0" err="1">
                <a:latin typeface="Courier New" pitchFamily="49" charset="0"/>
              </a:rPr>
              <a:t>xmlns:env</a:t>
            </a:r>
            <a:r>
              <a:rPr lang="en-US" altLang="es-ES" sz="1600" dirty="0">
                <a:latin typeface="Courier New" pitchFamily="49" charset="0"/>
              </a:rPr>
              <a:t>="http://www.w3.org/2003/05/soap-envelope"&gt; </a:t>
            </a:r>
          </a:p>
          <a:p>
            <a:pPr lvl="1"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env:Header</a:t>
            </a:r>
            <a:r>
              <a:rPr lang="en-US" altLang="es-ES" sz="1600" dirty="0">
                <a:latin typeface="Courier New" pitchFamily="49" charset="0"/>
              </a:rPr>
              <a:t>&gt; </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r:vendorID</a:t>
            </a:r>
            <a:r>
              <a:rPr lang="en-US" altLang="es-ES" sz="1600" dirty="0">
                <a:latin typeface="Courier New" pitchFamily="49" charset="0"/>
              </a:rPr>
              <a:t> </a:t>
            </a:r>
            <a:r>
              <a:rPr lang="en-US" altLang="es-ES" sz="1600" dirty="0" err="1">
                <a:latin typeface="Courier New" pitchFamily="49" charset="0"/>
              </a:rPr>
              <a:t>env:mustUnderstand</a:t>
            </a:r>
            <a:r>
              <a:rPr lang="en-US" altLang="es-ES" sz="1600" dirty="0">
                <a:latin typeface="Courier New" pitchFamily="49" charset="0"/>
              </a:rPr>
              <a:t>=“true”&gt;2470&lt;/</a:t>
            </a:r>
            <a:r>
              <a:rPr lang="en-US" altLang="es-ES" sz="1600" dirty="0" err="1">
                <a:latin typeface="Courier New" pitchFamily="49" charset="0"/>
              </a:rPr>
              <a:t>r:vendorID</a:t>
            </a:r>
            <a:r>
              <a:rPr lang="en-US" altLang="es-ES" sz="1600" dirty="0">
                <a:latin typeface="Courier New" pitchFamily="49" charset="0"/>
              </a:rPr>
              <a:t>&gt;</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r:bidNum</a:t>
            </a:r>
            <a:r>
              <a:rPr lang="en-US" altLang="es-ES" sz="1600" dirty="0">
                <a:latin typeface="Courier New" pitchFamily="49" charset="0"/>
              </a:rPr>
              <a:t> </a:t>
            </a:r>
            <a:r>
              <a:rPr lang="en-US" altLang="es-ES" sz="1600" dirty="0" err="1">
                <a:latin typeface="Courier New" pitchFamily="49" charset="0"/>
              </a:rPr>
              <a:t>env:mustUnderstand</a:t>
            </a:r>
            <a:r>
              <a:rPr lang="en-US" altLang="es-ES" sz="1600" dirty="0">
                <a:latin typeface="Courier New" pitchFamily="49" charset="0"/>
              </a:rPr>
              <a:t>=“true”&gt;1&lt;/</a:t>
            </a:r>
            <a:r>
              <a:rPr lang="en-US" altLang="es-ES" sz="1600" dirty="0" err="1">
                <a:latin typeface="Courier New" pitchFamily="49" charset="0"/>
              </a:rPr>
              <a:t>r:bidNum</a:t>
            </a:r>
            <a:r>
              <a:rPr lang="en-US" altLang="es-ES" sz="1600" dirty="0">
                <a:latin typeface="Courier New" pitchFamily="49" charset="0"/>
              </a:rPr>
              <a:t>&gt;</a:t>
            </a:r>
          </a:p>
          <a:p>
            <a:pPr lvl="2" eaLnBrk="1" hangingPunct="1">
              <a:lnSpc>
                <a:spcPct val="80000"/>
              </a:lnSpc>
              <a:buFontTx/>
              <a:buNone/>
            </a:pPr>
            <a:r>
              <a:rPr lang="en-US" altLang="es-ES" sz="1800" dirty="0">
                <a:latin typeface="Courier New" pitchFamily="49" charset="0"/>
              </a:rPr>
              <a:t>&lt;</a:t>
            </a:r>
            <a:r>
              <a:rPr lang="en-US" altLang="es-ES" sz="1800" dirty="0" err="1">
                <a:latin typeface="Courier New" pitchFamily="49" charset="0"/>
              </a:rPr>
              <a:t>r:custNum</a:t>
            </a:r>
            <a:r>
              <a:rPr lang="en-US" altLang="es-ES" sz="1800" dirty="0">
                <a:latin typeface="Courier New" pitchFamily="49" charset="0"/>
              </a:rPr>
              <a:t> </a:t>
            </a:r>
            <a:r>
              <a:rPr lang="en-US" altLang="es-ES" sz="1800" dirty="0" err="1">
                <a:latin typeface="Courier New" pitchFamily="49" charset="0"/>
              </a:rPr>
              <a:t>env:mustUnderstand</a:t>
            </a:r>
            <a:r>
              <a:rPr lang="en-US" altLang="es-ES" sz="1800" dirty="0">
                <a:latin typeface="Courier New" pitchFamily="49" charset="0"/>
              </a:rPr>
              <a:t>=“true”&gt;17&lt;</a:t>
            </a:r>
            <a:r>
              <a:rPr lang="en-US" altLang="es-ES" sz="1800" dirty="0" err="1">
                <a:latin typeface="Courier New" pitchFamily="49" charset="0"/>
              </a:rPr>
              <a:t>r:custNum</a:t>
            </a:r>
            <a:r>
              <a:rPr lang="en-US" altLang="es-ES" sz="1800" dirty="0">
                <a:latin typeface="Courier New" pitchFamily="49" charset="0"/>
              </a:rPr>
              <a:t>&gt;</a:t>
            </a:r>
            <a:endParaRPr lang="en-US" altLang="es-ES" sz="1600" dirty="0">
              <a:latin typeface="Courier New" pitchFamily="49" charset="0"/>
            </a:endParaRPr>
          </a:p>
          <a:p>
            <a:pPr lvl="1"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env:Header</a:t>
            </a:r>
            <a:r>
              <a:rPr lang="en-US" altLang="es-ES" sz="1600" dirty="0">
                <a:latin typeface="Courier New" pitchFamily="49" charset="0"/>
              </a:rPr>
              <a:t>&gt;</a:t>
            </a:r>
          </a:p>
          <a:p>
            <a:pPr lvl="1"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env:Body</a:t>
            </a:r>
            <a:r>
              <a:rPr lang="en-US" altLang="es-ES" sz="1600" dirty="0">
                <a:latin typeface="Courier New" pitchFamily="49" charset="0"/>
              </a:rPr>
              <a:t>&gt;</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r:Award</a:t>
            </a:r>
            <a:r>
              <a:rPr lang="en-US" altLang="es-ES" sz="1600" dirty="0">
                <a:latin typeface="Courier New" pitchFamily="49" charset="0"/>
              </a:rPr>
              <a:t> </a:t>
            </a:r>
            <a:r>
              <a:rPr lang="en-US" altLang="es-ES" sz="1800" dirty="0" err="1">
                <a:latin typeface="Courier New" pitchFamily="49" charset="0"/>
              </a:rPr>
              <a:t>xmlns:r</a:t>
            </a:r>
            <a:r>
              <a:rPr lang="en-US" altLang="es-ES" sz="1800" dirty="0">
                <a:latin typeface="Courier New" pitchFamily="49" charset="0"/>
              </a:rPr>
              <a:t>=“</a:t>
            </a:r>
            <a:r>
              <a:rPr lang="en-US" altLang="es-ES" sz="1800" dirty="0">
                <a:latin typeface="Courier New" pitchFamily="49" charset="0"/>
                <a:hlinkClick r:id="rId2"/>
              </a:rPr>
              <a:t>http://bigco.example.org/RFQ</a:t>
            </a:r>
            <a:r>
              <a:rPr lang="en-US" altLang="es-ES" sz="1800" dirty="0">
                <a:latin typeface="Courier New" pitchFamily="49" charset="0"/>
              </a:rPr>
              <a:t>”</a:t>
            </a:r>
            <a:r>
              <a:rPr lang="en-US" altLang="es-ES" sz="1600" dirty="0">
                <a:latin typeface="Courier New" pitchFamily="49" charset="0"/>
              </a:rPr>
              <a:t>&gt;</a:t>
            </a:r>
          </a:p>
          <a:p>
            <a:pPr lvl="3"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r:SKU</a:t>
            </a:r>
            <a:r>
              <a:rPr lang="en-US" altLang="es-ES" sz="1600" dirty="0">
                <a:latin typeface="Courier New" pitchFamily="49" charset="0"/>
              </a:rPr>
              <a:t>&gt;KM-SD1000&lt;/</a:t>
            </a:r>
            <a:r>
              <a:rPr lang="en-US" altLang="es-ES" sz="1600" dirty="0" err="1">
                <a:latin typeface="Courier New" pitchFamily="49" charset="0"/>
              </a:rPr>
              <a:t>r:SKU</a:t>
            </a:r>
            <a:r>
              <a:rPr lang="en-US" altLang="es-ES" sz="1600" dirty="0">
                <a:latin typeface="Courier New" pitchFamily="49" charset="0"/>
              </a:rPr>
              <a:t>&gt;</a:t>
            </a:r>
          </a:p>
          <a:p>
            <a:pPr lvl="3"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r:quantity</a:t>
            </a:r>
            <a:r>
              <a:rPr lang="en-US" altLang="es-ES" sz="1600" dirty="0">
                <a:latin typeface="Courier New" pitchFamily="49" charset="0"/>
              </a:rPr>
              <a:t>&gt;50&lt;/</a:t>
            </a:r>
            <a:r>
              <a:rPr lang="en-US" altLang="es-ES" sz="1600" dirty="0" err="1">
                <a:latin typeface="Courier New" pitchFamily="49" charset="0"/>
              </a:rPr>
              <a:t>r:quantity</a:t>
            </a:r>
            <a:r>
              <a:rPr lang="en-US" altLang="es-ES" sz="1600" dirty="0">
                <a:latin typeface="Courier New" pitchFamily="49" charset="0"/>
              </a:rPr>
              <a:t>&gt;</a:t>
            </a:r>
          </a:p>
          <a:p>
            <a:pPr lvl="2"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r:Award</a:t>
            </a:r>
            <a:r>
              <a:rPr lang="en-US" altLang="es-ES" sz="1600" dirty="0">
                <a:latin typeface="Courier New" pitchFamily="49" charset="0"/>
              </a:rPr>
              <a:t>&gt;</a:t>
            </a:r>
          </a:p>
          <a:p>
            <a:pPr lvl="1"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env:Body</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&lt;/</a:t>
            </a:r>
            <a:r>
              <a:rPr lang="en-US" altLang="es-ES" sz="1600" dirty="0" err="1">
                <a:latin typeface="Courier New" pitchFamily="49" charset="0"/>
              </a:rPr>
              <a:t>env:Envelope</a:t>
            </a:r>
            <a:r>
              <a:rPr lang="en-US" altLang="es-ES" sz="1600" dirty="0">
                <a:latin typeface="Courier New" pitchFamily="49" charset="0"/>
              </a:rPr>
              <a:t>&gt;</a:t>
            </a:r>
          </a:p>
          <a:p>
            <a:pPr eaLnBrk="1" hangingPunct="1">
              <a:buFontTx/>
              <a:buNone/>
            </a:pPr>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40</a:t>
            </a:fld>
            <a:endParaRPr lang="es-ES" dirty="0"/>
          </a:p>
        </p:txBody>
      </p:sp>
    </p:spTree>
    <p:extLst>
      <p:ext uri="{BB962C8B-B14F-4D97-AF65-F5344CB8AC3E}">
        <p14:creationId xmlns:p14="http://schemas.microsoft.com/office/powerpoint/2010/main" val="34447515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p:txBody>
          <a:bodyPr>
            <a:normAutofit fontScale="90000"/>
          </a:bodyPr>
          <a:lstStyle/>
          <a:p>
            <a:r>
              <a:rPr lang="es-ES" dirty="0"/>
              <a:t>WSDL</a:t>
            </a:r>
            <a:br>
              <a:rPr lang="es-ES" dirty="0"/>
            </a:br>
            <a:r>
              <a:rPr lang="es-ES" dirty="0"/>
              <a:t>(Lenguaje de Descripción de Servicios Web)</a:t>
            </a:r>
          </a:p>
        </p:txBody>
      </p:sp>
      <p:sp>
        <p:nvSpPr>
          <p:cNvPr id="7" name="6 Subtítulo"/>
          <p:cNvSpPr>
            <a:spLocks noGrp="1"/>
          </p:cNvSpPr>
          <p:nvPr>
            <p:ph type="subTitle" idx="1"/>
          </p:nvPr>
        </p:nvSpPr>
        <p:spPr/>
        <p:txBody>
          <a:bodyPr/>
          <a:lstStyle/>
          <a:p>
            <a:endParaRPr lang="es-ES"/>
          </a:p>
        </p:txBody>
      </p:sp>
    </p:spTree>
    <p:extLst>
      <p:ext uri="{BB962C8B-B14F-4D97-AF65-F5344CB8AC3E}">
        <p14:creationId xmlns:p14="http://schemas.microsoft.com/office/powerpoint/2010/main" val="27333003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altLang="es-ES" dirty="0"/>
              <a:t>WSDL (Web Services Description Language)</a:t>
            </a:r>
            <a:r>
              <a:rPr lang="es-ES" altLang="es-ES" dirty="0"/>
              <a:t> </a:t>
            </a:r>
          </a:p>
        </p:txBody>
      </p:sp>
      <p:sp>
        <p:nvSpPr>
          <p:cNvPr id="18435" name="Rectangle 3"/>
          <p:cNvSpPr>
            <a:spLocks noGrp="1" noChangeArrowheads="1"/>
          </p:cNvSpPr>
          <p:nvPr>
            <p:ph type="body" idx="1"/>
          </p:nvPr>
        </p:nvSpPr>
        <p:spPr>
          <a:xfrm>
            <a:off x="174813" y="395073"/>
            <a:ext cx="8807822" cy="5489911"/>
          </a:xfrm>
        </p:spPr>
        <p:txBody>
          <a:bodyPr>
            <a:normAutofit fontScale="77500" lnSpcReduction="20000"/>
          </a:bodyPr>
          <a:lstStyle/>
          <a:p>
            <a:r>
              <a:rPr lang="en-GB" altLang="es-ES" dirty="0"/>
              <a:t>WSDL </a:t>
            </a:r>
          </a:p>
          <a:p>
            <a:pPr lvl="1"/>
            <a:r>
              <a:rPr lang="en-GB" altLang="es-ES" dirty="0"/>
              <a:t>Web Services Description Language</a:t>
            </a:r>
          </a:p>
          <a:p>
            <a:pPr lvl="1"/>
            <a:r>
              <a:rPr lang="en-GB" altLang="es-ES" dirty="0" err="1"/>
              <a:t>Resuelve</a:t>
            </a:r>
            <a:r>
              <a:rPr lang="en-GB" altLang="es-ES" dirty="0"/>
              <a:t> </a:t>
            </a:r>
            <a:r>
              <a:rPr lang="en-GB" altLang="es-ES" dirty="0" err="1"/>
              <a:t>dudas</a:t>
            </a:r>
            <a:r>
              <a:rPr lang="en-GB" altLang="es-ES" dirty="0"/>
              <a:t> </a:t>
            </a:r>
            <a:r>
              <a:rPr lang="en-GB" altLang="es-ES" dirty="0" err="1"/>
              <a:t>como</a:t>
            </a:r>
            <a:r>
              <a:rPr lang="en-GB" altLang="es-ES" dirty="0"/>
              <a:t> :</a:t>
            </a:r>
          </a:p>
          <a:p>
            <a:pPr lvl="2"/>
            <a:r>
              <a:rPr lang="en-GB" altLang="es-ES" dirty="0"/>
              <a:t>¿</a:t>
            </a:r>
            <a:r>
              <a:rPr lang="en-GB" altLang="es-ES" dirty="0" err="1"/>
              <a:t>Qué</a:t>
            </a:r>
            <a:r>
              <a:rPr lang="en-GB" altLang="es-ES" dirty="0"/>
              <a:t> </a:t>
            </a:r>
            <a:r>
              <a:rPr lang="en-GB" altLang="es-ES" dirty="0" err="1"/>
              <a:t>puede</a:t>
            </a:r>
            <a:r>
              <a:rPr lang="en-GB" altLang="es-ES" dirty="0"/>
              <a:t> </a:t>
            </a:r>
            <a:r>
              <a:rPr lang="en-GB" altLang="es-ES" dirty="0" err="1"/>
              <a:t>hacer</a:t>
            </a:r>
            <a:r>
              <a:rPr lang="en-GB" altLang="es-ES" dirty="0"/>
              <a:t> el </a:t>
            </a:r>
            <a:r>
              <a:rPr lang="en-GB" altLang="es-ES" dirty="0" err="1"/>
              <a:t>servicio</a:t>
            </a:r>
            <a:r>
              <a:rPr lang="en-GB" altLang="es-ES" dirty="0"/>
              <a:t>?</a:t>
            </a:r>
          </a:p>
          <a:p>
            <a:pPr lvl="2"/>
            <a:r>
              <a:rPr lang="en-GB" altLang="es-ES" dirty="0"/>
              <a:t>¿</a:t>
            </a:r>
            <a:r>
              <a:rPr lang="en-GB" altLang="es-ES" dirty="0" err="1"/>
              <a:t>Dónde</a:t>
            </a:r>
            <a:r>
              <a:rPr lang="en-GB" altLang="es-ES" dirty="0"/>
              <a:t> reside?</a:t>
            </a:r>
          </a:p>
          <a:p>
            <a:pPr lvl="2"/>
            <a:r>
              <a:rPr lang="en-GB" altLang="es-ES" dirty="0"/>
              <a:t>¿</a:t>
            </a:r>
            <a:r>
              <a:rPr lang="en-GB" altLang="es-ES" dirty="0" err="1"/>
              <a:t>Cómo</a:t>
            </a:r>
            <a:r>
              <a:rPr lang="en-GB" altLang="es-ES" dirty="0"/>
              <a:t> </a:t>
            </a:r>
            <a:r>
              <a:rPr lang="en-GB" altLang="es-ES" dirty="0" err="1"/>
              <a:t>invocarlo</a:t>
            </a:r>
            <a:r>
              <a:rPr lang="en-GB" altLang="es-ES" dirty="0"/>
              <a:t>?</a:t>
            </a:r>
          </a:p>
          <a:p>
            <a:pPr lvl="1"/>
            <a:r>
              <a:rPr lang="es-ES" altLang="es-ES" dirty="0"/>
              <a:t>Permite describir los distintos métodos o funciones que están disponibles en un servicio web </a:t>
            </a:r>
          </a:p>
          <a:p>
            <a:pPr lvl="1"/>
            <a:r>
              <a:rPr lang="es-ES" altLang="es-ES" dirty="0"/>
              <a:t>Equivalencia entre el documento WSDL y un “contrato” </a:t>
            </a:r>
          </a:p>
          <a:p>
            <a:pPr lvl="2"/>
            <a:r>
              <a:rPr lang="es-ES" altLang="es-ES" dirty="0"/>
              <a:t>Especifica los servicios que el proveedor se compromete a ofrecer al consumidor, siempre que éste los solicite de la forma adecuada</a:t>
            </a:r>
          </a:p>
          <a:p>
            <a:pPr lvl="1"/>
            <a:r>
              <a:rPr lang="es-ES" altLang="es-ES" dirty="0"/>
              <a:t>Los documentos WSDL deben estar disponibles en el servidor web que ofrece los servicios. </a:t>
            </a:r>
          </a:p>
          <a:p>
            <a:pPr lvl="1"/>
            <a:r>
              <a:rPr lang="es-ES" altLang="es-ES" dirty="0"/>
              <a:t>Las distintas implementaciones de SOAP permiten generar los archivos WSDL de forma sencilla, sin necesidad de conocer los detalles de los elementos y la estructura del esquema XML en el que se basan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42</a:t>
            </a:fld>
            <a:endParaRPr lang="es-ES" dirty="0"/>
          </a:p>
        </p:txBody>
      </p:sp>
    </p:spTree>
    <p:extLst>
      <p:ext uri="{BB962C8B-B14F-4D97-AF65-F5344CB8AC3E}">
        <p14:creationId xmlns:p14="http://schemas.microsoft.com/office/powerpoint/2010/main" val="36087765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 altLang="es-ES" dirty="0"/>
              <a:t>Introducción a WSDL</a:t>
            </a:r>
          </a:p>
        </p:txBody>
      </p:sp>
      <p:sp>
        <p:nvSpPr>
          <p:cNvPr id="25603" name="Rectangle 3"/>
          <p:cNvSpPr>
            <a:spLocks noGrp="1" noChangeArrowheads="1"/>
          </p:cNvSpPr>
          <p:nvPr>
            <p:ph type="body" idx="1"/>
          </p:nvPr>
        </p:nvSpPr>
        <p:spPr/>
        <p:txBody>
          <a:bodyPr>
            <a:normAutofit fontScale="85000" lnSpcReduction="20000"/>
          </a:bodyPr>
          <a:lstStyle/>
          <a:p>
            <a:r>
              <a:rPr lang="es-ES" altLang="es-ES" dirty="0"/>
              <a:t> Objetivo de WSDL: </a:t>
            </a:r>
          </a:p>
          <a:p>
            <a:pPr lvl="1"/>
            <a:r>
              <a:rPr lang="es-ES" altLang="es-ES" dirty="0"/>
              <a:t>Liberar a los usuarios y desarrolladores de la necesidad de recordar o entender todos los detalles de acceso a los servicios, solo es necesario una descripción WSDL para poder acceder a éstos.</a:t>
            </a:r>
          </a:p>
          <a:p>
            <a:endParaRPr lang="es-ES" altLang="es-ES" dirty="0"/>
          </a:p>
          <a:p>
            <a:r>
              <a:rPr lang="en-US" altLang="es-ES" dirty="0"/>
              <a:t>¿</a:t>
            </a:r>
            <a:r>
              <a:rPr lang="en-US" altLang="es-ES" dirty="0" err="1"/>
              <a:t>Qué</a:t>
            </a:r>
            <a:r>
              <a:rPr lang="en-US" altLang="es-ES" dirty="0"/>
              <a:t> </a:t>
            </a:r>
            <a:r>
              <a:rPr lang="en-US" altLang="es-ES" dirty="0" err="1"/>
              <a:t>hace</a:t>
            </a:r>
            <a:r>
              <a:rPr lang="en-US" altLang="es-ES" dirty="0"/>
              <a:t> WSDL?</a:t>
            </a:r>
          </a:p>
          <a:p>
            <a:pPr lvl="1"/>
            <a:r>
              <a:rPr lang="en-US" altLang="es-ES" dirty="0"/>
              <a:t> </a:t>
            </a:r>
            <a:r>
              <a:rPr lang="en-US" altLang="es-ES" dirty="0" err="1"/>
              <a:t>Separa</a:t>
            </a:r>
            <a:r>
              <a:rPr lang="en-US" altLang="es-ES" dirty="0"/>
              <a:t> la </a:t>
            </a:r>
            <a:r>
              <a:rPr lang="en-US" altLang="es-ES" dirty="0" err="1"/>
              <a:t>descripción</a:t>
            </a:r>
            <a:r>
              <a:rPr lang="en-US" altLang="es-ES" dirty="0"/>
              <a:t> </a:t>
            </a:r>
            <a:r>
              <a:rPr lang="en-US" altLang="es-ES" dirty="0" err="1"/>
              <a:t>abstracta</a:t>
            </a:r>
            <a:r>
              <a:rPr lang="en-US" altLang="es-ES" dirty="0"/>
              <a:t> (</a:t>
            </a:r>
            <a:r>
              <a:rPr lang="en-US" altLang="es-ES" dirty="0" err="1"/>
              <a:t>métodos</a:t>
            </a:r>
            <a:r>
              <a:rPr lang="en-US" altLang="es-ES" dirty="0"/>
              <a:t> y/o </a:t>
            </a:r>
            <a:r>
              <a:rPr lang="en-US" altLang="es-ES" dirty="0" err="1"/>
              <a:t>funciones</a:t>
            </a:r>
            <a:r>
              <a:rPr lang="en-US" altLang="es-ES" dirty="0"/>
              <a:t>) del </a:t>
            </a:r>
            <a:r>
              <a:rPr lang="en-US" altLang="es-ES" dirty="0" err="1"/>
              <a:t>servicio</a:t>
            </a:r>
            <a:r>
              <a:rPr lang="en-US" altLang="es-ES" dirty="0"/>
              <a:t> del </a:t>
            </a:r>
            <a:r>
              <a:rPr lang="en-US" altLang="es-ES" dirty="0" err="1"/>
              <a:t>protocolo</a:t>
            </a:r>
            <a:r>
              <a:rPr lang="en-US" altLang="es-ES" dirty="0"/>
              <a:t> </a:t>
            </a:r>
            <a:r>
              <a:rPr lang="en-US" altLang="es-ES" dirty="0" err="1"/>
              <a:t>concreto</a:t>
            </a:r>
            <a:r>
              <a:rPr lang="en-US" altLang="es-ES" dirty="0"/>
              <a:t> de </a:t>
            </a:r>
            <a:r>
              <a:rPr lang="en-US" altLang="es-ES" dirty="0" err="1"/>
              <a:t>conexión</a:t>
            </a:r>
            <a:r>
              <a:rPr lang="en-US" altLang="es-ES" dirty="0"/>
              <a:t> </a:t>
            </a:r>
            <a:r>
              <a:rPr lang="en-US" altLang="es-ES" dirty="0" err="1"/>
              <a:t>utilizado</a:t>
            </a:r>
            <a:r>
              <a:rPr lang="en-US" altLang="es-ES" dirty="0"/>
              <a:t> y el </a:t>
            </a:r>
            <a:r>
              <a:rPr lang="en-US" altLang="es-ES" dirty="0" err="1"/>
              <a:t>formato</a:t>
            </a:r>
            <a:r>
              <a:rPr lang="en-US" altLang="es-ES" dirty="0"/>
              <a:t> del </a:t>
            </a:r>
            <a:r>
              <a:rPr lang="en-US" altLang="es-ES" dirty="0" err="1"/>
              <a:t>mensaje</a:t>
            </a:r>
            <a:endParaRPr lang="en-US" altLang="es-ES" dirty="0"/>
          </a:p>
          <a:p>
            <a:pPr lvl="1"/>
            <a:endParaRPr lang="en-US" altLang="es-ES" dirty="0"/>
          </a:p>
          <a:p>
            <a:r>
              <a:rPr lang="en-US" altLang="es-ES" dirty="0"/>
              <a:t>¿</a:t>
            </a:r>
            <a:r>
              <a:rPr lang="en-US" altLang="es-ES" dirty="0" err="1"/>
              <a:t>Cómo</a:t>
            </a:r>
            <a:r>
              <a:rPr lang="en-US" altLang="es-ES" dirty="0"/>
              <a:t> lo </a:t>
            </a:r>
            <a:r>
              <a:rPr lang="en-US" altLang="es-ES" dirty="0" err="1"/>
              <a:t>hace</a:t>
            </a:r>
            <a:r>
              <a:rPr lang="en-US" altLang="es-ES" dirty="0"/>
              <a:t>?</a:t>
            </a:r>
          </a:p>
          <a:p>
            <a:pPr lvl="1"/>
            <a:r>
              <a:rPr lang="en-US" altLang="es-ES" dirty="0"/>
              <a:t>Describe los </a:t>
            </a:r>
            <a:r>
              <a:rPr lang="en-US" altLang="es-ES" dirty="0" err="1"/>
              <a:t>métodos</a:t>
            </a:r>
            <a:r>
              <a:rPr lang="en-US" altLang="es-ES" dirty="0"/>
              <a:t> y/o </a:t>
            </a:r>
            <a:r>
              <a:rPr lang="en-US" altLang="es-ES" dirty="0" err="1"/>
              <a:t>funciones</a:t>
            </a:r>
            <a:r>
              <a:rPr lang="en-US" altLang="es-ES" dirty="0"/>
              <a:t> del </a:t>
            </a:r>
            <a:r>
              <a:rPr lang="en-US" altLang="es-ES" dirty="0" err="1"/>
              <a:t>Servicio</a:t>
            </a:r>
            <a:r>
              <a:rPr lang="en-US" altLang="es-ES" dirty="0"/>
              <a:t> Web</a:t>
            </a:r>
          </a:p>
          <a:p>
            <a:pPr lvl="1"/>
            <a:r>
              <a:rPr lang="en-US" altLang="es-ES" dirty="0"/>
              <a:t>Describe los </a:t>
            </a:r>
            <a:r>
              <a:rPr lang="en-US" altLang="es-ES" dirty="0" err="1"/>
              <a:t>tipos</a:t>
            </a:r>
            <a:r>
              <a:rPr lang="en-US" altLang="es-ES" dirty="0"/>
              <a:t> de </a:t>
            </a:r>
            <a:r>
              <a:rPr lang="en-US" altLang="es-ES" dirty="0" err="1"/>
              <a:t>datos</a:t>
            </a:r>
            <a:r>
              <a:rPr lang="en-US" altLang="es-ES" dirty="0"/>
              <a:t> </a:t>
            </a:r>
            <a:r>
              <a:rPr lang="en-US" altLang="es-ES" dirty="0" err="1"/>
              <a:t>usados</a:t>
            </a:r>
            <a:r>
              <a:rPr lang="en-US" altLang="es-ES" dirty="0"/>
              <a:t> </a:t>
            </a:r>
            <a:r>
              <a:rPr lang="en-US" altLang="es-ES" dirty="0" err="1"/>
              <a:t>en</a:t>
            </a:r>
            <a:r>
              <a:rPr lang="en-US" altLang="es-ES" dirty="0"/>
              <a:t> los </a:t>
            </a:r>
            <a:r>
              <a:rPr lang="en-US" altLang="es-ES" dirty="0" err="1"/>
              <a:t>mensajes</a:t>
            </a:r>
            <a:endParaRPr lang="en-US" altLang="es-ES" dirty="0"/>
          </a:p>
          <a:p>
            <a:pPr lvl="1"/>
            <a:endParaRPr lang="en-US" altLang="es-ES" dirty="0"/>
          </a:p>
          <a:p>
            <a:endParaRPr lang="es-E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43</a:t>
            </a:fld>
            <a:endParaRPr lang="es-ES" dirty="0"/>
          </a:p>
        </p:txBody>
      </p:sp>
    </p:spTree>
    <p:extLst>
      <p:ext uri="{BB962C8B-B14F-4D97-AF65-F5344CB8AC3E}">
        <p14:creationId xmlns:p14="http://schemas.microsoft.com/office/powerpoint/2010/main" val="28519186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es-ES" dirty="0" err="1"/>
              <a:t>Introducción</a:t>
            </a:r>
            <a:r>
              <a:rPr lang="en-US" altLang="es-ES" dirty="0"/>
              <a:t> a WSDL</a:t>
            </a:r>
          </a:p>
        </p:txBody>
      </p:sp>
      <p:sp>
        <p:nvSpPr>
          <p:cNvPr id="25603" name="Rectangle 3"/>
          <p:cNvSpPr>
            <a:spLocks noGrp="1" noChangeArrowheads="1"/>
          </p:cNvSpPr>
          <p:nvPr>
            <p:ph idx="1"/>
          </p:nvPr>
        </p:nvSpPr>
        <p:spPr/>
        <p:txBody>
          <a:bodyPr>
            <a:normAutofit fontScale="92500" lnSpcReduction="10000"/>
          </a:bodyPr>
          <a:lstStyle/>
          <a:p>
            <a:r>
              <a:rPr lang="es-ES" altLang="es-ES" dirty="0"/>
              <a:t>Distingue claramente los mensajes de los puertos </a:t>
            </a:r>
          </a:p>
          <a:p>
            <a:pPr lvl="1"/>
            <a:r>
              <a:rPr lang="es-ES" altLang="es-ES" dirty="0"/>
              <a:t>Los mensajes: la sintaxis y semántica que necesita un servicio Web (descripción abstracta)</a:t>
            </a:r>
          </a:p>
          <a:p>
            <a:pPr lvl="1"/>
            <a:r>
              <a:rPr lang="es-ES" altLang="es-ES" dirty="0"/>
              <a:t>Los puertos: las direcciones de red en las que se invoca al servicio Web (descripción concreta)</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44</a:t>
            </a:fld>
            <a:endParaRPr lang="es-ES" dirty="0"/>
          </a:p>
        </p:txBody>
      </p:sp>
      <p:sp>
        <p:nvSpPr>
          <p:cNvPr id="11" name="10 Marcador de contenido"/>
          <p:cNvSpPr>
            <a:spLocks noGrp="1"/>
          </p:cNvSpPr>
          <p:nvPr>
            <p:ph idx="12"/>
          </p:nvPr>
        </p:nvSpPr>
        <p:spPr/>
        <p:txBody>
          <a:bodyPr/>
          <a:lstStyle/>
          <a:p>
            <a:r>
              <a:rPr lang="es-ES" dirty="0"/>
              <a:t>Visión de WSDL 2.0</a:t>
            </a:r>
          </a:p>
        </p:txBody>
      </p:sp>
      <p:sp>
        <p:nvSpPr>
          <p:cNvPr id="5" name="4 Rectángulo redondeado"/>
          <p:cNvSpPr/>
          <p:nvPr/>
        </p:nvSpPr>
        <p:spPr bwMode="auto">
          <a:xfrm>
            <a:off x="4918364" y="1690255"/>
            <a:ext cx="3851563" cy="3352800"/>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lang="es-ES" dirty="0"/>
          </a:p>
          <a:p>
            <a:pPr marL="0" marR="0" indent="0" algn="l" defTabSz="914400" rtl="0" eaLnBrk="1" fontAlgn="base" latinLnBrk="0" hangingPunct="1">
              <a:lnSpc>
                <a:spcPct val="100000"/>
              </a:lnSpc>
              <a:spcBef>
                <a:spcPct val="0"/>
              </a:spcBef>
              <a:spcAft>
                <a:spcPct val="0"/>
              </a:spcAft>
              <a:buClrTx/>
              <a:buSzTx/>
              <a:buFontTx/>
              <a:buNone/>
              <a:tabLst/>
            </a:pPr>
            <a:r>
              <a:rPr lang="es-ES" dirty="0"/>
              <a:t>Interfaz del</a:t>
            </a:r>
          </a:p>
          <a:p>
            <a:pPr marL="0" marR="0" indent="0" algn="l" defTabSz="914400" rtl="0" eaLnBrk="1" fontAlgn="base" latinLnBrk="0" hangingPunct="1">
              <a:lnSpc>
                <a:spcPct val="100000"/>
              </a:lnSpc>
              <a:spcBef>
                <a:spcPct val="0"/>
              </a:spcBef>
              <a:spcAft>
                <a:spcPct val="0"/>
              </a:spcAft>
              <a:buClrTx/>
              <a:buSzTx/>
              <a:buFontTx/>
              <a:buNone/>
              <a:tabLst/>
            </a:pPr>
            <a:r>
              <a:rPr lang="es-ES" dirty="0"/>
              <a:t>Servicio</a:t>
            </a:r>
          </a:p>
          <a:p>
            <a:pPr marL="0" marR="0" indent="0" algn="l" defTabSz="914400" rtl="0" eaLnBrk="1" fontAlgn="base" latinLnBrk="0" hangingPunct="1">
              <a:lnSpc>
                <a:spcPct val="100000"/>
              </a:lnSpc>
              <a:spcBef>
                <a:spcPct val="0"/>
              </a:spcBef>
              <a:spcAft>
                <a:spcPct val="0"/>
              </a:spcAft>
              <a:buClrTx/>
              <a:buSzTx/>
              <a:buFontTx/>
              <a:buNone/>
              <a:tabLst/>
            </a:pPr>
            <a:r>
              <a:rPr lang="es-ES" dirty="0"/>
              <a:t>(descripción </a:t>
            </a:r>
          </a:p>
          <a:p>
            <a:pPr marL="0" marR="0" indent="0" algn="l" defTabSz="914400" rtl="0" eaLnBrk="1" fontAlgn="base" latinLnBrk="0" hangingPunct="1">
              <a:lnSpc>
                <a:spcPct val="100000"/>
              </a:lnSpc>
              <a:spcBef>
                <a:spcPct val="0"/>
              </a:spcBef>
              <a:spcAft>
                <a:spcPct val="0"/>
              </a:spcAft>
              <a:buClrTx/>
              <a:buSzTx/>
              <a:buFontTx/>
              <a:buNone/>
              <a:tabLst/>
            </a:pPr>
            <a:r>
              <a:rPr lang="es-ES" dirty="0"/>
              <a:t>Abstracta)</a:t>
            </a:r>
          </a:p>
          <a:p>
            <a:pPr marL="0" marR="0" indent="0" algn="l" defTabSz="914400" rtl="0" eaLnBrk="1" fontAlgn="base" latinLnBrk="0" hangingPunct="1">
              <a:lnSpc>
                <a:spcPct val="100000"/>
              </a:lnSpc>
              <a:spcBef>
                <a:spcPct val="0"/>
              </a:spcBef>
              <a:spcAft>
                <a:spcPct val="0"/>
              </a:spcAft>
              <a:buClrTx/>
              <a:buSzTx/>
              <a:buFontTx/>
              <a:buNone/>
              <a:tabLst/>
            </a:pPr>
            <a:endParaRPr lang="es-ES" dirty="0"/>
          </a:p>
          <a:p>
            <a:pPr marL="0" marR="0" indent="0" algn="l" defTabSz="914400" rtl="0" eaLnBrk="1" fontAlgn="base" latinLnBrk="0" hangingPunct="1">
              <a:lnSpc>
                <a:spcPct val="100000"/>
              </a:lnSpc>
              <a:spcBef>
                <a:spcPct val="0"/>
              </a:spcBef>
              <a:spcAft>
                <a:spcPct val="0"/>
              </a:spcAft>
              <a:buClrTx/>
              <a:buSzTx/>
              <a:buFontTx/>
              <a:buNone/>
              <a:tabLst/>
            </a:pPr>
            <a:r>
              <a:rPr lang="es-ES" dirty="0"/>
              <a:t>Implementación </a:t>
            </a:r>
          </a:p>
          <a:p>
            <a:pPr marL="0" marR="0" indent="0" algn="l" defTabSz="914400" rtl="0" eaLnBrk="1" fontAlgn="base" latinLnBrk="0" hangingPunct="1">
              <a:lnSpc>
                <a:spcPct val="100000"/>
              </a:lnSpc>
              <a:spcBef>
                <a:spcPct val="0"/>
              </a:spcBef>
              <a:spcAft>
                <a:spcPct val="0"/>
              </a:spcAft>
              <a:buClrTx/>
              <a:buSzTx/>
              <a:buFontTx/>
              <a:buNone/>
              <a:tabLst/>
            </a:pPr>
            <a:r>
              <a:rPr lang="es-ES" dirty="0"/>
              <a:t>del servicio</a:t>
            </a:r>
          </a:p>
          <a:p>
            <a:pPr marL="0" marR="0" indent="0" algn="l" defTabSz="914400" rtl="0" eaLnBrk="1" fontAlgn="base" latinLnBrk="0" hangingPunct="1">
              <a:lnSpc>
                <a:spcPct val="100000"/>
              </a:lnSpc>
              <a:spcBef>
                <a:spcPct val="0"/>
              </a:spcBef>
              <a:spcAft>
                <a:spcPct val="0"/>
              </a:spcAft>
              <a:buClrTx/>
              <a:buSzTx/>
              <a:buFontTx/>
              <a:buNone/>
              <a:tabLst/>
            </a:pPr>
            <a:r>
              <a:rPr lang="es-ES" dirty="0"/>
              <a:t>(descripción</a:t>
            </a:r>
          </a:p>
          <a:p>
            <a:pPr marL="0" marR="0" indent="0" algn="l" defTabSz="914400" rtl="0" eaLnBrk="1" fontAlgn="base" latinLnBrk="0" hangingPunct="1">
              <a:lnSpc>
                <a:spcPct val="100000"/>
              </a:lnSpc>
              <a:spcBef>
                <a:spcPct val="0"/>
              </a:spcBef>
              <a:spcAft>
                <a:spcPct val="0"/>
              </a:spcAft>
              <a:buClrTx/>
              <a:buSzTx/>
              <a:buFontTx/>
              <a:buNone/>
              <a:tabLst/>
            </a:pPr>
            <a:r>
              <a:rPr lang="es-ES" dirty="0"/>
              <a:t>Concreta)</a:t>
            </a:r>
          </a:p>
        </p:txBody>
      </p:sp>
      <p:sp>
        <p:nvSpPr>
          <p:cNvPr id="6" name="5 Rectángulo redondeado"/>
          <p:cNvSpPr/>
          <p:nvPr/>
        </p:nvSpPr>
        <p:spPr bwMode="auto">
          <a:xfrm>
            <a:off x="7031181" y="1995055"/>
            <a:ext cx="1420090" cy="374072"/>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Tipos</a:t>
            </a:r>
          </a:p>
        </p:txBody>
      </p:sp>
      <p:sp>
        <p:nvSpPr>
          <p:cNvPr id="14" name="13 Rectángulo redondeado"/>
          <p:cNvSpPr/>
          <p:nvPr/>
        </p:nvSpPr>
        <p:spPr bwMode="auto">
          <a:xfrm>
            <a:off x="7031181" y="2438410"/>
            <a:ext cx="1420090" cy="374072"/>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Operaciones</a:t>
            </a:r>
          </a:p>
        </p:txBody>
      </p:sp>
      <p:sp>
        <p:nvSpPr>
          <p:cNvPr id="15" name="14 Rectángulo redondeado"/>
          <p:cNvSpPr/>
          <p:nvPr/>
        </p:nvSpPr>
        <p:spPr bwMode="auto">
          <a:xfrm>
            <a:off x="7031181" y="2895600"/>
            <a:ext cx="1420090" cy="374072"/>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interfaces</a:t>
            </a:r>
          </a:p>
        </p:txBody>
      </p:sp>
      <p:sp>
        <p:nvSpPr>
          <p:cNvPr id="16" name="15 Rectángulo redondeado"/>
          <p:cNvSpPr/>
          <p:nvPr/>
        </p:nvSpPr>
        <p:spPr bwMode="auto">
          <a:xfrm>
            <a:off x="7031181" y="3463636"/>
            <a:ext cx="1420090" cy="37407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err="1"/>
              <a:t>Bindings</a:t>
            </a:r>
            <a:endParaRPr lang="es-ES" dirty="0"/>
          </a:p>
        </p:txBody>
      </p:sp>
      <p:sp>
        <p:nvSpPr>
          <p:cNvPr id="17" name="16 Rectángulo redondeado"/>
          <p:cNvSpPr/>
          <p:nvPr/>
        </p:nvSpPr>
        <p:spPr bwMode="auto">
          <a:xfrm>
            <a:off x="7031181" y="3906991"/>
            <a:ext cx="1420090" cy="37407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t>Servicios</a:t>
            </a:r>
          </a:p>
        </p:txBody>
      </p:sp>
      <p:sp>
        <p:nvSpPr>
          <p:cNvPr id="18" name="17 Rectángulo redondeado"/>
          <p:cNvSpPr/>
          <p:nvPr/>
        </p:nvSpPr>
        <p:spPr bwMode="auto">
          <a:xfrm>
            <a:off x="7031181" y="4364181"/>
            <a:ext cx="1420090" cy="37407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err="1"/>
              <a:t>Endpoints</a:t>
            </a:r>
            <a:endParaRPr lang="es-ES" dirty="0"/>
          </a:p>
        </p:txBody>
      </p:sp>
      <p:sp>
        <p:nvSpPr>
          <p:cNvPr id="12" name="11 Abrir llave"/>
          <p:cNvSpPr/>
          <p:nvPr/>
        </p:nvSpPr>
        <p:spPr bwMode="auto">
          <a:xfrm>
            <a:off x="6653644" y="2036627"/>
            <a:ext cx="266699" cy="1233046"/>
          </a:xfrm>
          <a:prstGeom prst="leftBrace">
            <a:avLst/>
          </a:prstGeom>
          <a:noFill/>
          <a:ln w="38100" cap="flat" cmpd="sng" algn="ctr">
            <a:solidFill>
              <a:schemeClr val="bg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
        <p:nvSpPr>
          <p:cNvPr id="20" name="19 Abrir llave"/>
          <p:cNvSpPr/>
          <p:nvPr/>
        </p:nvSpPr>
        <p:spPr bwMode="auto">
          <a:xfrm>
            <a:off x="6650177" y="3387443"/>
            <a:ext cx="297874" cy="1468581"/>
          </a:xfrm>
          <a:prstGeom prst="leftBrace">
            <a:avLst/>
          </a:prstGeom>
          <a:noFill/>
          <a:ln w="38100" cap="flat" cmpd="sng" algn="ctr">
            <a:solidFill>
              <a:schemeClr val="bg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Tree>
    <p:extLst>
      <p:ext uri="{BB962C8B-B14F-4D97-AF65-F5344CB8AC3E}">
        <p14:creationId xmlns:p14="http://schemas.microsoft.com/office/powerpoint/2010/main" val="14614095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s-ES" dirty="0" err="1"/>
              <a:t>Cómo</a:t>
            </a:r>
            <a:r>
              <a:rPr lang="en-US" altLang="es-ES" dirty="0"/>
              <a:t> </a:t>
            </a:r>
            <a:r>
              <a:rPr lang="en-US" altLang="es-ES" dirty="0" err="1"/>
              <a:t>iniciar</a:t>
            </a:r>
            <a:r>
              <a:rPr lang="en-US" altLang="es-ES" dirty="0"/>
              <a:t> un </a:t>
            </a:r>
            <a:r>
              <a:rPr lang="en-US" altLang="es-ES" dirty="0" err="1"/>
              <a:t>archivo</a:t>
            </a:r>
            <a:r>
              <a:rPr lang="en-US" altLang="es-ES" dirty="0"/>
              <a:t> WSDL</a:t>
            </a:r>
          </a:p>
        </p:txBody>
      </p:sp>
      <p:sp>
        <p:nvSpPr>
          <p:cNvPr id="29699" name="Rectangle 3"/>
          <p:cNvSpPr>
            <a:spLocks noGrp="1" noChangeArrowheads="1"/>
          </p:cNvSpPr>
          <p:nvPr>
            <p:ph idx="1"/>
          </p:nvPr>
        </p:nvSpPr>
        <p:spPr>
          <a:xfrm>
            <a:off x="686710" y="2899937"/>
            <a:ext cx="6392242" cy="1801091"/>
          </a:xfrm>
        </p:spPr>
        <p:txBody>
          <a:bodyPr>
            <a:normAutofit/>
          </a:bodyPr>
          <a:lstStyle/>
          <a:p>
            <a:pPr>
              <a:lnSpc>
                <a:spcPct val="80000"/>
              </a:lnSpc>
              <a:buNone/>
            </a:pPr>
            <a:r>
              <a:rPr lang="en-US" altLang="es-ES" sz="1400" dirty="0">
                <a:latin typeface="Courier New" panose="02070309020205020404" pitchFamily="49" charset="0"/>
                <a:cs typeface="Courier New" panose="02070309020205020404" pitchFamily="49" charset="0"/>
              </a:rPr>
              <a:t>&lt;?xml version="1.0"?&gt;</a:t>
            </a:r>
          </a:p>
          <a:p>
            <a:pPr>
              <a:lnSpc>
                <a:spcPct val="80000"/>
              </a:lnSpc>
              <a:buNone/>
            </a:pPr>
            <a:r>
              <a:rPr lang="en-US" altLang="es-ES" sz="1400" dirty="0">
                <a:latin typeface="Courier New" panose="02070309020205020404" pitchFamily="49" charset="0"/>
                <a:cs typeface="Courier New" panose="02070309020205020404" pitchFamily="49" charset="0"/>
              </a:rPr>
              <a:t>&lt;definitions name="Pizzas"</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targetNamespace</a:t>
            </a:r>
            <a:r>
              <a:rPr lang="en-US" altLang="es-ES" sz="1400" dirty="0">
                <a:latin typeface="Courier New" panose="02070309020205020404" pitchFamily="49" charset="0"/>
                <a:cs typeface="Courier New" panose="02070309020205020404" pitchFamily="49" charset="0"/>
              </a:rPr>
              <a:t>="http://mafia.it/</a:t>
            </a:r>
            <a:r>
              <a:rPr lang="en-US" altLang="es-ES" sz="1400" dirty="0" err="1">
                <a:latin typeface="Courier New" panose="02070309020205020404" pitchFamily="49" charset="0"/>
                <a:cs typeface="Courier New" panose="02070309020205020404" pitchFamily="49" charset="0"/>
              </a:rPr>
              <a:t>pizzas.wsdl</a:t>
            </a:r>
            <a:r>
              <a:rPr lang="en-US" altLang="es-ES" sz="1400" dirty="0">
                <a:latin typeface="Courier New" panose="02070309020205020404" pitchFamily="49" charset="0"/>
                <a:cs typeface="Courier New" panose="02070309020205020404" pitchFamily="49" charset="0"/>
              </a:rPr>
              <a:t>"</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xmlns:tns</a:t>
            </a:r>
            <a:r>
              <a:rPr lang="en-US" altLang="es-ES" sz="1400" dirty="0">
                <a:latin typeface="Courier New" panose="02070309020205020404" pitchFamily="49" charset="0"/>
                <a:cs typeface="Courier New" panose="02070309020205020404" pitchFamily="49" charset="0"/>
              </a:rPr>
              <a:t>="http://mafia.it/</a:t>
            </a:r>
            <a:r>
              <a:rPr lang="en-US" altLang="es-ES" sz="1400" dirty="0" err="1">
                <a:latin typeface="Courier New" panose="02070309020205020404" pitchFamily="49" charset="0"/>
                <a:cs typeface="Courier New" panose="02070309020205020404" pitchFamily="49" charset="0"/>
              </a:rPr>
              <a:t>pizzas.wsdl</a:t>
            </a:r>
            <a:r>
              <a:rPr lang="en-US" altLang="es-ES" sz="1400" dirty="0">
                <a:latin typeface="Courier New" panose="02070309020205020404" pitchFamily="49" charset="0"/>
                <a:cs typeface="Courier New" panose="02070309020205020404" pitchFamily="49" charset="0"/>
              </a:rPr>
              <a:t>"</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xmlns</a:t>
            </a:r>
            <a:r>
              <a:rPr lang="en-US" altLang="es-ES" sz="1400" dirty="0">
                <a:latin typeface="Courier New" panose="02070309020205020404" pitchFamily="49" charset="0"/>
                <a:cs typeface="Courier New" panose="02070309020205020404" pitchFamily="49" charset="0"/>
              </a:rPr>
              <a:t>="http://schemas.xmlsoap.org/</a:t>
            </a:r>
            <a:r>
              <a:rPr lang="en-US" altLang="es-ES" sz="1400" dirty="0" err="1">
                <a:latin typeface="Courier New" panose="02070309020205020404" pitchFamily="49" charset="0"/>
                <a:cs typeface="Courier New" panose="02070309020205020404" pitchFamily="49" charset="0"/>
              </a:rPr>
              <a:t>wsdl</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45</a:t>
            </a:fld>
            <a:endParaRPr lang="es-ES" dirty="0"/>
          </a:p>
        </p:txBody>
      </p:sp>
      <p:sp>
        <p:nvSpPr>
          <p:cNvPr id="4" name="3 Marcador de contenido"/>
          <p:cNvSpPr>
            <a:spLocks noGrp="1"/>
          </p:cNvSpPr>
          <p:nvPr>
            <p:ph idx="12"/>
          </p:nvPr>
        </p:nvSpPr>
        <p:spPr>
          <a:xfrm>
            <a:off x="184665" y="572092"/>
            <a:ext cx="8803125" cy="1967908"/>
          </a:xfrm>
        </p:spPr>
        <p:txBody>
          <a:bodyPr>
            <a:normAutofit fontScale="92500" lnSpcReduction="20000"/>
          </a:bodyPr>
          <a:lstStyle/>
          <a:p>
            <a:r>
              <a:rPr lang="es-ES" dirty="0"/>
              <a:t>WSDL está basado en XML</a:t>
            </a:r>
          </a:p>
          <a:p>
            <a:pPr lvl="1"/>
            <a:r>
              <a:rPr lang="es-ES" dirty="0"/>
              <a:t>Es necesario crear un </a:t>
            </a:r>
            <a:r>
              <a:rPr lang="es-ES" dirty="0" err="1"/>
              <a:t>namespace</a:t>
            </a:r>
            <a:r>
              <a:rPr lang="es-ES" dirty="0"/>
              <a:t> para el archivo WSDL. Esto se hace con el atributo </a:t>
            </a:r>
            <a:r>
              <a:rPr lang="es-ES" b="1" dirty="0" err="1"/>
              <a:t>targetNamespace</a:t>
            </a:r>
            <a:endParaRPr lang="es-ES" b="1" dirty="0"/>
          </a:p>
          <a:p>
            <a:pPr lvl="1"/>
            <a:r>
              <a:rPr lang="es-ES" dirty="0"/>
              <a:t>El elemento raíz se denomina </a:t>
            </a:r>
            <a:r>
              <a:rPr lang="es-ES" b="1" dirty="0"/>
              <a:t> </a:t>
            </a:r>
            <a:r>
              <a:rPr lang="es-ES" b="1" dirty="0" err="1"/>
              <a:t>definitions</a:t>
            </a:r>
            <a:r>
              <a:rPr lang="es-ES" b="1" dirty="0"/>
              <a:t> </a:t>
            </a:r>
            <a:r>
              <a:rPr lang="es-ES" dirty="0"/>
              <a:t>(versión 1.2). En la versión 2.0 se denomina “ </a:t>
            </a:r>
            <a:r>
              <a:rPr lang="es-ES" dirty="0" err="1"/>
              <a:t>description</a:t>
            </a:r>
            <a:r>
              <a:rPr lang="es-ES" dirty="0"/>
              <a:t>”</a:t>
            </a:r>
          </a:p>
        </p:txBody>
      </p:sp>
      <p:sp>
        <p:nvSpPr>
          <p:cNvPr id="6" name="AutoShape 7"/>
          <p:cNvSpPr>
            <a:spLocks noChangeArrowheads="1"/>
          </p:cNvSpPr>
          <p:nvPr/>
        </p:nvSpPr>
        <p:spPr bwMode="auto">
          <a:xfrm>
            <a:off x="3646006" y="2821050"/>
            <a:ext cx="3669194" cy="311970"/>
          </a:xfrm>
          <a:prstGeom prst="wedgeRoundRectCallout">
            <a:avLst>
              <a:gd name="adj1" fmla="val -60843"/>
              <a:gd name="adj2" fmla="val 132810"/>
              <a:gd name="adj3" fmla="val 16667"/>
            </a:avLst>
          </a:prstGeom>
          <a:ln>
            <a:headEnd/>
            <a:tailEnd/>
          </a:ln>
        </p:spPr>
        <p:style>
          <a:lnRef idx="1">
            <a:schemeClr val="accent4"/>
          </a:lnRef>
          <a:fillRef idx="2">
            <a:schemeClr val="accent4"/>
          </a:fillRef>
          <a:effectRef idx="1">
            <a:schemeClr val="accent4"/>
          </a:effectRef>
          <a:fontRef idx="minor">
            <a:schemeClr val="dk1"/>
          </a:fontRef>
        </p:style>
        <p:txBody>
          <a:bodyPr/>
          <a:lstStyle/>
          <a:p>
            <a:pPr algn="ctr"/>
            <a:r>
              <a:rPr lang="es-ES" altLang="es-ES" dirty="0" err="1"/>
              <a:t>Namespace</a:t>
            </a:r>
            <a:r>
              <a:rPr lang="es-ES" altLang="es-ES" dirty="0"/>
              <a:t> del WSDL desarrollado</a:t>
            </a:r>
          </a:p>
        </p:txBody>
      </p:sp>
      <p:sp>
        <p:nvSpPr>
          <p:cNvPr id="7" name="6 Cerrar llave"/>
          <p:cNvSpPr/>
          <p:nvPr/>
        </p:nvSpPr>
        <p:spPr>
          <a:xfrm flipH="1">
            <a:off x="557103" y="3133020"/>
            <a:ext cx="129607" cy="1002406"/>
          </a:xfrm>
          <a:prstGeom prst="rightBrac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8" name="7 CuadroTexto"/>
          <p:cNvSpPr txBox="1"/>
          <p:nvPr/>
        </p:nvSpPr>
        <p:spPr>
          <a:xfrm rot="16200000">
            <a:off x="-302675" y="3449557"/>
            <a:ext cx="1467068" cy="369332"/>
          </a:xfrm>
          <a:prstGeom prst="rect">
            <a:avLst/>
          </a:prstGeom>
          <a:noFill/>
        </p:spPr>
        <p:txBody>
          <a:bodyPr wrap="none">
            <a:spAutoFit/>
          </a:bodyPr>
          <a:lstStyle/>
          <a:p>
            <a:pPr>
              <a:defRPr/>
            </a:pPr>
            <a:r>
              <a:rPr lang="es-ES" b="1" dirty="0">
                <a:solidFill>
                  <a:schemeClr val="accent6">
                    <a:lumMod val="75000"/>
                  </a:schemeClr>
                </a:solidFill>
                <a:latin typeface="+mn-lt"/>
              </a:rPr>
              <a:t>Bloque inicial</a:t>
            </a:r>
          </a:p>
        </p:txBody>
      </p:sp>
      <p:sp>
        <p:nvSpPr>
          <p:cNvPr id="9" name="AutoShape 7"/>
          <p:cNvSpPr>
            <a:spLocks noChangeArrowheads="1"/>
          </p:cNvSpPr>
          <p:nvPr/>
        </p:nvSpPr>
        <p:spPr bwMode="auto">
          <a:xfrm>
            <a:off x="2406624" y="4529002"/>
            <a:ext cx="3329156" cy="885943"/>
          </a:xfrm>
          <a:prstGeom prst="wedgeRoundRectCallout">
            <a:avLst>
              <a:gd name="adj1" fmla="val -64996"/>
              <a:gd name="adj2" fmla="val -108304"/>
              <a:gd name="adj3" fmla="val 16667"/>
            </a:avLst>
          </a:prstGeom>
          <a:ln>
            <a:headEnd/>
            <a:tailEnd/>
          </a:ln>
        </p:spPr>
        <p:style>
          <a:lnRef idx="1">
            <a:schemeClr val="accent2"/>
          </a:lnRef>
          <a:fillRef idx="2">
            <a:schemeClr val="accent2"/>
          </a:fillRef>
          <a:effectRef idx="1">
            <a:schemeClr val="accent2"/>
          </a:effectRef>
          <a:fontRef idx="minor">
            <a:schemeClr val="dk1"/>
          </a:fontRef>
        </p:style>
        <p:txBody>
          <a:bodyPr/>
          <a:lstStyle/>
          <a:p>
            <a:pPr algn="ctr"/>
            <a:r>
              <a:rPr lang="es-ES" altLang="es-ES" dirty="0" err="1"/>
              <a:t>Namespace</a:t>
            </a:r>
            <a:r>
              <a:rPr lang="es-ES" altLang="es-ES" dirty="0"/>
              <a:t> de la especificación de WSDL. En este caso es el </a:t>
            </a:r>
            <a:r>
              <a:rPr lang="es-ES" altLang="es-ES" dirty="0" err="1"/>
              <a:t>namespace</a:t>
            </a:r>
            <a:r>
              <a:rPr lang="es-ES" altLang="es-ES" dirty="0"/>
              <a:t> por defecto	</a:t>
            </a:r>
          </a:p>
        </p:txBody>
      </p:sp>
      <p:sp>
        <p:nvSpPr>
          <p:cNvPr id="11" name="AutoShape 7"/>
          <p:cNvSpPr>
            <a:spLocks noChangeArrowheads="1"/>
          </p:cNvSpPr>
          <p:nvPr/>
        </p:nvSpPr>
        <p:spPr bwMode="auto">
          <a:xfrm>
            <a:off x="621906" y="4893728"/>
            <a:ext cx="1597339" cy="685956"/>
          </a:xfrm>
          <a:prstGeom prst="wedgeRoundRectCallout">
            <a:avLst>
              <a:gd name="adj1" fmla="val -19903"/>
              <a:gd name="adj2" fmla="val -281254"/>
              <a:gd name="adj3" fmla="val 16667"/>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es-ES" altLang="es-ES" dirty="0"/>
              <a:t>Elemento raíz </a:t>
            </a:r>
            <a:r>
              <a:rPr lang="es-ES" altLang="es-ES" dirty="0" err="1"/>
              <a:t>ó</a:t>
            </a:r>
            <a:r>
              <a:rPr lang="es-ES" altLang="es-ES" dirty="0"/>
              <a:t> contenedor</a:t>
            </a:r>
          </a:p>
        </p:txBody>
      </p:sp>
      <p:sp>
        <p:nvSpPr>
          <p:cNvPr id="12" name="AutoShape 7"/>
          <p:cNvSpPr>
            <a:spLocks noChangeArrowheads="1"/>
          </p:cNvSpPr>
          <p:nvPr/>
        </p:nvSpPr>
        <p:spPr bwMode="auto">
          <a:xfrm>
            <a:off x="6497782" y="3634223"/>
            <a:ext cx="2410691" cy="1780722"/>
          </a:xfrm>
          <a:prstGeom prst="wedgeRoundRectCallout">
            <a:avLst>
              <a:gd name="adj1" fmla="val -76565"/>
              <a:gd name="adj2" fmla="val -48395"/>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es-ES" altLang="es-ES" dirty="0" err="1"/>
              <a:t>Namespace</a:t>
            </a:r>
            <a:r>
              <a:rPr lang="es-ES" altLang="es-ES" dirty="0"/>
              <a:t> propio calificado. Si existe su valor debe ser igual al de </a:t>
            </a:r>
            <a:r>
              <a:rPr lang="es-ES" altLang="es-ES" i="1" dirty="0" err="1"/>
              <a:t>targetNamespace</a:t>
            </a:r>
            <a:endParaRPr lang="es-ES" altLang="es-ES" i="1" dirty="0"/>
          </a:p>
        </p:txBody>
      </p:sp>
    </p:spTree>
    <p:extLst>
      <p:ext uri="{BB962C8B-B14F-4D97-AF65-F5344CB8AC3E}">
        <p14:creationId xmlns:p14="http://schemas.microsoft.com/office/powerpoint/2010/main" val="3109902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ox(in)">
                                      <p:cBhvr>
                                        <p:cTn id="10" dur="500"/>
                                        <p:tgtEl>
                                          <p:spTgt spid="9"/>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ox(in)">
                                      <p:cBhvr>
                                        <p:cTn id="13" dur="500"/>
                                        <p:tgtEl>
                                          <p:spTgt spid="11"/>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ox(in)">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1" grpId="0" animBg="1"/>
      <p:bldP spid="1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Información abstracta del servicio web</a:t>
            </a:r>
          </a:p>
        </p:txBody>
      </p:sp>
      <p:sp>
        <p:nvSpPr>
          <p:cNvPr id="19458" name="Rectangle 3"/>
          <p:cNvSpPr>
            <a:spLocks noGrp="1" noChangeArrowheads="1"/>
          </p:cNvSpPr>
          <p:nvPr>
            <p:ph idx="1"/>
          </p:nvPr>
        </p:nvSpPr>
        <p:spPr>
          <a:xfrm>
            <a:off x="174813" y="465412"/>
            <a:ext cx="2796987" cy="5194404"/>
          </a:xfrm>
        </p:spPr>
        <p:txBody>
          <a:bodyPr>
            <a:normAutofit lnSpcReduction="10000"/>
          </a:bodyPr>
          <a:lstStyle/>
          <a:p>
            <a:r>
              <a:rPr lang="es-ES" altLang="es-ES" dirty="0"/>
              <a:t>Existen tres componentes principales para la interfaz abstracta: </a:t>
            </a:r>
          </a:p>
          <a:p>
            <a:pPr lvl="1"/>
            <a:r>
              <a:rPr lang="es-ES" altLang="es-ES" dirty="0"/>
              <a:t>El vocabulario</a:t>
            </a:r>
          </a:p>
          <a:p>
            <a:pPr lvl="1"/>
            <a:r>
              <a:rPr lang="es-ES" altLang="es-ES" dirty="0"/>
              <a:t>El mensaje</a:t>
            </a:r>
          </a:p>
          <a:p>
            <a:pPr lvl="1"/>
            <a:r>
              <a:rPr lang="es-ES" altLang="es-ES" dirty="0"/>
              <a:t>La interacción</a:t>
            </a:r>
          </a:p>
          <a:p>
            <a:endParaRPr lang="es-ES" altLang="es-ES" dirty="0"/>
          </a:p>
          <a:p>
            <a:endParaRPr lang="es-AR" altLang="es-ES" dirty="0"/>
          </a:p>
          <a:p>
            <a:endParaRPr lang="es-ES" altLang="es-ES" dirty="0"/>
          </a:p>
        </p:txBody>
      </p:sp>
      <p:sp>
        <p:nvSpPr>
          <p:cNvPr id="4" name="3 Marcador de contenido"/>
          <p:cNvSpPr>
            <a:spLocks noGrp="1"/>
          </p:cNvSpPr>
          <p:nvPr>
            <p:ph idx="12"/>
          </p:nvPr>
        </p:nvSpPr>
        <p:spPr>
          <a:xfrm>
            <a:off x="3347357" y="572092"/>
            <a:ext cx="5640434" cy="5194404"/>
          </a:xfrm>
        </p:spPr>
        <p:txBody>
          <a:bodyPr>
            <a:normAutofit fontScale="92500" lnSpcReduction="20000"/>
          </a:bodyPr>
          <a:lstStyle/>
          <a:p>
            <a:r>
              <a:rPr lang="es-ES" altLang="es-ES" dirty="0"/>
              <a:t>Los elementos utilizados para esto son:</a:t>
            </a:r>
          </a:p>
          <a:p>
            <a:pPr lvl="1"/>
            <a:r>
              <a:rPr lang="es-ES" altLang="es-ES" b="1" dirty="0" err="1"/>
              <a:t>Types</a:t>
            </a:r>
            <a:r>
              <a:rPr lang="es-ES" altLang="es-ES" dirty="0"/>
              <a:t>: Tipos de datos utilizados en los mensajes. (Por ejemplo un XML </a:t>
            </a:r>
            <a:r>
              <a:rPr lang="es-ES" altLang="es-ES" dirty="0" err="1"/>
              <a:t>schema</a:t>
            </a:r>
            <a:r>
              <a:rPr lang="es-ES" altLang="es-ES" dirty="0"/>
              <a:t>). </a:t>
            </a:r>
          </a:p>
          <a:p>
            <a:pPr lvl="1"/>
            <a:r>
              <a:rPr lang="es-ES" altLang="es-ES" b="1" dirty="0" err="1"/>
              <a:t>Message</a:t>
            </a:r>
            <a:r>
              <a:rPr lang="es-ES" altLang="es-ES" dirty="0"/>
              <a:t>: Definición abstracta y escrita de los datos que transmitidos. </a:t>
            </a:r>
          </a:p>
          <a:p>
            <a:pPr lvl="1"/>
            <a:r>
              <a:rPr lang="es-ES" altLang="es-ES" b="1" dirty="0" err="1"/>
              <a:t>Operation</a:t>
            </a:r>
            <a:r>
              <a:rPr lang="es-ES" altLang="es-ES" dirty="0"/>
              <a:t>: Descripción abstracta de una acción admitida por el servicio. </a:t>
            </a:r>
          </a:p>
          <a:p>
            <a:pPr lvl="1"/>
            <a:r>
              <a:rPr lang="es-ES" altLang="es-ES" b="1" dirty="0" err="1"/>
              <a:t>PortType</a:t>
            </a:r>
            <a:r>
              <a:rPr lang="es-ES" altLang="es-ES" dirty="0"/>
              <a:t>: Conjunto operaciones abstractas admitidas por uno o más puntos finales</a:t>
            </a:r>
            <a:endParaRPr lang="es-ES" dirty="0"/>
          </a:p>
        </p:txBody>
      </p:sp>
      <p:sp>
        <p:nvSpPr>
          <p:cNvPr id="7" name="6 Flecha derecha"/>
          <p:cNvSpPr/>
          <p:nvPr/>
        </p:nvSpPr>
        <p:spPr bwMode="auto">
          <a:xfrm>
            <a:off x="3037114" y="3102428"/>
            <a:ext cx="538843" cy="522514"/>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
        <p:nvSpPr>
          <p:cNvPr id="2" name="1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46</a:t>
            </a:fld>
            <a:endParaRPr lang="es-ES" dirty="0"/>
          </a:p>
        </p:txBody>
      </p:sp>
    </p:spTree>
    <p:extLst>
      <p:ext uri="{BB962C8B-B14F-4D97-AF65-F5344CB8AC3E}">
        <p14:creationId xmlns:p14="http://schemas.microsoft.com/office/powerpoint/2010/main" val="29936838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AR" altLang="es-ES" dirty="0"/>
              <a:t>Información concreta de enlace del servicio web</a:t>
            </a:r>
            <a:endParaRPr lang="es-ES" altLang="es-ES" dirty="0"/>
          </a:p>
        </p:txBody>
      </p:sp>
      <p:sp>
        <p:nvSpPr>
          <p:cNvPr id="22531" name="Rectangle 3"/>
          <p:cNvSpPr>
            <a:spLocks noGrp="1" noChangeArrowheads="1"/>
          </p:cNvSpPr>
          <p:nvPr>
            <p:ph idx="1"/>
          </p:nvPr>
        </p:nvSpPr>
        <p:spPr>
          <a:xfrm>
            <a:off x="174814" y="465412"/>
            <a:ext cx="3744044" cy="5194404"/>
          </a:xfrm>
        </p:spPr>
        <p:txBody>
          <a:bodyPr>
            <a:normAutofit fontScale="85000" lnSpcReduction="20000"/>
          </a:bodyPr>
          <a:lstStyle/>
          <a:p>
            <a:r>
              <a:rPr lang="es-ES" altLang="es-ES" dirty="0"/>
              <a:t>Para completar la descripción de una interacción cliente- servidor se necesita saber:</a:t>
            </a:r>
          </a:p>
          <a:p>
            <a:pPr lvl="1"/>
            <a:r>
              <a:rPr lang="es-ES" altLang="es-ES" dirty="0"/>
              <a:t>Qué protocolo de comunicación se va utilizar (como SOAP sobre HTTP)</a:t>
            </a:r>
          </a:p>
          <a:p>
            <a:pPr lvl="1"/>
            <a:r>
              <a:rPr lang="es-AR" altLang="es-ES" dirty="0"/>
              <a:t>Como conseguir la interacción del servicio con este protocolo</a:t>
            </a:r>
            <a:endParaRPr lang="es-ES" altLang="es-ES" dirty="0"/>
          </a:p>
          <a:p>
            <a:pPr lvl="1"/>
            <a:r>
              <a:rPr lang="es-ES" altLang="es-ES" dirty="0"/>
              <a:t>Donde termina la comunicación (la dirección de red).</a:t>
            </a:r>
          </a:p>
          <a:p>
            <a:endParaRPr lang="es-ES" altLang="es-ES" dirty="0"/>
          </a:p>
        </p:txBody>
      </p:sp>
      <p:sp>
        <p:nvSpPr>
          <p:cNvPr id="4" name="3 Marcador de contenido"/>
          <p:cNvSpPr>
            <a:spLocks noGrp="1"/>
          </p:cNvSpPr>
          <p:nvPr>
            <p:ph idx="12"/>
          </p:nvPr>
        </p:nvSpPr>
        <p:spPr>
          <a:xfrm>
            <a:off x="4327071" y="572092"/>
            <a:ext cx="4660719" cy="5194404"/>
          </a:xfrm>
        </p:spPr>
        <p:txBody>
          <a:bodyPr>
            <a:normAutofit fontScale="92500" lnSpcReduction="20000"/>
          </a:bodyPr>
          <a:lstStyle/>
          <a:p>
            <a:r>
              <a:rPr lang="es-ES" altLang="es-ES" dirty="0"/>
              <a:t>Para eso se utilizan los siguientes elementos:</a:t>
            </a:r>
          </a:p>
          <a:p>
            <a:pPr lvl="1"/>
            <a:r>
              <a:rPr lang="es-ES" altLang="es-ES" b="1" dirty="0" err="1"/>
              <a:t>Binding</a:t>
            </a:r>
            <a:r>
              <a:rPr lang="es-ES" altLang="es-ES" dirty="0"/>
              <a:t>: Especificación del protocolo concreto y del formato de datos para un tipo de puerto determinado. </a:t>
            </a:r>
          </a:p>
          <a:p>
            <a:pPr lvl="1"/>
            <a:r>
              <a:rPr lang="es-ES" altLang="es-ES" b="1" dirty="0"/>
              <a:t>Port</a:t>
            </a:r>
            <a:r>
              <a:rPr lang="es-ES" altLang="es-ES" dirty="0"/>
              <a:t>: punto final único que se define como la combinación de un enlace y una dirección de red. </a:t>
            </a:r>
          </a:p>
          <a:p>
            <a:pPr lvl="1"/>
            <a:r>
              <a:rPr lang="es-ES" altLang="es-ES" b="1" dirty="0" err="1"/>
              <a:t>Service</a:t>
            </a:r>
            <a:r>
              <a:rPr lang="es-ES" altLang="es-ES" dirty="0"/>
              <a:t>: colección de puntos finales relacionados. </a:t>
            </a:r>
          </a:p>
          <a:p>
            <a:endParaRPr lang="es-ES" dirty="0"/>
          </a:p>
        </p:txBody>
      </p:sp>
      <p:sp>
        <p:nvSpPr>
          <p:cNvPr id="9" name="8 Flecha derecha"/>
          <p:cNvSpPr/>
          <p:nvPr/>
        </p:nvSpPr>
        <p:spPr bwMode="auto">
          <a:xfrm>
            <a:off x="3665762" y="2857500"/>
            <a:ext cx="538843" cy="522514"/>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47</a:t>
            </a:fld>
            <a:endParaRPr lang="es-ES" dirty="0"/>
          </a:p>
        </p:txBody>
      </p:sp>
    </p:spTree>
    <p:extLst>
      <p:ext uri="{BB962C8B-B14F-4D97-AF65-F5344CB8AC3E}">
        <p14:creationId xmlns:p14="http://schemas.microsoft.com/office/powerpoint/2010/main" val="13018993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ltLang="es-ES" dirty="0" err="1"/>
              <a:t>Especificación</a:t>
            </a:r>
            <a:r>
              <a:rPr lang="en-US" altLang="es-ES" dirty="0"/>
              <a:t> WSDL</a:t>
            </a:r>
          </a:p>
        </p:txBody>
      </p:sp>
      <p:sp>
        <p:nvSpPr>
          <p:cNvPr id="26627" name="Rectangle 3"/>
          <p:cNvSpPr>
            <a:spLocks noChangeArrowheads="1"/>
          </p:cNvSpPr>
          <p:nvPr/>
        </p:nvSpPr>
        <p:spPr bwMode="auto">
          <a:xfrm>
            <a:off x="1112520" y="609599"/>
            <a:ext cx="6248400" cy="499629"/>
          </a:xfrm>
          <a:prstGeom prst="roundRect">
            <a:avLst/>
          </a:prstGeom>
          <a:solidFill>
            <a:srgbClr val="CC99FF"/>
          </a:solidFill>
          <a:ln w="9525">
            <a:solidFill>
              <a:schemeClr val="tx1"/>
            </a:solidFill>
            <a:miter lim="800000"/>
            <a:headEnd/>
            <a:tailEnd/>
          </a:ln>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Tipos</a:t>
            </a:r>
            <a:endParaRPr lang="en-US" altLang="es-ES" dirty="0">
              <a:latin typeface="+mn-lt"/>
            </a:endParaRPr>
          </a:p>
        </p:txBody>
      </p:sp>
      <p:sp>
        <p:nvSpPr>
          <p:cNvPr id="26628" name="Rectangle 4"/>
          <p:cNvSpPr>
            <a:spLocks noChangeArrowheads="1"/>
          </p:cNvSpPr>
          <p:nvPr/>
        </p:nvSpPr>
        <p:spPr bwMode="auto">
          <a:xfrm>
            <a:off x="1112520" y="1383549"/>
            <a:ext cx="1548000" cy="756000"/>
          </a:xfrm>
          <a:prstGeom prst="round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solidFill>
                  <a:schemeClr val="bg1"/>
                </a:solidFill>
                <a:latin typeface="+mn-lt"/>
              </a:rPr>
              <a:t>Mensaje</a:t>
            </a:r>
            <a:endParaRPr lang="en-US" altLang="es-ES" dirty="0">
              <a:solidFill>
                <a:schemeClr val="bg1"/>
              </a:solidFill>
              <a:latin typeface="+mn-lt"/>
            </a:endParaRPr>
          </a:p>
        </p:txBody>
      </p:sp>
      <p:sp>
        <p:nvSpPr>
          <p:cNvPr id="26629" name="Rectangle 5"/>
          <p:cNvSpPr>
            <a:spLocks noChangeArrowheads="1"/>
          </p:cNvSpPr>
          <p:nvPr/>
        </p:nvSpPr>
        <p:spPr bwMode="auto">
          <a:xfrm>
            <a:off x="2941320" y="1383549"/>
            <a:ext cx="1548000" cy="756000"/>
          </a:xfrm>
          <a:prstGeom prst="round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solidFill>
                  <a:schemeClr val="bg1"/>
                </a:solidFill>
                <a:latin typeface="+mn-lt"/>
              </a:rPr>
              <a:t>Mensaje</a:t>
            </a:r>
            <a:endParaRPr lang="en-US" altLang="es-ES" dirty="0">
              <a:solidFill>
                <a:schemeClr val="bg1"/>
              </a:solidFill>
              <a:latin typeface="+mn-lt"/>
            </a:endParaRPr>
          </a:p>
        </p:txBody>
      </p:sp>
      <p:sp>
        <p:nvSpPr>
          <p:cNvPr id="26630" name="Rectangle 6"/>
          <p:cNvSpPr>
            <a:spLocks noChangeArrowheads="1"/>
          </p:cNvSpPr>
          <p:nvPr/>
        </p:nvSpPr>
        <p:spPr bwMode="auto">
          <a:xfrm>
            <a:off x="4770120" y="1383549"/>
            <a:ext cx="1548000" cy="756000"/>
          </a:xfrm>
          <a:prstGeom prst="round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solidFill>
                  <a:schemeClr val="bg1"/>
                </a:solidFill>
                <a:latin typeface="+mn-lt"/>
              </a:rPr>
              <a:t>Mensaje</a:t>
            </a:r>
            <a:endParaRPr lang="en-US" altLang="es-ES" dirty="0">
              <a:solidFill>
                <a:schemeClr val="bg1"/>
              </a:solidFill>
              <a:latin typeface="+mn-lt"/>
            </a:endParaRPr>
          </a:p>
        </p:txBody>
      </p:sp>
      <p:sp>
        <p:nvSpPr>
          <p:cNvPr id="26631" name="Rectangle 7"/>
          <p:cNvSpPr>
            <a:spLocks noChangeArrowheads="1"/>
          </p:cNvSpPr>
          <p:nvPr/>
        </p:nvSpPr>
        <p:spPr bwMode="auto">
          <a:xfrm>
            <a:off x="1112520" y="2358909"/>
            <a:ext cx="3733800" cy="1143000"/>
          </a:xfrm>
          <a:prstGeom prst="roundRect">
            <a:avLst/>
          </a:prstGeom>
          <a:ln>
            <a:headEnd/>
            <a:tailEnd/>
          </a:ln>
        </p:spPr>
        <p:style>
          <a:lnRef idx="1">
            <a:schemeClr val="accent4"/>
          </a:lnRef>
          <a:fillRef idx="2">
            <a:schemeClr val="accent4"/>
          </a:fillRef>
          <a:effectRef idx="1">
            <a:schemeClr val="accent4"/>
          </a:effectRef>
          <a:fontRef idx="minor">
            <a:schemeClr val="dk1"/>
          </a:fontRef>
        </p:style>
        <p:txBody>
          <a:bodyPr wrap="none" anchor="t"/>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s-ES" altLang="es-ES" dirty="0" err="1">
                <a:latin typeface="+mn-lt"/>
              </a:rPr>
              <a:t>PortType</a:t>
            </a:r>
            <a:r>
              <a:rPr lang="es-ES" altLang="es-ES" dirty="0">
                <a:latin typeface="+mn-lt"/>
              </a:rPr>
              <a:t> (tipo de puerto)</a:t>
            </a:r>
          </a:p>
        </p:txBody>
      </p:sp>
      <p:sp>
        <p:nvSpPr>
          <p:cNvPr id="26632" name="Rectangle 8"/>
          <p:cNvSpPr>
            <a:spLocks noChangeArrowheads="1"/>
          </p:cNvSpPr>
          <p:nvPr/>
        </p:nvSpPr>
        <p:spPr bwMode="auto">
          <a:xfrm>
            <a:off x="1264920" y="2816109"/>
            <a:ext cx="990600" cy="5334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Operación</a:t>
            </a:r>
            <a:endParaRPr lang="en-US" altLang="es-ES" dirty="0">
              <a:latin typeface="+mn-lt"/>
            </a:endParaRPr>
          </a:p>
        </p:txBody>
      </p:sp>
      <p:sp>
        <p:nvSpPr>
          <p:cNvPr id="26634" name="Rectangle 10"/>
          <p:cNvSpPr>
            <a:spLocks noChangeArrowheads="1"/>
          </p:cNvSpPr>
          <p:nvPr/>
        </p:nvSpPr>
        <p:spPr bwMode="auto">
          <a:xfrm>
            <a:off x="2407920" y="2816109"/>
            <a:ext cx="990600" cy="5334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Operación</a:t>
            </a:r>
            <a:endParaRPr lang="en-US" altLang="es-ES" dirty="0">
              <a:latin typeface="+mn-lt"/>
            </a:endParaRPr>
          </a:p>
        </p:txBody>
      </p:sp>
      <p:sp>
        <p:nvSpPr>
          <p:cNvPr id="26635" name="Rectangle 11"/>
          <p:cNvSpPr>
            <a:spLocks noChangeArrowheads="1"/>
          </p:cNvSpPr>
          <p:nvPr/>
        </p:nvSpPr>
        <p:spPr bwMode="auto">
          <a:xfrm>
            <a:off x="3550920" y="2816109"/>
            <a:ext cx="990600" cy="5334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Operación</a:t>
            </a:r>
            <a:endParaRPr lang="en-US" altLang="es-ES" dirty="0">
              <a:latin typeface="+mn-lt"/>
            </a:endParaRPr>
          </a:p>
        </p:txBody>
      </p:sp>
      <p:sp>
        <p:nvSpPr>
          <p:cNvPr id="26639" name="Rectangle 15"/>
          <p:cNvSpPr>
            <a:spLocks noChangeArrowheads="1"/>
          </p:cNvSpPr>
          <p:nvPr/>
        </p:nvSpPr>
        <p:spPr bwMode="auto">
          <a:xfrm>
            <a:off x="1112520" y="3901439"/>
            <a:ext cx="3733800" cy="514869"/>
          </a:xfrm>
          <a:prstGeom prst="round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a:latin typeface="+mn-lt"/>
              </a:rPr>
              <a:t>Enlace ó </a:t>
            </a:r>
            <a:r>
              <a:rPr lang="en-US" altLang="es-ES" dirty="0" err="1">
                <a:latin typeface="+mn-lt"/>
              </a:rPr>
              <a:t>vínculo</a:t>
            </a:r>
            <a:r>
              <a:rPr lang="en-US" altLang="es-ES" dirty="0">
                <a:latin typeface="+mn-lt"/>
              </a:rPr>
              <a:t> (binding)</a:t>
            </a:r>
          </a:p>
        </p:txBody>
      </p:sp>
      <p:sp>
        <p:nvSpPr>
          <p:cNvPr id="26640" name="Rectangle 16"/>
          <p:cNvSpPr>
            <a:spLocks noChangeArrowheads="1"/>
          </p:cNvSpPr>
          <p:nvPr/>
        </p:nvSpPr>
        <p:spPr bwMode="auto">
          <a:xfrm>
            <a:off x="1112520" y="4644909"/>
            <a:ext cx="3962400" cy="762000"/>
          </a:xfrm>
          <a:prstGeom prst="round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Servicio</a:t>
            </a:r>
            <a:endParaRPr lang="en-US" altLang="es-ES" dirty="0">
              <a:latin typeface="+mn-lt"/>
            </a:endParaRPr>
          </a:p>
        </p:txBody>
      </p:sp>
      <p:sp>
        <p:nvSpPr>
          <p:cNvPr id="26641" name="Line 17"/>
          <p:cNvSpPr>
            <a:spLocks noChangeShapeType="1"/>
          </p:cNvSpPr>
          <p:nvPr/>
        </p:nvSpPr>
        <p:spPr bwMode="auto">
          <a:xfrm flipV="1">
            <a:off x="1645920" y="3501909"/>
            <a:ext cx="0" cy="39953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latin typeface="+mn-lt"/>
            </a:endParaRPr>
          </a:p>
        </p:txBody>
      </p:sp>
      <p:sp>
        <p:nvSpPr>
          <p:cNvPr id="26642" name="Rectangle 18"/>
          <p:cNvSpPr>
            <a:spLocks noChangeArrowheads="1"/>
          </p:cNvSpPr>
          <p:nvPr/>
        </p:nvSpPr>
        <p:spPr bwMode="auto">
          <a:xfrm>
            <a:off x="1346559" y="4737438"/>
            <a:ext cx="1066800" cy="5334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a:latin typeface="+mn-lt"/>
              </a:rPr>
              <a:t>Puerto</a:t>
            </a:r>
          </a:p>
        </p:txBody>
      </p:sp>
      <p:sp>
        <p:nvSpPr>
          <p:cNvPr id="26643" name="Line 19"/>
          <p:cNvSpPr>
            <a:spLocks noChangeShapeType="1"/>
          </p:cNvSpPr>
          <p:nvPr/>
        </p:nvSpPr>
        <p:spPr bwMode="auto">
          <a:xfrm flipV="1">
            <a:off x="2103120" y="4416309"/>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latin typeface="+mn-lt"/>
            </a:endParaRPr>
          </a:p>
        </p:txBody>
      </p:sp>
      <p:sp>
        <p:nvSpPr>
          <p:cNvPr id="26644" name="Line 20"/>
          <p:cNvSpPr>
            <a:spLocks noChangeShapeType="1"/>
          </p:cNvSpPr>
          <p:nvPr/>
        </p:nvSpPr>
        <p:spPr bwMode="auto">
          <a:xfrm flipV="1">
            <a:off x="2712720" y="3349509"/>
            <a:ext cx="0" cy="55193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latin typeface="+mn-lt"/>
            </a:endParaRPr>
          </a:p>
        </p:txBody>
      </p:sp>
      <p:sp>
        <p:nvSpPr>
          <p:cNvPr id="2" name="1 Marcador de pie de página"/>
          <p:cNvSpPr>
            <a:spLocks noGrp="1"/>
          </p:cNvSpPr>
          <p:nvPr>
            <p:ph type="ftr" sz="quarter" idx="10"/>
          </p:nvPr>
        </p:nvSpPr>
        <p:spPr/>
        <p:txBody>
          <a:bodyPr/>
          <a:lstStyle/>
          <a:p>
            <a:r>
              <a:rPr lang="es-ES"/>
              <a:t>Lenguajes del triángulo SOA</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48</a:t>
            </a:fld>
            <a:endParaRPr lang="es-ES" dirty="0"/>
          </a:p>
        </p:txBody>
      </p:sp>
      <p:sp>
        <p:nvSpPr>
          <p:cNvPr id="5" name="4 Rectángulo"/>
          <p:cNvSpPr/>
          <p:nvPr/>
        </p:nvSpPr>
        <p:spPr bwMode="auto">
          <a:xfrm>
            <a:off x="1229199" y="1471698"/>
            <a:ext cx="1332000" cy="3048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Parte</a:t>
            </a:r>
            <a:r>
              <a:rPr kumimoji="0" lang="es-ES" sz="1800" b="0" i="0" u="none" strike="noStrike" cap="none" normalizeH="0" dirty="0">
                <a:ln>
                  <a:noFill/>
                </a:ln>
                <a:solidFill>
                  <a:schemeClr val="tx1"/>
                </a:solidFill>
                <a:effectLst/>
                <a:latin typeface="Calibri" pitchFamily="34" charset="0"/>
              </a:rPr>
              <a:t>  (</a:t>
            </a:r>
            <a:r>
              <a:rPr kumimoji="0" lang="es-ES" sz="1800" b="0" i="0" u="none" strike="noStrike" cap="none" normalizeH="0" dirty="0" err="1">
                <a:ln>
                  <a:noFill/>
                </a:ln>
                <a:solidFill>
                  <a:schemeClr val="tx1"/>
                </a:solidFill>
                <a:effectLst/>
                <a:latin typeface="Calibri" pitchFamily="34" charset="0"/>
              </a:rPr>
              <a:t>part</a:t>
            </a:r>
            <a:r>
              <a:rPr kumimoji="0" lang="es-ES" sz="1800" b="0" i="0" u="none" strike="noStrike" cap="none" normalizeH="0" dirty="0">
                <a:ln>
                  <a:noFill/>
                </a:ln>
                <a:solidFill>
                  <a:schemeClr val="tx1"/>
                </a:solidFill>
                <a:effectLst/>
                <a:latin typeface="Calibri" pitchFamily="34" charset="0"/>
              </a:rPr>
              <a:t>)</a:t>
            </a:r>
            <a:endParaRPr kumimoji="0" lang="es-ES" sz="1800" b="0" i="0" u="none" strike="noStrike" cap="none" normalizeH="0" baseline="0" dirty="0">
              <a:ln>
                <a:noFill/>
              </a:ln>
              <a:solidFill>
                <a:schemeClr val="tx1"/>
              </a:solidFill>
              <a:effectLst/>
              <a:latin typeface="Calibri" pitchFamily="34" charset="0"/>
            </a:endParaRPr>
          </a:p>
        </p:txBody>
      </p:sp>
      <p:sp>
        <p:nvSpPr>
          <p:cNvPr id="25" name="24 Rectángulo"/>
          <p:cNvSpPr/>
          <p:nvPr/>
        </p:nvSpPr>
        <p:spPr bwMode="auto">
          <a:xfrm>
            <a:off x="3057999" y="1471698"/>
            <a:ext cx="1332000" cy="3048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Parte</a:t>
            </a:r>
            <a:r>
              <a:rPr kumimoji="0" lang="es-ES" sz="1800" b="0" i="0" u="none" strike="noStrike" cap="none" normalizeH="0" dirty="0">
                <a:ln>
                  <a:noFill/>
                </a:ln>
                <a:solidFill>
                  <a:schemeClr val="tx1"/>
                </a:solidFill>
                <a:effectLst/>
                <a:latin typeface="Calibri" pitchFamily="34" charset="0"/>
              </a:rPr>
              <a:t>  (</a:t>
            </a:r>
            <a:r>
              <a:rPr kumimoji="0" lang="es-ES" sz="1800" b="0" i="0" u="none" strike="noStrike" cap="none" normalizeH="0" dirty="0" err="1">
                <a:ln>
                  <a:noFill/>
                </a:ln>
                <a:solidFill>
                  <a:schemeClr val="tx1"/>
                </a:solidFill>
                <a:effectLst/>
                <a:latin typeface="Calibri" pitchFamily="34" charset="0"/>
              </a:rPr>
              <a:t>part</a:t>
            </a:r>
            <a:r>
              <a:rPr kumimoji="0" lang="es-ES" sz="1800" b="0" i="0" u="none" strike="noStrike" cap="none" normalizeH="0" dirty="0">
                <a:ln>
                  <a:noFill/>
                </a:ln>
                <a:solidFill>
                  <a:schemeClr val="tx1"/>
                </a:solidFill>
                <a:effectLst/>
                <a:latin typeface="Calibri" pitchFamily="34" charset="0"/>
              </a:rPr>
              <a:t>)</a:t>
            </a:r>
            <a:endParaRPr kumimoji="0" lang="es-ES" sz="1800" b="0" i="0" u="none" strike="noStrike" cap="none" normalizeH="0" baseline="0" dirty="0">
              <a:ln>
                <a:noFill/>
              </a:ln>
              <a:solidFill>
                <a:schemeClr val="tx1"/>
              </a:solidFill>
              <a:effectLst/>
              <a:latin typeface="Calibri" pitchFamily="34" charset="0"/>
            </a:endParaRPr>
          </a:p>
        </p:txBody>
      </p:sp>
      <p:sp>
        <p:nvSpPr>
          <p:cNvPr id="26" name="25 Rectángulo"/>
          <p:cNvSpPr/>
          <p:nvPr/>
        </p:nvSpPr>
        <p:spPr bwMode="auto">
          <a:xfrm>
            <a:off x="4886799" y="1471698"/>
            <a:ext cx="1332000" cy="3048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Parte</a:t>
            </a:r>
            <a:r>
              <a:rPr kumimoji="0" lang="es-ES" sz="1800" b="0" i="0" u="none" strike="noStrike" cap="none" normalizeH="0" dirty="0">
                <a:ln>
                  <a:noFill/>
                </a:ln>
                <a:solidFill>
                  <a:schemeClr val="tx1"/>
                </a:solidFill>
                <a:effectLst/>
                <a:latin typeface="Calibri" pitchFamily="34" charset="0"/>
              </a:rPr>
              <a:t>  (</a:t>
            </a:r>
            <a:r>
              <a:rPr kumimoji="0" lang="es-ES" sz="1800" b="0" i="0" u="none" strike="noStrike" cap="none" normalizeH="0" dirty="0" err="1">
                <a:ln>
                  <a:noFill/>
                </a:ln>
                <a:solidFill>
                  <a:schemeClr val="tx1"/>
                </a:solidFill>
                <a:effectLst/>
                <a:latin typeface="Calibri" pitchFamily="34" charset="0"/>
              </a:rPr>
              <a:t>part</a:t>
            </a:r>
            <a:r>
              <a:rPr kumimoji="0" lang="es-ES" sz="1800" b="0" i="0" u="none" strike="noStrike" cap="none" normalizeH="0" dirty="0">
                <a:ln>
                  <a:noFill/>
                </a:ln>
                <a:solidFill>
                  <a:schemeClr val="tx1"/>
                </a:solidFill>
                <a:effectLst/>
                <a:latin typeface="Calibri" pitchFamily="34" charset="0"/>
              </a:rPr>
              <a:t>)</a:t>
            </a:r>
            <a:endParaRPr kumimoji="0" lang="es-ES" sz="1800" b="0" i="0" u="none" strike="noStrike" cap="none" normalizeH="0" baseline="0" dirty="0">
              <a:ln>
                <a:noFill/>
              </a:ln>
              <a:solidFill>
                <a:schemeClr val="tx1"/>
              </a:solidFill>
              <a:effectLst/>
              <a:latin typeface="Calibri" pitchFamily="34" charset="0"/>
            </a:endParaRPr>
          </a:p>
        </p:txBody>
      </p:sp>
      <p:sp>
        <p:nvSpPr>
          <p:cNvPr id="27" name="Line 13"/>
          <p:cNvSpPr>
            <a:spLocks noChangeShapeType="1"/>
          </p:cNvSpPr>
          <p:nvPr/>
        </p:nvSpPr>
        <p:spPr bwMode="auto">
          <a:xfrm flipV="1">
            <a:off x="1879959" y="1109228"/>
            <a:ext cx="6561" cy="38779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latin typeface="+mn-lt"/>
            </a:endParaRPr>
          </a:p>
        </p:txBody>
      </p:sp>
      <p:sp>
        <p:nvSpPr>
          <p:cNvPr id="28" name="Line 13"/>
          <p:cNvSpPr>
            <a:spLocks noChangeShapeType="1"/>
          </p:cNvSpPr>
          <p:nvPr/>
        </p:nvSpPr>
        <p:spPr bwMode="auto">
          <a:xfrm flipV="1">
            <a:off x="3855720" y="1109228"/>
            <a:ext cx="0" cy="38779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latin typeface="+mn-lt"/>
            </a:endParaRPr>
          </a:p>
        </p:txBody>
      </p:sp>
      <p:sp>
        <p:nvSpPr>
          <p:cNvPr id="29" name="Line 13"/>
          <p:cNvSpPr>
            <a:spLocks noChangeShapeType="1"/>
          </p:cNvSpPr>
          <p:nvPr/>
        </p:nvSpPr>
        <p:spPr bwMode="auto">
          <a:xfrm flipV="1">
            <a:off x="5544120" y="1109227"/>
            <a:ext cx="0" cy="38779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latin typeface="+mn-lt"/>
            </a:endParaRPr>
          </a:p>
        </p:txBody>
      </p:sp>
      <p:cxnSp>
        <p:nvCxnSpPr>
          <p:cNvPr id="7" name="6 Conector recto de flecha"/>
          <p:cNvCxnSpPr>
            <a:stCxn id="26632" idx="0"/>
          </p:cNvCxnSpPr>
          <p:nvPr/>
        </p:nvCxnSpPr>
        <p:spPr bwMode="auto">
          <a:xfrm flipV="1">
            <a:off x="1760220" y="2113269"/>
            <a:ext cx="0" cy="702840"/>
          </a:xfrm>
          <a:prstGeom prst="straightConnector1">
            <a:avLst/>
          </a:prstGeom>
          <a:solidFill>
            <a:schemeClr val="accent1"/>
          </a:solidFill>
          <a:ln w="3175" cap="flat" cmpd="sng" algn="ctr">
            <a:solidFill>
              <a:schemeClr val="tx1"/>
            </a:solidFill>
            <a:prstDash val="solid"/>
            <a:round/>
            <a:headEnd type="none" w="med" len="med"/>
            <a:tailEnd type="triangle" w="med" len="med"/>
          </a:ln>
          <a:effectLst/>
        </p:spPr>
      </p:cxnSp>
      <p:cxnSp>
        <p:nvCxnSpPr>
          <p:cNvPr id="32" name="31 Conector recto de flecha"/>
          <p:cNvCxnSpPr/>
          <p:nvPr/>
        </p:nvCxnSpPr>
        <p:spPr bwMode="auto">
          <a:xfrm flipV="1">
            <a:off x="3093720" y="2113269"/>
            <a:ext cx="0" cy="702840"/>
          </a:xfrm>
          <a:prstGeom prst="straightConnector1">
            <a:avLst/>
          </a:prstGeom>
          <a:solidFill>
            <a:schemeClr val="accent1"/>
          </a:solidFill>
          <a:ln w="3175" cap="flat" cmpd="sng" algn="ctr">
            <a:solidFill>
              <a:schemeClr val="tx1"/>
            </a:solidFill>
            <a:prstDash val="solid"/>
            <a:round/>
            <a:headEnd type="none" w="med" len="med"/>
            <a:tailEnd type="triangle" w="med" len="med"/>
          </a:ln>
          <a:effectLst/>
        </p:spPr>
      </p:cxnSp>
      <p:cxnSp>
        <p:nvCxnSpPr>
          <p:cNvPr id="35" name="34 Conector recto de flecha"/>
          <p:cNvCxnSpPr>
            <a:stCxn id="26635" idx="0"/>
            <a:endCxn id="26630" idx="2"/>
          </p:cNvCxnSpPr>
          <p:nvPr/>
        </p:nvCxnSpPr>
        <p:spPr bwMode="auto">
          <a:xfrm flipV="1">
            <a:off x="4046220" y="2139549"/>
            <a:ext cx="1497900" cy="676560"/>
          </a:xfrm>
          <a:prstGeom prst="straightConnector1">
            <a:avLst/>
          </a:prstGeom>
          <a:solidFill>
            <a:schemeClr val="accent1"/>
          </a:solidFill>
          <a:ln w="3175" cap="flat" cmpd="sng" algn="ctr">
            <a:solidFill>
              <a:schemeClr val="tx1"/>
            </a:solidFill>
            <a:prstDash val="solid"/>
            <a:round/>
            <a:headEnd type="none" w="med" len="med"/>
            <a:tailEnd type="triangle" w="med" len="med"/>
          </a:ln>
          <a:effectLst/>
        </p:spPr>
      </p:cxnSp>
    </p:spTree>
    <p:extLst>
      <p:ext uri="{BB962C8B-B14F-4D97-AF65-F5344CB8AC3E}">
        <p14:creationId xmlns:p14="http://schemas.microsoft.com/office/powerpoint/2010/main" val="26743004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es-ES" dirty="0" err="1"/>
              <a:t>Componentes</a:t>
            </a:r>
            <a:r>
              <a:rPr lang="en-US" altLang="es-ES" dirty="0"/>
              <a:t> WSDL</a:t>
            </a:r>
          </a:p>
        </p:txBody>
      </p:sp>
      <p:sp>
        <p:nvSpPr>
          <p:cNvPr id="27651" name="Rectangle 3"/>
          <p:cNvSpPr>
            <a:spLocks noGrp="1" noChangeArrowheads="1"/>
          </p:cNvSpPr>
          <p:nvPr>
            <p:ph type="body" idx="1"/>
          </p:nvPr>
        </p:nvSpPr>
        <p:spPr/>
        <p:txBody>
          <a:bodyPr>
            <a:normAutofit fontScale="85000" lnSpcReduction="20000"/>
          </a:bodyPr>
          <a:lstStyle/>
          <a:p>
            <a:r>
              <a:rPr lang="en-US" altLang="es-ES" dirty="0" err="1"/>
              <a:t>Componentes</a:t>
            </a:r>
            <a:r>
              <a:rPr lang="en-US" altLang="es-ES" dirty="0"/>
              <a:t>  WSDL</a:t>
            </a:r>
          </a:p>
          <a:p>
            <a:pPr lvl="1"/>
            <a:r>
              <a:rPr lang="en-US" altLang="es-ES" b="1" dirty="0" err="1"/>
              <a:t>Servicio</a:t>
            </a:r>
            <a:r>
              <a:rPr lang="en-US" altLang="es-ES" dirty="0"/>
              <a:t>: </a:t>
            </a:r>
            <a:r>
              <a:rPr lang="en-US" altLang="es-ES" dirty="0" err="1"/>
              <a:t>Colección</a:t>
            </a:r>
            <a:r>
              <a:rPr lang="en-US" altLang="es-ES" dirty="0"/>
              <a:t> de </a:t>
            </a:r>
            <a:r>
              <a:rPr lang="en-US" altLang="es-ES" dirty="0" err="1"/>
              <a:t>puertos</a:t>
            </a:r>
            <a:r>
              <a:rPr lang="en-US" altLang="es-ES" dirty="0"/>
              <a:t> </a:t>
            </a:r>
            <a:r>
              <a:rPr lang="en-US" altLang="es-ES" dirty="0" err="1"/>
              <a:t>relacionados</a:t>
            </a:r>
            <a:endParaRPr lang="en-US" altLang="es-ES" dirty="0"/>
          </a:p>
          <a:p>
            <a:pPr lvl="1"/>
            <a:r>
              <a:rPr lang="en-US" altLang="es-ES" i="0" dirty="0"/>
              <a:t>Puerto </a:t>
            </a:r>
            <a:r>
              <a:rPr lang="en-US" altLang="es-ES" dirty="0"/>
              <a:t>(o </a:t>
            </a:r>
            <a:r>
              <a:rPr lang="en-US" altLang="es-ES" dirty="0" err="1"/>
              <a:t>puntos</a:t>
            </a:r>
            <a:r>
              <a:rPr lang="en-US" altLang="es-ES" dirty="0"/>
              <a:t> finales </a:t>
            </a:r>
            <a:r>
              <a:rPr lang="en-US" altLang="es-ES" dirty="0" err="1"/>
              <a:t>en</a:t>
            </a:r>
            <a:r>
              <a:rPr lang="en-US" altLang="es-ES" dirty="0"/>
              <a:t> la red): Punto de </a:t>
            </a:r>
            <a:r>
              <a:rPr lang="en-US" altLang="es-ES" dirty="0" err="1"/>
              <a:t>conexión</a:t>
            </a:r>
            <a:r>
              <a:rPr lang="en-US" altLang="es-ES" dirty="0"/>
              <a:t> a un </a:t>
            </a:r>
            <a:r>
              <a:rPr lang="en-US" altLang="es-ES" dirty="0" err="1"/>
              <a:t>servicio</a:t>
            </a:r>
            <a:r>
              <a:rPr lang="en-US" altLang="es-ES" dirty="0"/>
              <a:t>, </a:t>
            </a:r>
            <a:r>
              <a:rPr lang="en-US" altLang="es-ES" dirty="0" err="1"/>
              <a:t>definido</a:t>
            </a:r>
            <a:r>
              <a:rPr lang="en-US" altLang="es-ES" dirty="0"/>
              <a:t> </a:t>
            </a:r>
            <a:r>
              <a:rPr lang="en-US" altLang="es-ES" dirty="0" err="1"/>
              <a:t>como</a:t>
            </a:r>
            <a:r>
              <a:rPr lang="en-US" altLang="es-ES" dirty="0"/>
              <a:t> la </a:t>
            </a:r>
            <a:r>
              <a:rPr lang="en-US" altLang="es-ES" dirty="0" err="1"/>
              <a:t>combinación</a:t>
            </a:r>
            <a:r>
              <a:rPr lang="en-US" altLang="es-ES" dirty="0"/>
              <a:t> de un enlace y </a:t>
            </a:r>
            <a:r>
              <a:rPr lang="en-US" altLang="es-ES" dirty="0" err="1"/>
              <a:t>una</a:t>
            </a:r>
            <a:r>
              <a:rPr lang="en-US" altLang="es-ES" dirty="0"/>
              <a:t> </a:t>
            </a:r>
            <a:r>
              <a:rPr lang="en-US" altLang="es-ES" dirty="0" err="1"/>
              <a:t>dirección</a:t>
            </a:r>
            <a:r>
              <a:rPr lang="en-US" altLang="es-ES" dirty="0"/>
              <a:t> de red. </a:t>
            </a:r>
          </a:p>
          <a:p>
            <a:pPr lvl="1"/>
            <a:r>
              <a:rPr lang="en-US" altLang="es-ES" b="1" dirty="0" err="1"/>
              <a:t>Operación</a:t>
            </a:r>
            <a:r>
              <a:rPr lang="en-US" altLang="es-ES" dirty="0"/>
              <a:t>:  </a:t>
            </a:r>
            <a:r>
              <a:rPr lang="en-US" altLang="es-ES" dirty="0" err="1"/>
              <a:t>Descripción</a:t>
            </a:r>
            <a:r>
              <a:rPr lang="en-US" altLang="es-ES" dirty="0"/>
              <a:t> (</a:t>
            </a:r>
            <a:r>
              <a:rPr lang="en-US" altLang="es-ES" dirty="0" err="1"/>
              <a:t>abstracta</a:t>
            </a:r>
            <a:r>
              <a:rPr lang="en-US" altLang="es-ES" dirty="0"/>
              <a:t>) de </a:t>
            </a:r>
            <a:r>
              <a:rPr lang="en-US" altLang="es-ES" dirty="0" err="1"/>
              <a:t>las</a:t>
            </a:r>
            <a:r>
              <a:rPr lang="en-US" altLang="es-ES" dirty="0"/>
              <a:t> </a:t>
            </a:r>
            <a:r>
              <a:rPr lang="en-US" altLang="es-ES" dirty="0" err="1"/>
              <a:t>acciones</a:t>
            </a:r>
            <a:r>
              <a:rPr lang="en-US" altLang="es-ES" dirty="0"/>
              <a:t> </a:t>
            </a:r>
            <a:r>
              <a:rPr lang="en-US" altLang="es-ES" dirty="0" err="1"/>
              <a:t>soportadas</a:t>
            </a:r>
            <a:r>
              <a:rPr lang="en-US" altLang="es-ES" dirty="0"/>
              <a:t> </a:t>
            </a:r>
            <a:r>
              <a:rPr lang="en-US" altLang="es-ES" dirty="0" err="1"/>
              <a:t>por</a:t>
            </a:r>
            <a:r>
              <a:rPr lang="en-US" altLang="es-ES" dirty="0"/>
              <a:t> un </a:t>
            </a:r>
            <a:r>
              <a:rPr lang="en-US" altLang="es-ES" dirty="0" err="1"/>
              <a:t>servicio</a:t>
            </a:r>
            <a:r>
              <a:rPr lang="en-US" altLang="es-ES" dirty="0"/>
              <a:t>. </a:t>
            </a:r>
          </a:p>
          <a:p>
            <a:pPr lvl="1"/>
            <a:r>
              <a:rPr lang="en-US" altLang="es-ES" b="1" dirty="0" err="1"/>
              <a:t>Mensaje</a:t>
            </a:r>
            <a:r>
              <a:rPr lang="en-US" altLang="es-ES" dirty="0"/>
              <a:t>: </a:t>
            </a:r>
            <a:r>
              <a:rPr lang="en-US" altLang="es-ES" dirty="0" err="1"/>
              <a:t>Descripción</a:t>
            </a:r>
            <a:r>
              <a:rPr lang="en-US" altLang="es-ES" dirty="0"/>
              <a:t> (</a:t>
            </a:r>
            <a:r>
              <a:rPr lang="en-US" altLang="es-ES" dirty="0" err="1"/>
              <a:t>abstracta</a:t>
            </a:r>
            <a:r>
              <a:rPr lang="en-US" altLang="es-ES" dirty="0"/>
              <a:t>) de los </a:t>
            </a:r>
            <a:r>
              <a:rPr lang="en-US" altLang="es-ES" dirty="0" err="1"/>
              <a:t>datos</a:t>
            </a:r>
            <a:r>
              <a:rPr lang="en-US" altLang="es-ES" dirty="0"/>
              <a:t> a </a:t>
            </a:r>
            <a:r>
              <a:rPr lang="en-US" altLang="es-ES" dirty="0" err="1"/>
              <a:t>ser</a:t>
            </a:r>
            <a:r>
              <a:rPr lang="en-US" altLang="es-ES" dirty="0"/>
              <a:t> </a:t>
            </a:r>
            <a:r>
              <a:rPr lang="en-US" altLang="es-ES" dirty="0" err="1"/>
              <a:t>intercambiados</a:t>
            </a:r>
            <a:r>
              <a:rPr lang="en-US" altLang="es-ES" dirty="0"/>
              <a:t> </a:t>
            </a:r>
            <a:r>
              <a:rPr lang="en-US" altLang="es-ES" dirty="0" err="1"/>
              <a:t>por</a:t>
            </a:r>
            <a:r>
              <a:rPr lang="en-US" altLang="es-ES" dirty="0"/>
              <a:t> un </a:t>
            </a:r>
            <a:r>
              <a:rPr lang="en-US" altLang="es-ES" dirty="0" err="1"/>
              <a:t>servicio</a:t>
            </a:r>
            <a:r>
              <a:rPr lang="en-US" altLang="es-ES" dirty="0"/>
              <a:t> (</a:t>
            </a:r>
            <a:r>
              <a:rPr lang="en-US" altLang="es-ES" dirty="0" err="1"/>
              <a:t>esquema</a:t>
            </a:r>
            <a:r>
              <a:rPr lang="en-US" altLang="es-ES" dirty="0"/>
              <a:t>). </a:t>
            </a:r>
          </a:p>
          <a:p>
            <a:pPr lvl="1"/>
            <a:r>
              <a:rPr lang="en-US" altLang="es-ES" dirty="0" err="1"/>
              <a:t>Tipos</a:t>
            </a:r>
            <a:r>
              <a:rPr lang="en-US" altLang="es-ES" dirty="0"/>
              <a:t> de Puerto (</a:t>
            </a:r>
            <a:r>
              <a:rPr lang="en-US" altLang="es-ES" b="1" dirty="0" err="1"/>
              <a:t>PortType</a:t>
            </a:r>
            <a:r>
              <a:rPr lang="en-US" altLang="es-ES" dirty="0"/>
              <a:t>): </a:t>
            </a:r>
            <a:r>
              <a:rPr lang="en-US" altLang="es-ES" dirty="0" err="1"/>
              <a:t>Conjunto</a:t>
            </a:r>
            <a:r>
              <a:rPr lang="en-US" altLang="es-ES" dirty="0"/>
              <a:t> (</a:t>
            </a:r>
            <a:r>
              <a:rPr lang="en-US" altLang="es-ES" dirty="0" err="1"/>
              <a:t>abstracto</a:t>
            </a:r>
            <a:r>
              <a:rPr lang="en-US" altLang="es-ES" dirty="0"/>
              <a:t>) de </a:t>
            </a:r>
            <a:r>
              <a:rPr lang="en-US" altLang="es-ES" dirty="0" err="1"/>
              <a:t>las</a:t>
            </a:r>
            <a:r>
              <a:rPr lang="en-US" altLang="es-ES" dirty="0"/>
              <a:t> </a:t>
            </a:r>
            <a:r>
              <a:rPr lang="en-US" altLang="es-ES" dirty="0" err="1"/>
              <a:t>operaciones</a:t>
            </a:r>
            <a:r>
              <a:rPr lang="en-US" altLang="es-ES" dirty="0"/>
              <a:t> </a:t>
            </a:r>
            <a:r>
              <a:rPr lang="en-US" altLang="es-ES" dirty="0" err="1"/>
              <a:t>soportados</a:t>
            </a:r>
            <a:r>
              <a:rPr lang="en-US" altLang="es-ES" dirty="0"/>
              <a:t> </a:t>
            </a:r>
            <a:r>
              <a:rPr lang="en-US" altLang="es-ES" dirty="0" err="1"/>
              <a:t>por</a:t>
            </a:r>
            <a:r>
              <a:rPr lang="en-US" altLang="es-ES" dirty="0"/>
              <a:t> </a:t>
            </a:r>
            <a:r>
              <a:rPr lang="en-US" altLang="es-ES" dirty="0" err="1"/>
              <a:t>uno</a:t>
            </a:r>
            <a:r>
              <a:rPr lang="en-US" altLang="es-ES" dirty="0"/>
              <a:t> o mas </a:t>
            </a:r>
            <a:r>
              <a:rPr lang="en-US" altLang="es-ES" dirty="0" err="1"/>
              <a:t>puertos</a:t>
            </a:r>
            <a:endParaRPr lang="en-US" altLang="es-ES" dirty="0"/>
          </a:p>
          <a:p>
            <a:pPr lvl="1">
              <a:lnSpc>
                <a:spcPct val="90000"/>
              </a:lnSpc>
            </a:pPr>
            <a:r>
              <a:rPr lang="en-US" altLang="es-ES" b="1" dirty="0"/>
              <a:t>Enlace</a:t>
            </a:r>
            <a:r>
              <a:rPr lang="en-US" altLang="es-ES" dirty="0"/>
              <a:t> (ó binding): Unión de un </a:t>
            </a:r>
            <a:r>
              <a:rPr lang="en-US" altLang="es-ES" dirty="0" err="1"/>
              <a:t>protocolo</a:t>
            </a:r>
            <a:r>
              <a:rPr lang="en-US" altLang="es-ES" dirty="0"/>
              <a:t> </a:t>
            </a:r>
            <a:r>
              <a:rPr lang="en-US" altLang="es-ES" dirty="0" err="1"/>
              <a:t>concreto</a:t>
            </a:r>
            <a:r>
              <a:rPr lang="en-US" altLang="es-ES" dirty="0"/>
              <a:t> y </a:t>
            </a:r>
            <a:r>
              <a:rPr lang="en-US" altLang="es-ES" dirty="0" err="1"/>
              <a:t>una</a:t>
            </a:r>
            <a:r>
              <a:rPr lang="en-US" altLang="es-ES" dirty="0"/>
              <a:t> </a:t>
            </a:r>
            <a:r>
              <a:rPr lang="en-US" altLang="es-ES" dirty="0" err="1"/>
              <a:t>especificación</a:t>
            </a:r>
            <a:r>
              <a:rPr lang="en-US" altLang="es-ES" dirty="0"/>
              <a:t> del </a:t>
            </a:r>
            <a:r>
              <a:rPr lang="en-US" altLang="es-ES" dirty="0" err="1"/>
              <a:t>formato</a:t>
            </a:r>
            <a:r>
              <a:rPr lang="en-US" altLang="es-ES" dirty="0"/>
              <a:t> de </a:t>
            </a:r>
            <a:r>
              <a:rPr lang="en-US" altLang="es-ES" dirty="0" err="1"/>
              <a:t>datos</a:t>
            </a:r>
            <a:r>
              <a:rPr lang="en-US" altLang="es-ES" dirty="0"/>
              <a:t> para un </a:t>
            </a:r>
            <a:r>
              <a:rPr lang="en-US" altLang="es-ES" dirty="0" err="1"/>
              <a:t>porttype</a:t>
            </a:r>
            <a:r>
              <a:rPr lang="en-US" altLang="es-ES" dirty="0"/>
              <a:t> </a:t>
            </a:r>
            <a:r>
              <a:rPr lang="en-US" altLang="es-ES" dirty="0" err="1"/>
              <a:t>específico</a:t>
            </a:r>
            <a:endParaRPr lang="en-US" altLang="es-ES" dirty="0"/>
          </a:p>
          <a:p>
            <a:pPr lvl="1"/>
            <a:r>
              <a:rPr lang="en-US" altLang="es-ES" b="1" dirty="0" err="1"/>
              <a:t>Tipo</a:t>
            </a:r>
            <a:r>
              <a:rPr lang="en-US" altLang="es-ES" dirty="0"/>
              <a:t>: </a:t>
            </a:r>
            <a:r>
              <a:rPr lang="en-US" altLang="es-ES" dirty="0" err="1"/>
              <a:t>Tipo</a:t>
            </a:r>
            <a:r>
              <a:rPr lang="en-US" altLang="es-ES" dirty="0"/>
              <a:t> de </a:t>
            </a:r>
            <a:r>
              <a:rPr lang="en-US" altLang="es-ES" dirty="0" err="1"/>
              <a:t>dato</a:t>
            </a:r>
            <a:r>
              <a:rPr lang="en-US" altLang="es-ES" dirty="0"/>
              <a:t> </a:t>
            </a:r>
            <a:r>
              <a:rPr lang="en-US" altLang="es-ES" dirty="0" err="1"/>
              <a:t>propio</a:t>
            </a:r>
            <a:r>
              <a:rPr lang="en-US" altLang="es-ES" dirty="0"/>
              <a:t> de un </a:t>
            </a:r>
            <a:r>
              <a:rPr lang="en-US" altLang="es-ES" dirty="0" err="1"/>
              <a:t>servicio</a:t>
            </a:r>
            <a:r>
              <a:rPr lang="en-US" altLang="es-ES" dirty="0"/>
              <a:t> web y </a:t>
            </a:r>
            <a:r>
              <a:rPr lang="en-US" altLang="es-ES" dirty="0" err="1"/>
              <a:t>que</a:t>
            </a:r>
            <a:r>
              <a:rPr lang="en-US" altLang="es-ES" dirty="0"/>
              <a:t> </a:t>
            </a:r>
            <a:r>
              <a:rPr lang="en-US" altLang="es-ES" dirty="0" err="1"/>
              <a:t>puede</a:t>
            </a:r>
            <a:r>
              <a:rPr lang="en-US" altLang="es-ES" dirty="0"/>
              <a:t> </a:t>
            </a:r>
            <a:r>
              <a:rPr lang="en-US" altLang="es-ES" dirty="0" err="1"/>
              <a:t>ser</a:t>
            </a:r>
            <a:r>
              <a:rPr lang="en-US" altLang="es-ES" dirty="0"/>
              <a:t> </a:t>
            </a:r>
            <a:r>
              <a:rPr lang="en-US" altLang="es-ES" dirty="0" err="1"/>
              <a:t>usado</a:t>
            </a:r>
            <a:r>
              <a:rPr lang="en-US" altLang="es-ES" dirty="0"/>
              <a:t> </a:t>
            </a:r>
            <a:r>
              <a:rPr lang="en-US" altLang="es-ES" dirty="0" err="1"/>
              <a:t>por</a:t>
            </a:r>
            <a:r>
              <a:rPr lang="en-US" altLang="es-ES" dirty="0"/>
              <a:t> un </a:t>
            </a:r>
            <a:r>
              <a:rPr lang="en-US" altLang="es-ES" dirty="0" err="1"/>
              <a:t>mensaje</a:t>
            </a:r>
            <a:r>
              <a:rPr lang="en-US" altLang="es-ES" dirty="0"/>
              <a:t> o </a:t>
            </a:r>
            <a:r>
              <a:rPr lang="en-US" altLang="es-ES" dirty="0" err="1"/>
              <a:t>por</a:t>
            </a:r>
            <a:r>
              <a:rPr lang="en-US" altLang="es-ES" dirty="0"/>
              <a:t> </a:t>
            </a:r>
            <a:r>
              <a:rPr lang="en-US" altLang="es-ES" dirty="0" err="1"/>
              <a:t>una</a:t>
            </a:r>
            <a:r>
              <a:rPr lang="en-US" altLang="es-ES" dirty="0"/>
              <a:t> </a:t>
            </a:r>
            <a:r>
              <a:rPr lang="en-US" altLang="es-ES" dirty="0" err="1"/>
              <a:t>operación</a:t>
            </a:r>
            <a:endParaRPr lang="en-US" altLang="es-ES" dirty="0"/>
          </a:p>
          <a:p>
            <a:endParaRPr lang="en-US" altLang="es-ES" dirty="0"/>
          </a:p>
          <a:p>
            <a:pPr lvl="1">
              <a:lnSpc>
                <a:spcPct val="90000"/>
              </a:lnSpc>
            </a:pPr>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49</a:t>
            </a:fld>
            <a:endParaRPr lang="es-ES" dirty="0"/>
          </a:p>
        </p:txBody>
      </p:sp>
    </p:spTree>
    <p:extLst>
      <p:ext uri="{BB962C8B-B14F-4D97-AF65-F5344CB8AC3E}">
        <p14:creationId xmlns:p14="http://schemas.microsoft.com/office/powerpoint/2010/main" val="2321081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8" name="7 Marcador de contenido"/>
          <p:cNvSpPr>
            <a:spLocks noGrp="1"/>
          </p:cNvSpPr>
          <p:nvPr>
            <p:ph idx="1"/>
          </p:nvPr>
        </p:nvSpPr>
        <p:spPr/>
        <p:txBody>
          <a:bodyPr>
            <a:normAutofit fontScale="92500" lnSpcReduction="10000"/>
          </a:bodyPr>
          <a:lstStyle/>
          <a:p>
            <a:r>
              <a:rPr lang="es-ES" dirty="0"/>
              <a:t>Operaciones en SOA:</a:t>
            </a:r>
          </a:p>
          <a:p>
            <a:pPr lvl="1"/>
            <a:r>
              <a:rPr lang="es-ES" b="1" dirty="0"/>
              <a:t>Descubrir</a:t>
            </a:r>
            <a:r>
              <a:rPr lang="es-ES" dirty="0"/>
              <a:t> (</a:t>
            </a:r>
            <a:r>
              <a:rPr lang="es-ES" dirty="0" err="1"/>
              <a:t>find</a:t>
            </a:r>
            <a:r>
              <a:rPr lang="es-ES" dirty="0"/>
              <a:t>) un servicio </a:t>
            </a:r>
            <a:br>
              <a:rPr lang="es-ES" dirty="0"/>
            </a:br>
            <a:endParaRPr lang="es-ES" dirty="0"/>
          </a:p>
          <a:p>
            <a:pPr lvl="1"/>
            <a:r>
              <a:rPr lang="es-ES" dirty="0"/>
              <a:t>Consta de 2 operaciones: </a:t>
            </a:r>
          </a:p>
          <a:p>
            <a:pPr lvl="2"/>
            <a:r>
              <a:rPr lang="es-ES" b="1" i="1" dirty="0"/>
              <a:t>Descubrir</a:t>
            </a:r>
            <a:r>
              <a:rPr lang="es-ES" dirty="0"/>
              <a:t> el servicio</a:t>
            </a:r>
          </a:p>
          <a:p>
            <a:pPr lvl="3"/>
            <a:r>
              <a:rPr lang="es-ES" dirty="0"/>
              <a:t>Preguntar al registro por un servicio que “cuadre” con las necesidades del peticionario (tipo de servicio, rango de precio, productos asociados, etc.)</a:t>
            </a:r>
          </a:p>
          <a:p>
            <a:pPr lvl="3"/>
            <a:r>
              <a:rPr lang="es-ES" dirty="0"/>
              <a:t>En tiempo de ejecución (</a:t>
            </a:r>
            <a:r>
              <a:rPr lang="es-ES" dirty="0" err="1"/>
              <a:t>run</a:t>
            </a:r>
            <a:r>
              <a:rPr lang="es-ES" dirty="0"/>
              <a:t>-time, dinámicamente) o en tiempo de diseño (diseño)</a:t>
            </a:r>
          </a:p>
          <a:p>
            <a:pPr lvl="2"/>
            <a:r>
              <a:rPr lang="es-ES" b="1" i="1" dirty="0"/>
              <a:t>Seleccionar </a:t>
            </a:r>
            <a:r>
              <a:rPr lang="es-ES" dirty="0"/>
              <a:t>el servicio:</a:t>
            </a:r>
          </a:p>
          <a:p>
            <a:pPr lvl="3"/>
            <a:r>
              <a:rPr lang="es-ES" dirty="0"/>
              <a:t>Decidir qué servicio invocar</a:t>
            </a:r>
          </a:p>
          <a:p>
            <a:pPr lvl="3"/>
            <a:r>
              <a:rPr lang="es-ES" dirty="0"/>
              <a:t>Métodos: </a:t>
            </a:r>
            <a:r>
              <a:rPr lang="es-ES" b="1" dirty="0"/>
              <a:t>manual</a:t>
            </a:r>
            <a:r>
              <a:rPr lang="es-ES" dirty="0"/>
              <a:t> (el peticionario lo selecciona manualmente) o </a:t>
            </a:r>
            <a:r>
              <a:rPr lang="es-ES" b="1" dirty="0"/>
              <a:t>automática</a:t>
            </a:r>
            <a:r>
              <a:rPr lang="es-ES" dirty="0"/>
              <a:t> (en base a una serie de preferencias pre-establecidas)</a:t>
            </a:r>
          </a:p>
        </p:txBody>
      </p:sp>
    </p:spTree>
    <p:extLst>
      <p:ext uri="{BB962C8B-B14F-4D97-AF65-F5344CB8AC3E}">
        <p14:creationId xmlns:p14="http://schemas.microsoft.com/office/powerpoint/2010/main" val="4039778074"/>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es-ES" dirty="0" err="1"/>
              <a:t>Definición</a:t>
            </a:r>
            <a:r>
              <a:rPr lang="en-US" altLang="es-ES" dirty="0"/>
              <a:t> de </a:t>
            </a:r>
            <a:r>
              <a:rPr lang="en-US" altLang="es-ES" dirty="0" err="1"/>
              <a:t>tipos</a:t>
            </a:r>
            <a:r>
              <a:rPr lang="en-US" altLang="es-ES" dirty="0"/>
              <a:t> WSDL </a:t>
            </a:r>
            <a:br>
              <a:rPr lang="en-US" altLang="es-ES" dirty="0"/>
            </a:br>
            <a:r>
              <a:rPr lang="en-US" altLang="es-ES" dirty="0"/>
              <a:t>(</a:t>
            </a:r>
            <a:r>
              <a:rPr lang="en-US" altLang="es-ES" dirty="0" err="1"/>
              <a:t>Ejemplo</a:t>
            </a:r>
            <a:r>
              <a:rPr lang="en-US" altLang="es-ES" dirty="0"/>
              <a:t> Pizza)</a:t>
            </a:r>
          </a:p>
        </p:txBody>
      </p:sp>
      <p:sp>
        <p:nvSpPr>
          <p:cNvPr id="29699" name="Rectangle 3"/>
          <p:cNvSpPr>
            <a:spLocks noGrp="1" noChangeArrowheads="1"/>
          </p:cNvSpPr>
          <p:nvPr>
            <p:ph idx="1"/>
          </p:nvPr>
        </p:nvSpPr>
        <p:spPr>
          <a:xfrm>
            <a:off x="336178" y="535750"/>
            <a:ext cx="8807822" cy="5194404"/>
          </a:xfrm>
        </p:spPr>
        <p:txBody>
          <a:bodyPr>
            <a:normAutofit fontScale="92500" lnSpcReduction="10000"/>
          </a:bodyPr>
          <a:lstStyle/>
          <a:p>
            <a:pPr>
              <a:lnSpc>
                <a:spcPct val="80000"/>
              </a:lnSpc>
              <a:buNone/>
            </a:pPr>
            <a:r>
              <a:rPr lang="en-US" altLang="es-ES" sz="1400" dirty="0">
                <a:latin typeface="Courier New" panose="02070309020205020404" pitchFamily="49" charset="0"/>
                <a:cs typeface="Courier New" panose="02070309020205020404" pitchFamily="49" charset="0"/>
              </a:rPr>
              <a:t>&lt;?xml version="1.0"?&gt;</a:t>
            </a:r>
          </a:p>
          <a:p>
            <a:pPr>
              <a:lnSpc>
                <a:spcPct val="80000"/>
              </a:lnSpc>
              <a:buNone/>
            </a:pPr>
            <a:r>
              <a:rPr lang="en-US" altLang="es-ES" sz="1400" dirty="0">
                <a:latin typeface="Courier New" panose="02070309020205020404" pitchFamily="49" charset="0"/>
                <a:cs typeface="Courier New" panose="02070309020205020404" pitchFamily="49" charset="0"/>
              </a:rPr>
              <a:t>&lt;definitions name="Pizzas"</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targetNamespace</a:t>
            </a:r>
            <a:r>
              <a:rPr lang="en-US" altLang="es-ES" sz="1400" dirty="0">
                <a:latin typeface="Courier New" panose="02070309020205020404" pitchFamily="49" charset="0"/>
                <a:cs typeface="Courier New" panose="02070309020205020404" pitchFamily="49" charset="0"/>
              </a:rPr>
              <a:t>="http://mafia.it/</a:t>
            </a:r>
            <a:r>
              <a:rPr lang="en-US" altLang="es-ES" sz="1400" dirty="0" err="1">
                <a:latin typeface="Courier New" panose="02070309020205020404" pitchFamily="49" charset="0"/>
                <a:cs typeface="Courier New" panose="02070309020205020404" pitchFamily="49" charset="0"/>
              </a:rPr>
              <a:t>pizzas.wsdl</a:t>
            </a:r>
            <a:r>
              <a:rPr lang="en-US" altLang="es-ES" sz="1400" dirty="0">
                <a:latin typeface="Courier New" panose="02070309020205020404" pitchFamily="49" charset="0"/>
                <a:cs typeface="Courier New" panose="02070309020205020404" pitchFamily="49" charset="0"/>
              </a:rPr>
              <a:t>"</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xmlns:tns</a:t>
            </a:r>
            <a:r>
              <a:rPr lang="en-US" altLang="es-ES" sz="1400" dirty="0">
                <a:latin typeface="Courier New" panose="02070309020205020404" pitchFamily="49" charset="0"/>
                <a:cs typeface="Courier New" panose="02070309020205020404" pitchFamily="49" charset="0"/>
              </a:rPr>
              <a:t>="http://mafia.it/</a:t>
            </a:r>
            <a:r>
              <a:rPr lang="en-US" altLang="es-ES" sz="1400" dirty="0" err="1">
                <a:latin typeface="Courier New" panose="02070309020205020404" pitchFamily="49" charset="0"/>
                <a:cs typeface="Courier New" panose="02070309020205020404" pitchFamily="49" charset="0"/>
              </a:rPr>
              <a:t>pizzas.wsdl</a:t>
            </a:r>
            <a:r>
              <a:rPr lang="en-US" altLang="es-ES" sz="1400" dirty="0">
                <a:latin typeface="Courier New" panose="02070309020205020404" pitchFamily="49" charset="0"/>
                <a:cs typeface="Courier New" panose="02070309020205020404" pitchFamily="49" charset="0"/>
              </a:rPr>
              <a:t>"</a:t>
            </a:r>
          </a:p>
          <a:p>
            <a:pPr>
              <a:lnSpc>
                <a:spcPct val="80000"/>
              </a:lnSpc>
              <a:buNone/>
            </a:pPr>
            <a:r>
              <a:rPr lang="en-US" altLang="es-ES" sz="1400" dirty="0">
                <a:latin typeface="Courier New" panose="02070309020205020404" pitchFamily="49" charset="0"/>
                <a:cs typeface="Courier New" panose="02070309020205020404" pitchFamily="49" charset="0"/>
              </a:rPr>
              <a:t>		xmlns:xsd1="http://mafia.it/pizzas.xsd"</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xmlns:soap</a:t>
            </a:r>
            <a:r>
              <a:rPr lang="en-US" altLang="es-ES" sz="1400" dirty="0">
                <a:latin typeface="Courier New" panose="02070309020205020404" pitchFamily="49" charset="0"/>
                <a:cs typeface="Courier New" panose="02070309020205020404" pitchFamily="49" charset="0"/>
              </a:rPr>
              <a:t>="http://schemas.xmlsoap.org/</a:t>
            </a:r>
            <a:r>
              <a:rPr lang="en-US" altLang="es-ES" sz="1400" dirty="0" err="1">
                <a:latin typeface="Courier New" panose="02070309020205020404" pitchFamily="49" charset="0"/>
                <a:cs typeface="Courier New" panose="02070309020205020404" pitchFamily="49" charset="0"/>
              </a:rPr>
              <a:t>wsdl</a:t>
            </a:r>
            <a:r>
              <a:rPr lang="en-US" altLang="es-ES" sz="1400" dirty="0">
                <a:latin typeface="Courier New" panose="02070309020205020404" pitchFamily="49" charset="0"/>
                <a:cs typeface="Courier New" panose="02070309020205020404" pitchFamily="49" charset="0"/>
              </a:rPr>
              <a:t>/soap/"</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xmlns</a:t>
            </a:r>
            <a:r>
              <a:rPr lang="en-US" altLang="es-ES" sz="1400" dirty="0">
                <a:latin typeface="Courier New" panose="02070309020205020404" pitchFamily="49" charset="0"/>
                <a:cs typeface="Courier New" panose="02070309020205020404" pitchFamily="49" charset="0"/>
              </a:rPr>
              <a:t>="http://schemas.xmlsoap.org/</a:t>
            </a:r>
            <a:r>
              <a:rPr lang="en-US" altLang="es-ES" sz="1400" dirty="0" err="1">
                <a:latin typeface="Courier New" panose="02070309020205020404" pitchFamily="49" charset="0"/>
                <a:cs typeface="Courier New" panose="02070309020205020404" pitchFamily="49" charset="0"/>
              </a:rPr>
              <a:t>wsdl</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a:t>
            </a:r>
          </a:p>
          <a:p>
            <a:pPr>
              <a:lnSpc>
                <a:spcPct val="80000"/>
              </a:lnSpc>
              <a:buNone/>
            </a:pPr>
            <a:r>
              <a:rPr lang="en-US" altLang="es-ES" sz="1400" dirty="0">
                <a:latin typeface="Courier New" panose="02070309020205020404" pitchFamily="49" charset="0"/>
                <a:cs typeface="Courier New" panose="02070309020205020404" pitchFamily="49" charset="0"/>
              </a:rPr>
              <a:t>	   &lt;types&gt;</a:t>
            </a:r>
          </a:p>
          <a:p>
            <a:pPr>
              <a:lnSpc>
                <a:spcPct val="80000"/>
              </a:lnSpc>
              <a:buNone/>
            </a:pPr>
            <a:r>
              <a:rPr lang="en-US" altLang="es-ES" sz="1400" dirty="0">
                <a:latin typeface="Courier New" panose="02070309020205020404" pitchFamily="49" charset="0"/>
                <a:cs typeface="Courier New" panose="02070309020205020404" pitchFamily="49" charset="0"/>
              </a:rPr>
              <a:t>		&lt;schema </a:t>
            </a:r>
            <a:r>
              <a:rPr lang="en-US" altLang="es-ES" sz="1400" dirty="0" err="1">
                <a:latin typeface="Courier New" panose="02070309020205020404" pitchFamily="49" charset="0"/>
                <a:cs typeface="Courier New" panose="02070309020205020404" pitchFamily="49" charset="0"/>
              </a:rPr>
              <a:t>targetNamespace</a:t>
            </a:r>
            <a:r>
              <a:rPr lang="en-US" altLang="es-ES" sz="1400" dirty="0">
                <a:latin typeface="Courier New" panose="02070309020205020404" pitchFamily="49" charset="0"/>
                <a:cs typeface="Courier New" panose="02070309020205020404" pitchFamily="49" charset="0"/>
              </a:rPr>
              <a:t>="http://mafia.it/pizzas.xsd"</a:t>
            </a:r>
          </a:p>
          <a:p>
            <a:pPr>
              <a:lnSpc>
                <a:spcPct val="80000"/>
              </a:lnSpc>
              <a:buNone/>
            </a:pPr>
            <a:r>
              <a:rPr lang="en-US" altLang="es-ES" sz="1400" dirty="0">
                <a:latin typeface="Courier New" panose="02070309020205020404" pitchFamily="49" charset="0"/>
                <a:cs typeface="Courier New" panose="02070309020205020404" pitchFamily="49" charset="0"/>
              </a:rPr>
              <a:t>			</a:t>
            </a:r>
            <a:r>
              <a:rPr lang="en-US" altLang="es-ES" sz="1400" dirty="0" err="1">
                <a:latin typeface="Courier New" panose="02070309020205020404" pitchFamily="49" charset="0"/>
                <a:cs typeface="Courier New" panose="02070309020205020404" pitchFamily="49" charset="0"/>
              </a:rPr>
              <a:t>xmlns</a:t>
            </a:r>
            <a:r>
              <a:rPr lang="en-US" altLang="es-ES" sz="1400" dirty="0">
                <a:latin typeface="Courier New" panose="02070309020205020404" pitchFamily="49" charset="0"/>
                <a:cs typeface="Courier New" panose="02070309020205020404" pitchFamily="49" charset="0"/>
              </a:rPr>
              <a:t>="http://www.w3.org/2000/10/XMLSchema"&gt;</a:t>
            </a:r>
          </a:p>
          <a:p>
            <a:pPr>
              <a:lnSpc>
                <a:spcPct val="80000"/>
              </a:lnSpc>
              <a:buNone/>
            </a:pPr>
            <a:r>
              <a:rPr lang="en-US" altLang="es-ES" sz="1400" dirty="0">
                <a:latin typeface="Courier New" panose="02070309020205020404" pitchFamily="49" charset="0"/>
                <a:cs typeface="Courier New" panose="02070309020205020404" pitchFamily="49" charset="0"/>
              </a:rPr>
              <a:t>            &lt;element name="</a:t>
            </a:r>
            <a:r>
              <a:rPr lang="en-US" altLang="es-ES" sz="1400" dirty="0" err="1">
                <a:latin typeface="Courier New" panose="02070309020205020404" pitchFamily="49" charset="0"/>
                <a:cs typeface="Courier New" panose="02070309020205020404" pitchFamily="49" charset="0"/>
              </a:rPr>
              <a:t>PrecioPizzaRequest</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&lt;</a:t>
            </a:r>
            <a:r>
              <a:rPr lang="en-US" altLang="es-ES" sz="1400" dirty="0" err="1">
                <a:latin typeface="Courier New" panose="02070309020205020404" pitchFamily="49" charset="0"/>
                <a:cs typeface="Courier New" panose="02070309020205020404" pitchFamily="49" charset="0"/>
              </a:rPr>
              <a:t>complexType</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&lt;all&gt;</a:t>
            </a:r>
          </a:p>
          <a:p>
            <a:pPr>
              <a:lnSpc>
                <a:spcPct val="80000"/>
              </a:lnSpc>
              <a:buNone/>
            </a:pPr>
            <a:r>
              <a:rPr lang="en-US" altLang="es-ES" sz="1400" dirty="0">
                <a:latin typeface="Courier New" panose="02070309020205020404" pitchFamily="49" charset="0"/>
                <a:cs typeface="Courier New" panose="02070309020205020404" pitchFamily="49" charset="0"/>
              </a:rPr>
              <a:t>                  &lt;element name="</a:t>
            </a:r>
            <a:r>
              <a:rPr lang="en-US" altLang="es-ES" sz="1400" dirty="0" err="1">
                <a:latin typeface="Courier New" panose="02070309020205020404" pitchFamily="49" charset="0"/>
                <a:cs typeface="Courier New" panose="02070309020205020404" pitchFamily="49" charset="0"/>
              </a:rPr>
              <a:t>nombrePizza</a:t>
            </a:r>
            <a:r>
              <a:rPr lang="en-US" altLang="es-ES" sz="1400" dirty="0">
                <a:latin typeface="Courier New" panose="02070309020205020404" pitchFamily="49" charset="0"/>
                <a:cs typeface="Courier New" panose="02070309020205020404" pitchFamily="49" charset="0"/>
              </a:rPr>
              <a:t>" type="string"/&gt;</a:t>
            </a:r>
          </a:p>
          <a:p>
            <a:pPr>
              <a:lnSpc>
                <a:spcPct val="80000"/>
              </a:lnSpc>
              <a:buNone/>
            </a:pPr>
            <a:r>
              <a:rPr lang="en-US" altLang="es-ES" sz="1400" dirty="0">
                <a:latin typeface="Courier New" panose="02070309020205020404" pitchFamily="49" charset="0"/>
                <a:cs typeface="Courier New" panose="02070309020205020404" pitchFamily="49" charset="0"/>
              </a:rPr>
              <a:t>                 &lt;/all&gt;</a:t>
            </a:r>
          </a:p>
          <a:p>
            <a:pPr>
              <a:lnSpc>
                <a:spcPct val="80000"/>
              </a:lnSpc>
              <a:buNone/>
            </a:pPr>
            <a:r>
              <a:rPr lang="en-US" altLang="es-ES" sz="1400" dirty="0">
                <a:latin typeface="Courier New" panose="02070309020205020404" pitchFamily="49" charset="0"/>
                <a:cs typeface="Courier New" panose="02070309020205020404" pitchFamily="49" charset="0"/>
              </a:rPr>
              <a:t>              &lt;/</a:t>
            </a:r>
            <a:r>
              <a:rPr lang="en-US" altLang="es-ES" sz="1400" dirty="0" err="1">
                <a:latin typeface="Courier New" panose="02070309020205020404" pitchFamily="49" charset="0"/>
                <a:cs typeface="Courier New" panose="02070309020205020404" pitchFamily="49" charset="0"/>
              </a:rPr>
              <a:t>complexType</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&lt;/element&gt;</a:t>
            </a:r>
          </a:p>
          <a:p>
            <a:pPr>
              <a:lnSpc>
                <a:spcPct val="80000"/>
              </a:lnSpc>
              <a:buNone/>
            </a:pPr>
            <a:r>
              <a:rPr lang="en-US" altLang="es-ES" sz="1400" dirty="0">
                <a:latin typeface="Courier New" panose="02070309020205020404" pitchFamily="49" charset="0"/>
                <a:cs typeface="Courier New" panose="02070309020205020404" pitchFamily="49" charset="0"/>
              </a:rPr>
              <a:t>            &lt;element name="</a:t>
            </a:r>
            <a:r>
              <a:rPr lang="en-US" altLang="es-ES" sz="1400" dirty="0" err="1">
                <a:latin typeface="Courier New" panose="02070309020205020404" pitchFamily="49" charset="0"/>
                <a:cs typeface="Courier New" panose="02070309020205020404" pitchFamily="49" charset="0"/>
              </a:rPr>
              <a:t>PrecioPizza</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&lt;</a:t>
            </a:r>
            <a:r>
              <a:rPr lang="en-US" altLang="es-ES" sz="1400" dirty="0" err="1">
                <a:latin typeface="Courier New" panose="02070309020205020404" pitchFamily="49" charset="0"/>
                <a:cs typeface="Courier New" panose="02070309020205020404" pitchFamily="49" charset="0"/>
              </a:rPr>
              <a:t>complexType</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&lt;all&gt;</a:t>
            </a:r>
          </a:p>
          <a:p>
            <a:pPr>
              <a:lnSpc>
                <a:spcPct val="80000"/>
              </a:lnSpc>
              <a:buNone/>
            </a:pPr>
            <a:r>
              <a:rPr lang="en-US" altLang="es-ES" sz="1400" dirty="0">
                <a:latin typeface="Courier New" panose="02070309020205020404" pitchFamily="49" charset="0"/>
                <a:cs typeface="Courier New" panose="02070309020205020404" pitchFamily="49" charset="0"/>
              </a:rPr>
              <a:t>                  &lt;element name="price" type="float"/&gt;</a:t>
            </a:r>
          </a:p>
          <a:p>
            <a:pPr>
              <a:lnSpc>
                <a:spcPct val="80000"/>
              </a:lnSpc>
              <a:buNone/>
            </a:pPr>
            <a:r>
              <a:rPr lang="en-US" altLang="es-ES" sz="1400" dirty="0">
                <a:latin typeface="Courier New" panose="02070309020205020404" pitchFamily="49" charset="0"/>
                <a:cs typeface="Courier New" panose="02070309020205020404" pitchFamily="49" charset="0"/>
              </a:rPr>
              <a:t>                &lt;/all&gt;</a:t>
            </a:r>
          </a:p>
          <a:p>
            <a:pPr>
              <a:lnSpc>
                <a:spcPct val="80000"/>
              </a:lnSpc>
              <a:buNone/>
            </a:pPr>
            <a:r>
              <a:rPr lang="en-US" altLang="es-ES" sz="1400" dirty="0">
                <a:latin typeface="Courier New" panose="02070309020205020404" pitchFamily="49" charset="0"/>
                <a:cs typeface="Courier New" panose="02070309020205020404" pitchFamily="49" charset="0"/>
              </a:rPr>
              <a:t>              &lt;/</a:t>
            </a:r>
            <a:r>
              <a:rPr lang="en-US" altLang="es-ES" sz="1400" dirty="0" err="1">
                <a:latin typeface="Courier New" panose="02070309020205020404" pitchFamily="49" charset="0"/>
                <a:cs typeface="Courier New" panose="02070309020205020404" pitchFamily="49" charset="0"/>
              </a:rPr>
              <a:t>complexType</a:t>
            </a:r>
            <a:r>
              <a:rPr lang="en-US" altLang="es-ES" sz="1400" dirty="0">
                <a:latin typeface="Courier New" panose="02070309020205020404" pitchFamily="49" charset="0"/>
                <a:cs typeface="Courier New" panose="02070309020205020404" pitchFamily="49" charset="0"/>
              </a:rPr>
              <a:t>&gt;</a:t>
            </a:r>
          </a:p>
          <a:p>
            <a:pPr>
              <a:lnSpc>
                <a:spcPct val="80000"/>
              </a:lnSpc>
              <a:buNone/>
            </a:pPr>
            <a:r>
              <a:rPr lang="en-US" altLang="es-ES" sz="1400" dirty="0">
                <a:latin typeface="Courier New" panose="02070309020205020404" pitchFamily="49" charset="0"/>
                <a:cs typeface="Courier New" panose="02070309020205020404" pitchFamily="49" charset="0"/>
              </a:rPr>
              <a:t>            &lt;/element&gt;</a:t>
            </a:r>
          </a:p>
          <a:p>
            <a:pPr>
              <a:lnSpc>
                <a:spcPct val="80000"/>
              </a:lnSpc>
              <a:buNone/>
            </a:pPr>
            <a:r>
              <a:rPr lang="en-US" altLang="es-ES" sz="1400" dirty="0">
                <a:latin typeface="Courier New" panose="02070309020205020404" pitchFamily="49" charset="0"/>
                <a:cs typeface="Courier New" panose="02070309020205020404" pitchFamily="49" charset="0"/>
              </a:rPr>
              <a:t>		&lt;/schema&gt;</a:t>
            </a:r>
          </a:p>
          <a:p>
            <a:pPr>
              <a:lnSpc>
                <a:spcPct val="80000"/>
              </a:lnSpc>
              <a:buNone/>
            </a:pPr>
            <a:r>
              <a:rPr lang="en-US" altLang="es-ES" sz="1400" dirty="0">
                <a:latin typeface="Courier New" panose="02070309020205020404" pitchFamily="49" charset="0"/>
                <a:cs typeface="Courier New" panose="02070309020205020404" pitchFamily="49" charset="0"/>
              </a:rPr>
              <a:t>      &lt;/types</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50</a:t>
            </a:fld>
            <a:endParaRPr lang="es-ES" dirty="0"/>
          </a:p>
        </p:txBody>
      </p:sp>
      <p:sp>
        <p:nvSpPr>
          <p:cNvPr id="7" name="6 Cerrar llave"/>
          <p:cNvSpPr/>
          <p:nvPr/>
        </p:nvSpPr>
        <p:spPr>
          <a:xfrm flipH="1">
            <a:off x="310910" y="695765"/>
            <a:ext cx="129607" cy="1002406"/>
          </a:xfrm>
          <a:prstGeom prst="rightBrac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S"/>
          </a:p>
        </p:txBody>
      </p:sp>
      <p:sp>
        <p:nvSpPr>
          <p:cNvPr id="8" name="7 CuadroTexto"/>
          <p:cNvSpPr txBox="1"/>
          <p:nvPr/>
        </p:nvSpPr>
        <p:spPr>
          <a:xfrm rot="16200000">
            <a:off x="-548868" y="1012302"/>
            <a:ext cx="1467068" cy="369332"/>
          </a:xfrm>
          <a:prstGeom prst="rect">
            <a:avLst/>
          </a:prstGeom>
          <a:noFill/>
        </p:spPr>
        <p:txBody>
          <a:bodyPr wrap="none">
            <a:spAutoFit/>
          </a:bodyPr>
          <a:lstStyle/>
          <a:p>
            <a:pPr>
              <a:defRPr/>
            </a:pPr>
            <a:r>
              <a:rPr lang="es-ES" b="1" dirty="0">
                <a:solidFill>
                  <a:schemeClr val="accent6">
                    <a:lumMod val="75000"/>
                  </a:schemeClr>
                </a:solidFill>
                <a:latin typeface="+mn-lt"/>
              </a:rPr>
              <a:t>Bloque inicial</a:t>
            </a:r>
          </a:p>
        </p:txBody>
      </p:sp>
      <p:sp>
        <p:nvSpPr>
          <p:cNvPr id="9" name="AutoShape 7"/>
          <p:cNvSpPr>
            <a:spLocks noChangeArrowheads="1"/>
          </p:cNvSpPr>
          <p:nvPr/>
        </p:nvSpPr>
        <p:spPr bwMode="auto">
          <a:xfrm>
            <a:off x="310910" y="2932457"/>
            <a:ext cx="859583" cy="311970"/>
          </a:xfrm>
          <a:prstGeom prst="wedgeRoundRectCallout">
            <a:avLst>
              <a:gd name="adj1" fmla="val 49373"/>
              <a:gd name="adj2" fmla="val -315730"/>
              <a:gd name="adj3" fmla="val 16667"/>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es-ES" altLang="es-ES" dirty="0"/>
              <a:t>Tipos</a:t>
            </a:r>
          </a:p>
        </p:txBody>
      </p:sp>
    </p:spTree>
    <p:extLst>
      <p:ext uri="{BB962C8B-B14F-4D97-AF65-F5344CB8AC3E}">
        <p14:creationId xmlns:p14="http://schemas.microsoft.com/office/powerpoint/2010/main" val="2694405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529105" y="5819284"/>
            <a:ext cx="5803216" cy="871537"/>
          </a:xfrm>
        </p:spPr>
        <p:txBody>
          <a:bodyPr/>
          <a:lstStyle/>
          <a:p>
            <a:pPr eaLnBrk="1" hangingPunct="1"/>
            <a:r>
              <a:rPr lang="en-US" altLang="es-ES" dirty="0" err="1"/>
              <a:t>Ejemplo</a:t>
            </a:r>
            <a:r>
              <a:rPr lang="en-US" altLang="es-ES" dirty="0"/>
              <a:t> de </a:t>
            </a:r>
            <a:r>
              <a:rPr lang="en-US" altLang="es-ES" dirty="0" err="1"/>
              <a:t>tipos</a:t>
            </a:r>
            <a:br>
              <a:rPr lang="en-US" altLang="es-ES" dirty="0"/>
            </a:br>
            <a:r>
              <a:rPr lang="en-US" altLang="es-ES" dirty="0"/>
              <a:t>(</a:t>
            </a:r>
            <a:r>
              <a:rPr lang="en-US" altLang="es-ES" dirty="0" err="1"/>
              <a:t>Cotización</a:t>
            </a:r>
            <a:r>
              <a:rPr lang="en-US" altLang="es-ES" dirty="0"/>
              <a:t> de </a:t>
            </a:r>
            <a:r>
              <a:rPr lang="en-US" altLang="es-ES" dirty="0" err="1"/>
              <a:t>acciones</a:t>
            </a:r>
            <a:r>
              <a:rPr lang="en-US" altLang="es-ES" dirty="0"/>
              <a:t>) </a:t>
            </a:r>
          </a:p>
        </p:txBody>
      </p:sp>
      <p:sp>
        <p:nvSpPr>
          <p:cNvPr id="29699" name="Rectangle 3"/>
          <p:cNvSpPr>
            <a:spLocks noGrp="1" noChangeArrowheads="1"/>
          </p:cNvSpPr>
          <p:nvPr>
            <p:ph idx="1"/>
          </p:nvPr>
        </p:nvSpPr>
        <p:spPr/>
        <p:txBody>
          <a:bodyPr>
            <a:normAutofit fontScale="92500" lnSpcReduction="10000"/>
          </a:bodyPr>
          <a:lstStyle/>
          <a:p>
            <a:pPr eaLnBrk="1" hangingPunct="1">
              <a:lnSpc>
                <a:spcPct val="80000"/>
              </a:lnSpc>
              <a:buFontTx/>
              <a:buNone/>
            </a:pPr>
            <a:r>
              <a:rPr lang="en-US" altLang="es-ES" sz="1800" dirty="0">
                <a:latin typeface="Courier New" pitchFamily="49" charset="0"/>
              </a:rPr>
              <a:t>&lt;?xml version="1.0"?&gt; </a:t>
            </a:r>
          </a:p>
          <a:p>
            <a:pPr eaLnBrk="1" hangingPunct="1">
              <a:lnSpc>
                <a:spcPct val="80000"/>
              </a:lnSpc>
              <a:buFontTx/>
              <a:buNone/>
            </a:pPr>
            <a:r>
              <a:rPr lang="en-US" altLang="es-ES" sz="1800" dirty="0">
                <a:latin typeface="Courier New" pitchFamily="49" charset="0"/>
              </a:rPr>
              <a:t>&lt;definitions name="</a:t>
            </a:r>
            <a:r>
              <a:rPr lang="en-US" altLang="es-ES" sz="1800" dirty="0" err="1">
                <a:latin typeface="Courier New" pitchFamily="49" charset="0"/>
              </a:rPr>
              <a:t>StockQuote</a:t>
            </a:r>
            <a:r>
              <a:rPr lang="en-US" altLang="es-ES" sz="1800" dirty="0">
                <a:latin typeface="Courier New" pitchFamily="49" charset="0"/>
              </a:rPr>
              <a:t>" </a:t>
            </a:r>
            <a:r>
              <a:rPr lang="en-US" altLang="es-ES" sz="1800" dirty="0" err="1">
                <a:latin typeface="Courier New" pitchFamily="49" charset="0"/>
              </a:rPr>
              <a:t>targetNamespace</a:t>
            </a:r>
            <a:r>
              <a:rPr lang="en-US" altLang="es-ES" sz="1800" dirty="0">
                <a:latin typeface="Courier New" pitchFamily="49" charset="0"/>
              </a:rPr>
              <a:t>="http://example.com/</a:t>
            </a:r>
            <a:r>
              <a:rPr lang="en-US" altLang="es-ES" sz="1800" dirty="0" err="1">
                <a:latin typeface="Courier New" pitchFamily="49" charset="0"/>
              </a:rPr>
              <a:t>stockquote.wsdl</a:t>
            </a:r>
            <a:r>
              <a:rPr lang="en-US" altLang="es-ES" sz="1800" dirty="0">
                <a:latin typeface="Courier New" pitchFamily="49" charset="0"/>
              </a:rPr>
              <a:t>" </a:t>
            </a:r>
            <a:r>
              <a:rPr lang="en-US" altLang="es-ES" sz="1800" dirty="0" err="1">
                <a:latin typeface="Courier New" pitchFamily="49" charset="0"/>
              </a:rPr>
              <a:t>xmlns:tns</a:t>
            </a:r>
            <a:r>
              <a:rPr lang="en-US" altLang="es-ES" sz="1800" dirty="0">
                <a:latin typeface="Courier New" pitchFamily="49" charset="0"/>
              </a:rPr>
              <a:t>="http://example.com/</a:t>
            </a:r>
            <a:r>
              <a:rPr lang="en-US" altLang="es-ES" sz="1800" dirty="0" err="1">
                <a:latin typeface="Courier New" pitchFamily="49" charset="0"/>
              </a:rPr>
              <a:t>stockquote.wsdl</a:t>
            </a:r>
            <a:r>
              <a:rPr lang="en-US" altLang="es-ES" sz="1800" dirty="0">
                <a:latin typeface="Courier New" pitchFamily="49" charset="0"/>
              </a:rPr>
              <a:t>" xmlns:xsd1="http://example.com/stockquote.xsd" </a:t>
            </a:r>
            <a:r>
              <a:rPr lang="en-US" altLang="es-ES" sz="1800" dirty="0" err="1">
                <a:latin typeface="Courier New" pitchFamily="49" charset="0"/>
              </a:rPr>
              <a:t>xmlns:soap</a:t>
            </a:r>
            <a:r>
              <a:rPr lang="en-US" altLang="es-ES" sz="1800" dirty="0">
                <a:latin typeface="Courier New" pitchFamily="49" charset="0"/>
              </a:rPr>
              <a:t>="http://schems.xmlsoap.org/</a:t>
            </a:r>
            <a:r>
              <a:rPr lang="en-US" altLang="es-ES" sz="1800" dirty="0" err="1">
                <a:latin typeface="Courier New" pitchFamily="49" charset="0"/>
              </a:rPr>
              <a:t>wsdl</a:t>
            </a:r>
            <a:r>
              <a:rPr lang="en-US" altLang="es-ES" sz="1800" dirty="0">
                <a:latin typeface="Courier New" pitchFamily="49" charset="0"/>
              </a:rPr>
              <a:t>/soap/" </a:t>
            </a:r>
            <a:r>
              <a:rPr lang="en-US" altLang="es-ES" sz="1800" dirty="0" err="1">
                <a:latin typeface="Courier New" pitchFamily="49" charset="0"/>
              </a:rPr>
              <a:t>xmlns</a:t>
            </a:r>
            <a:r>
              <a:rPr lang="en-US" altLang="es-ES" sz="1800" dirty="0">
                <a:latin typeface="Courier New" pitchFamily="49" charset="0"/>
              </a:rPr>
              <a:t>="http://schemas.xmlsoap.org/</a:t>
            </a:r>
            <a:r>
              <a:rPr lang="en-US" altLang="es-ES" sz="1800" dirty="0" err="1">
                <a:latin typeface="Courier New" pitchFamily="49" charset="0"/>
              </a:rPr>
              <a:t>wsdl</a:t>
            </a:r>
            <a:r>
              <a:rPr lang="en-US" altLang="es-ES" sz="1800" dirty="0">
                <a:latin typeface="Courier New" pitchFamily="49" charset="0"/>
              </a:rPr>
              <a:t>/"&gt; </a:t>
            </a:r>
          </a:p>
          <a:p>
            <a:pPr eaLnBrk="1" hangingPunct="1">
              <a:lnSpc>
                <a:spcPct val="80000"/>
              </a:lnSpc>
              <a:buFontTx/>
              <a:buNone/>
            </a:pPr>
            <a:endParaRPr lang="en-US" altLang="es-ES" sz="1800" dirty="0">
              <a:latin typeface="Courier New" pitchFamily="49" charset="0"/>
            </a:endParaRPr>
          </a:p>
          <a:p>
            <a:pPr eaLnBrk="1" hangingPunct="1">
              <a:lnSpc>
                <a:spcPct val="80000"/>
              </a:lnSpc>
              <a:buFontTx/>
              <a:buNone/>
            </a:pPr>
            <a:r>
              <a:rPr lang="en-US" altLang="es-ES" sz="1800" b="1" dirty="0">
                <a:latin typeface="Courier New" pitchFamily="49" charset="0"/>
              </a:rPr>
              <a:t>&lt;types&gt; </a:t>
            </a:r>
          </a:p>
          <a:p>
            <a:pPr eaLnBrk="1" hangingPunct="1">
              <a:lnSpc>
                <a:spcPct val="80000"/>
              </a:lnSpc>
              <a:buFontTx/>
              <a:buNone/>
            </a:pPr>
            <a:r>
              <a:rPr lang="en-US" altLang="es-ES" sz="1800" dirty="0">
                <a:latin typeface="Courier New" pitchFamily="49" charset="0"/>
              </a:rPr>
              <a:t>	&lt;schema </a:t>
            </a:r>
            <a:r>
              <a:rPr lang="en-US" altLang="es-ES" sz="1800" dirty="0" err="1">
                <a:latin typeface="Courier New" pitchFamily="49" charset="0"/>
              </a:rPr>
              <a:t>targetNamespace</a:t>
            </a:r>
            <a:r>
              <a:rPr lang="en-US" altLang="es-ES" sz="1800" dirty="0">
                <a:latin typeface="Courier New" pitchFamily="49" charset="0"/>
              </a:rPr>
              <a:t>="http://example.com/stockquote.xsd" 	</a:t>
            </a:r>
            <a:r>
              <a:rPr lang="en-US" altLang="es-ES" sz="1800" dirty="0" err="1">
                <a:latin typeface="Courier New" pitchFamily="49" charset="0"/>
              </a:rPr>
              <a:t>xmlns</a:t>
            </a:r>
            <a:r>
              <a:rPr lang="en-US" altLang="es-ES" sz="1800" dirty="0">
                <a:latin typeface="Courier New" pitchFamily="49" charset="0"/>
              </a:rPr>
              <a:t>="http://www.w3.org/2000/10/XMLSchema"&gt; </a:t>
            </a:r>
          </a:p>
          <a:p>
            <a:pPr eaLnBrk="1" hangingPunct="1">
              <a:lnSpc>
                <a:spcPct val="80000"/>
              </a:lnSpc>
              <a:buFontTx/>
              <a:buNone/>
            </a:pPr>
            <a:r>
              <a:rPr lang="en-US" altLang="es-ES" sz="1800" dirty="0">
                <a:latin typeface="Courier New" pitchFamily="49" charset="0"/>
              </a:rPr>
              <a:t>	&lt;element name="</a:t>
            </a:r>
            <a:r>
              <a:rPr lang="en-US" altLang="es-ES" sz="1800" dirty="0" err="1">
                <a:latin typeface="Courier New" pitchFamily="49" charset="0"/>
              </a:rPr>
              <a:t>TradePriceRequest</a:t>
            </a:r>
            <a:r>
              <a:rPr lang="en-US" altLang="es-ES" sz="1800" dirty="0">
                <a:latin typeface="Courier New" pitchFamily="49" charset="0"/>
              </a:rPr>
              <a:t>"&gt; </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complexType</a:t>
            </a:r>
            <a:r>
              <a:rPr lang="en-US" altLang="es-ES" sz="1800" dirty="0">
                <a:latin typeface="Courier New" pitchFamily="49" charset="0"/>
              </a:rPr>
              <a:t>&gt;&lt;all&gt;&lt;element name="</a:t>
            </a:r>
            <a:r>
              <a:rPr lang="en-US" altLang="es-ES" sz="1800" dirty="0" err="1">
                <a:latin typeface="Courier New" pitchFamily="49" charset="0"/>
              </a:rPr>
              <a:t>tickerSymbol</a:t>
            </a:r>
            <a:r>
              <a:rPr lang="en-US" altLang="es-ES" sz="1800" dirty="0">
                <a:latin typeface="Courier New" pitchFamily="49" charset="0"/>
              </a:rPr>
              <a:t>" 		type="string"/&gt; &lt;/all&gt; </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complexType</a:t>
            </a:r>
            <a:r>
              <a:rPr lang="en-US" altLang="es-ES" sz="1800" dirty="0">
                <a:latin typeface="Courier New" pitchFamily="49" charset="0"/>
              </a:rPr>
              <a:t>&gt; </a:t>
            </a:r>
          </a:p>
          <a:p>
            <a:pPr eaLnBrk="1" hangingPunct="1">
              <a:lnSpc>
                <a:spcPct val="80000"/>
              </a:lnSpc>
              <a:buFontTx/>
              <a:buNone/>
            </a:pPr>
            <a:r>
              <a:rPr lang="en-US" altLang="es-ES" sz="1800" dirty="0">
                <a:latin typeface="Courier New" pitchFamily="49" charset="0"/>
              </a:rPr>
              <a:t>	&lt;/element&gt; </a:t>
            </a:r>
          </a:p>
          <a:p>
            <a:pPr eaLnBrk="1" hangingPunct="1">
              <a:lnSpc>
                <a:spcPct val="80000"/>
              </a:lnSpc>
              <a:buFontTx/>
              <a:buNone/>
            </a:pPr>
            <a:r>
              <a:rPr lang="en-US" altLang="es-ES" sz="1800" dirty="0">
                <a:latin typeface="Courier New" pitchFamily="49" charset="0"/>
              </a:rPr>
              <a:t>	&lt;element name="</a:t>
            </a:r>
            <a:r>
              <a:rPr lang="en-US" altLang="es-ES" sz="1800" dirty="0" err="1">
                <a:latin typeface="Courier New" pitchFamily="49" charset="0"/>
              </a:rPr>
              <a:t>TradePrice</a:t>
            </a:r>
            <a:r>
              <a:rPr lang="en-US" altLang="es-ES" sz="1800" dirty="0">
                <a:latin typeface="Courier New" pitchFamily="49" charset="0"/>
              </a:rPr>
              <a:t>"&gt; </a:t>
            </a:r>
          </a:p>
          <a:p>
            <a:pPr eaLnBrk="1" hangingPunct="1">
              <a:lnSpc>
                <a:spcPct val="80000"/>
              </a:lnSpc>
              <a:buFontTx/>
              <a:buNone/>
            </a:pPr>
            <a:r>
              <a:rPr lang="en-US" altLang="es-ES" sz="1800" dirty="0">
                <a:latin typeface="Courier New" pitchFamily="49" charset="0"/>
              </a:rPr>
              <a:t>		&lt;</a:t>
            </a:r>
            <a:r>
              <a:rPr lang="en-US" altLang="es-ES" sz="1800" dirty="0" err="1">
                <a:latin typeface="Courier New" pitchFamily="49" charset="0"/>
              </a:rPr>
              <a:t>complexType</a:t>
            </a:r>
            <a:r>
              <a:rPr lang="en-US" altLang="es-ES" sz="1800" dirty="0">
                <a:latin typeface="Courier New" pitchFamily="49" charset="0"/>
              </a:rPr>
              <a:t>&gt;&lt;all&gt;&lt;element name="price” 					type="float"/&gt;&lt;/all&gt;&lt;/</a:t>
            </a:r>
            <a:r>
              <a:rPr lang="en-US" altLang="es-ES" sz="1800" dirty="0" err="1">
                <a:latin typeface="Courier New" pitchFamily="49" charset="0"/>
              </a:rPr>
              <a:t>complexType</a:t>
            </a:r>
            <a:r>
              <a:rPr lang="en-US" altLang="es-ES" sz="1800" dirty="0">
                <a:latin typeface="Courier New" pitchFamily="49" charset="0"/>
              </a:rPr>
              <a:t>&gt; </a:t>
            </a:r>
          </a:p>
          <a:p>
            <a:pPr eaLnBrk="1" hangingPunct="1">
              <a:lnSpc>
                <a:spcPct val="80000"/>
              </a:lnSpc>
              <a:buFontTx/>
              <a:buNone/>
            </a:pPr>
            <a:r>
              <a:rPr lang="en-US" altLang="es-ES" sz="1800" dirty="0">
                <a:latin typeface="Courier New" pitchFamily="49" charset="0"/>
              </a:rPr>
              <a:t>	&lt;/element&gt; </a:t>
            </a:r>
          </a:p>
          <a:p>
            <a:pPr eaLnBrk="1" hangingPunct="1">
              <a:lnSpc>
                <a:spcPct val="80000"/>
              </a:lnSpc>
              <a:buFontTx/>
              <a:buNone/>
            </a:pPr>
            <a:r>
              <a:rPr lang="en-US" altLang="es-ES" sz="1800" dirty="0">
                <a:latin typeface="Courier New" pitchFamily="49" charset="0"/>
              </a:rPr>
              <a:t>&lt;/schema&gt;</a:t>
            </a:r>
          </a:p>
          <a:p>
            <a:pPr eaLnBrk="1" hangingPunct="1">
              <a:lnSpc>
                <a:spcPct val="80000"/>
              </a:lnSpc>
              <a:buFontTx/>
              <a:buNone/>
            </a:pPr>
            <a:r>
              <a:rPr lang="en-US" altLang="es-ES" sz="1800" b="1" dirty="0">
                <a:latin typeface="Courier New" pitchFamily="49" charset="0"/>
              </a:rPr>
              <a:t>&lt;/types&gt;</a:t>
            </a:r>
          </a:p>
          <a:p>
            <a:pPr eaLnBrk="1" hangingPunct="1">
              <a:lnSpc>
                <a:spcPct val="80000"/>
              </a:lnSpc>
              <a:buFontTx/>
              <a:buNone/>
            </a:pPr>
            <a:r>
              <a:rPr lang="en-US" altLang="es-ES" sz="1400" dirty="0"/>
              <a: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51</a:t>
            </a:fld>
            <a:endParaRPr lang="es-ES" dirty="0"/>
          </a:p>
        </p:txBody>
      </p:sp>
    </p:spTree>
    <p:extLst>
      <p:ext uri="{BB962C8B-B14F-4D97-AF65-F5344CB8AC3E}">
        <p14:creationId xmlns:p14="http://schemas.microsoft.com/office/powerpoint/2010/main" val="37992138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s-ES" dirty="0" err="1"/>
              <a:t>Definición</a:t>
            </a:r>
            <a:r>
              <a:rPr lang="en-US" altLang="es-ES" dirty="0"/>
              <a:t> de </a:t>
            </a:r>
            <a:r>
              <a:rPr lang="en-US" altLang="es-ES" dirty="0" err="1"/>
              <a:t>mensajes</a:t>
            </a:r>
            <a:r>
              <a:rPr lang="en-US" altLang="es-ES" dirty="0"/>
              <a:t> </a:t>
            </a:r>
            <a:r>
              <a:rPr lang="en-US" altLang="es-ES" dirty="0" err="1"/>
              <a:t>en</a:t>
            </a:r>
            <a:r>
              <a:rPr lang="en-US" altLang="es-ES" dirty="0"/>
              <a:t> WSDL</a:t>
            </a:r>
          </a:p>
        </p:txBody>
      </p:sp>
      <p:sp>
        <p:nvSpPr>
          <p:cNvPr id="32771" name="Rectangle 3"/>
          <p:cNvSpPr>
            <a:spLocks noGrp="1" noChangeArrowheads="1"/>
          </p:cNvSpPr>
          <p:nvPr>
            <p:ph type="body" idx="1"/>
          </p:nvPr>
        </p:nvSpPr>
        <p:spPr/>
        <p:txBody>
          <a:bodyPr>
            <a:normAutofit lnSpcReduction="10000"/>
          </a:bodyPr>
          <a:lstStyle/>
          <a:p>
            <a:pPr eaLnBrk="1" hangingPunct="1"/>
            <a:r>
              <a:rPr lang="en-US" altLang="es-ES" dirty="0" err="1"/>
              <a:t>Mensajes</a:t>
            </a:r>
            <a:r>
              <a:rPr lang="en-US" altLang="es-ES" dirty="0"/>
              <a:t> </a:t>
            </a:r>
            <a:r>
              <a:rPr lang="en-US" altLang="es-ES" dirty="0" err="1"/>
              <a:t>en</a:t>
            </a:r>
            <a:r>
              <a:rPr lang="en-US" altLang="es-ES" dirty="0"/>
              <a:t> WSDL</a:t>
            </a:r>
          </a:p>
          <a:p>
            <a:pPr lvl="1"/>
            <a:r>
              <a:rPr lang="en-US" altLang="es-ES" dirty="0"/>
              <a:t>Los </a:t>
            </a:r>
            <a:r>
              <a:rPr lang="en-US" altLang="es-ES" dirty="0" err="1"/>
              <a:t>mensajes</a:t>
            </a:r>
            <a:r>
              <a:rPr lang="en-US" altLang="es-ES" dirty="0"/>
              <a:t> </a:t>
            </a:r>
            <a:r>
              <a:rPr lang="en-US" altLang="es-ES" dirty="0" err="1"/>
              <a:t>están</a:t>
            </a:r>
            <a:r>
              <a:rPr lang="en-US" altLang="es-ES" dirty="0"/>
              <a:t> </a:t>
            </a:r>
            <a:r>
              <a:rPr lang="en-US" altLang="es-ES" dirty="0" err="1"/>
              <a:t>conformados</a:t>
            </a:r>
            <a:r>
              <a:rPr lang="en-US" altLang="es-ES" dirty="0"/>
              <a:t> </a:t>
            </a:r>
            <a:r>
              <a:rPr lang="en-US" altLang="es-ES" dirty="0" err="1"/>
              <a:t>por</a:t>
            </a:r>
            <a:r>
              <a:rPr lang="en-US" altLang="es-ES" dirty="0"/>
              <a:t> </a:t>
            </a:r>
            <a:r>
              <a:rPr lang="en-US" altLang="es-ES" dirty="0" err="1"/>
              <a:t>una</a:t>
            </a:r>
            <a:r>
              <a:rPr lang="en-US" altLang="es-ES" dirty="0"/>
              <a:t> o mas </a:t>
            </a:r>
            <a:r>
              <a:rPr lang="en-US" altLang="es-ES" dirty="0" err="1"/>
              <a:t>partes</a:t>
            </a:r>
            <a:r>
              <a:rPr lang="en-US" altLang="es-ES" dirty="0"/>
              <a:t> </a:t>
            </a:r>
            <a:r>
              <a:rPr lang="en-US" altLang="es-ES" dirty="0" err="1"/>
              <a:t>lógicas</a:t>
            </a:r>
            <a:r>
              <a:rPr lang="en-US" altLang="es-ES" dirty="0"/>
              <a:t>.</a:t>
            </a:r>
          </a:p>
          <a:p>
            <a:pPr lvl="2"/>
            <a:r>
              <a:rPr lang="en-US" altLang="es-ES" dirty="0" err="1"/>
              <a:t>Estas</a:t>
            </a:r>
            <a:r>
              <a:rPr lang="en-US" altLang="es-ES" dirty="0"/>
              <a:t> </a:t>
            </a:r>
            <a:r>
              <a:rPr lang="en-US" altLang="es-ES" dirty="0" err="1"/>
              <a:t>partes</a:t>
            </a:r>
            <a:r>
              <a:rPr lang="en-US" altLang="es-ES" dirty="0"/>
              <a:t> se </a:t>
            </a:r>
            <a:r>
              <a:rPr lang="en-US" altLang="es-ES" dirty="0" err="1"/>
              <a:t>definen</a:t>
            </a:r>
            <a:r>
              <a:rPr lang="en-US" altLang="es-ES" dirty="0"/>
              <a:t> a </a:t>
            </a:r>
            <a:r>
              <a:rPr lang="en-US" altLang="es-ES" dirty="0" err="1"/>
              <a:t>través</a:t>
            </a:r>
            <a:r>
              <a:rPr lang="en-US" altLang="es-ES" dirty="0"/>
              <a:t> de un </a:t>
            </a:r>
            <a:r>
              <a:rPr lang="en-US" altLang="es-ES" dirty="0" err="1"/>
              <a:t>elemento</a:t>
            </a:r>
            <a:r>
              <a:rPr lang="en-US" altLang="es-ES" dirty="0"/>
              <a:t> </a:t>
            </a:r>
            <a:r>
              <a:rPr lang="en-US" altLang="es-ES" b="1" dirty="0"/>
              <a:t>part</a:t>
            </a:r>
            <a:r>
              <a:rPr lang="en-US" altLang="es-ES" dirty="0"/>
              <a:t> </a:t>
            </a:r>
          </a:p>
          <a:p>
            <a:pPr lvl="1"/>
            <a:r>
              <a:rPr lang="en-US" altLang="es-ES" dirty="0" err="1"/>
              <a:t>Cada</a:t>
            </a:r>
            <a:r>
              <a:rPr lang="en-US" altLang="es-ES" dirty="0"/>
              <a:t> parte </a:t>
            </a:r>
            <a:r>
              <a:rPr lang="en-US" altLang="es-ES" dirty="0" err="1"/>
              <a:t>es</a:t>
            </a:r>
            <a:r>
              <a:rPr lang="en-US" altLang="es-ES" dirty="0"/>
              <a:t> </a:t>
            </a:r>
            <a:r>
              <a:rPr lang="en-US" altLang="es-ES" dirty="0" err="1"/>
              <a:t>asociada</a:t>
            </a:r>
            <a:r>
              <a:rPr lang="en-US" altLang="es-ES" dirty="0"/>
              <a:t> a un </a:t>
            </a:r>
            <a:r>
              <a:rPr lang="en-US" altLang="es-ES" dirty="0" err="1"/>
              <a:t>tipo</a:t>
            </a:r>
            <a:endParaRPr lang="en-US" altLang="es-ES" dirty="0"/>
          </a:p>
          <a:p>
            <a:endParaRPr lang="en-US" altLang="es-ES" dirty="0"/>
          </a:p>
          <a:p>
            <a:endParaRPr lang="en-US" altLang="es-ES" dirty="0"/>
          </a:p>
          <a:p>
            <a:endParaRPr lang="en-US" altLang="es-ES" dirty="0"/>
          </a:p>
          <a:p>
            <a:r>
              <a:rPr lang="en-US" altLang="es-ES" dirty="0"/>
              <a:t>Los </a:t>
            </a:r>
            <a:r>
              <a:rPr lang="en-US" altLang="es-ES" dirty="0" err="1"/>
              <a:t>elementos</a:t>
            </a:r>
            <a:r>
              <a:rPr lang="en-US" altLang="es-ES" dirty="0"/>
              <a:t> multi-</a:t>
            </a:r>
            <a:r>
              <a:rPr lang="en-US" altLang="es-ES" dirty="0" err="1"/>
              <a:t>partes</a:t>
            </a:r>
            <a:r>
              <a:rPr lang="en-US" altLang="es-ES" dirty="0"/>
              <a:t> </a:t>
            </a:r>
          </a:p>
          <a:p>
            <a:pPr lvl="1"/>
            <a:r>
              <a:rPr lang="en-US" altLang="es-ES" dirty="0" err="1"/>
              <a:t>conformados</a:t>
            </a:r>
            <a:r>
              <a:rPr lang="en-US" altLang="es-ES" dirty="0"/>
              <a:t> </a:t>
            </a:r>
            <a:r>
              <a:rPr lang="en-US" altLang="es-ES" dirty="0" err="1"/>
              <a:t>por</a:t>
            </a:r>
            <a:r>
              <a:rPr lang="en-US" altLang="es-ES" dirty="0"/>
              <a:t> mas de un </a:t>
            </a:r>
            <a:r>
              <a:rPr lang="en-US" altLang="es-ES" dirty="0" err="1"/>
              <a:t>elemento</a:t>
            </a:r>
            <a:r>
              <a:rPr lang="en-US" altLang="es-ES" dirty="0"/>
              <a:t> </a:t>
            </a:r>
            <a:r>
              <a:rPr lang="en-US" altLang="es-ES" b="1" dirty="0"/>
              <a:t>part</a:t>
            </a:r>
          </a:p>
          <a:p>
            <a:pPr lvl="1"/>
            <a:endParaRPr lang="en-US" altLang="es-ES" dirty="0"/>
          </a:p>
          <a:p>
            <a:pPr marL="0" indent="0" eaLnBrk="1" hangingPunct="1">
              <a:buNone/>
            </a:pPr>
            <a:endParaRPr lang="en-US" altLang="es-ES" dirty="0"/>
          </a:p>
        </p:txBody>
      </p:sp>
      <p:sp>
        <p:nvSpPr>
          <p:cNvPr id="32772" name="Text Box 4"/>
          <p:cNvSpPr txBox="1">
            <a:spLocks noChangeArrowheads="1"/>
          </p:cNvSpPr>
          <p:nvPr/>
        </p:nvSpPr>
        <p:spPr bwMode="auto">
          <a:xfrm>
            <a:off x="647700" y="2846839"/>
            <a:ext cx="804258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s-ES" dirty="0">
                <a:solidFill>
                  <a:srgbClr val="C00000"/>
                </a:solidFill>
                <a:latin typeface="Courier New" panose="02070309020205020404" pitchFamily="49" charset="0"/>
                <a:cs typeface="Courier New" panose="02070309020205020404" pitchFamily="49" charset="0"/>
              </a:rPr>
              <a:t>&lt;definitions .... &gt; </a:t>
            </a:r>
          </a:p>
          <a:p>
            <a:pPr eaLnBrk="1" hangingPunct="1"/>
            <a:r>
              <a:rPr lang="en-US" altLang="es-ES" dirty="0">
                <a:solidFill>
                  <a:srgbClr val="C00000"/>
                </a:solidFill>
                <a:latin typeface="Courier New" panose="02070309020205020404" pitchFamily="49" charset="0"/>
                <a:cs typeface="Courier New" panose="02070309020205020404" pitchFamily="49" charset="0"/>
              </a:rPr>
              <a:t> &lt;</a:t>
            </a:r>
            <a:r>
              <a:rPr lang="en-US" altLang="es-ES" b="1" dirty="0">
                <a:solidFill>
                  <a:srgbClr val="C00000"/>
                </a:solidFill>
                <a:latin typeface="Courier New" panose="02070309020205020404" pitchFamily="49" charset="0"/>
                <a:cs typeface="Courier New" panose="02070309020205020404" pitchFamily="49" charset="0"/>
              </a:rPr>
              <a:t>message</a:t>
            </a:r>
            <a:r>
              <a:rPr lang="en-US" altLang="es-ES" dirty="0">
                <a:solidFill>
                  <a:srgbClr val="C00000"/>
                </a:solidFill>
                <a:latin typeface="Courier New" panose="02070309020205020404" pitchFamily="49" charset="0"/>
                <a:cs typeface="Courier New" panose="02070309020205020404" pitchFamily="49" charset="0"/>
              </a:rPr>
              <a:t> name="</a:t>
            </a:r>
            <a:r>
              <a:rPr lang="en-US" altLang="es-ES" dirty="0" err="1">
                <a:solidFill>
                  <a:srgbClr val="C00000"/>
                </a:solidFill>
                <a:latin typeface="Courier New" panose="02070309020205020404" pitchFamily="49" charset="0"/>
                <a:cs typeface="Courier New" panose="02070309020205020404" pitchFamily="49" charset="0"/>
              </a:rPr>
              <a:t>nmtoken</a:t>
            </a:r>
            <a:r>
              <a:rPr lang="en-US" altLang="es-ES" dirty="0">
                <a:solidFill>
                  <a:srgbClr val="C00000"/>
                </a:solidFill>
                <a:latin typeface="Courier New" panose="02070309020205020404" pitchFamily="49" charset="0"/>
                <a:cs typeface="Courier New" panose="02070309020205020404" pitchFamily="49" charset="0"/>
              </a:rPr>
              <a:t>"&gt; </a:t>
            </a:r>
          </a:p>
          <a:p>
            <a:pPr eaLnBrk="1" hangingPunct="1"/>
            <a:r>
              <a:rPr lang="en-US" altLang="es-ES" dirty="0">
                <a:solidFill>
                  <a:srgbClr val="C00000"/>
                </a:solidFill>
                <a:latin typeface="Courier New" panose="02070309020205020404" pitchFamily="49" charset="0"/>
                <a:cs typeface="Courier New" panose="02070309020205020404" pitchFamily="49" charset="0"/>
              </a:rPr>
              <a:t>   </a:t>
            </a:r>
            <a:r>
              <a:rPr lang="en-US" altLang="es-ES" b="1" dirty="0">
                <a:solidFill>
                  <a:srgbClr val="C00000"/>
                </a:solidFill>
                <a:latin typeface="Courier New" panose="02070309020205020404" pitchFamily="49" charset="0"/>
                <a:cs typeface="Courier New" panose="02070309020205020404" pitchFamily="49" charset="0"/>
              </a:rPr>
              <a:t>&lt;part name="</a:t>
            </a:r>
            <a:r>
              <a:rPr lang="en-US" altLang="es-ES" b="1" dirty="0" err="1">
                <a:solidFill>
                  <a:srgbClr val="C00000"/>
                </a:solidFill>
                <a:latin typeface="Courier New" panose="02070309020205020404" pitchFamily="49" charset="0"/>
                <a:cs typeface="Courier New" panose="02070309020205020404" pitchFamily="49" charset="0"/>
              </a:rPr>
              <a:t>nmtoken</a:t>
            </a:r>
            <a:r>
              <a:rPr lang="en-US" altLang="es-ES" b="1" dirty="0">
                <a:solidFill>
                  <a:srgbClr val="C00000"/>
                </a:solidFill>
                <a:latin typeface="Courier New" panose="02070309020205020404" pitchFamily="49" charset="0"/>
                <a:cs typeface="Courier New" panose="02070309020205020404" pitchFamily="49" charset="0"/>
              </a:rPr>
              <a:t>" element="</a:t>
            </a:r>
            <a:r>
              <a:rPr lang="en-US" altLang="es-ES" b="1" dirty="0" err="1">
                <a:solidFill>
                  <a:srgbClr val="C00000"/>
                </a:solidFill>
                <a:latin typeface="Courier New" panose="02070309020205020404" pitchFamily="49" charset="0"/>
                <a:cs typeface="Courier New" panose="02070309020205020404" pitchFamily="49" charset="0"/>
              </a:rPr>
              <a:t>qname</a:t>
            </a:r>
            <a:r>
              <a:rPr lang="en-US" altLang="es-ES" b="1" dirty="0">
                <a:solidFill>
                  <a:srgbClr val="C00000"/>
                </a:solidFill>
                <a:latin typeface="Courier New" panose="02070309020205020404" pitchFamily="49" charset="0"/>
                <a:cs typeface="Courier New" panose="02070309020205020404" pitchFamily="49" charset="0"/>
              </a:rPr>
              <a:t>"? type="</a:t>
            </a:r>
            <a:r>
              <a:rPr lang="en-US" altLang="es-ES" b="1" dirty="0" err="1">
                <a:solidFill>
                  <a:srgbClr val="C00000"/>
                </a:solidFill>
                <a:latin typeface="Courier New" panose="02070309020205020404" pitchFamily="49" charset="0"/>
                <a:cs typeface="Courier New" panose="02070309020205020404" pitchFamily="49" charset="0"/>
              </a:rPr>
              <a:t>qname</a:t>
            </a:r>
            <a:r>
              <a:rPr lang="en-US" altLang="es-ES" b="1" dirty="0">
                <a:solidFill>
                  <a:srgbClr val="C00000"/>
                </a:solidFill>
                <a:latin typeface="Courier New" panose="02070309020205020404" pitchFamily="49" charset="0"/>
                <a:cs typeface="Courier New" panose="02070309020205020404" pitchFamily="49" charset="0"/>
              </a:rPr>
              <a:t>"?/&gt;</a:t>
            </a:r>
            <a:r>
              <a:rPr lang="en-US" altLang="es-ES" dirty="0">
                <a:solidFill>
                  <a:srgbClr val="C00000"/>
                </a:solidFill>
                <a:latin typeface="Courier New" panose="02070309020205020404" pitchFamily="49" charset="0"/>
                <a:cs typeface="Courier New" panose="02070309020205020404" pitchFamily="49" charset="0"/>
              </a:rPr>
              <a:t> </a:t>
            </a:r>
          </a:p>
          <a:p>
            <a:pPr eaLnBrk="1" hangingPunct="1"/>
            <a:r>
              <a:rPr lang="en-US" altLang="es-ES" dirty="0">
                <a:solidFill>
                  <a:srgbClr val="C00000"/>
                </a:solidFill>
                <a:latin typeface="Courier New" panose="02070309020205020404" pitchFamily="49" charset="0"/>
                <a:cs typeface="Courier New" panose="02070309020205020404" pitchFamily="49" charset="0"/>
              </a:rPr>
              <a:t> &lt;/message&gt; </a:t>
            </a:r>
          </a:p>
          <a:p>
            <a:pPr eaLnBrk="1" hangingPunct="1"/>
            <a:r>
              <a:rPr lang="en-US" altLang="es-ES" dirty="0">
                <a:solidFill>
                  <a:srgbClr val="C00000"/>
                </a:solidFill>
                <a:latin typeface="Courier New" panose="02070309020205020404" pitchFamily="49" charset="0"/>
                <a:cs typeface="Courier New" panose="02070309020205020404" pitchFamily="49" charset="0"/>
              </a:rPr>
              <a:t> &lt;/definitions&gt;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52</a:t>
            </a:fld>
            <a:endParaRPr lang="es-ES" dirty="0"/>
          </a:p>
        </p:txBody>
      </p:sp>
    </p:spTree>
    <p:extLst>
      <p:ext uri="{BB962C8B-B14F-4D97-AF65-F5344CB8AC3E}">
        <p14:creationId xmlns:p14="http://schemas.microsoft.com/office/powerpoint/2010/main" val="21344850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s-ES" dirty="0"/>
              <a:t>Port Types </a:t>
            </a:r>
          </a:p>
        </p:txBody>
      </p:sp>
      <p:sp>
        <p:nvSpPr>
          <p:cNvPr id="35843" name="Rectangle 3"/>
          <p:cNvSpPr>
            <a:spLocks noGrp="1" noChangeArrowheads="1"/>
          </p:cNvSpPr>
          <p:nvPr>
            <p:ph type="body" idx="1"/>
          </p:nvPr>
        </p:nvSpPr>
        <p:spPr/>
        <p:txBody>
          <a:bodyPr/>
          <a:lstStyle/>
          <a:p>
            <a:pPr eaLnBrk="1" hangingPunct="1"/>
            <a:r>
              <a:rPr lang="en-US" altLang="es-ES" dirty="0" err="1"/>
              <a:t>PortTypes</a:t>
            </a:r>
            <a:r>
              <a:rPr lang="en-US" altLang="es-ES" dirty="0"/>
              <a:t> </a:t>
            </a:r>
            <a:r>
              <a:rPr lang="en-US" altLang="es-ES" dirty="0" err="1"/>
              <a:t>en</a:t>
            </a:r>
            <a:r>
              <a:rPr lang="en-US" altLang="es-ES" dirty="0"/>
              <a:t> WSDL </a:t>
            </a:r>
          </a:p>
          <a:p>
            <a:pPr lvl="1"/>
            <a:r>
              <a:rPr lang="en-US" altLang="es-ES" dirty="0"/>
              <a:t>Un </a:t>
            </a:r>
            <a:r>
              <a:rPr lang="en-US" altLang="es-ES" dirty="0" err="1"/>
              <a:t>portType</a:t>
            </a:r>
            <a:r>
              <a:rPr lang="en-US" altLang="es-ES" dirty="0"/>
              <a:t> (</a:t>
            </a:r>
            <a:r>
              <a:rPr lang="en-US" altLang="es-ES" dirty="0" err="1"/>
              <a:t>tipo</a:t>
            </a:r>
            <a:r>
              <a:rPr lang="en-US" altLang="es-ES" dirty="0"/>
              <a:t> de </a:t>
            </a:r>
            <a:r>
              <a:rPr lang="en-US" altLang="es-ES" dirty="0" err="1"/>
              <a:t>puerto</a:t>
            </a:r>
            <a:r>
              <a:rPr lang="en-US" altLang="es-ES" dirty="0"/>
              <a:t>) </a:t>
            </a:r>
            <a:r>
              <a:rPr lang="en-US" altLang="es-ES" dirty="0" err="1"/>
              <a:t>es</a:t>
            </a:r>
            <a:r>
              <a:rPr lang="en-US" altLang="es-ES" dirty="0"/>
              <a:t> un </a:t>
            </a:r>
            <a:r>
              <a:rPr lang="en-US" altLang="es-ES" dirty="0" err="1"/>
              <a:t>conjunto</a:t>
            </a:r>
            <a:r>
              <a:rPr lang="en-US" altLang="es-ES" dirty="0"/>
              <a:t> de </a:t>
            </a:r>
            <a:r>
              <a:rPr lang="en-US" altLang="es-ES" dirty="0" err="1"/>
              <a:t>operaciones</a:t>
            </a:r>
            <a:r>
              <a:rPr lang="en-US" altLang="es-ES" dirty="0"/>
              <a:t> </a:t>
            </a:r>
            <a:r>
              <a:rPr lang="en-US" altLang="es-ES" dirty="0" err="1"/>
              <a:t>abstractas</a:t>
            </a:r>
            <a:r>
              <a:rPr lang="en-US" altLang="es-ES" dirty="0"/>
              <a:t> y de </a:t>
            </a:r>
            <a:r>
              <a:rPr lang="en-US" altLang="es-ES" dirty="0" err="1"/>
              <a:t>mensajes</a:t>
            </a:r>
            <a:r>
              <a:rPr lang="en-US" altLang="es-ES" dirty="0"/>
              <a:t> </a:t>
            </a:r>
            <a:r>
              <a:rPr lang="en-US" altLang="es-ES" dirty="0" err="1"/>
              <a:t>abstractos</a:t>
            </a:r>
            <a:endParaRPr lang="en-US" altLang="es-ES" dirty="0"/>
          </a:p>
          <a:p>
            <a:pPr lvl="1"/>
            <a:r>
              <a:rPr lang="en-US" altLang="es-ES" dirty="0"/>
              <a:t>Se </a:t>
            </a:r>
            <a:r>
              <a:rPr lang="en-US" altLang="es-ES" dirty="0" err="1"/>
              <a:t>identifican</a:t>
            </a:r>
            <a:r>
              <a:rPr lang="en-US" altLang="es-ES" dirty="0"/>
              <a:t> </a:t>
            </a:r>
            <a:r>
              <a:rPr lang="en-US" altLang="es-ES" dirty="0" err="1"/>
              <a:t>mediante</a:t>
            </a:r>
            <a:r>
              <a:rPr lang="en-US" altLang="es-ES" dirty="0"/>
              <a:t> la </a:t>
            </a:r>
            <a:r>
              <a:rPr lang="en-US" altLang="es-ES" dirty="0" err="1"/>
              <a:t>etiqueta</a:t>
            </a:r>
            <a:r>
              <a:rPr lang="en-US" altLang="es-ES" dirty="0"/>
              <a:t> </a:t>
            </a:r>
            <a:r>
              <a:rPr lang="en-US" altLang="es-ES" b="1" dirty="0"/>
              <a:t>&lt;</a:t>
            </a:r>
            <a:r>
              <a:rPr lang="en-US" altLang="es-ES" b="1" dirty="0" err="1"/>
              <a:t>portType</a:t>
            </a:r>
            <a:r>
              <a:rPr lang="en-US" altLang="es-ES" b="1" dirty="0"/>
              <a:t>&gt;</a:t>
            </a:r>
          </a:p>
          <a:p>
            <a:pPr lvl="1"/>
            <a:r>
              <a:rPr lang="en-US" altLang="es-ES" dirty="0" err="1"/>
              <a:t>Dentro</a:t>
            </a:r>
            <a:r>
              <a:rPr lang="en-US" altLang="es-ES" dirty="0"/>
              <a:t> de un </a:t>
            </a:r>
            <a:r>
              <a:rPr lang="en-US" altLang="es-ES" dirty="0" err="1"/>
              <a:t>portType</a:t>
            </a:r>
            <a:r>
              <a:rPr lang="en-US" altLang="es-ES" dirty="0"/>
              <a:t> se </a:t>
            </a:r>
            <a:r>
              <a:rPr lang="en-US" altLang="es-ES" dirty="0" err="1"/>
              <a:t>especifican</a:t>
            </a:r>
            <a:r>
              <a:rPr lang="en-US" altLang="es-ES" dirty="0"/>
              <a:t> </a:t>
            </a:r>
            <a:r>
              <a:rPr lang="en-US" altLang="es-ES" dirty="0" err="1"/>
              <a:t>las</a:t>
            </a:r>
            <a:r>
              <a:rPr lang="en-US" altLang="es-ES" dirty="0"/>
              <a:t> </a:t>
            </a:r>
            <a:r>
              <a:rPr lang="en-US" altLang="es-ES" dirty="0" err="1"/>
              <a:t>operaciones</a:t>
            </a:r>
            <a:r>
              <a:rPr lang="en-US" altLang="es-ES" dirty="0"/>
              <a:t> </a:t>
            </a:r>
            <a:r>
              <a:rPr lang="en-US" altLang="es-ES" dirty="0" err="1"/>
              <a:t>que</a:t>
            </a:r>
            <a:r>
              <a:rPr lang="en-US" altLang="es-ES" dirty="0"/>
              <a:t> </a:t>
            </a:r>
            <a:r>
              <a:rPr lang="en-US" altLang="es-ES" dirty="0" err="1"/>
              <a:t>soporta</a:t>
            </a:r>
            <a:r>
              <a:rPr lang="en-US" altLang="es-ES" dirty="0"/>
              <a:t>. </a:t>
            </a:r>
          </a:p>
          <a:p>
            <a:pPr lvl="2"/>
            <a:r>
              <a:rPr lang="en-US" altLang="es-ES" dirty="0"/>
              <a:t>La </a:t>
            </a:r>
            <a:r>
              <a:rPr lang="en-US" altLang="es-ES" dirty="0" err="1"/>
              <a:t>etiqueta</a:t>
            </a:r>
            <a:r>
              <a:rPr lang="en-US" altLang="es-ES" dirty="0"/>
              <a:t> para </a:t>
            </a:r>
            <a:r>
              <a:rPr lang="en-US" altLang="es-ES" dirty="0" err="1"/>
              <a:t>referenciara</a:t>
            </a:r>
            <a:r>
              <a:rPr lang="en-US" altLang="es-ES" dirty="0"/>
              <a:t> </a:t>
            </a:r>
            <a:r>
              <a:rPr lang="en-US" altLang="es-ES" dirty="0" err="1"/>
              <a:t>las</a:t>
            </a:r>
            <a:r>
              <a:rPr lang="en-US" altLang="es-ES" dirty="0"/>
              <a:t> </a:t>
            </a:r>
            <a:r>
              <a:rPr lang="en-US" altLang="es-ES" dirty="0" err="1"/>
              <a:t>operaciones</a:t>
            </a:r>
            <a:r>
              <a:rPr lang="en-US" altLang="es-ES" dirty="0"/>
              <a:t> </a:t>
            </a:r>
            <a:r>
              <a:rPr lang="en-US" altLang="es-ES" dirty="0" err="1"/>
              <a:t>es</a:t>
            </a:r>
            <a:r>
              <a:rPr lang="en-US" altLang="es-ES" dirty="0"/>
              <a:t> la </a:t>
            </a:r>
            <a:r>
              <a:rPr lang="en-US" altLang="es-ES" dirty="0" err="1"/>
              <a:t>etiqueta</a:t>
            </a:r>
            <a:r>
              <a:rPr lang="en-US" altLang="es-ES" dirty="0"/>
              <a:t> </a:t>
            </a:r>
            <a:r>
              <a:rPr lang="en-US" altLang="es-ES" b="1" dirty="0"/>
              <a:t>&lt;operation&gt;</a:t>
            </a:r>
          </a:p>
          <a:p>
            <a:pPr lvl="2"/>
            <a:r>
              <a:rPr lang="en-US" altLang="es-ES" dirty="0" err="1"/>
              <a:t>Una</a:t>
            </a:r>
            <a:r>
              <a:rPr lang="en-US" altLang="es-ES" dirty="0"/>
              <a:t> </a:t>
            </a:r>
            <a:r>
              <a:rPr lang="en-US" altLang="es-ES" dirty="0" err="1"/>
              <a:t>operación</a:t>
            </a:r>
            <a:r>
              <a:rPr lang="en-US" altLang="es-ES" dirty="0"/>
              <a:t> </a:t>
            </a:r>
            <a:r>
              <a:rPr lang="en-US" altLang="es-ES" dirty="0" err="1"/>
              <a:t>puede</a:t>
            </a:r>
            <a:r>
              <a:rPr lang="en-US" altLang="es-ES" dirty="0"/>
              <a:t> </a:t>
            </a:r>
            <a:r>
              <a:rPr lang="en-US" altLang="es-ES" dirty="0" err="1"/>
              <a:t>tener</a:t>
            </a:r>
            <a:r>
              <a:rPr lang="en-US" altLang="es-ES" dirty="0"/>
              <a:t> entradas (input) y </a:t>
            </a:r>
            <a:r>
              <a:rPr lang="en-US" altLang="es-ES" dirty="0" err="1"/>
              <a:t>salidas</a:t>
            </a:r>
            <a:r>
              <a:rPr lang="en-US" altLang="es-ES" dirty="0"/>
              <a:t> (output)</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53</a:t>
            </a:fld>
            <a:endParaRPr lang="es-ES" dirty="0"/>
          </a:p>
        </p:txBody>
      </p:sp>
    </p:spTree>
    <p:extLst>
      <p:ext uri="{BB962C8B-B14F-4D97-AF65-F5344CB8AC3E}">
        <p14:creationId xmlns:p14="http://schemas.microsoft.com/office/powerpoint/2010/main" val="14909598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es-ES" dirty="0" err="1"/>
              <a:t>Mensajes</a:t>
            </a:r>
            <a:r>
              <a:rPr lang="en-US" altLang="es-ES" dirty="0"/>
              <a:t>, </a:t>
            </a:r>
            <a:r>
              <a:rPr lang="en-US" altLang="es-ES" dirty="0" err="1"/>
              <a:t>Puertos</a:t>
            </a:r>
            <a:r>
              <a:rPr lang="en-US" altLang="es-ES" dirty="0"/>
              <a:t> y </a:t>
            </a:r>
            <a:r>
              <a:rPr lang="en-US" altLang="es-ES" dirty="0" err="1"/>
              <a:t>Operaciones</a:t>
            </a:r>
            <a:r>
              <a:rPr lang="en-US" altLang="es-ES" dirty="0"/>
              <a:t> </a:t>
            </a:r>
            <a:r>
              <a:rPr lang="en-US" altLang="es-ES" dirty="0" err="1"/>
              <a:t>en</a:t>
            </a:r>
            <a:r>
              <a:rPr lang="en-US" altLang="es-ES" dirty="0"/>
              <a:t> WSDL</a:t>
            </a:r>
            <a:br>
              <a:rPr lang="en-US" altLang="es-ES" dirty="0"/>
            </a:br>
            <a:r>
              <a:rPr lang="en-US" altLang="es-ES" dirty="0"/>
              <a:t>(</a:t>
            </a:r>
            <a:r>
              <a:rPr lang="en-US" altLang="es-ES" dirty="0" err="1"/>
              <a:t>Ejemplo</a:t>
            </a:r>
            <a:r>
              <a:rPr lang="en-US" altLang="es-ES" dirty="0"/>
              <a:t> </a:t>
            </a:r>
            <a:r>
              <a:rPr lang="en-US" altLang="es-ES" dirty="0" err="1"/>
              <a:t>Cotización</a:t>
            </a:r>
            <a:r>
              <a:rPr lang="en-US" altLang="es-ES" dirty="0"/>
              <a:t> de </a:t>
            </a:r>
            <a:r>
              <a:rPr lang="en-US" altLang="es-ES" dirty="0" err="1"/>
              <a:t>acciones</a:t>
            </a:r>
            <a:r>
              <a:rPr lang="en-US" altLang="es-ES" dirty="0"/>
              <a:t>)</a:t>
            </a:r>
          </a:p>
        </p:txBody>
      </p:sp>
      <p:sp>
        <p:nvSpPr>
          <p:cNvPr id="30723" name="Rectangle 3"/>
          <p:cNvSpPr>
            <a:spLocks noGrp="1" noChangeArrowheads="1"/>
          </p:cNvSpPr>
          <p:nvPr>
            <p:ph type="body" idx="1"/>
          </p:nvPr>
        </p:nvSpPr>
        <p:spPr/>
        <p:txBody>
          <a:bodyPr>
            <a:normAutofit/>
          </a:bodyPr>
          <a:lstStyle/>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&lt;</a:t>
            </a:r>
            <a:r>
              <a:rPr lang="en-US" altLang="es-ES" sz="2000" b="1" dirty="0">
                <a:latin typeface="Courier New" panose="02070309020205020404" pitchFamily="49" charset="0"/>
                <a:cs typeface="Courier New" panose="02070309020205020404" pitchFamily="49" charset="0"/>
              </a:rPr>
              <a:t>message </a:t>
            </a:r>
            <a:r>
              <a:rPr lang="en-US" altLang="es-ES" sz="2000" dirty="0">
                <a:latin typeface="Courier New" panose="02070309020205020404" pitchFamily="49" charset="0"/>
                <a:cs typeface="Courier New" panose="02070309020205020404" pitchFamily="49" charset="0"/>
              </a:rPr>
              <a:t>name="</a:t>
            </a:r>
            <a:r>
              <a:rPr lang="en-US" altLang="es-ES" sz="2000" dirty="0" err="1">
                <a:latin typeface="Courier New" panose="02070309020205020404" pitchFamily="49" charset="0"/>
                <a:cs typeface="Courier New" panose="02070309020205020404" pitchFamily="49" charset="0"/>
              </a:rPr>
              <a:t>GetLastTradePriceInput</a:t>
            </a:r>
            <a:r>
              <a:rPr lang="en-US" altLang="es-ES" sz="2000" dirty="0">
                <a:latin typeface="Courier New" panose="02070309020205020404" pitchFamily="49" charset="0"/>
                <a:cs typeface="Courier New" panose="02070309020205020404" pitchFamily="49" charset="0"/>
              </a:rPr>
              <a:t>"&gt; </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	&lt;part name="body" element="xsd1:TradePriceRequest"/&gt;</a:t>
            </a:r>
          </a:p>
          <a:p>
            <a:pPr eaLnBrk="1" hangingPunct="1">
              <a:lnSpc>
                <a:spcPct val="80000"/>
              </a:lnSpc>
              <a:buFontTx/>
              <a:buNone/>
            </a:pPr>
            <a:r>
              <a:rPr lang="en-US" altLang="es-ES" sz="2000" b="1" dirty="0">
                <a:latin typeface="Courier New" panose="02070309020205020404" pitchFamily="49" charset="0"/>
                <a:cs typeface="Courier New" panose="02070309020205020404" pitchFamily="49" charset="0"/>
              </a:rPr>
              <a:t>&lt;/message&gt;</a:t>
            </a:r>
            <a:r>
              <a:rPr lang="en-US" altLang="es-ES" sz="2000" dirty="0">
                <a:latin typeface="Courier New" panose="02070309020205020404" pitchFamily="49" charset="0"/>
                <a:cs typeface="Courier New" panose="02070309020205020404" pitchFamily="49" charset="0"/>
              </a:rPr>
              <a:t> </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&lt;message name="</a:t>
            </a:r>
            <a:r>
              <a:rPr lang="en-US" altLang="es-ES" sz="2000" dirty="0" err="1">
                <a:latin typeface="Courier New" panose="02070309020205020404" pitchFamily="49" charset="0"/>
                <a:cs typeface="Courier New" panose="02070309020205020404" pitchFamily="49" charset="0"/>
              </a:rPr>
              <a:t>GetLastTradePriceOutput</a:t>
            </a:r>
            <a:r>
              <a:rPr lang="en-US" altLang="es-ES" sz="2000" dirty="0">
                <a:latin typeface="Courier New" panose="02070309020205020404" pitchFamily="49" charset="0"/>
                <a:cs typeface="Courier New" panose="02070309020205020404" pitchFamily="49" charset="0"/>
              </a:rPr>
              <a:t>"&gt; </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	&lt;part name="body“ element="xsd1:TradePrice"/&gt;</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&lt;/message&gt; </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&lt;</a:t>
            </a:r>
            <a:r>
              <a:rPr lang="en-US" altLang="es-ES" sz="2000" b="1" dirty="0" err="1">
                <a:latin typeface="Courier New" panose="02070309020205020404" pitchFamily="49" charset="0"/>
                <a:cs typeface="Courier New" panose="02070309020205020404" pitchFamily="49" charset="0"/>
              </a:rPr>
              <a:t>portType</a:t>
            </a:r>
            <a:r>
              <a:rPr lang="en-US" altLang="es-ES" sz="2000" dirty="0">
                <a:latin typeface="Courier New" panose="02070309020205020404" pitchFamily="49" charset="0"/>
                <a:cs typeface="Courier New" panose="02070309020205020404" pitchFamily="49" charset="0"/>
              </a:rPr>
              <a:t> name="</a:t>
            </a:r>
            <a:r>
              <a:rPr lang="en-US" altLang="es-ES" sz="2000" dirty="0" err="1">
                <a:latin typeface="Courier New" panose="02070309020205020404" pitchFamily="49" charset="0"/>
                <a:cs typeface="Courier New" panose="02070309020205020404" pitchFamily="49" charset="0"/>
              </a:rPr>
              <a:t>StockQuotePortType</a:t>
            </a:r>
            <a:r>
              <a:rPr lang="en-US" altLang="es-ES" sz="2000" dirty="0">
                <a:latin typeface="Courier New" panose="02070309020205020404" pitchFamily="49" charset="0"/>
                <a:cs typeface="Courier New" panose="02070309020205020404" pitchFamily="49" charset="0"/>
              </a:rPr>
              <a:t>"&gt;</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	&lt;</a:t>
            </a:r>
            <a:r>
              <a:rPr lang="en-US" altLang="es-ES" sz="2000" b="1" dirty="0">
                <a:latin typeface="Courier New" panose="02070309020205020404" pitchFamily="49" charset="0"/>
                <a:cs typeface="Courier New" panose="02070309020205020404" pitchFamily="49" charset="0"/>
              </a:rPr>
              <a:t>operation </a:t>
            </a:r>
            <a:r>
              <a:rPr lang="en-US" altLang="es-ES" sz="2000" dirty="0">
                <a:latin typeface="Courier New" panose="02070309020205020404" pitchFamily="49" charset="0"/>
                <a:cs typeface="Courier New" panose="02070309020205020404" pitchFamily="49" charset="0"/>
              </a:rPr>
              <a:t>name="</a:t>
            </a:r>
            <a:r>
              <a:rPr lang="en-US" altLang="es-ES" sz="2000" dirty="0" err="1">
                <a:latin typeface="Courier New" panose="02070309020205020404" pitchFamily="49" charset="0"/>
                <a:cs typeface="Courier New" panose="02070309020205020404" pitchFamily="49" charset="0"/>
              </a:rPr>
              <a:t>GetLastTradePrice</a:t>
            </a:r>
            <a:r>
              <a:rPr lang="en-US" altLang="es-ES" sz="2000" dirty="0">
                <a:latin typeface="Courier New" panose="02070309020205020404" pitchFamily="49" charset="0"/>
                <a:cs typeface="Courier New" panose="02070309020205020404" pitchFamily="49" charset="0"/>
              </a:rPr>
              <a:t>"&gt; </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		&lt;input message="</a:t>
            </a:r>
            <a:r>
              <a:rPr lang="en-US" altLang="es-ES" sz="2000" dirty="0" err="1">
                <a:latin typeface="Courier New" panose="02070309020205020404" pitchFamily="49" charset="0"/>
                <a:cs typeface="Courier New" panose="02070309020205020404" pitchFamily="49" charset="0"/>
              </a:rPr>
              <a:t>tns:GetLastTradePriceInput</a:t>
            </a:r>
            <a:r>
              <a:rPr lang="en-US" altLang="es-ES" sz="2000" dirty="0">
                <a:latin typeface="Courier New" panose="02070309020205020404" pitchFamily="49" charset="0"/>
                <a:cs typeface="Courier New" panose="02070309020205020404" pitchFamily="49" charset="0"/>
              </a:rPr>
              <a:t>"/&gt; 	&lt;output message="</a:t>
            </a:r>
            <a:r>
              <a:rPr lang="en-US" altLang="es-ES" sz="2000" dirty="0" err="1">
                <a:latin typeface="Courier New" panose="02070309020205020404" pitchFamily="49" charset="0"/>
                <a:cs typeface="Courier New" panose="02070309020205020404" pitchFamily="49" charset="0"/>
              </a:rPr>
              <a:t>tns:GetLastTradePriceOutput</a:t>
            </a:r>
            <a:r>
              <a:rPr lang="en-US" altLang="es-ES" sz="2000" dirty="0">
                <a:latin typeface="Courier New" panose="02070309020205020404" pitchFamily="49" charset="0"/>
                <a:cs typeface="Courier New" panose="02070309020205020404" pitchFamily="49" charset="0"/>
              </a:rPr>
              <a:t>"/&gt; </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	&lt;/operation&gt; </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&lt;/</a:t>
            </a:r>
            <a:r>
              <a:rPr lang="en-US" altLang="es-ES" sz="2000" dirty="0" err="1">
                <a:latin typeface="Courier New" panose="02070309020205020404" pitchFamily="49" charset="0"/>
                <a:cs typeface="Courier New" panose="02070309020205020404" pitchFamily="49" charset="0"/>
              </a:rPr>
              <a:t>portType</a:t>
            </a:r>
            <a:r>
              <a:rPr lang="en-US" altLang="es-ES" sz="2000" dirty="0">
                <a:latin typeface="Courier New" panose="02070309020205020404" pitchFamily="49" charset="0"/>
                <a:cs typeface="Courier New" panose="02070309020205020404" pitchFamily="49" charset="0"/>
              </a:rPr>
              <a:t>&gt;</a:t>
            </a:r>
          </a:p>
          <a:p>
            <a:pPr eaLnBrk="1" hangingPunct="1">
              <a:lnSpc>
                <a:spcPct val="80000"/>
              </a:lnSpc>
              <a:buFontTx/>
              <a:buNone/>
            </a:pPr>
            <a:r>
              <a:rPr lang="en-US" altLang="es-ES" sz="2000" dirty="0">
                <a:latin typeface="Courier New" panose="02070309020205020404" pitchFamily="49" charset="0"/>
                <a:cs typeface="Courier New" panose="02070309020205020404" pitchFamily="49" charset="0"/>
              </a:rPr>
              <a: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54</a:t>
            </a:fld>
            <a:endParaRPr lang="es-ES" dirty="0"/>
          </a:p>
        </p:txBody>
      </p:sp>
    </p:spTree>
    <p:extLst>
      <p:ext uri="{BB962C8B-B14F-4D97-AF65-F5344CB8AC3E}">
        <p14:creationId xmlns:p14="http://schemas.microsoft.com/office/powerpoint/2010/main" val="2982880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Operaciones en WSDL</a:t>
            </a:r>
            <a:br>
              <a:rPr lang="es-ES" dirty="0"/>
            </a:br>
            <a:r>
              <a:rPr lang="es-ES" dirty="0"/>
              <a:t>(Ejemplo Pizzas)</a:t>
            </a:r>
          </a:p>
        </p:txBody>
      </p:sp>
      <p:sp>
        <p:nvSpPr>
          <p:cNvPr id="3" name="2 Marcador de contenido"/>
          <p:cNvSpPr>
            <a:spLocks noGrp="1"/>
          </p:cNvSpPr>
          <p:nvPr>
            <p:ph idx="1"/>
          </p:nvPr>
        </p:nvSpPr>
        <p:spPr>
          <a:xfrm>
            <a:off x="174813" y="414612"/>
            <a:ext cx="8807822" cy="5194404"/>
          </a:xfrm>
        </p:spPr>
        <p:txBody>
          <a:bodyPr>
            <a:normAutofit/>
          </a:bodyPr>
          <a:lstStyle/>
          <a:p>
            <a:pPr marL="0" indent="0">
              <a:buNone/>
            </a:pPr>
            <a:r>
              <a:rPr lang="es-ES" sz="1800" dirty="0">
                <a:latin typeface="Courier New" panose="02070309020205020404" pitchFamily="49" charset="0"/>
                <a:cs typeface="Courier New" panose="02070309020205020404" pitchFamily="49" charset="0"/>
              </a:rPr>
              <a:t>&lt;</a:t>
            </a:r>
            <a:r>
              <a:rPr lang="es-ES" sz="1800" b="1" dirty="0" err="1">
                <a:latin typeface="Courier New" panose="02070309020205020404" pitchFamily="49" charset="0"/>
                <a:cs typeface="Courier New" panose="02070309020205020404" pitchFamily="49" charset="0"/>
              </a:rPr>
              <a:t>message</a:t>
            </a:r>
            <a:r>
              <a:rPr lang="es-ES" sz="1800"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name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precioPizzaInput</a:t>
            </a:r>
            <a:r>
              <a:rPr lang="es-ES" sz="1800" dirty="0">
                <a:latin typeface="Courier New" panose="02070309020205020404" pitchFamily="49" charset="0"/>
                <a:cs typeface="Courier New" panose="02070309020205020404" pitchFamily="49" charset="0"/>
              </a:rPr>
              <a:t>"&gt; </a:t>
            </a:r>
          </a:p>
          <a:p>
            <a:pPr marL="0" indent="0">
              <a:buNone/>
            </a:pPr>
            <a:r>
              <a:rPr lang="es-ES" sz="1800" dirty="0">
                <a:latin typeface="Courier New" panose="02070309020205020404" pitchFamily="49" charset="0"/>
                <a:cs typeface="Courier New" panose="02070309020205020404" pitchFamily="49" charset="0"/>
              </a:rPr>
              <a:t>	&lt;</a:t>
            </a:r>
            <a:r>
              <a:rPr lang="es-ES" sz="1800" dirty="0" err="1">
                <a:latin typeface="Courier New" panose="02070309020205020404" pitchFamily="49" charset="0"/>
                <a:cs typeface="Courier New" panose="02070309020205020404" pitchFamily="49" charset="0"/>
              </a:rPr>
              <a:t>part</a:t>
            </a:r>
            <a:r>
              <a:rPr lang="es-ES" sz="1800"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name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body</a:t>
            </a:r>
            <a:r>
              <a:rPr lang="es-ES" sz="1800"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element</a:t>
            </a:r>
            <a:r>
              <a:rPr lang="es-ES" sz="1800" dirty="0">
                <a:latin typeface="Courier New" panose="02070309020205020404" pitchFamily="49" charset="0"/>
                <a:cs typeface="Courier New" panose="02070309020205020404" pitchFamily="49" charset="0"/>
              </a:rPr>
              <a:t>="xsd1:PrecioPizzaRequest"/&gt; &lt;/</a:t>
            </a:r>
            <a:r>
              <a:rPr lang="es-ES" sz="1800" b="1" dirty="0" err="1">
                <a:latin typeface="Courier New" panose="02070309020205020404" pitchFamily="49" charset="0"/>
                <a:cs typeface="Courier New" panose="02070309020205020404" pitchFamily="49" charset="0"/>
              </a:rPr>
              <a:t>message</a:t>
            </a:r>
            <a:r>
              <a:rPr lang="es-ES" sz="1800" dirty="0">
                <a:latin typeface="Courier New" panose="02070309020205020404" pitchFamily="49" charset="0"/>
                <a:cs typeface="Courier New" panose="02070309020205020404" pitchFamily="49" charset="0"/>
              </a:rPr>
              <a:t>&gt; </a:t>
            </a:r>
          </a:p>
          <a:p>
            <a:pPr marL="0" indent="0">
              <a:buNone/>
            </a:pPr>
            <a:r>
              <a:rPr lang="es-ES" sz="1800" dirty="0">
                <a:latin typeface="Courier New" panose="02070309020205020404" pitchFamily="49" charset="0"/>
                <a:cs typeface="Courier New" panose="02070309020205020404" pitchFamily="49" charset="0"/>
              </a:rPr>
              <a:t>&lt;</a:t>
            </a:r>
            <a:r>
              <a:rPr lang="es-ES" sz="1800" dirty="0" err="1">
                <a:latin typeface="Courier New" panose="02070309020205020404" pitchFamily="49" charset="0"/>
                <a:cs typeface="Courier New" panose="02070309020205020404" pitchFamily="49" charset="0"/>
              </a:rPr>
              <a:t>message</a:t>
            </a:r>
            <a:r>
              <a:rPr lang="es-ES" sz="1800"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name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precioPizzaOutput</a:t>
            </a:r>
            <a:r>
              <a:rPr lang="es-ES" sz="1800" dirty="0">
                <a:latin typeface="Courier New" panose="02070309020205020404" pitchFamily="49" charset="0"/>
                <a:cs typeface="Courier New" panose="02070309020205020404" pitchFamily="49" charset="0"/>
              </a:rPr>
              <a:t>"&gt; </a:t>
            </a:r>
          </a:p>
          <a:p>
            <a:pPr marL="0" indent="0">
              <a:buNone/>
            </a:pPr>
            <a:r>
              <a:rPr lang="es-ES" sz="1800" dirty="0">
                <a:latin typeface="Courier New" panose="02070309020205020404" pitchFamily="49" charset="0"/>
                <a:cs typeface="Courier New" panose="02070309020205020404" pitchFamily="49" charset="0"/>
              </a:rPr>
              <a:t>	&lt;</a:t>
            </a:r>
            <a:r>
              <a:rPr lang="es-ES" sz="1800" dirty="0" err="1">
                <a:latin typeface="Courier New" panose="02070309020205020404" pitchFamily="49" charset="0"/>
                <a:cs typeface="Courier New" panose="02070309020205020404" pitchFamily="49" charset="0"/>
              </a:rPr>
              <a:t>part</a:t>
            </a:r>
            <a:r>
              <a:rPr lang="es-ES" sz="1800"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name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body</a:t>
            </a:r>
            <a:r>
              <a:rPr lang="es-ES" sz="1800"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element</a:t>
            </a:r>
            <a:r>
              <a:rPr lang="es-ES" sz="1800" dirty="0">
                <a:latin typeface="Courier New" panose="02070309020205020404" pitchFamily="49" charset="0"/>
                <a:cs typeface="Courier New" panose="02070309020205020404" pitchFamily="49" charset="0"/>
              </a:rPr>
              <a:t>="xsd1:precioPizza"/&gt; </a:t>
            </a:r>
          </a:p>
          <a:p>
            <a:pPr marL="0" indent="0">
              <a:buNone/>
            </a:pPr>
            <a:r>
              <a:rPr lang="es-ES" sz="1800" dirty="0">
                <a:latin typeface="Courier New" panose="02070309020205020404" pitchFamily="49" charset="0"/>
                <a:cs typeface="Courier New" panose="02070309020205020404" pitchFamily="49" charset="0"/>
              </a:rPr>
              <a:t>&lt;/</a:t>
            </a:r>
            <a:r>
              <a:rPr lang="es-ES" sz="1800" dirty="0" err="1">
                <a:latin typeface="Courier New" panose="02070309020205020404" pitchFamily="49" charset="0"/>
                <a:cs typeface="Courier New" panose="02070309020205020404" pitchFamily="49" charset="0"/>
              </a:rPr>
              <a:t>message</a:t>
            </a:r>
            <a:r>
              <a:rPr lang="es-ES" sz="1800" dirty="0">
                <a:latin typeface="Courier New" panose="02070309020205020404" pitchFamily="49" charset="0"/>
                <a:cs typeface="Courier New" panose="02070309020205020404" pitchFamily="49" charset="0"/>
              </a:rPr>
              <a:t>&gt; </a:t>
            </a:r>
          </a:p>
          <a:p>
            <a:pPr marL="0" indent="0">
              <a:buNone/>
            </a:pPr>
            <a:endParaRPr lang="es-ES" sz="1800" dirty="0">
              <a:latin typeface="Courier New" panose="02070309020205020404" pitchFamily="49" charset="0"/>
              <a:cs typeface="Courier New" panose="02070309020205020404" pitchFamily="49" charset="0"/>
            </a:endParaRPr>
          </a:p>
          <a:p>
            <a:pPr marL="0" indent="0">
              <a:buNone/>
            </a:pPr>
            <a:r>
              <a:rPr lang="es-ES" sz="1800" dirty="0">
                <a:latin typeface="Courier New" panose="02070309020205020404" pitchFamily="49" charset="0"/>
                <a:cs typeface="Courier New" panose="02070309020205020404" pitchFamily="49" charset="0"/>
              </a:rPr>
              <a:t>&lt;</a:t>
            </a:r>
            <a:r>
              <a:rPr lang="es-ES" sz="1800" b="1" dirty="0" err="1">
                <a:latin typeface="Courier New" panose="02070309020205020404" pitchFamily="49" charset="0"/>
                <a:cs typeface="Courier New" panose="02070309020205020404" pitchFamily="49" charset="0"/>
              </a:rPr>
              <a:t>portType</a:t>
            </a:r>
            <a:r>
              <a:rPr lang="es-ES" sz="1800"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name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PizzasPortType</a:t>
            </a:r>
            <a:r>
              <a:rPr lang="es-ES" sz="1800" dirty="0">
                <a:latin typeface="Courier New" panose="02070309020205020404" pitchFamily="49" charset="0"/>
                <a:cs typeface="Courier New" panose="02070309020205020404" pitchFamily="49" charset="0"/>
              </a:rPr>
              <a:t>"&gt; </a:t>
            </a:r>
          </a:p>
          <a:p>
            <a:pPr marL="0" indent="0">
              <a:buNone/>
            </a:pPr>
            <a:r>
              <a:rPr lang="es-ES" sz="1800" dirty="0">
                <a:latin typeface="Courier New" panose="02070309020205020404" pitchFamily="49" charset="0"/>
                <a:cs typeface="Courier New" panose="02070309020205020404" pitchFamily="49" charset="0"/>
              </a:rPr>
              <a:t>	&lt;</a:t>
            </a:r>
            <a:r>
              <a:rPr lang="es-ES" sz="1800" b="1" dirty="0" err="1">
                <a:latin typeface="Courier New" panose="02070309020205020404" pitchFamily="49" charset="0"/>
                <a:cs typeface="Courier New" panose="02070309020205020404" pitchFamily="49" charset="0"/>
              </a:rPr>
              <a:t>operation</a:t>
            </a:r>
            <a:r>
              <a:rPr lang="es-ES" sz="1800" b="1" dirty="0">
                <a:latin typeface="Courier New" panose="02070309020205020404" pitchFamily="49" charset="0"/>
                <a:cs typeface="Courier New" panose="02070309020205020404" pitchFamily="49" charset="0"/>
              </a:rPr>
              <a:t> </a:t>
            </a:r>
            <a:r>
              <a:rPr lang="es-ES" sz="1800" dirty="0" err="1">
                <a:latin typeface="Courier New" panose="02070309020205020404" pitchFamily="49" charset="0"/>
                <a:cs typeface="Courier New" panose="02070309020205020404" pitchFamily="49" charset="0"/>
              </a:rPr>
              <a:t>name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verPrecio</a:t>
            </a:r>
            <a:r>
              <a:rPr lang="es-ES" sz="1800" dirty="0">
                <a:latin typeface="Courier New" panose="02070309020205020404" pitchFamily="49" charset="0"/>
                <a:cs typeface="Courier New" panose="02070309020205020404" pitchFamily="49" charset="0"/>
              </a:rPr>
              <a:t>"&gt; </a:t>
            </a:r>
          </a:p>
          <a:p>
            <a:pPr marL="0" indent="0">
              <a:buNone/>
            </a:pPr>
            <a:r>
              <a:rPr lang="es-ES" sz="1800" dirty="0">
                <a:latin typeface="Courier New" panose="02070309020205020404" pitchFamily="49" charset="0"/>
                <a:cs typeface="Courier New" panose="02070309020205020404" pitchFamily="49" charset="0"/>
              </a:rPr>
              <a:t>		&lt;input </a:t>
            </a:r>
            <a:r>
              <a:rPr lang="es-ES" sz="1800" dirty="0" err="1">
                <a:latin typeface="Courier New" panose="02070309020205020404" pitchFamily="49" charset="0"/>
                <a:cs typeface="Courier New" panose="02070309020205020404" pitchFamily="49" charset="0"/>
              </a:rPr>
              <a:t>message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tns:precioPizzaInput</a:t>
            </a:r>
            <a:r>
              <a:rPr lang="es-ES" sz="1800" dirty="0">
                <a:latin typeface="Courier New" panose="02070309020205020404" pitchFamily="49" charset="0"/>
                <a:cs typeface="Courier New" panose="02070309020205020404" pitchFamily="49" charset="0"/>
              </a:rPr>
              <a:t>"/&gt; </a:t>
            </a:r>
          </a:p>
          <a:p>
            <a:pPr marL="0" indent="0">
              <a:buNone/>
            </a:pPr>
            <a:r>
              <a:rPr lang="es-ES" sz="1800" dirty="0">
                <a:latin typeface="Courier New" panose="02070309020205020404" pitchFamily="49" charset="0"/>
                <a:cs typeface="Courier New" panose="02070309020205020404" pitchFamily="49" charset="0"/>
              </a:rPr>
              <a:t>		&lt;output </a:t>
            </a:r>
            <a:r>
              <a:rPr lang="es-ES" sz="1800" dirty="0" err="1">
                <a:latin typeface="Courier New" panose="02070309020205020404" pitchFamily="49" charset="0"/>
                <a:cs typeface="Courier New" panose="02070309020205020404" pitchFamily="49" charset="0"/>
              </a:rPr>
              <a:t>message</a:t>
            </a:r>
            <a:r>
              <a:rPr lang="es-ES" sz="1800" dirty="0">
                <a:latin typeface="Courier New" panose="02070309020205020404" pitchFamily="49" charset="0"/>
                <a:cs typeface="Courier New" panose="02070309020205020404" pitchFamily="49" charset="0"/>
              </a:rPr>
              <a:t>="</a:t>
            </a:r>
            <a:r>
              <a:rPr lang="es-ES" sz="1800" dirty="0" err="1">
                <a:latin typeface="Courier New" panose="02070309020205020404" pitchFamily="49" charset="0"/>
                <a:cs typeface="Courier New" panose="02070309020205020404" pitchFamily="49" charset="0"/>
              </a:rPr>
              <a:t>tns:precioPizzaOutput</a:t>
            </a:r>
            <a:r>
              <a:rPr lang="es-ES" sz="1800" dirty="0">
                <a:latin typeface="Courier New" panose="02070309020205020404" pitchFamily="49" charset="0"/>
                <a:cs typeface="Courier New" panose="02070309020205020404" pitchFamily="49" charset="0"/>
              </a:rPr>
              <a:t>"/&gt; 	&lt;/</a:t>
            </a:r>
            <a:r>
              <a:rPr lang="es-ES" sz="1800" dirty="0" err="1">
                <a:latin typeface="Courier New" panose="02070309020205020404" pitchFamily="49" charset="0"/>
                <a:cs typeface="Courier New" panose="02070309020205020404" pitchFamily="49" charset="0"/>
              </a:rPr>
              <a:t>operation</a:t>
            </a:r>
            <a:r>
              <a:rPr lang="es-ES" sz="1800" dirty="0">
                <a:latin typeface="Courier New" panose="02070309020205020404" pitchFamily="49" charset="0"/>
                <a:cs typeface="Courier New" panose="02070309020205020404" pitchFamily="49" charset="0"/>
              </a:rPr>
              <a:t>&gt; </a:t>
            </a:r>
          </a:p>
          <a:p>
            <a:pPr marL="0" indent="0">
              <a:buNone/>
            </a:pPr>
            <a:r>
              <a:rPr lang="es-ES" sz="1800" dirty="0">
                <a:latin typeface="Courier New" panose="02070309020205020404" pitchFamily="49" charset="0"/>
                <a:cs typeface="Courier New" panose="02070309020205020404" pitchFamily="49" charset="0"/>
              </a:rPr>
              <a:t>&lt;/</a:t>
            </a:r>
            <a:r>
              <a:rPr lang="es-ES" sz="1800" dirty="0" err="1">
                <a:latin typeface="Courier New" panose="02070309020205020404" pitchFamily="49" charset="0"/>
                <a:cs typeface="Courier New" panose="02070309020205020404" pitchFamily="49" charset="0"/>
              </a:rPr>
              <a:t>portType</a:t>
            </a:r>
            <a:r>
              <a:rPr lang="es-ES" sz="1800" dirty="0">
                <a:latin typeface="Courier New" panose="02070309020205020404" pitchFamily="49" charset="0"/>
                <a:cs typeface="Courier New" panose="02070309020205020404" pitchFamily="49" charset="0"/>
              </a:rPr>
              <a:t>&gt;</a:t>
            </a:r>
          </a:p>
        </p:txBody>
      </p:sp>
      <p:sp>
        <p:nvSpPr>
          <p:cNvPr id="4" name="3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55</a:t>
            </a:fld>
            <a:endParaRPr lang="es-ES" dirty="0"/>
          </a:p>
        </p:txBody>
      </p:sp>
    </p:spTree>
    <p:extLst>
      <p:ext uri="{BB962C8B-B14F-4D97-AF65-F5344CB8AC3E}">
        <p14:creationId xmlns:p14="http://schemas.microsoft.com/office/powerpoint/2010/main" val="424118664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s-ES" dirty="0"/>
              <a:t>Enlaces WSDL (Binding)</a:t>
            </a:r>
          </a:p>
        </p:txBody>
      </p:sp>
      <p:sp>
        <p:nvSpPr>
          <p:cNvPr id="36867" name="Rectangle 3"/>
          <p:cNvSpPr>
            <a:spLocks noGrp="1" noChangeArrowheads="1"/>
          </p:cNvSpPr>
          <p:nvPr>
            <p:ph type="body" idx="1"/>
          </p:nvPr>
        </p:nvSpPr>
        <p:spPr/>
        <p:txBody>
          <a:bodyPr>
            <a:normAutofit/>
          </a:bodyPr>
          <a:lstStyle/>
          <a:p>
            <a:pPr eaLnBrk="1" hangingPunct="1">
              <a:lnSpc>
                <a:spcPct val="80000"/>
              </a:lnSpc>
            </a:pPr>
            <a:r>
              <a:rPr lang="en-US" altLang="es-ES" sz="2800" dirty="0"/>
              <a:t>Enlaces </a:t>
            </a:r>
            <a:r>
              <a:rPr lang="en-US" altLang="es-ES" sz="2800" dirty="0" err="1"/>
              <a:t>en</a:t>
            </a:r>
            <a:r>
              <a:rPr lang="en-US" altLang="es-ES" sz="2800" dirty="0"/>
              <a:t> WSDL (bindings)</a:t>
            </a:r>
          </a:p>
          <a:p>
            <a:pPr lvl="1">
              <a:lnSpc>
                <a:spcPct val="80000"/>
              </a:lnSpc>
            </a:pPr>
            <a:r>
              <a:rPr lang="en-US" altLang="es-ES" sz="2400" dirty="0" err="1"/>
              <a:t>Mapea</a:t>
            </a:r>
            <a:r>
              <a:rPr lang="en-US" altLang="es-ES" sz="2400" dirty="0"/>
              <a:t> la </a:t>
            </a:r>
            <a:r>
              <a:rPr lang="en-US" altLang="es-ES" sz="2400" dirty="0" err="1"/>
              <a:t>funcionalidad</a:t>
            </a:r>
            <a:r>
              <a:rPr lang="en-US" altLang="es-ES" sz="2400" dirty="0"/>
              <a:t> </a:t>
            </a:r>
            <a:r>
              <a:rPr lang="en-US" altLang="es-ES" sz="2400" dirty="0" err="1"/>
              <a:t>abstracta</a:t>
            </a:r>
            <a:r>
              <a:rPr lang="en-US" altLang="es-ES" sz="2400" dirty="0"/>
              <a:t> de un </a:t>
            </a:r>
            <a:r>
              <a:rPr lang="en-US" altLang="es-ES" sz="2400" dirty="0" err="1"/>
              <a:t>servicio</a:t>
            </a:r>
            <a:r>
              <a:rPr lang="en-US" altLang="es-ES" sz="2400" dirty="0"/>
              <a:t> a un </a:t>
            </a:r>
            <a:r>
              <a:rPr lang="en-US" altLang="es-ES" sz="2400" dirty="0" err="1"/>
              <a:t>protocolo</a:t>
            </a:r>
            <a:r>
              <a:rPr lang="en-US" altLang="es-ES" sz="2400" dirty="0"/>
              <a:t> </a:t>
            </a:r>
            <a:r>
              <a:rPr lang="en-US" altLang="es-ES" sz="2400" dirty="0" err="1"/>
              <a:t>específico</a:t>
            </a:r>
            <a:r>
              <a:rPr lang="en-US" altLang="es-ES" sz="2400" dirty="0"/>
              <a:t> y un </a:t>
            </a:r>
            <a:r>
              <a:rPr lang="en-US" altLang="es-ES" sz="2400" dirty="0" err="1"/>
              <a:t>formato</a:t>
            </a:r>
            <a:r>
              <a:rPr lang="en-US" altLang="es-ES" sz="2400" dirty="0"/>
              <a:t> de </a:t>
            </a:r>
            <a:r>
              <a:rPr lang="en-US" altLang="es-ES" sz="2400" dirty="0" err="1"/>
              <a:t>mensaje</a:t>
            </a:r>
            <a:endParaRPr lang="en-US" altLang="es-ES" sz="2400" dirty="0"/>
          </a:p>
          <a:p>
            <a:pPr lvl="1">
              <a:lnSpc>
                <a:spcPct val="80000"/>
              </a:lnSpc>
            </a:pPr>
            <a:r>
              <a:rPr lang="en-US" altLang="es-ES" sz="2400" dirty="0"/>
              <a:t>Define</a:t>
            </a:r>
          </a:p>
          <a:p>
            <a:pPr lvl="2">
              <a:lnSpc>
                <a:spcPct val="80000"/>
              </a:lnSpc>
            </a:pPr>
            <a:r>
              <a:rPr lang="en-US" altLang="es-ES" sz="2000" dirty="0"/>
              <a:t>El </a:t>
            </a:r>
            <a:r>
              <a:rPr lang="en-US" altLang="es-ES" sz="2000" dirty="0" err="1"/>
              <a:t>protocolo</a:t>
            </a:r>
            <a:r>
              <a:rPr lang="en-US" altLang="es-ES" sz="2000" dirty="0"/>
              <a:t> de </a:t>
            </a:r>
            <a:r>
              <a:rPr lang="en-US" altLang="es-ES" sz="2000" dirty="0" err="1"/>
              <a:t>comunicación</a:t>
            </a:r>
            <a:r>
              <a:rPr lang="en-US" altLang="es-ES" sz="2000" dirty="0"/>
              <a:t> a </a:t>
            </a:r>
            <a:r>
              <a:rPr lang="en-US" altLang="es-ES" sz="2000" dirty="0" err="1"/>
              <a:t>usar</a:t>
            </a:r>
            <a:endParaRPr lang="en-US" altLang="es-ES" sz="2000" dirty="0"/>
          </a:p>
          <a:p>
            <a:pPr lvl="2">
              <a:lnSpc>
                <a:spcPct val="80000"/>
              </a:lnSpc>
            </a:pPr>
            <a:r>
              <a:rPr lang="en-US" altLang="es-ES" sz="2000" dirty="0" err="1"/>
              <a:t>Cómo</a:t>
            </a:r>
            <a:r>
              <a:rPr lang="en-US" altLang="es-ES" sz="2000" dirty="0"/>
              <a:t> se </a:t>
            </a:r>
            <a:r>
              <a:rPr lang="en-US" altLang="es-ES" sz="2000" dirty="0" err="1"/>
              <a:t>realizan</a:t>
            </a:r>
            <a:r>
              <a:rPr lang="en-US" altLang="es-ES" sz="2000" dirty="0"/>
              <a:t> </a:t>
            </a:r>
            <a:r>
              <a:rPr lang="en-US" altLang="es-ES" sz="2000" dirty="0" err="1"/>
              <a:t>las</a:t>
            </a:r>
            <a:r>
              <a:rPr lang="en-US" altLang="es-ES" sz="2000" dirty="0"/>
              <a:t> </a:t>
            </a:r>
            <a:r>
              <a:rPr lang="en-US" altLang="es-ES" sz="2000" dirty="0" err="1"/>
              <a:t>interacciones</a:t>
            </a:r>
            <a:r>
              <a:rPr lang="en-US" altLang="es-ES" sz="2000" dirty="0"/>
              <a:t> del </a:t>
            </a:r>
            <a:r>
              <a:rPr lang="en-US" altLang="es-ES" sz="2000" dirty="0" err="1"/>
              <a:t>servicio</a:t>
            </a:r>
            <a:r>
              <a:rPr lang="en-US" altLang="es-ES" sz="2000" dirty="0"/>
              <a:t> </a:t>
            </a:r>
            <a:r>
              <a:rPr lang="en-US" altLang="es-ES" sz="2000" dirty="0" err="1"/>
              <a:t>usando</a:t>
            </a:r>
            <a:r>
              <a:rPr lang="en-US" altLang="es-ES" sz="2000" dirty="0"/>
              <a:t> </a:t>
            </a:r>
            <a:r>
              <a:rPr lang="en-US" altLang="es-ES" sz="2000" dirty="0" err="1"/>
              <a:t>dicho</a:t>
            </a:r>
            <a:r>
              <a:rPr lang="en-US" altLang="es-ES" sz="2000" dirty="0"/>
              <a:t> </a:t>
            </a:r>
            <a:r>
              <a:rPr lang="en-US" altLang="es-ES" sz="2000" dirty="0" err="1"/>
              <a:t>protocolo</a:t>
            </a:r>
            <a:endParaRPr lang="en-US" altLang="es-ES" sz="2000" dirty="0"/>
          </a:p>
          <a:p>
            <a:pPr lvl="2">
              <a:lnSpc>
                <a:spcPct val="80000"/>
              </a:lnSpc>
            </a:pPr>
            <a:r>
              <a:rPr lang="en-US" altLang="es-ES" sz="2000" dirty="0"/>
              <a:t>La </a:t>
            </a:r>
            <a:r>
              <a:rPr lang="en-US" altLang="es-ES" sz="2000" dirty="0" err="1"/>
              <a:t>direccion</a:t>
            </a:r>
            <a:r>
              <a:rPr lang="en-US" altLang="es-ES" sz="2000" dirty="0"/>
              <a:t> para </a:t>
            </a:r>
            <a:r>
              <a:rPr lang="en-US" altLang="es-ES" sz="2000" dirty="0" err="1"/>
              <a:t>comunicase</a:t>
            </a:r>
            <a:r>
              <a:rPr lang="en-US" altLang="es-ES" sz="2000" dirty="0"/>
              <a:t> con el </a:t>
            </a:r>
            <a:r>
              <a:rPr lang="en-US" altLang="es-ES" sz="2000" dirty="0" err="1"/>
              <a:t>servicio</a:t>
            </a:r>
            <a:endParaRPr lang="en-US" altLang="es-ES" sz="2000" dirty="0"/>
          </a:p>
          <a:p>
            <a:pPr lvl="1">
              <a:lnSpc>
                <a:spcPct val="80000"/>
              </a:lnSpc>
            </a:pPr>
            <a:r>
              <a:rPr lang="en-US" altLang="es-ES" dirty="0"/>
              <a:t>La </a:t>
            </a:r>
            <a:r>
              <a:rPr lang="en-US" altLang="es-ES" dirty="0" err="1"/>
              <a:t>especificación</a:t>
            </a:r>
            <a:r>
              <a:rPr lang="en-US" altLang="es-ES" dirty="0"/>
              <a:t> WSDL define </a:t>
            </a:r>
            <a:r>
              <a:rPr lang="en-US" altLang="es-ES" dirty="0" err="1"/>
              <a:t>tres</a:t>
            </a:r>
            <a:r>
              <a:rPr lang="en-US" altLang="es-ES" dirty="0"/>
              <a:t> </a:t>
            </a:r>
            <a:r>
              <a:rPr lang="en-US" altLang="es-ES" dirty="0" err="1"/>
              <a:t>tipos</a:t>
            </a:r>
            <a:r>
              <a:rPr lang="en-US" altLang="es-ES" dirty="0"/>
              <a:t> de enlace (bindings):</a:t>
            </a:r>
            <a:endParaRPr lang="en-US" altLang="es-ES" sz="2800" dirty="0"/>
          </a:p>
          <a:p>
            <a:pPr lvl="2">
              <a:lnSpc>
                <a:spcPct val="80000"/>
              </a:lnSpc>
            </a:pPr>
            <a:r>
              <a:rPr lang="en-US" altLang="es-ES" sz="2000" dirty="0"/>
              <a:t>SOAP binding</a:t>
            </a:r>
          </a:p>
          <a:p>
            <a:pPr lvl="2">
              <a:lnSpc>
                <a:spcPct val="80000"/>
              </a:lnSpc>
            </a:pPr>
            <a:r>
              <a:rPr lang="en-US" altLang="es-ES" sz="2000" dirty="0"/>
              <a:t>HTTP binding</a:t>
            </a:r>
          </a:p>
          <a:p>
            <a:pPr lvl="2">
              <a:lnSpc>
                <a:spcPct val="80000"/>
              </a:lnSpc>
            </a:pPr>
            <a:r>
              <a:rPr lang="en-US" altLang="es-ES" sz="2000" dirty="0"/>
              <a:t>SMTP binding</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56</a:t>
            </a:fld>
            <a:endParaRPr lang="es-ES" dirty="0"/>
          </a:p>
        </p:txBody>
      </p:sp>
    </p:spTree>
    <p:extLst>
      <p:ext uri="{BB962C8B-B14F-4D97-AF65-F5344CB8AC3E}">
        <p14:creationId xmlns:p14="http://schemas.microsoft.com/office/powerpoint/2010/main" val="27366305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s-ES" dirty="0"/>
              <a:t>Enlaces (</a:t>
            </a:r>
            <a:r>
              <a:rPr lang="en-US" altLang="es-ES" dirty="0" err="1"/>
              <a:t>usando</a:t>
            </a:r>
            <a:r>
              <a:rPr lang="en-US" altLang="es-ES" dirty="0"/>
              <a:t> HTTP bindings) </a:t>
            </a:r>
            <a:r>
              <a:rPr lang="en-US" altLang="es-ES" dirty="0" err="1"/>
              <a:t>en</a:t>
            </a:r>
            <a:r>
              <a:rPr lang="en-US" altLang="es-ES" dirty="0"/>
              <a:t> WSDL</a:t>
            </a:r>
          </a:p>
        </p:txBody>
      </p:sp>
      <p:sp>
        <p:nvSpPr>
          <p:cNvPr id="31747" name="Rectangle 3"/>
          <p:cNvSpPr>
            <a:spLocks noGrp="1" noChangeArrowheads="1"/>
          </p:cNvSpPr>
          <p:nvPr>
            <p:ph idx="1"/>
          </p:nvPr>
        </p:nvSpPr>
        <p:spPr>
          <a:xfrm>
            <a:off x="174813" y="1011512"/>
            <a:ext cx="8807822" cy="5194404"/>
          </a:xfrm>
        </p:spPr>
        <p:txBody>
          <a:bodyPr>
            <a:normAutofit/>
          </a:bodyPr>
          <a:lstStyle/>
          <a:p>
            <a:pPr eaLnBrk="1" hangingPunct="1">
              <a:lnSpc>
                <a:spcPct val="80000"/>
              </a:lnSpc>
              <a:buFontTx/>
              <a:buNone/>
            </a:pPr>
            <a:r>
              <a:rPr lang="en-US" altLang="es-ES" sz="1600" dirty="0">
                <a:latin typeface="Courier New" pitchFamily="49" charset="0"/>
              </a:rPr>
              <a:t>&lt;</a:t>
            </a:r>
            <a:r>
              <a:rPr lang="en-US" altLang="es-ES" sz="1600" b="1" dirty="0">
                <a:latin typeface="Courier New" pitchFamily="49" charset="0"/>
              </a:rPr>
              <a:t>binding</a:t>
            </a:r>
            <a:r>
              <a:rPr lang="en-US" altLang="es-ES" sz="1600" dirty="0">
                <a:latin typeface="Courier New" pitchFamily="49" charset="0"/>
              </a:rPr>
              <a:t> name="</a:t>
            </a:r>
            <a:r>
              <a:rPr lang="en-US" altLang="es-ES" sz="1600" dirty="0" err="1">
                <a:latin typeface="Courier New" pitchFamily="49" charset="0"/>
              </a:rPr>
              <a:t>StockQuoteSoapBinding</a:t>
            </a:r>
            <a:r>
              <a:rPr lang="en-US" altLang="es-ES" sz="1600" dirty="0">
                <a:latin typeface="Courier New" pitchFamily="49" charset="0"/>
              </a:rPr>
              <a:t>" type="</a:t>
            </a:r>
            <a:r>
              <a:rPr lang="en-US" altLang="es-ES" sz="1600" dirty="0" err="1">
                <a:latin typeface="Courier New" pitchFamily="49" charset="0"/>
              </a:rPr>
              <a:t>tns:StockQuotePortType</a:t>
            </a:r>
            <a:r>
              <a:rPr lang="en-US" altLang="es-ES" sz="1600" dirty="0">
                <a:latin typeface="Courier New" pitchFamily="49" charset="0"/>
              </a:rPr>
              <a:t>"&gt;</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soap:binding</a:t>
            </a:r>
            <a:r>
              <a:rPr lang="en-US" altLang="es-ES" sz="1600" dirty="0">
                <a:latin typeface="Courier New" pitchFamily="49" charset="0"/>
              </a:rPr>
              <a:t> style="document“ 	transport="http://schemas.xmlsoap.org/soap/http"/&gt; </a:t>
            </a:r>
          </a:p>
          <a:p>
            <a:pPr eaLnBrk="1" hangingPunct="1">
              <a:lnSpc>
                <a:spcPct val="80000"/>
              </a:lnSpc>
              <a:buFontTx/>
              <a:buNone/>
            </a:pPr>
            <a:r>
              <a:rPr lang="en-US" altLang="es-ES" sz="1600" dirty="0">
                <a:latin typeface="Courier New" pitchFamily="49" charset="0"/>
              </a:rPr>
              <a:t>  	&lt;operation name="</a:t>
            </a:r>
            <a:r>
              <a:rPr lang="en-US" altLang="es-ES" sz="1600" dirty="0" err="1">
                <a:latin typeface="Courier New" pitchFamily="49" charset="0"/>
              </a:rPr>
              <a:t>GetLastTradePrice</a:t>
            </a:r>
            <a:r>
              <a:rPr lang="en-US" altLang="es-ES" sz="1600" dirty="0">
                <a:latin typeface="Courier New" pitchFamily="49" charset="0"/>
              </a:rPr>
              <a:t>"&gt; </a:t>
            </a:r>
          </a:p>
          <a:p>
            <a:pPr eaLnBrk="1" hangingPunct="1">
              <a:lnSpc>
                <a:spcPct val="80000"/>
              </a:lnSpc>
              <a:buFontTx/>
              <a:buNone/>
            </a:pPr>
            <a:r>
              <a:rPr lang="en-US" altLang="es-ES" sz="1600" dirty="0">
                <a:latin typeface="Courier New" pitchFamily="49" charset="0"/>
              </a:rPr>
              <a:t>	   &lt;</a:t>
            </a:r>
            <a:r>
              <a:rPr lang="en-US" altLang="es-ES" sz="1600" dirty="0" err="1">
                <a:latin typeface="Courier New" pitchFamily="49" charset="0"/>
              </a:rPr>
              <a:t>soap:operation</a:t>
            </a:r>
            <a:r>
              <a:rPr lang="en-US" altLang="es-ES" sz="1600" dirty="0">
                <a:latin typeface="Courier New" pitchFamily="49" charset="0"/>
              </a:rPr>
              <a:t> 						            		</a:t>
            </a:r>
            <a:r>
              <a:rPr lang="en-US" altLang="es-ES" sz="1600" dirty="0" err="1">
                <a:latin typeface="Courier New" pitchFamily="49" charset="0"/>
              </a:rPr>
              <a:t>soapAction</a:t>
            </a:r>
            <a:r>
              <a:rPr lang="en-US" altLang="es-ES" sz="1600" dirty="0">
                <a:latin typeface="Courier New" pitchFamily="49" charset="0"/>
              </a:rPr>
              <a:t>="http://example.com/</a:t>
            </a:r>
            <a:r>
              <a:rPr lang="en-US" altLang="es-ES" sz="1600" dirty="0" err="1">
                <a:latin typeface="Courier New" pitchFamily="49" charset="0"/>
              </a:rPr>
              <a:t>GetLastTradePrice</a:t>
            </a:r>
            <a:r>
              <a:rPr lang="en-US" altLang="es-ES" sz="1600" dirty="0">
                <a:latin typeface="Courier New" pitchFamily="49" charset="0"/>
              </a:rPr>
              <a:t>"/&gt; </a:t>
            </a:r>
          </a:p>
          <a:p>
            <a:pPr eaLnBrk="1" hangingPunct="1">
              <a:lnSpc>
                <a:spcPct val="80000"/>
              </a:lnSpc>
              <a:buFontTx/>
              <a:buNone/>
            </a:pPr>
            <a:r>
              <a:rPr lang="en-US" altLang="es-ES" sz="1600" dirty="0">
                <a:latin typeface="Courier New" pitchFamily="49" charset="0"/>
              </a:rPr>
              <a:t>		&lt;input&gt;&lt;</a:t>
            </a:r>
            <a:r>
              <a:rPr lang="en-US" altLang="es-ES" sz="1600" dirty="0" err="1">
                <a:latin typeface="Courier New" pitchFamily="49" charset="0"/>
              </a:rPr>
              <a:t>soap:body</a:t>
            </a:r>
            <a:r>
              <a:rPr lang="en-US" altLang="es-ES" sz="1600" dirty="0">
                <a:latin typeface="Courier New" pitchFamily="49" charset="0"/>
              </a:rPr>
              <a:t> use="literal"/&gt;&lt;/input&gt; </a:t>
            </a:r>
          </a:p>
          <a:p>
            <a:pPr eaLnBrk="1" hangingPunct="1">
              <a:lnSpc>
                <a:spcPct val="80000"/>
              </a:lnSpc>
              <a:buFontTx/>
              <a:buNone/>
            </a:pPr>
            <a:r>
              <a:rPr lang="en-US" altLang="es-ES" sz="1600" dirty="0">
                <a:latin typeface="Courier New" pitchFamily="49" charset="0"/>
              </a:rPr>
              <a:t>		&lt;output&gt;&lt;</a:t>
            </a:r>
            <a:r>
              <a:rPr lang="en-US" altLang="es-ES" sz="1600" dirty="0" err="1">
                <a:latin typeface="Courier New" pitchFamily="49" charset="0"/>
              </a:rPr>
              <a:t>soap:body</a:t>
            </a:r>
            <a:r>
              <a:rPr lang="en-US" altLang="es-ES" sz="1600" dirty="0">
                <a:latin typeface="Courier New" pitchFamily="49" charset="0"/>
              </a:rPr>
              <a:t> use="literal"/&gt;&lt;/output&gt; </a:t>
            </a:r>
          </a:p>
          <a:p>
            <a:pPr eaLnBrk="1" hangingPunct="1">
              <a:lnSpc>
                <a:spcPct val="80000"/>
              </a:lnSpc>
              <a:buFontTx/>
              <a:buNone/>
            </a:pPr>
            <a:r>
              <a:rPr lang="en-US" altLang="es-ES" sz="1600" dirty="0">
                <a:latin typeface="Courier New" pitchFamily="49" charset="0"/>
              </a:rPr>
              <a:t>	&lt;/operation&gt; </a:t>
            </a:r>
          </a:p>
          <a:p>
            <a:pPr eaLnBrk="1" hangingPunct="1">
              <a:lnSpc>
                <a:spcPct val="80000"/>
              </a:lnSpc>
              <a:buFontTx/>
              <a:buNone/>
            </a:pPr>
            <a:r>
              <a:rPr lang="en-US" altLang="es-ES" sz="1600" dirty="0">
                <a:latin typeface="Courier New" pitchFamily="49" charset="0"/>
              </a:rPr>
              <a:t>&lt;/binding&gt; </a:t>
            </a:r>
          </a:p>
          <a:p>
            <a:pPr eaLnBrk="1" hangingPunct="1">
              <a:lnSpc>
                <a:spcPct val="80000"/>
              </a:lnSpc>
              <a:buFontTx/>
              <a:buNone/>
            </a:pPr>
            <a:endParaRPr lang="en-US" altLang="es-ES" sz="1600" dirty="0">
              <a:latin typeface="Courier New" pitchFamily="49" charset="0"/>
            </a:endParaRPr>
          </a:p>
          <a:p>
            <a:pPr eaLnBrk="1" hangingPunct="1">
              <a:lnSpc>
                <a:spcPct val="80000"/>
              </a:lnSpc>
              <a:buFontTx/>
              <a:buNone/>
            </a:pPr>
            <a:r>
              <a:rPr lang="en-US" altLang="es-ES" sz="1600" dirty="0">
                <a:latin typeface="Courier New" pitchFamily="49" charset="0"/>
              </a:rPr>
              <a:t>&lt;service name="</a:t>
            </a:r>
            <a:r>
              <a:rPr lang="en-US" altLang="es-ES" sz="1600" dirty="0" err="1">
                <a:latin typeface="Courier New" pitchFamily="49" charset="0"/>
              </a:rPr>
              <a:t>StockQuoteService</a:t>
            </a:r>
            <a:r>
              <a:rPr lang="en-US" altLang="es-ES" sz="1600" dirty="0">
                <a:latin typeface="Courier New" pitchFamily="49" charset="0"/>
              </a:rPr>
              <a:t>"&gt; </a:t>
            </a:r>
          </a:p>
          <a:p>
            <a:pPr eaLnBrk="1" hangingPunct="1">
              <a:lnSpc>
                <a:spcPct val="80000"/>
              </a:lnSpc>
              <a:buFontTx/>
              <a:buNone/>
            </a:pPr>
            <a:r>
              <a:rPr lang="en-US" altLang="es-ES" sz="1600" dirty="0">
                <a:latin typeface="Courier New" pitchFamily="49" charset="0"/>
              </a:rPr>
              <a:t>	&lt;documentation&gt;My first service&lt;/documentation&gt;</a:t>
            </a:r>
          </a:p>
          <a:p>
            <a:pPr eaLnBrk="1" hangingPunct="1">
              <a:lnSpc>
                <a:spcPct val="80000"/>
              </a:lnSpc>
              <a:buFontTx/>
              <a:buNone/>
            </a:pPr>
            <a:r>
              <a:rPr lang="en-US" altLang="es-ES" sz="1600" dirty="0">
                <a:latin typeface="Courier New" pitchFamily="49" charset="0"/>
              </a:rPr>
              <a:t> 	&lt;port name="</a:t>
            </a:r>
            <a:r>
              <a:rPr lang="en-US" altLang="es-ES" sz="1600" dirty="0" err="1">
                <a:latin typeface="Courier New" pitchFamily="49" charset="0"/>
              </a:rPr>
              <a:t>StockQuotePort</a:t>
            </a:r>
            <a:r>
              <a:rPr lang="en-US" altLang="es-ES" sz="1600" dirty="0">
                <a:latin typeface="Courier New" pitchFamily="49" charset="0"/>
              </a:rPr>
              <a:t>" binding="</a:t>
            </a:r>
            <a:r>
              <a:rPr lang="en-US" altLang="es-ES" sz="1600" dirty="0" err="1">
                <a:latin typeface="Courier New" pitchFamily="49" charset="0"/>
              </a:rPr>
              <a:t>tns:StockQuoteBinding</a:t>
            </a:r>
            <a:r>
              <a:rPr lang="en-US" altLang="es-ES" sz="1600" dirty="0">
                <a:latin typeface="Courier New" pitchFamily="49" charset="0"/>
              </a:rPr>
              <a:t>"&gt; 	&lt;</a:t>
            </a:r>
            <a:r>
              <a:rPr lang="en-US" altLang="es-ES" sz="1600" dirty="0" err="1">
                <a:latin typeface="Courier New" pitchFamily="49" charset="0"/>
              </a:rPr>
              <a:t>soap:address</a:t>
            </a:r>
            <a:r>
              <a:rPr lang="en-US" altLang="es-ES" sz="1600" dirty="0">
                <a:latin typeface="Courier New" pitchFamily="49" charset="0"/>
              </a:rPr>
              <a:t> location="http://example.com/</a:t>
            </a:r>
            <a:r>
              <a:rPr lang="en-US" altLang="es-ES" sz="1600" dirty="0" err="1">
                <a:latin typeface="Courier New" pitchFamily="49" charset="0"/>
              </a:rPr>
              <a:t>stockquote</a:t>
            </a:r>
            <a:r>
              <a:rPr lang="en-US" altLang="es-ES" sz="1600" dirty="0">
                <a:latin typeface="Courier New" pitchFamily="49" charset="0"/>
              </a:rPr>
              <a:t>"/&gt; </a:t>
            </a:r>
          </a:p>
          <a:p>
            <a:pPr eaLnBrk="1" hangingPunct="1">
              <a:lnSpc>
                <a:spcPct val="80000"/>
              </a:lnSpc>
              <a:buFontTx/>
              <a:buNone/>
            </a:pPr>
            <a:r>
              <a:rPr lang="en-US" altLang="es-ES" sz="1600" dirty="0">
                <a:latin typeface="Courier New" pitchFamily="49" charset="0"/>
              </a:rPr>
              <a:t> 	&lt;/port&gt; </a:t>
            </a:r>
          </a:p>
          <a:p>
            <a:pPr eaLnBrk="1" hangingPunct="1">
              <a:lnSpc>
                <a:spcPct val="80000"/>
              </a:lnSpc>
              <a:buFontTx/>
              <a:buNone/>
            </a:pPr>
            <a:r>
              <a:rPr lang="en-US" altLang="es-ES" sz="1600" dirty="0">
                <a:latin typeface="Courier New" pitchFamily="49" charset="0"/>
              </a:rPr>
              <a:t>&lt;/service&gt; </a:t>
            </a:r>
          </a:p>
          <a:p>
            <a:pPr eaLnBrk="1" hangingPunct="1">
              <a:lnSpc>
                <a:spcPct val="80000"/>
              </a:lnSpc>
              <a:buFontTx/>
              <a:buNone/>
            </a:pPr>
            <a:endParaRPr lang="en-US" altLang="es-ES" sz="1600" dirty="0">
              <a:latin typeface="Courier New" pitchFamily="49" charset="0"/>
            </a:endParaRPr>
          </a:p>
          <a:p>
            <a:pPr eaLnBrk="1" hangingPunct="1">
              <a:lnSpc>
                <a:spcPct val="80000"/>
              </a:lnSpc>
              <a:buFontTx/>
              <a:buNone/>
            </a:pPr>
            <a:r>
              <a:rPr lang="en-US" altLang="es-ES" sz="1600" dirty="0">
                <a:latin typeface="Courier New" pitchFamily="49" charset="0"/>
              </a:rPr>
              <a:t>&lt;/definitions&gt; </a:t>
            </a:r>
          </a:p>
          <a:p>
            <a:pPr eaLnBrk="1" hangingPunct="1">
              <a:lnSpc>
                <a:spcPct val="80000"/>
              </a:lnSpc>
              <a:buFontTx/>
              <a:buNone/>
            </a:pPr>
            <a:endParaRPr lang="en-US" altLang="es-ES" sz="1600" dirty="0">
              <a:latin typeface="Courier New" pitchFamily="49" charset="0"/>
            </a:endParaRPr>
          </a:p>
          <a:p>
            <a:pPr eaLnBrk="1" hangingPunct="1">
              <a:lnSpc>
                <a:spcPct val="80000"/>
              </a:lnSpc>
              <a:buFontTx/>
              <a:buNone/>
            </a:pPr>
            <a:endParaRPr lang="en-US" altLang="es-ES" sz="1600"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57</a:t>
            </a:fld>
            <a:endParaRPr lang="es-ES" dirty="0"/>
          </a:p>
        </p:txBody>
      </p:sp>
      <p:sp>
        <p:nvSpPr>
          <p:cNvPr id="7" name="6 CuadroTexto"/>
          <p:cNvSpPr txBox="1"/>
          <p:nvPr/>
        </p:nvSpPr>
        <p:spPr>
          <a:xfrm>
            <a:off x="7444293" y="1395559"/>
            <a:ext cx="1726563" cy="369332"/>
          </a:xfrm>
          <a:prstGeom prst="rect">
            <a:avLst/>
          </a:prstGeom>
          <a:noFill/>
        </p:spPr>
        <p:txBody>
          <a:bodyPr wrap="none">
            <a:spAutoFit/>
          </a:bodyPr>
          <a:lstStyle/>
          <a:p>
            <a:pPr>
              <a:defRPr/>
            </a:pPr>
            <a:r>
              <a:rPr lang="es-ES" b="1" dirty="0">
                <a:solidFill>
                  <a:schemeClr val="accent3">
                    <a:lumMod val="75000"/>
                  </a:schemeClr>
                </a:solidFill>
                <a:latin typeface="+mn-lt"/>
              </a:rPr>
              <a:t>Protocolo: HTTP</a:t>
            </a:r>
          </a:p>
        </p:txBody>
      </p:sp>
      <p:sp>
        <p:nvSpPr>
          <p:cNvPr id="8" name="AutoShape 7"/>
          <p:cNvSpPr>
            <a:spLocks noChangeArrowheads="1"/>
          </p:cNvSpPr>
          <p:nvPr/>
        </p:nvSpPr>
        <p:spPr bwMode="auto">
          <a:xfrm>
            <a:off x="374410" y="468657"/>
            <a:ext cx="1060690" cy="311970"/>
          </a:xfrm>
          <a:prstGeom prst="wedgeRoundRectCallout">
            <a:avLst>
              <a:gd name="adj1" fmla="val -3310"/>
              <a:gd name="adj2" fmla="val 119857"/>
              <a:gd name="adj3" fmla="val 16667"/>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es-ES" altLang="es-ES" dirty="0"/>
              <a:t>Enlace</a:t>
            </a:r>
          </a:p>
        </p:txBody>
      </p:sp>
      <p:sp>
        <p:nvSpPr>
          <p:cNvPr id="4" name="3 Rectángulo"/>
          <p:cNvSpPr/>
          <p:nvPr/>
        </p:nvSpPr>
        <p:spPr bwMode="auto">
          <a:xfrm>
            <a:off x="1130300" y="1498600"/>
            <a:ext cx="6352093" cy="163251"/>
          </a:xfrm>
          <a:prstGeom prst="rect">
            <a:avLst/>
          </a:prstGeom>
          <a:noFill/>
          <a:ln>
            <a:solidFill>
              <a:srgbClr val="00B05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
        <p:nvSpPr>
          <p:cNvPr id="10" name="9 CuadroTexto"/>
          <p:cNvSpPr txBox="1"/>
          <p:nvPr/>
        </p:nvSpPr>
        <p:spPr>
          <a:xfrm>
            <a:off x="5094793" y="665295"/>
            <a:ext cx="3159904" cy="369332"/>
          </a:xfrm>
          <a:prstGeom prst="rect">
            <a:avLst/>
          </a:prstGeom>
          <a:noFill/>
        </p:spPr>
        <p:txBody>
          <a:bodyPr wrap="none">
            <a:spAutoFit/>
          </a:bodyPr>
          <a:lstStyle/>
          <a:p>
            <a:pPr>
              <a:defRPr/>
            </a:pPr>
            <a:r>
              <a:rPr lang="es-ES" b="1" dirty="0" err="1">
                <a:solidFill>
                  <a:schemeClr val="accent1">
                    <a:lumMod val="75000"/>
                  </a:schemeClr>
                </a:solidFill>
                <a:latin typeface="+mn-lt"/>
              </a:rPr>
              <a:t>portType</a:t>
            </a:r>
            <a:r>
              <a:rPr lang="es-ES" b="1" dirty="0">
                <a:solidFill>
                  <a:schemeClr val="accent1">
                    <a:lumMod val="75000"/>
                  </a:schemeClr>
                </a:solidFill>
                <a:latin typeface="+mn-lt"/>
              </a:rPr>
              <a:t> definido previamente</a:t>
            </a:r>
          </a:p>
        </p:txBody>
      </p:sp>
      <p:sp>
        <p:nvSpPr>
          <p:cNvPr id="11" name="10 Rectángulo"/>
          <p:cNvSpPr/>
          <p:nvPr/>
        </p:nvSpPr>
        <p:spPr bwMode="auto">
          <a:xfrm>
            <a:off x="4903246" y="1040652"/>
            <a:ext cx="3600000" cy="216000"/>
          </a:xfrm>
          <a:prstGeom prst="rect">
            <a:avLst/>
          </a:prstGeom>
          <a:noFill/>
          <a:ln>
            <a:solidFill>
              <a:schemeClr val="accent1"/>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accent1">
                  <a:lumMod val="75000"/>
                </a:schemeClr>
              </a:solidFill>
              <a:effectLst/>
              <a:latin typeface="Calibri" pitchFamily="34" charset="0"/>
            </a:endParaRPr>
          </a:p>
        </p:txBody>
      </p:sp>
      <p:sp>
        <p:nvSpPr>
          <p:cNvPr id="13" name="12 CuadroTexto"/>
          <p:cNvSpPr txBox="1"/>
          <p:nvPr/>
        </p:nvSpPr>
        <p:spPr>
          <a:xfrm rot="16200000">
            <a:off x="-733698" y="1963502"/>
            <a:ext cx="2002856" cy="646331"/>
          </a:xfrm>
          <a:prstGeom prst="rect">
            <a:avLst/>
          </a:prstGeom>
          <a:noFill/>
        </p:spPr>
        <p:txBody>
          <a:bodyPr wrap="none">
            <a:spAutoFit/>
          </a:bodyPr>
          <a:lstStyle/>
          <a:p>
            <a:pPr>
              <a:defRPr/>
            </a:pPr>
            <a:r>
              <a:rPr lang="es-ES" b="1" dirty="0">
                <a:solidFill>
                  <a:schemeClr val="accent1">
                    <a:lumMod val="75000"/>
                  </a:schemeClr>
                </a:solidFill>
                <a:latin typeface="+mn-lt"/>
              </a:rPr>
              <a:t>Operación ofrecida</a:t>
            </a:r>
          </a:p>
          <a:p>
            <a:pPr algn="ctr">
              <a:defRPr/>
            </a:pPr>
            <a:r>
              <a:rPr lang="es-ES" b="1" dirty="0">
                <a:solidFill>
                  <a:schemeClr val="accent1">
                    <a:lumMod val="75000"/>
                  </a:schemeClr>
                </a:solidFill>
                <a:latin typeface="+mn-lt"/>
              </a:rPr>
              <a:t>a través del enlace</a:t>
            </a:r>
          </a:p>
        </p:txBody>
      </p:sp>
      <p:sp>
        <p:nvSpPr>
          <p:cNvPr id="5" name="4 Abrir llave"/>
          <p:cNvSpPr/>
          <p:nvPr/>
        </p:nvSpPr>
        <p:spPr bwMode="auto">
          <a:xfrm>
            <a:off x="502920" y="1658211"/>
            <a:ext cx="133696" cy="1374549"/>
          </a:xfrm>
          <a:prstGeom prst="leftBrace">
            <a:avLst/>
          </a:prstGeom>
          <a:ln>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Tree>
    <p:extLst>
      <p:ext uri="{BB962C8B-B14F-4D97-AF65-F5344CB8AC3E}">
        <p14:creationId xmlns:p14="http://schemas.microsoft.com/office/powerpoint/2010/main" val="1293527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Definiendo Servicios en WSDL</a:t>
            </a:r>
          </a:p>
        </p:txBody>
      </p:sp>
      <p:sp>
        <p:nvSpPr>
          <p:cNvPr id="3" name="2 Marcador de contenido"/>
          <p:cNvSpPr>
            <a:spLocks noGrp="1"/>
          </p:cNvSpPr>
          <p:nvPr>
            <p:ph idx="1"/>
          </p:nvPr>
        </p:nvSpPr>
        <p:spPr/>
        <p:txBody>
          <a:bodyPr/>
          <a:lstStyle/>
          <a:p>
            <a:r>
              <a:rPr lang="es-ES" dirty="0"/>
              <a:t>Servicios en WSDL</a:t>
            </a:r>
          </a:p>
          <a:p>
            <a:pPr lvl="1"/>
            <a:r>
              <a:rPr lang="es-ES" dirty="0"/>
              <a:t>El último apartado de un WSDL define el servicio web que se ofrece.</a:t>
            </a:r>
          </a:p>
          <a:p>
            <a:pPr lvl="1"/>
            <a:r>
              <a:rPr lang="es-ES" dirty="0"/>
              <a:t>El servicio se ofrece a través de un puerto, el cual se puede unir a un enlace. </a:t>
            </a:r>
          </a:p>
          <a:p>
            <a:pPr lvl="1"/>
            <a:endParaRPr lang="es-ES" dirty="0"/>
          </a:p>
          <a:p>
            <a:endParaRPr lang="es-ES" dirty="0"/>
          </a:p>
        </p:txBody>
      </p:sp>
      <p:sp>
        <p:nvSpPr>
          <p:cNvPr id="4" name="3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58</a:t>
            </a:fld>
            <a:endParaRPr lang="es-ES" dirty="0"/>
          </a:p>
        </p:txBody>
      </p:sp>
    </p:spTree>
    <p:extLst>
      <p:ext uri="{BB962C8B-B14F-4D97-AF65-F5344CB8AC3E}">
        <p14:creationId xmlns:p14="http://schemas.microsoft.com/office/powerpoint/2010/main" val="1641009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Servicios y finalización de un WSDL</a:t>
            </a:r>
          </a:p>
        </p:txBody>
      </p:sp>
      <p:sp>
        <p:nvSpPr>
          <p:cNvPr id="3" name="2 Marcador de contenido"/>
          <p:cNvSpPr>
            <a:spLocks noGrp="1"/>
          </p:cNvSpPr>
          <p:nvPr>
            <p:ph idx="1"/>
          </p:nvPr>
        </p:nvSpPr>
        <p:spPr/>
        <p:txBody>
          <a:bodyPr>
            <a:normAutofit fontScale="47500" lnSpcReduction="20000"/>
          </a:bodyPr>
          <a:lstStyle/>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binding</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PizzasSoapBinding</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type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tns:PizzasPortType</a:t>
            </a:r>
            <a:r>
              <a:rPr lang="es-ES"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soap:binding</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style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document</a:t>
            </a:r>
            <a:r>
              <a:rPr lang="es-ES" dirty="0">
                <a:latin typeface="Courier New" panose="02070309020205020404" pitchFamily="49" charset="0"/>
                <a:cs typeface="Courier New" panose="02070309020205020404" pitchFamily="49" charset="0"/>
              </a:rPr>
              <a:t>“</a:t>
            </a:r>
          </a:p>
          <a:p>
            <a:pPr marL="0" indent="0" defTabSz="274638">
              <a:buNone/>
            </a:pP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transport</a:t>
            </a:r>
            <a:r>
              <a:rPr lang="es-ES" dirty="0">
                <a:latin typeface="Courier New" panose="02070309020205020404" pitchFamily="49" charset="0"/>
                <a:cs typeface="Courier New" panose="02070309020205020404" pitchFamily="49" charset="0"/>
              </a:rPr>
              <a:t>="http://schemas.xmlsoap.org/</a:t>
            </a:r>
            <a:r>
              <a:rPr lang="es-ES" dirty="0" err="1">
                <a:latin typeface="Courier New" panose="02070309020205020404" pitchFamily="49" charset="0"/>
                <a:cs typeface="Courier New" panose="02070309020205020404" pitchFamily="49" charset="0"/>
              </a:rPr>
              <a:t>soap</a:t>
            </a:r>
            <a:r>
              <a:rPr lang="es-ES" dirty="0">
                <a:latin typeface="Courier New" panose="02070309020205020404" pitchFamily="49" charset="0"/>
                <a:cs typeface="Courier New" panose="02070309020205020404" pitchFamily="49" charset="0"/>
              </a:rPr>
              <a:t>/http"/&gt;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operation</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precioPizza</a:t>
            </a:r>
            <a:r>
              <a:rPr lang="es-ES"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soap:operation</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soapAction</a:t>
            </a:r>
            <a:r>
              <a:rPr lang="es-ES" dirty="0">
                <a:latin typeface="Courier New" panose="02070309020205020404" pitchFamily="49" charset="0"/>
                <a:cs typeface="Courier New" panose="02070309020205020404" pitchFamily="49" charset="0"/>
              </a:rPr>
              <a:t>="http://mafia.it/Pizzas"/&gt;</a:t>
            </a:r>
          </a:p>
          <a:p>
            <a:pPr marL="0" indent="0" defTabSz="274638">
              <a:buNone/>
            </a:pPr>
            <a:r>
              <a:rPr lang="es-ES" dirty="0">
                <a:latin typeface="Courier New" panose="02070309020205020404" pitchFamily="49" charset="0"/>
                <a:cs typeface="Courier New" panose="02070309020205020404" pitchFamily="49" charset="0"/>
              </a:rPr>
              <a:t>				&lt;input&gt;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soap:body</a:t>
            </a:r>
            <a:r>
              <a:rPr lang="es-ES" dirty="0">
                <a:latin typeface="Courier New" panose="02070309020205020404" pitchFamily="49" charset="0"/>
                <a:cs typeface="Courier New" panose="02070309020205020404" pitchFamily="49" charset="0"/>
              </a:rPr>
              <a:t> use="literal"/&gt;</a:t>
            </a:r>
          </a:p>
          <a:p>
            <a:pPr marL="0" indent="0" defTabSz="274638">
              <a:buNone/>
            </a:pPr>
            <a:r>
              <a:rPr lang="es-ES" dirty="0">
                <a:latin typeface="Courier New" panose="02070309020205020404" pitchFamily="49" charset="0"/>
                <a:cs typeface="Courier New" panose="02070309020205020404" pitchFamily="49" charset="0"/>
              </a:rPr>
              <a:t>				&lt;/input&gt;</a:t>
            </a:r>
          </a:p>
          <a:p>
            <a:pPr marL="0" indent="0" defTabSz="274638">
              <a:buNone/>
            </a:pPr>
            <a:r>
              <a:rPr lang="es-ES" dirty="0">
                <a:latin typeface="Courier New" panose="02070309020205020404" pitchFamily="49" charset="0"/>
                <a:cs typeface="Courier New" panose="02070309020205020404" pitchFamily="49" charset="0"/>
              </a:rPr>
              <a:t>				&lt;output&gt;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soap:body</a:t>
            </a:r>
            <a:r>
              <a:rPr lang="es-ES" dirty="0">
                <a:latin typeface="Courier New" panose="02070309020205020404" pitchFamily="49" charset="0"/>
                <a:cs typeface="Courier New" panose="02070309020205020404" pitchFamily="49" charset="0"/>
              </a:rPr>
              <a:t> use="literal"/&gt;</a:t>
            </a:r>
          </a:p>
          <a:p>
            <a:pPr marL="0" indent="0" defTabSz="274638">
              <a:buNone/>
            </a:pPr>
            <a:r>
              <a:rPr lang="es-ES" dirty="0">
                <a:latin typeface="Courier New" panose="02070309020205020404" pitchFamily="49" charset="0"/>
                <a:cs typeface="Courier New" panose="02070309020205020404" pitchFamily="49" charset="0"/>
              </a:rPr>
              <a:t>				&lt;/output&gt;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operation</a:t>
            </a:r>
            <a:r>
              <a:rPr lang="es-ES"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binding</a:t>
            </a:r>
            <a:r>
              <a:rPr lang="es-ES"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a:t>
            </a:r>
          </a:p>
          <a:p>
            <a:pPr marL="0" indent="0" defTabSz="274638">
              <a:buNone/>
            </a:pPr>
            <a:r>
              <a:rPr lang="es-ES" dirty="0">
                <a:latin typeface="Courier New" panose="02070309020205020404" pitchFamily="49" charset="0"/>
                <a:cs typeface="Courier New" panose="02070309020205020404" pitchFamily="49" charset="0"/>
              </a:rPr>
              <a:t>	</a:t>
            </a: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service</a:t>
            </a:r>
            <a:r>
              <a:rPr lang="es-ES" b="1"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PizzasService</a:t>
            </a:r>
            <a:r>
              <a:rPr lang="es-ES"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documentation</a:t>
            </a:r>
            <a:r>
              <a:rPr lang="es-ES" dirty="0">
                <a:latin typeface="Courier New" panose="02070309020205020404" pitchFamily="49" charset="0"/>
                <a:cs typeface="Courier New" panose="02070309020205020404" pitchFamily="49" charset="0"/>
              </a:rPr>
              <a:t>&gt;Ejemplo de servicio&lt;/</a:t>
            </a:r>
            <a:r>
              <a:rPr lang="es-ES" dirty="0" err="1">
                <a:latin typeface="Courier New" panose="02070309020205020404" pitchFamily="49" charset="0"/>
                <a:cs typeface="Courier New" panose="02070309020205020404" pitchFamily="49" charset="0"/>
              </a:rPr>
              <a:t>documentation</a:t>
            </a:r>
            <a:r>
              <a:rPr lang="es-ES"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a:t>
            </a: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port</a:t>
            </a:r>
            <a:r>
              <a:rPr lang="es-ES" b="1"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PizzasPort</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binding</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tns:PizzasSoapBinding</a:t>
            </a:r>
            <a:r>
              <a:rPr lang="es-ES"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soap:address</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location</a:t>
            </a:r>
            <a:r>
              <a:rPr lang="es-ES" dirty="0">
                <a:latin typeface="Courier New" panose="02070309020205020404" pitchFamily="49" charset="0"/>
                <a:cs typeface="Courier New" panose="02070309020205020404" pitchFamily="49" charset="0"/>
              </a:rPr>
              <a:t>="http://mafia.it/Pizzas"/&gt;</a:t>
            </a:r>
          </a:p>
          <a:p>
            <a:pPr marL="0" indent="0" defTabSz="274638">
              <a:buNone/>
            </a:pPr>
            <a:r>
              <a:rPr lang="es-ES" dirty="0">
                <a:latin typeface="Courier New" panose="02070309020205020404" pitchFamily="49" charset="0"/>
                <a:cs typeface="Courier New" panose="02070309020205020404" pitchFamily="49" charset="0"/>
              </a:rPr>
              <a:t>		</a:t>
            </a: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port</a:t>
            </a:r>
            <a:r>
              <a:rPr lang="es-ES" b="1" dirty="0">
                <a:latin typeface="Courier New" panose="02070309020205020404" pitchFamily="49" charset="0"/>
                <a:cs typeface="Courier New" panose="02070309020205020404" pitchFamily="49" charset="0"/>
              </a:rPr>
              <a:t>&gt;</a:t>
            </a:r>
          </a:p>
          <a:p>
            <a:pPr marL="0" indent="0" defTabSz="274638">
              <a:buNone/>
            </a:pPr>
            <a:r>
              <a:rPr lang="es-ES" dirty="0">
                <a:latin typeface="Courier New" panose="02070309020205020404" pitchFamily="49" charset="0"/>
                <a:cs typeface="Courier New" panose="02070309020205020404" pitchFamily="49" charset="0"/>
              </a:rPr>
              <a:t>	</a:t>
            </a: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service</a:t>
            </a:r>
            <a:r>
              <a:rPr lang="es-ES" b="1" dirty="0">
                <a:latin typeface="Courier New" panose="02070309020205020404" pitchFamily="49" charset="0"/>
                <a:cs typeface="Courier New" panose="02070309020205020404" pitchFamily="49" charset="0"/>
              </a:rPr>
              <a:t>&gt;</a:t>
            </a:r>
          </a:p>
          <a:p>
            <a:pPr marL="0" indent="0" defTabSz="274638">
              <a:buNone/>
            </a:pP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definitions</a:t>
            </a:r>
            <a:r>
              <a:rPr lang="es-ES" b="1" dirty="0">
                <a:latin typeface="Courier New" panose="02070309020205020404" pitchFamily="49" charset="0"/>
                <a:cs typeface="Courier New" panose="02070309020205020404" pitchFamily="49" charset="0"/>
              </a:rPr>
              <a:t>&gt;</a:t>
            </a:r>
          </a:p>
        </p:txBody>
      </p:sp>
      <p:sp>
        <p:nvSpPr>
          <p:cNvPr id="4" name="3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59</a:t>
            </a:fld>
            <a:endParaRPr lang="es-ES" dirty="0"/>
          </a:p>
        </p:txBody>
      </p:sp>
      <p:sp>
        <p:nvSpPr>
          <p:cNvPr id="6" name="5 CuadroTexto"/>
          <p:cNvSpPr txBox="1"/>
          <p:nvPr/>
        </p:nvSpPr>
        <p:spPr>
          <a:xfrm>
            <a:off x="7322373" y="4073693"/>
            <a:ext cx="801823" cy="369332"/>
          </a:xfrm>
          <a:prstGeom prst="rect">
            <a:avLst/>
          </a:prstGeom>
          <a:noFill/>
        </p:spPr>
        <p:txBody>
          <a:bodyPr wrap="none">
            <a:spAutoFit/>
          </a:bodyPr>
          <a:lstStyle/>
          <a:p>
            <a:pPr>
              <a:defRPr/>
            </a:pPr>
            <a:r>
              <a:rPr lang="es-ES" b="1" dirty="0">
                <a:solidFill>
                  <a:schemeClr val="accent3">
                    <a:lumMod val="75000"/>
                  </a:schemeClr>
                </a:solidFill>
                <a:latin typeface="+mn-lt"/>
              </a:rPr>
              <a:t>Enlace</a:t>
            </a:r>
          </a:p>
        </p:txBody>
      </p:sp>
      <p:sp>
        <p:nvSpPr>
          <p:cNvPr id="7" name="AutoShape 7"/>
          <p:cNvSpPr>
            <a:spLocks noChangeArrowheads="1"/>
          </p:cNvSpPr>
          <p:nvPr/>
        </p:nvSpPr>
        <p:spPr bwMode="auto">
          <a:xfrm>
            <a:off x="1852690" y="3288096"/>
            <a:ext cx="1060690" cy="311970"/>
          </a:xfrm>
          <a:prstGeom prst="wedgeRoundRectCallout">
            <a:avLst>
              <a:gd name="adj1" fmla="val -115380"/>
              <a:gd name="adj2" fmla="val 85661"/>
              <a:gd name="adj3" fmla="val 16667"/>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es-ES" altLang="es-ES" dirty="0"/>
              <a:t>Servicio</a:t>
            </a:r>
          </a:p>
        </p:txBody>
      </p:sp>
      <p:sp>
        <p:nvSpPr>
          <p:cNvPr id="8" name="7 Rectángulo"/>
          <p:cNvSpPr/>
          <p:nvPr/>
        </p:nvSpPr>
        <p:spPr bwMode="auto">
          <a:xfrm>
            <a:off x="3477261" y="4150359"/>
            <a:ext cx="3776980" cy="216000"/>
          </a:xfrm>
          <a:prstGeom prst="rect">
            <a:avLst/>
          </a:prstGeom>
          <a:noFill/>
          <a:ln>
            <a:solidFill>
              <a:srgbClr val="00B050"/>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
        <p:nvSpPr>
          <p:cNvPr id="9" name="8 CuadroTexto"/>
          <p:cNvSpPr txBox="1"/>
          <p:nvPr/>
        </p:nvSpPr>
        <p:spPr>
          <a:xfrm>
            <a:off x="111794" y="4338332"/>
            <a:ext cx="830035" cy="369332"/>
          </a:xfrm>
          <a:prstGeom prst="rect">
            <a:avLst/>
          </a:prstGeom>
          <a:noFill/>
        </p:spPr>
        <p:txBody>
          <a:bodyPr wrap="none">
            <a:spAutoFit/>
          </a:bodyPr>
          <a:lstStyle/>
          <a:p>
            <a:pPr>
              <a:defRPr/>
            </a:pPr>
            <a:r>
              <a:rPr lang="es-ES" b="1" dirty="0">
                <a:solidFill>
                  <a:schemeClr val="accent1">
                    <a:lumMod val="75000"/>
                  </a:schemeClr>
                </a:solidFill>
                <a:latin typeface="+mn-lt"/>
              </a:rPr>
              <a:t>Puerto</a:t>
            </a:r>
          </a:p>
        </p:txBody>
      </p:sp>
      <p:cxnSp>
        <p:nvCxnSpPr>
          <p:cNvPr id="12" name="11 Conector recto de flecha"/>
          <p:cNvCxnSpPr/>
          <p:nvPr/>
        </p:nvCxnSpPr>
        <p:spPr bwMode="auto">
          <a:xfrm flipV="1">
            <a:off x="674885" y="4258360"/>
            <a:ext cx="148075" cy="184665"/>
          </a:xfrm>
          <a:prstGeom prst="straightConnector1">
            <a:avLst/>
          </a:prstGeom>
          <a:ln>
            <a:headEnd type="none" w="med" len="med"/>
            <a:tailEnd type="arrow"/>
          </a:ln>
        </p:spPr>
        <p:style>
          <a:lnRef idx="2">
            <a:schemeClr val="accent1"/>
          </a:lnRef>
          <a:fillRef idx="0">
            <a:schemeClr val="accent1"/>
          </a:fillRef>
          <a:effectRef idx="1">
            <a:schemeClr val="accent1"/>
          </a:effectRef>
          <a:fontRef idx="minor">
            <a:schemeClr val="tx1"/>
          </a:fontRef>
        </p:style>
      </p:cxnSp>
      <p:sp>
        <p:nvSpPr>
          <p:cNvPr id="14" name="13 CuadroTexto"/>
          <p:cNvSpPr txBox="1"/>
          <p:nvPr/>
        </p:nvSpPr>
        <p:spPr>
          <a:xfrm>
            <a:off x="2448258" y="5002038"/>
            <a:ext cx="6537687" cy="369332"/>
          </a:xfrm>
          <a:prstGeom prst="rect">
            <a:avLst/>
          </a:prstGeom>
          <a:noFill/>
        </p:spPr>
        <p:txBody>
          <a:bodyPr wrap="none">
            <a:spAutoFit/>
          </a:bodyPr>
          <a:lstStyle/>
          <a:p>
            <a:pPr>
              <a:defRPr/>
            </a:pPr>
            <a:r>
              <a:rPr lang="es-ES" dirty="0">
                <a:latin typeface="+mn-lt"/>
              </a:rPr>
              <a:t>Cerramos la etiqueta </a:t>
            </a:r>
            <a:r>
              <a:rPr lang="es-ES" b="1" dirty="0" err="1">
                <a:latin typeface="Courier New" panose="02070309020205020404" pitchFamily="49" charset="0"/>
                <a:cs typeface="Courier New" panose="02070309020205020404" pitchFamily="49" charset="0"/>
              </a:rPr>
              <a:t>definitions</a:t>
            </a:r>
            <a:r>
              <a:rPr lang="es-ES" dirty="0">
                <a:latin typeface="+mn-lt"/>
              </a:rPr>
              <a:t> y finalizamos el archivo WSDL</a:t>
            </a:r>
            <a:endParaRPr lang="es-ES" b="1" dirty="0">
              <a:solidFill>
                <a:schemeClr val="accent1">
                  <a:lumMod val="75000"/>
                </a:schemeClr>
              </a:solidFill>
              <a:latin typeface="+mn-lt"/>
            </a:endParaRPr>
          </a:p>
        </p:txBody>
      </p:sp>
      <p:cxnSp>
        <p:nvCxnSpPr>
          <p:cNvPr id="20" name="19 Conector recto de flecha"/>
          <p:cNvCxnSpPr/>
          <p:nvPr/>
        </p:nvCxnSpPr>
        <p:spPr bwMode="auto">
          <a:xfrm flipH="1">
            <a:off x="1944130" y="5186704"/>
            <a:ext cx="504128" cy="0"/>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tx1">
                <a:gamma/>
                <a:shade val="60000"/>
                <a:invGamma/>
              </a:schemeClr>
            </a:prstShdw>
          </a:effectLst>
        </p:spPr>
      </p:cxnSp>
    </p:spTree>
    <p:extLst>
      <p:ext uri="{BB962C8B-B14F-4D97-AF65-F5344CB8AC3E}">
        <p14:creationId xmlns:p14="http://schemas.microsoft.com/office/powerpoint/2010/main" val="72672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8" name="7 Marcador de contenido"/>
          <p:cNvSpPr>
            <a:spLocks noGrp="1"/>
          </p:cNvSpPr>
          <p:nvPr>
            <p:ph idx="1"/>
          </p:nvPr>
        </p:nvSpPr>
        <p:spPr/>
        <p:txBody>
          <a:bodyPr>
            <a:normAutofit/>
          </a:bodyPr>
          <a:lstStyle/>
          <a:p>
            <a:r>
              <a:rPr lang="es-ES" dirty="0"/>
              <a:t>Operaciones en SOA:</a:t>
            </a:r>
          </a:p>
          <a:p>
            <a:pPr lvl="1"/>
            <a:r>
              <a:rPr lang="es-ES" b="1" dirty="0"/>
              <a:t>Vincular</a:t>
            </a:r>
            <a:r>
              <a:rPr lang="es-ES" dirty="0"/>
              <a:t> e interactuar (</a:t>
            </a:r>
            <a:r>
              <a:rPr lang="es-ES" dirty="0" err="1"/>
              <a:t>bind</a:t>
            </a:r>
            <a:r>
              <a:rPr lang="es-ES" dirty="0"/>
              <a:t>) con un servicio: </a:t>
            </a:r>
          </a:p>
          <a:p>
            <a:pPr lvl="2"/>
            <a:r>
              <a:rPr lang="es-ES" dirty="0"/>
              <a:t>El peticionario invoca o inicia una interacción en tiempo de ejecución</a:t>
            </a:r>
          </a:p>
          <a:p>
            <a:pPr lvl="2"/>
            <a:r>
              <a:rPr lang="es-ES" dirty="0"/>
              <a:t>Se usan los detalles de descripción del servicio para localizar y contactar con el servicio</a:t>
            </a:r>
          </a:p>
          <a:p>
            <a:pPr lvl="2"/>
            <a:endParaRPr lang="es-ES" dirty="0"/>
          </a:p>
          <a:p>
            <a:pPr lvl="2"/>
            <a:r>
              <a:rPr lang="es-ES" dirty="0"/>
              <a:t>Tipos de invocación:</a:t>
            </a:r>
          </a:p>
          <a:p>
            <a:pPr lvl="3"/>
            <a:r>
              <a:rPr lang="es-ES" b="1" dirty="0"/>
              <a:t>Directa</a:t>
            </a:r>
            <a:r>
              <a:rPr lang="es-ES" dirty="0"/>
              <a:t>: usa la información del descriptor de servicio</a:t>
            </a:r>
          </a:p>
          <a:p>
            <a:pPr lvl="3"/>
            <a:r>
              <a:rPr lang="es-ES" b="1" dirty="0"/>
              <a:t>Mediación</a:t>
            </a:r>
            <a:r>
              <a:rPr lang="es-ES" dirty="0"/>
              <a:t>: usa al servicio de descubrimiento (</a:t>
            </a:r>
            <a:r>
              <a:rPr lang="es-ES" i="1" dirty="0" err="1"/>
              <a:t>discovery</a:t>
            </a:r>
            <a:r>
              <a:rPr lang="es-ES" i="1" dirty="0"/>
              <a:t> </a:t>
            </a:r>
            <a:r>
              <a:rPr lang="es-ES" i="1" dirty="0" err="1"/>
              <a:t>agency</a:t>
            </a:r>
            <a:r>
              <a:rPr lang="es-ES" dirty="0"/>
              <a:t>) para intercambiar los mensajes con el servicio</a:t>
            </a:r>
          </a:p>
        </p:txBody>
      </p:sp>
    </p:spTree>
    <p:extLst>
      <p:ext uri="{BB962C8B-B14F-4D97-AF65-F5344CB8AC3E}">
        <p14:creationId xmlns:p14="http://schemas.microsoft.com/office/powerpoint/2010/main" val="622791962"/>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ltLang="es-ES" dirty="0" err="1"/>
              <a:t>Ejemplo</a:t>
            </a:r>
            <a:r>
              <a:rPr lang="en-US" altLang="es-ES" dirty="0"/>
              <a:t> de Enlaces </a:t>
            </a:r>
            <a:r>
              <a:rPr lang="en-US" altLang="es-ES" b="0" dirty="0"/>
              <a:t>(</a:t>
            </a:r>
            <a:r>
              <a:rPr lang="en-US" altLang="es-ES" b="0" dirty="0" err="1"/>
              <a:t>sobre</a:t>
            </a:r>
            <a:r>
              <a:rPr lang="en-US" altLang="es-ES" b="0" dirty="0"/>
              <a:t> SMTP)</a:t>
            </a:r>
            <a:r>
              <a:rPr lang="en-US" altLang="es-ES" dirty="0"/>
              <a:t>, </a:t>
            </a:r>
            <a:r>
              <a:rPr lang="en-US" altLang="es-ES" dirty="0" err="1"/>
              <a:t>Servicios</a:t>
            </a:r>
            <a:r>
              <a:rPr lang="en-US" altLang="es-ES" dirty="0"/>
              <a:t> y </a:t>
            </a:r>
            <a:r>
              <a:rPr lang="en-US" altLang="es-ES" dirty="0" err="1"/>
              <a:t>Puertos</a:t>
            </a:r>
            <a:r>
              <a:rPr lang="en-US" altLang="es-ES" dirty="0"/>
              <a:t> </a:t>
            </a:r>
            <a:r>
              <a:rPr lang="en-US" altLang="es-ES" dirty="0" err="1"/>
              <a:t>en</a:t>
            </a:r>
            <a:r>
              <a:rPr lang="en-US" altLang="es-ES" dirty="0"/>
              <a:t>  WSDL</a:t>
            </a:r>
            <a:endParaRPr lang="en-US" altLang="es-ES" b="0" dirty="0"/>
          </a:p>
        </p:txBody>
      </p:sp>
      <p:sp>
        <p:nvSpPr>
          <p:cNvPr id="37891" name="Rectangle 3"/>
          <p:cNvSpPr>
            <a:spLocks noGrp="1" noChangeArrowheads="1"/>
          </p:cNvSpPr>
          <p:nvPr>
            <p:ph idx="1"/>
          </p:nvPr>
        </p:nvSpPr>
        <p:spPr/>
        <p:txBody>
          <a:bodyPr>
            <a:normAutofit/>
          </a:bodyPr>
          <a:lstStyle/>
          <a:p>
            <a:pPr marL="0" indent="0" eaLnBrk="1" hangingPunct="1">
              <a:lnSpc>
                <a:spcPct val="80000"/>
              </a:lnSpc>
              <a:buNone/>
            </a:pPr>
            <a:r>
              <a:rPr lang="en-US" altLang="es-ES" sz="1400" dirty="0">
                <a:latin typeface="Courier New" pitchFamily="49" charset="0"/>
              </a:rPr>
              <a:t>&lt;message name="</a:t>
            </a:r>
            <a:r>
              <a:rPr lang="en-US" altLang="es-ES" sz="1400" dirty="0" err="1">
                <a:latin typeface="Courier New" pitchFamily="49" charset="0"/>
              </a:rPr>
              <a:t>SubscribeToQuotes</a:t>
            </a:r>
            <a:r>
              <a:rPr lang="en-US" altLang="es-ES" sz="1400" dirty="0">
                <a:latin typeface="Courier New" pitchFamily="49" charset="0"/>
              </a:rPr>
              <a:t>"&gt; </a:t>
            </a:r>
          </a:p>
          <a:p>
            <a:pPr marL="0" indent="0" eaLnBrk="1" hangingPunct="1">
              <a:lnSpc>
                <a:spcPct val="80000"/>
              </a:lnSpc>
              <a:buNone/>
            </a:pPr>
            <a:r>
              <a:rPr lang="en-US" altLang="es-ES" sz="1400" dirty="0">
                <a:latin typeface="Courier New" pitchFamily="49" charset="0"/>
              </a:rPr>
              <a:t>     </a:t>
            </a:r>
            <a:r>
              <a:rPr lang="en-US" altLang="es-ES" sz="1400" b="1" i="1" dirty="0">
                <a:solidFill>
                  <a:srgbClr val="002060"/>
                </a:solidFill>
                <a:latin typeface="Courier New" pitchFamily="49" charset="0"/>
              </a:rPr>
              <a:t>&lt;part name="body" element="xsd1:SubscribeToQuotes"/&gt;</a:t>
            </a:r>
          </a:p>
          <a:p>
            <a:pPr marL="457200" lvl="1" indent="0" eaLnBrk="1" hangingPunct="1">
              <a:lnSpc>
                <a:spcPct val="80000"/>
              </a:lnSpc>
              <a:buNone/>
            </a:pPr>
            <a:r>
              <a:rPr lang="en-US" altLang="es-ES" sz="1400" dirty="0">
                <a:latin typeface="Courier New" pitchFamily="49" charset="0"/>
              </a:rPr>
              <a:t> </a:t>
            </a:r>
            <a:r>
              <a:rPr lang="en-US" altLang="es-ES" sz="1400" b="1" dirty="0">
                <a:latin typeface="Courier New" pitchFamily="49" charset="0"/>
              </a:rPr>
              <a:t>&lt;part name="</a:t>
            </a:r>
            <a:r>
              <a:rPr lang="en-US" altLang="es-ES" sz="1400" b="1" dirty="0" err="1">
                <a:latin typeface="Courier New" pitchFamily="49" charset="0"/>
              </a:rPr>
              <a:t>subscribeheader</a:t>
            </a:r>
            <a:r>
              <a:rPr lang="en-US" altLang="es-ES" sz="1400" b="1" dirty="0">
                <a:latin typeface="Courier New" pitchFamily="49" charset="0"/>
              </a:rPr>
              <a:t>" element="xsd1:SubscriptionHeader"/&gt;</a:t>
            </a:r>
            <a:r>
              <a:rPr lang="en-US" altLang="es-ES" sz="1400" dirty="0">
                <a:latin typeface="Courier New" pitchFamily="49" charset="0"/>
              </a:rPr>
              <a:t> </a:t>
            </a:r>
          </a:p>
          <a:p>
            <a:pPr marL="0" indent="0" eaLnBrk="1" hangingPunct="1">
              <a:lnSpc>
                <a:spcPct val="80000"/>
              </a:lnSpc>
              <a:buNone/>
            </a:pPr>
            <a:r>
              <a:rPr lang="en-US" altLang="es-ES" sz="1400" dirty="0">
                <a:latin typeface="Courier New" pitchFamily="49" charset="0"/>
              </a:rPr>
              <a:t>&lt;/message&gt; </a:t>
            </a:r>
          </a:p>
          <a:p>
            <a:pPr marL="0" indent="0" eaLnBrk="1" hangingPunct="1">
              <a:lnSpc>
                <a:spcPct val="80000"/>
              </a:lnSpc>
              <a:buNone/>
            </a:pPr>
            <a:r>
              <a:rPr lang="en-US" altLang="es-ES" sz="1400" dirty="0">
                <a:latin typeface="Courier New" pitchFamily="49" charset="0"/>
              </a:rPr>
              <a:t>&lt;</a:t>
            </a:r>
            <a:r>
              <a:rPr lang="en-US" altLang="es-ES" sz="1400" dirty="0" err="1">
                <a:latin typeface="Courier New" pitchFamily="49" charset="0"/>
              </a:rPr>
              <a:t>portType</a:t>
            </a:r>
            <a:r>
              <a:rPr lang="en-US" altLang="es-ES" sz="1400" dirty="0">
                <a:latin typeface="Courier New" pitchFamily="49" charset="0"/>
              </a:rPr>
              <a:t> name="</a:t>
            </a:r>
            <a:r>
              <a:rPr lang="en-US" altLang="es-ES" sz="1400" dirty="0" err="1">
                <a:latin typeface="Courier New" pitchFamily="49" charset="0"/>
              </a:rPr>
              <a:t>StockQuotePortType</a:t>
            </a:r>
            <a:r>
              <a:rPr lang="en-US" altLang="es-ES" sz="1400" dirty="0">
                <a:latin typeface="Courier New" pitchFamily="49" charset="0"/>
              </a:rPr>
              <a:t>"&gt; </a:t>
            </a:r>
          </a:p>
          <a:p>
            <a:pPr marL="457200" lvl="1" indent="0" eaLnBrk="1" hangingPunct="1">
              <a:lnSpc>
                <a:spcPct val="80000"/>
              </a:lnSpc>
              <a:buNone/>
            </a:pPr>
            <a:r>
              <a:rPr lang="en-US" altLang="es-ES" sz="1400" dirty="0">
                <a:latin typeface="Courier New" pitchFamily="49" charset="0"/>
              </a:rPr>
              <a:t>&lt;operation name="</a:t>
            </a:r>
            <a:r>
              <a:rPr lang="en-US" altLang="es-ES" sz="1400" dirty="0" err="1">
                <a:latin typeface="Courier New" pitchFamily="49" charset="0"/>
              </a:rPr>
              <a:t>SubscribeToQuotes</a:t>
            </a:r>
            <a:r>
              <a:rPr lang="en-US" altLang="es-ES" sz="1400" dirty="0">
                <a:latin typeface="Courier New" pitchFamily="49" charset="0"/>
              </a:rPr>
              <a:t>"&gt; </a:t>
            </a:r>
          </a:p>
          <a:p>
            <a:pPr marL="914400" lvl="2" indent="0" eaLnBrk="1" hangingPunct="1">
              <a:lnSpc>
                <a:spcPct val="80000"/>
              </a:lnSpc>
              <a:buNone/>
            </a:pPr>
            <a:r>
              <a:rPr lang="en-US" altLang="es-ES" sz="1400" dirty="0">
                <a:latin typeface="Courier New" pitchFamily="49" charset="0"/>
              </a:rPr>
              <a:t>&lt;input message="</a:t>
            </a:r>
            <a:r>
              <a:rPr lang="en-US" altLang="es-ES" sz="1400" dirty="0" err="1">
                <a:latin typeface="Courier New" pitchFamily="49" charset="0"/>
              </a:rPr>
              <a:t>tns:SubscribeToQuotes</a:t>
            </a:r>
            <a:r>
              <a:rPr lang="en-US" altLang="es-ES" sz="1400" dirty="0">
                <a:latin typeface="Courier New" pitchFamily="49" charset="0"/>
              </a:rPr>
              <a:t>"/&gt;</a:t>
            </a:r>
          </a:p>
          <a:p>
            <a:pPr marL="914400" lvl="2" indent="0" eaLnBrk="1" hangingPunct="1">
              <a:lnSpc>
                <a:spcPct val="80000"/>
              </a:lnSpc>
              <a:buNone/>
            </a:pPr>
            <a:r>
              <a:rPr lang="en-US" altLang="es-ES" sz="1400" dirty="0">
                <a:latin typeface="Courier New" pitchFamily="49" charset="0"/>
              </a:rPr>
              <a:t>&lt;/operation&gt; </a:t>
            </a:r>
          </a:p>
          <a:p>
            <a:pPr marL="457200" lvl="1" indent="0" eaLnBrk="1" hangingPunct="1">
              <a:lnSpc>
                <a:spcPct val="80000"/>
              </a:lnSpc>
              <a:buNone/>
            </a:pPr>
            <a:r>
              <a:rPr lang="en-US" altLang="es-ES" sz="1400" dirty="0">
                <a:latin typeface="Courier New" pitchFamily="49" charset="0"/>
              </a:rPr>
              <a:t>&lt;/</a:t>
            </a:r>
            <a:r>
              <a:rPr lang="en-US" altLang="es-ES" sz="1400" dirty="0" err="1">
                <a:latin typeface="Courier New" pitchFamily="49" charset="0"/>
              </a:rPr>
              <a:t>portType</a:t>
            </a:r>
            <a:r>
              <a:rPr lang="en-US" altLang="es-ES" sz="1400" dirty="0">
                <a:latin typeface="Courier New" pitchFamily="49" charset="0"/>
              </a:rPr>
              <a:t>&gt;</a:t>
            </a:r>
          </a:p>
          <a:p>
            <a:pPr marL="0" indent="0" eaLnBrk="1" hangingPunct="1">
              <a:lnSpc>
                <a:spcPct val="80000"/>
              </a:lnSpc>
              <a:buNone/>
            </a:pPr>
            <a:r>
              <a:rPr lang="en-US" altLang="es-ES" sz="1400" dirty="0">
                <a:latin typeface="Courier New" pitchFamily="49" charset="0"/>
              </a:rPr>
              <a:t> &lt;binding name="</a:t>
            </a:r>
            <a:r>
              <a:rPr lang="en-US" altLang="es-ES" sz="1400" dirty="0" err="1">
                <a:latin typeface="Courier New" pitchFamily="49" charset="0"/>
              </a:rPr>
              <a:t>StockQuoteSoap</a:t>
            </a:r>
            <a:r>
              <a:rPr lang="en-US" altLang="es-ES" sz="1400" dirty="0">
                <a:latin typeface="Courier New" pitchFamily="49" charset="0"/>
              </a:rPr>
              <a:t>" type="</a:t>
            </a:r>
            <a:r>
              <a:rPr lang="en-US" altLang="es-ES" sz="1400" dirty="0" err="1">
                <a:latin typeface="Courier New" pitchFamily="49" charset="0"/>
              </a:rPr>
              <a:t>tns:StockQuotePortType</a:t>
            </a:r>
            <a:r>
              <a:rPr lang="en-US" altLang="es-ES" sz="1400" dirty="0">
                <a:latin typeface="Courier New" pitchFamily="49" charset="0"/>
              </a:rPr>
              <a:t>"&gt; </a:t>
            </a:r>
          </a:p>
          <a:p>
            <a:pPr marL="457200" lvl="1" indent="0" eaLnBrk="1" hangingPunct="1">
              <a:lnSpc>
                <a:spcPct val="80000"/>
              </a:lnSpc>
              <a:buNone/>
            </a:pPr>
            <a:r>
              <a:rPr lang="en-US" altLang="es-ES" sz="1400" b="1" dirty="0">
                <a:latin typeface="Courier New" pitchFamily="49" charset="0"/>
              </a:rPr>
              <a:t>&lt;</a:t>
            </a:r>
            <a:r>
              <a:rPr lang="en-US" altLang="es-ES" sz="1400" b="1" dirty="0" err="1">
                <a:latin typeface="Courier New" pitchFamily="49" charset="0"/>
              </a:rPr>
              <a:t>soap:binding</a:t>
            </a:r>
            <a:r>
              <a:rPr lang="en-US" altLang="es-ES" sz="1400" b="1" dirty="0">
                <a:latin typeface="Courier New" pitchFamily="49" charset="0"/>
              </a:rPr>
              <a:t> style="document" transport="http://example.com/</a:t>
            </a:r>
            <a:r>
              <a:rPr lang="en-US" altLang="es-ES" sz="1400" b="1" dirty="0" err="1">
                <a:latin typeface="Courier New" pitchFamily="49" charset="0"/>
              </a:rPr>
              <a:t>smtp</a:t>
            </a:r>
            <a:r>
              <a:rPr lang="en-US" altLang="es-ES" sz="1400" b="1" dirty="0">
                <a:latin typeface="Courier New" pitchFamily="49" charset="0"/>
              </a:rPr>
              <a:t>"/&gt;</a:t>
            </a:r>
            <a:r>
              <a:rPr lang="en-US" altLang="es-ES" sz="1400" dirty="0">
                <a:latin typeface="Courier New" pitchFamily="49" charset="0"/>
              </a:rPr>
              <a:t> </a:t>
            </a:r>
          </a:p>
          <a:p>
            <a:pPr marL="457200" lvl="1" indent="0" eaLnBrk="1" hangingPunct="1">
              <a:lnSpc>
                <a:spcPct val="80000"/>
              </a:lnSpc>
              <a:buNone/>
            </a:pPr>
            <a:r>
              <a:rPr lang="en-US" altLang="es-ES" sz="1400" dirty="0">
                <a:latin typeface="Courier New" pitchFamily="49" charset="0"/>
              </a:rPr>
              <a:t>&lt;operation name="</a:t>
            </a:r>
            <a:r>
              <a:rPr lang="en-US" altLang="es-ES" sz="1400" dirty="0" err="1">
                <a:latin typeface="Courier New" pitchFamily="49" charset="0"/>
              </a:rPr>
              <a:t>SubscribeToQuotes</a:t>
            </a:r>
            <a:r>
              <a:rPr lang="en-US" altLang="es-ES" sz="1400" dirty="0">
                <a:latin typeface="Courier New" pitchFamily="49" charset="0"/>
              </a:rPr>
              <a:t>"&gt; </a:t>
            </a:r>
          </a:p>
          <a:p>
            <a:pPr marL="457200" lvl="1" indent="0" eaLnBrk="1" hangingPunct="1">
              <a:lnSpc>
                <a:spcPct val="80000"/>
              </a:lnSpc>
              <a:buNone/>
            </a:pPr>
            <a:r>
              <a:rPr lang="en-US" altLang="es-ES" sz="1400" dirty="0">
                <a:latin typeface="Courier New" pitchFamily="49" charset="0"/>
              </a:rPr>
              <a:t>&lt;input message="</a:t>
            </a:r>
            <a:r>
              <a:rPr lang="en-US" altLang="es-ES" sz="1400" dirty="0" err="1">
                <a:latin typeface="Courier New" pitchFamily="49" charset="0"/>
              </a:rPr>
              <a:t>tns:SubscribeToQuotes</a:t>
            </a:r>
            <a:r>
              <a:rPr lang="en-US" altLang="es-ES" sz="1400" dirty="0">
                <a:latin typeface="Courier New" pitchFamily="49" charset="0"/>
              </a:rPr>
              <a:t>"&gt; </a:t>
            </a:r>
          </a:p>
          <a:p>
            <a:pPr marL="457200" lvl="1" indent="0" eaLnBrk="1" hangingPunct="1">
              <a:lnSpc>
                <a:spcPct val="80000"/>
              </a:lnSpc>
              <a:buNone/>
            </a:pPr>
            <a:r>
              <a:rPr lang="en-US" altLang="es-ES" sz="1400" b="1" dirty="0">
                <a:latin typeface="Courier New" pitchFamily="49" charset="0"/>
              </a:rPr>
              <a:t>&lt;</a:t>
            </a:r>
            <a:r>
              <a:rPr lang="en-US" altLang="es-ES" sz="1400" b="1" dirty="0" err="1">
                <a:latin typeface="Courier New" pitchFamily="49" charset="0"/>
              </a:rPr>
              <a:t>soap:body</a:t>
            </a:r>
            <a:r>
              <a:rPr lang="en-US" altLang="es-ES" sz="1400" b="1" dirty="0">
                <a:latin typeface="Courier New" pitchFamily="49" charset="0"/>
              </a:rPr>
              <a:t> parts="body" use="literal"/&gt; </a:t>
            </a:r>
          </a:p>
          <a:p>
            <a:pPr marL="457200" lvl="1" indent="0" eaLnBrk="1" hangingPunct="1">
              <a:lnSpc>
                <a:spcPct val="80000"/>
              </a:lnSpc>
              <a:buNone/>
            </a:pPr>
            <a:r>
              <a:rPr lang="en-US" altLang="es-ES" sz="1400" b="1" dirty="0">
                <a:latin typeface="Courier New" pitchFamily="49" charset="0"/>
              </a:rPr>
              <a:t>&lt;</a:t>
            </a:r>
            <a:r>
              <a:rPr lang="en-US" altLang="es-ES" sz="1400" b="1" dirty="0" err="1">
                <a:latin typeface="Courier New" pitchFamily="49" charset="0"/>
              </a:rPr>
              <a:t>soap:header</a:t>
            </a:r>
            <a:r>
              <a:rPr lang="en-US" altLang="es-ES" sz="1400" b="1" dirty="0">
                <a:latin typeface="Courier New" pitchFamily="49" charset="0"/>
              </a:rPr>
              <a:t> message="</a:t>
            </a:r>
            <a:r>
              <a:rPr lang="en-US" altLang="es-ES" sz="1400" b="1" dirty="0" err="1">
                <a:latin typeface="Courier New" pitchFamily="49" charset="0"/>
              </a:rPr>
              <a:t>tns:SubscribeToQuotes</a:t>
            </a:r>
            <a:r>
              <a:rPr lang="en-US" altLang="es-ES" sz="1400" b="1" dirty="0">
                <a:latin typeface="Courier New" pitchFamily="49" charset="0"/>
              </a:rPr>
              <a:t>" part="</a:t>
            </a:r>
            <a:r>
              <a:rPr lang="en-US" altLang="es-ES" sz="1400" b="1" dirty="0" err="1">
                <a:latin typeface="Courier New" pitchFamily="49" charset="0"/>
              </a:rPr>
              <a:t>subscribeheader</a:t>
            </a:r>
            <a:r>
              <a:rPr lang="en-US" altLang="es-ES" sz="1400" b="1" dirty="0">
                <a:latin typeface="Courier New" pitchFamily="49" charset="0"/>
              </a:rPr>
              <a:t>" use="literal"/&gt;</a:t>
            </a:r>
          </a:p>
          <a:p>
            <a:pPr marL="457200" lvl="1" indent="0" eaLnBrk="1" hangingPunct="1">
              <a:lnSpc>
                <a:spcPct val="80000"/>
              </a:lnSpc>
              <a:buNone/>
            </a:pPr>
            <a:r>
              <a:rPr lang="en-US" altLang="es-ES" sz="1400" dirty="0">
                <a:latin typeface="Courier New" pitchFamily="49" charset="0"/>
              </a:rPr>
              <a:t> &lt;/input&gt; </a:t>
            </a:r>
          </a:p>
          <a:p>
            <a:pPr marL="457200" lvl="1" indent="0" eaLnBrk="1" hangingPunct="1">
              <a:lnSpc>
                <a:spcPct val="80000"/>
              </a:lnSpc>
              <a:buNone/>
            </a:pPr>
            <a:r>
              <a:rPr lang="en-US" altLang="es-ES" sz="1400" dirty="0">
                <a:latin typeface="Courier New" pitchFamily="49" charset="0"/>
              </a:rPr>
              <a:t>&lt;/operation&gt; </a:t>
            </a:r>
          </a:p>
          <a:p>
            <a:pPr marL="0" indent="0" eaLnBrk="1" hangingPunct="1">
              <a:lnSpc>
                <a:spcPct val="80000"/>
              </a:lnSpc>
              <a:buNone/>
            </a:pPr>
            <a:r>
              <a:rPr lang="en-US" altLang="es-ES" sz="1400" dirty="0">
                <a:latin typeface="Courier New" pitchFamily="49" charset="0"/>
              </a:rPr>
              <a:t>&lt;/binding&gt; </a:t>
            </a:r>
          </a:p>
          <a:p>
            <a:pPr marL="0" indent="0" eaLnBrk="1" hangingPunct="1">
              <a:lnSpc>
                <a:spcPct val="80000"/>
              </a:lnSpc>
              <a:buNone/>
            </a:pPr>
            <a:r>
              <a:rPr lang="en-US" altLang="es-ES" sz="1400" dirty="0">
                <a:latin typeface="Courier New" pitchFamily="49" charset="0"/>
              </a:rPr>
              <a:t>&lt;service name="</a:t>
            </a:r>
            <a:r>
              <a:rPr lang="en-US" altLang="es-ES" sz="1400" dirty="0" err="1">
                <a:latin typeface="Courier New" pitchFamily="49" charset="0"/>
              </a:rPr>
              <a:t>StockQuoteService</a:t>
            </a:r>
            <a:r>
              <a:rPr lang="en-US" altLang="es-ES" sz="1400" dirty="0">
                <a:latin typeface="Courier New" pitchFamily="49" charset="0"/>
              </a:rPr>
              <a:t>"&gt;</a:t>
            </a:r>
          </a:p>
          <a:p>
            <a:pPr marL="457200" lvl="1" indent="0" eaLnBrk="1" hangingPunct="1">
              <a:lnSpc>
                <a:spcPct val="80000"/>
              </a:lnSpc>
              <a:buNone/>
            </a:pPr>
            <a:r>
              <a:rPr lang="en-US" altLang="es-ES" sz="1400" dirty="0">
                <a:latin typeface="Courier New" pitchFamily="49" charset="0"/>
              </a:rPr>
              <a:t>&lt;port name="</a:t>
            </a:r>
            <a:r>
              <a:rPr lang="en-US" altLang="es-ES" sz="1400" dirty="0" err="1">
                <a:latin typeface="Courier New" pitchFamily="49" charset="0"/>
              </a:rPr>
              <a:t>StockQuotePort</a:t>
            </a:r>
            <a:r>
              <a:rPr lang="en-US" altLang="es-ES" sz="1400" dirty="0">
                <a:latin typeface="Courier New" pitchFamily="49" charset="0"/>
              </a:rPr>
              <a:t>" binding="</a:t>
            </a:r>
            <a:r>
              <a:rPr lang="en-US" altLang="es-ES" sz="1400" dirty="0" err="1">
                <a:latin typeface="Courier New" pitchFamily="49" charset="0"/>
              </a:rPr>
              <a:t>tns:StockQuoteSoap</a:t>
            </a:r>
            <a:r>
              <a:rPr lang="en-US" altLang="es-ES" sz="1400" dirty="0">
                <a:latin typeface="Courier New" pitchFamily="49" charset="0"/>
              </a:rPr>
              <a:t>"&gt; </a:t>
            </a:r>
          </a:p>
          <a:p>
            <a:pPr marL="914400" lvl="2" indent="0" eaLnBrk="1" hangingPunct="1">
              <a:lnSpc>
                <a:spcPct val="80000"/>
              </a:lnSpc>
              <a:buNone/>
            </a:pPr>
            <a:r>
              <a:rPr lang="en-US" altLang="es-ES" sz="1400" b="1" dirty="0">
                <a:latin typeface="Courier New" pitchFamily="49" charset="0"/>
              </a:rPr>
              <a:t>&lt;</a:t>
            </a:r>
            <a:r>
              <a:rPr lang="en-US" altLang="es-ES" sz="1400" b="1" dirty="0" err="1">
                <a:latin typeface="Courier New" pitchFamily="49" charset="0"/>
              </a:rPr>
              <a:t>soap:address</a:t>
            </a:r>
            <a:r>
              <a:rPr lang="en-US" altLang="es-ES" sz="1400" b="1" dirty="0">
                <a:latin typeface="Courier New" pitchFamily="49" charset="0"/>
              </a:rPr>
              <a:t> location="mailto:subscribe@example.com"/&gt;</a:t>
            </a:r>
            <a:r>
              <a:rPr lang="en-US" altLang="es-ES" sz="1400" dirty="0">
                <a:latin typeface="Courier New" pitchFamily="49" charset="0"/>
              </a:rPr>
              <a:t> </a:t>
            </a:r>
          </a:p>
          <a:p>
            <a:pPr marL="457200" lvl="1" indent="0" eaLnBrk="1" hangingPunct="1">
              <a:lnSpc>
                <a:spcPct val="80000"/>
              </a:lnSpc>
              <a:buNone/>
            </a:pPr>
            <a:r>
              <a:rPr lang="en-US" altLang="es-ES" sz="1400" dirty="0">
                <a:latin typeface="Courier New" pitchFamily="49" charset="0"/>
              </a:rPr>
              <a:t>&lt;/port&gt; </a:t>
            </a:r>
          </a:p>
          <a:p>
            <a:pPr marL="0" indent="0" eaLnBrk="1" hangingPunct="1">
              <a:lnSpc>
                <a:spcPct val="80000"/>
              </a:lnSpc>
              <a:buNone/>
            </a:pPr>
            <a:r>
              <a:rPr lang="en-US" altLang="es-ES" sz="1400" dirty="0">
                <a:latin typeface="Courier New" pitchFamily="49" charset="0"/>
              </a:rPr>
              <a:t>&lt;/service&gt; </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60</a:t>
            </a:fld>
            <a:endParaRPr lang="es-ES" dirty="0"/>
          </a:p>
        </p:txBody>
      </p:sp>
    </p:spTree>
    <p:extLst>
      <p:ext uri="{BB962C8B-B14F-4D97-AF65-F5344CB8AC3E}">
        <p14:creationId xmlns:p14="http://schemas.microsoft.com/office/powerpoint/2010/main" val="128841198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a:t>Estándares de Servicios Web</a:t>
            </a:r>
          </a:p>
        </p:txBody>
      </p:sp>
      <p:sp>
        <p:nvSpPr>
          <p:cNvPr id="6" name="5 Marcador de contenido"/>
          <p:cNvSpPr>
            <a:spLocks noGrp="1"/>
          </p:cNvSpPr>
          <p:nvPr>
            <p:ph idx="1"/>
          </p:nvPr>
        </p:nvSpPr>
        <p:spPr/>
        <p:txBody>
          <a:bodyPr/>
          <a:lstStyle/>
          <a:p>
            <a:r>
              <a:rPr lang="es-ES" sz="2000" dirty="0"/>
              <a:t>Estándar WSDL 1.1/2.0. </a:t>
            </a:r>
            <a:r>
              <a:rPr lang="es-ES" sz="2000" b="1" dirty="0"/>
              <a:t>Componentes</a:t>
            </a:r>
            <a:r>
              <a:rPr lang="es-ES" sz="2000" dirty="0"/>
              <a:t>:</a:t>
            </a:r>
          </a:p>
        </p:txBody>
      </p:sp>
      <p:graphicFrame>
        <p:nvGraphicFramePr>
          <p:cNvPr id="8" name="7 Tabla"/>
          <p:cNvGraphicFramePr>
            <a:graphicFrameLocks noGrp="1"/>
          </p:cNvGraphicFramePr>
          <p:nvPr/>
        </p:nvGraphicFramePr>
        <p:xfrm>
          <a:off x="548640" y="1020722"/>
          <a:ext cx="8046720" cy="4639094"/>
        </p:xfrm>
        <a:graphic>
          <a:graphicData uri="http://schemas.openxmlformats.org/drawingml/2006/table">
            <a:tbl>
              <a:tblPr firstRow="1" bandRow="1">
                <a:tableStyleId>{5C22544A-7EE6-4342-B048-85BDC9FD1C3A}</a:tableStyleId>
              </a:tblPr>
              <a:tblGrid>
                <a:gridCol w="953897">
                  <a:extLst>
                    <a:ext uri="{9D8B030D-6E8A-4147-A177-3AD203B41FA5}">
                      <a16:colId xmlns:a16="http://schemas.microsoft.com/office/drawing/2014/main" val="20000"/>
                    </a:ext>
                  </a:extLst>
                </a:gridCol>
                <a:gridCol w="953897">
                  <a:extLst>
                    <a:ext uri="{9D8B030D-6E8A-4147-A177-3AD203B41FA5}">
                      <a16:colId xmlns:a16="http://schemas.microsoft.com/office/drawing/2014/main" val="20001"/>
                    </a:ext>
                  </a:extLst>
                </a:gridCol>
                <a:gridCol w="6138926">
                  <a:extLst>
                    <a:ext uri="{9D8B030D-6E8A-4147-A177-3AD203B41FA5}">
                      <a16:colId xmlns:a16="http://schemas.microsoft.com/office/drawing/2014/main" val="20002"/>
                    </a:ext>
                  </a:extLst>
                </a:gridCol>
              </a:tblGrid>
              <a:tr h="253670">
                <a:tc>
                  <a:txBody>
                    <a:bodyPr/>
                    <a:lstStyle/>
                    <a:p>
                      <a:pPr algn="ctr"/>
                      <a:r>
                        <a:rPr lang="es-ES" sz="1400" dirty="0"/>
                        <a:t>WSDL </a:t>
                      </a:r>
                      <a:r>
                        <a:rPr lang="es-ES" sz="1400" dirty="0">
                          <a:effectLst>
                            <a:outerShdw blurRad="38100" dist="38100" dir="2700000" algn="tl">
                              <a:srgbClr val="000000">
                                <a:alpha val="43137"/>
                              </a:srgbClr>
                            </a:outerShdw>
                          </a:effectLst>
                        </a:rPr>
                        <a:t>1.1</a:t>
                      </a:r>
                    </a:p>
                  </a:txBody>
                  <a:tcPr anchor="ctr"/>
                </a:tc>
                <a:tc>
                  <a:txBody>
                    <a:bodyPr/>
                    <a:lstStyle/>
                    <a:p>
                      <a:pPr algn="ctr"/>
                      <a:r>
                        <a:rPr lang="es-ES" sz="1400" dirty="0"/>
                        <a:t>WSDL </a:t>
                      </a:r>
                      <a:r>
                        <a:rPr lang="es-ES" sz="1400" dirty="0">
                          <a:effectLst>
                            <a:outerShdw blurRad="38100" dist="38100" dir="2700000" algn="tl">
                              <a:srgbClr val="000000">
                                <a:alpha val="43137"/>
                              </a:srgbClr>
                            </a:outerShdw>
                          </a:effectLst>
                        </a:rPr>
                        <a:t>2.0</a:t>
                      </a:r>
                    </a:p>
                  </a:txBody>
                  <a:tcPr anchor="ctr"/>
                </a:tc>
                <a:tc>
                  <a:txBody>
                    <a:bodyPr/>
                    <a:lstStyle/>
                    <a:p>
                      <a:pPr algn="ctr"/>
                      <a:r>
                        <a:rPr lang="es-ES" sz="1400" dirty="0"/>
                        <a:t>Descripción</a:t>
                      </a:r>
                    </a:p>
                  </a:txBody>
                  <a:tcPr anchor="ctr"/>
                </a:tc>
                <a:extLst>
                  <a:ext uri="{0D108BD9-81ED-4DB2-BD59-A6C34878D82A}">
                    <a16:rowId xmlns:a16="http://schemas.microsoft.com/office/drawing/2014/main" val="10000"/>
                  </a:ext>
                </a:extLst>
              </a:tr>
              <a:tr h="564614">
                <a:tc>
                  <a:txBody>
                    <a:bodyPr/>
                    <a:lstStyle/>
                    <a:p>
                      <a:pPr algn="ctr"/>
                      <a:r>
                        <a:rPr lang="es-ES" sz="1400" dirty="0" err="1">
                          <a:effectLst>
                            <a:outerShdw blurRad="38100" dist="38100" dir="2700000" algn="tl">
                              <a:srgbClr val="000000">
                                <a:alpha val="43137"/>
                              </a:srgbClr>
                            </a:outerShdw>
                          </a:effectLst>
                        </a:rPr>
                        <a:t>Service</a:t>
                      </a:r>
                      <a:endParaRPr lang="es-ES" sz="1400" dirty="0">
                        <a:effectLst>
                          <a:outerShdw blurRad="38100" dist="38100" dir="2700000" algn="tl">
                            <a:srgbClr val="000000">
                              <a:alpha val="43137"/>
                            </a:srgbClr>
                          </a:outerShdw>
                        </a:effectLst>
                      </a:endParaRPr>
                    </a:p>
                  </a:txBody>
                  <a:tcPr anchor="ctr"/>
                </a:tc>
                <a:tc>
                  <a:txBody>
                    <a:bodyPr/>
                    <a:lstStyle/>
                    <a:p>
                      <a:pPr algn="ctr"/>
                      <a:r>
                        <a:rPr lang="es-ES" sz="1400">
                          <a:effectLst>
                            <a:outerShdw blurRad="38100" dist="38100" dir="2700000" algn="tl">
                              <a:srgbClr val="000000">
                                <a:alpha val="43137"/>
                              </a:srgbClr>
                            </a:outerShdw>
                          </a:effectLst>
                        </a:rPr>
                        <a:t>Service</a:t>
                      </a:r>
                    </a:p>
                  </a:txBody>
                  <a:tcPr anchor="ctr"/>
                </a:tc>
                <a:tc>
                  <a:txBody>
                    <a:bodyPr/>
                    <a:lstStyle/>
                    <a:p>
                      <a:r>
                        <a:rPr lang="es-ES" sz="1400" noProof="0"/>
                        <a:t>Conjunto de funciones que</a:t>
                      </a:r>
                      <a:r>
                        <a:rPr lang="es-ES" sz="1400" baseline="0" noProof="0"/>
                        <a:t> el servicio expone y que son accesibles mediante protocolos de Internet</a:t>
                      </a:r>
                      <a:endParaRPr lang="es-ES" sz="1400" noProof="0"/>
                    </a:p>
                  </a:txBody>
                  <a:tcPr anchor="ctr"/>
                </a:tc>
                <a:extLst>
                  <a:ext uri="{0D108BD9-81ED-4DB2-BD59-A6C34878D82A}">
                    <a16:rowId xmlns:a16="http://schemas.microsoft.com/office/drawing/2014/main" val="10001"/>
                  </a:ext>
                </a:extLst>
              </a:tr>
              <a:tr h="564614">
                <a:tc>
                  <a:txBody>
                    <a:bodyPr/>
                    <a:lstStyle/>
                    <a:p>
                      <a:pPr algn="ctr"/>
                      <a:r>
                        <a:rPr lang="es-ES" sz="1400" dirty="0">
                          <a:effectLst>
                            <a:outerShdw blurRad="38100" dist="38100" dir="2700000" algn="tl">
                              <a:srgbClr val="000000">
                                <a:alpha val="43137"/>
                              </a:srgbClr>
                            </a:outerShdw>
                          </a:effectLst>
                        </a:rPr>
                        <a:t>Port</a:t>
                      </a:r>
                    </a:p>
                  </a:txBody>
                  <a:tcPr anchor="ctr"/>
                </a:tc>
                <a:tc>
                  <a:txBody>
                    <a:bodyPr/>
                    <a:lstStyle/>
                    <a:p>
                      <a:pPr algn="ctr"/>
                      <a:r>
                        <a:rPr lang="es-ES" sz="1400">
                          <a:effectLst>
                            <a:outerShdw blurRad="38100" dist="38100" dir="2700000" algn="tl">
                              <a:srgbClr val="000000">
                                <a:alpha val="43137"/>
                              </a:srgbClr>
                            </a:outerShdw>
                          </a:effectLst>
                        </a:rPr>
                        <a:t>Endpoint</a:t>
                      </a:r>
                    </a:p>
                  </a:txBody>
                  <a:tcPr anchor="ctr"/>
                </a:tc>
                <a:tc>
                  <a:txBody>
                    <a:bodyPr/>
                    <a:lstStyle/>
                    <a:p>
                      <a:r>
                        <a:rPr lang="es-ES" sz="1400" noProof="0"/>
                        <a:t>Define la dirección (o punto de conexión) a un WS. Normalmente</a:t>
                      </a:r>
                      <a:r>
                        <a:rPr lang="es-ES" sz="1400" baseline="0" noProof="0"/>
                        <a:t> es una URL para acceso HTTP</a:t>
                      </a:r>
                      <a:endParaRPr lang="es-ES" sz="1400" noProof="0"/>
                    </a:p>
                  </a:txBody>
                  <a:tcPr anchor="ctr"/>
                </a:tc>
                <a:extLst>
                  <a:ext uri="{0D108BD9-81ED-4DB2-BD59-A6C34878D82A}">
                    <a16:rowId xmlns:a16="http://schemas.microsoft.com/office/drawing/2014/main" val="10002"/>
                  </a:ext>
                </a:extLst>
              </a:tr>
              <a:tr h="564614">
                <a:tc>
                  <a:txBody>
                    <a:bodyPr/>
                    <a:lstStyle/>
                    <a:p>
                      <a:pPr algn="ctr"/>
                      <a:r>
                        <a:rPr lang="es-ES" sz="1400" dirty="0" err="1">
                          <a:effectLst>
                            <a:outerShdw blurRad="38100" dist="38100" dir="2700000" algn="tl">
                              <a:srgbClr val="000000">
                                <a:alpha val="43137"/>
                              </a:srgbClr>
                            </a:outerShdw>
                          </a:effectLst>
                        </a:rPr>
                        <a:t>Binding</a:t>
                      </a:r>
                      <a:endParaRPr lang="es-ES" sz="1400" dirty="0">
                        <a:effectLst>
                          <a:outerShdw blurRad="38100" dist="38100" dir="2700000" algn="tl">
                            <a:srgbClr val="000000">
                              <a:alpha val="43137"/>
                            </a:srgbClr>
                          </a:outerShdw>
                        </a:effectLst>
                      </a:endParaRPr>
                    </a:p>
                  </a:txBody>
                  <a:tcPr anchor="ctr"/>
                </a:tc>
                <a:tc>
                  <a:txBody>
                    <a:bodyPr/>
                    <a:lstStyle/>
                    <a:p>
                      <a:pPr algn="ctr"/>
                      <a:r>
                        <a:rPr lang="es-ES" sz="1400">
                          <a:effectLst>
                            <a:outerShdw blurRad="38100" dist="38100" dir="2700000" algn="tl">
                              <a:srgbClr val="000000">
                                <a:alpha val="43137"/>
                              </a:srgbClr>
                            </a:outerShdw>
                          </a:effectLst>
                        </a:rPr>
                        <a:t>Binding</a:t>
                      </a:r>
                    </a:p>
                  </a:txBody>
                  <a:tcPr anchor="ctr"/>
                </a:tc>
                <a:tc>
                  <a:txBody>
                    <a:bodyPr/>
                    <a:lstStyle/>
                    <a:p>
                      <a:r>
                        <a:rPr lang="es-ES" sz="1400" noProof="0"/>
                        <a:t>Especifica la interfaz y define</a:t>
                      </a:r>
                      <a:r>
                        <a:rPr lang="es-ES" sz="1400" baseline="0" noProof="0"/>
                        <a:t> el tipo de enlazado SOAP (RPC o document) y el protocolo de transporte (protocolo SOAP). </a:t>
                      </a:r>
                    </a:p>
                    <a:p>
                      <a:r>
                        <a:rPr lang="es-ES" sz="1400" baseline="0" noProof="0"/>
                        <a:t>También contiene la definición de las operaciones</a:t>
                      </a:r>
                      <a:endParaRPr lang="es-ES" sz="1400" noProof="0"/>
                    </a:p>
                  </a:txBody>
                  <a:tcPr anchor="ctr"/>
                </a:tc>
                <a:extLst>
                  <a:ext uri="{0D108BD9-81ED-4DB2-BD59-A6C34878D82A}">
                    <a16:rowId xmlns:a16="http://schemas.microsoft.com/office/drawing/2014/main" val="10003"/>
                  </a:ext>
                </a:extLst>
              </a:tr>
              <a:tr h="564614">
                <a:tc>
                  <a:txBody>
                    <a:bodyPr/>
                    <a:lstStyle/>
                    <a:p>
                      <a:pPr algn="ctr"/>
                      <a:r>
                        <a:rPr lang="es-ES" sz="1400">
                          <a:effectLst>
                            <a:outerShdw blurRad="38100" dist="38100" dir="2700000" algn="tl">
                              <a:srgbClr val="000000">
                                <a:alpha val="43137"/>
                              </a:srgbClr>
                            </a:outerShdw>
                          </a:effectLst>
                        </a:rPr>
                        <a:t>PortType</a:t>
                      </a:r>
                    </a:p>
                  </a:txBody>
                  <a:tcPr anchor="ctr"/>
                </a:tc>
                <a:tc>
                  <a:txBody>
                    <a:bodyPr/>
                    <a:lstStyle/>
                    <a:p>
                      <a:pPr algn="ctr"/>
                      <a:r>
                        <a:rPr lang="es-ES" sz="1400" dirty="0">
                          <a:effectLst>
                            <a:outerShdw blurRad="38100" dist="38100" dir="2700000" algn="tl">
                              <a:srgbClr val="000000">
                                <a:alpha val="43137"/>
                              </a:srgbClr>
                            </a:outerShdw>
                          </a:effectLst>
                        </a:rPr>
                        <a:t>Interface</a:t>
                      </a:r>
                    </a:p>
                  </a:txBody>
                  <a:tcPr anchor="ctr"/>
                </a:tc>
                <a:tc>
                  <a:txBody>
                    <a:bodyPr/>
                    <a:lstStyle/>
                    <a:p>
                      <a:r>
                        <a:rPr lang="es-ES" sz="1400" noProof="0"/>
                        <a:t>Define un servicio</a:t>
                      </a:r>
                      <a:r>
                        <a:rPr lang="es-ES" sz="1400" baseline="0" noProof="0"/>
                        <a:t> Web, las operaciones que pueden realizarse y los mensajes necesarios para realizar dicha operación</a:t>
                      </a:r>
                      <a:endParaRPr lang="es-ES" sz="1400" noProof="0"/>
                    </a:p>
                  </a:txBody>
                  <a:tcPr anchor="ctr"/>
                </a:tc>
                <a:extLst>
                  <a:ext uri="{0D108BD9-81ED-4DB2-BD59-A6C34878D82A}">
                    <a16:rowId xmlns:a16="http://schemas.microsoft.com/office/drawing/2014/main" val="10004"/>
                  </a:ext>
                </a:extLst>
              </a:tr>
              <a:tr h="564614">
                <a:tc>
                  <a:txBody>
                    <a:bodyPr/>
                    <a:lstStyle/>
                    <a:p>
                      <a:pPr algn="ctr"/>
                      <a:r>
                        <a:rPr lang="es-ES" sz="1400" dirty="0" err="1">
                          <a:effectLst>
                            <a:outerShdw blurRad="38100" dist="38100" dir="2700000" algn="tl">
                              <a:srgbClr val="000000">
                                <a:alpha val="43137"/>
                              </a:srgbClr>
                            </a:outerShdw>
                          </a:effectLst>
                        </a:rPr>
                        <a:t>Operation</a:t>
                      </a:r>
                      <a:endParaRPr lang="es-ES" sz="1400" dirty="0">
                        <a:effectLst>
                          <a:outerShdw blurRad="38100" dist="38100" dir="2700000" algn="tl">
                            <a:srgbClr val="000000">
                              <a:alpha val="43137"/>
                            </a:srgbClr>
                          </a:outerShdw>
                        </a:effectLst>
                      </a:endParaRPr>
                    </a:p>
                  </a:txBody>
                  <a:tcPr anchor="ctr"/>
                </a:tc>
                <a:tc>
                  <a:txBody>
                    <a:bodyPr/>
                    <a:lstStyle/>
                    <a:p>
                      <a:pPr algn="ctr"/>
                      <a:r>
                        <a:rPr lang="es-ES" sz="1400" dirty="0" err="1">
                          <a:effectLst>
                            <a:outerShdw blurRad="38100" dist="38100" dir="2700000" algn="tl">
                              <a:srgbClr val="000000">
                                <a:alpha val="43137"/>
                              </a:srgbClr>
                            </a:outerShdw>
                          </a:effectLst>
                        </a:rPr>
                        <a:t>Operation</a:t>
                      </a:r>
                      <a:endParaRPr lang="es-ES" sz="1400" dirty="0">
                        <a:effectLst>
                          <a:outerShdw blurRad="38100" dist="38100" dir="2700000" algn="tl">
                            <a:srgbClr val="000000">
                              <a:alpha val="43137"/>
                            </a:srgbClr>
                          </a:outerShdw>
                        </a:effectLst>
                      </a:endParaRPr>
                    </a:p>
                  </a:txBody>
                  <a:tcPr anchor="ctr"/>
                </a:tc>
                <a:tc>
                  <a:txBody>
                    <a:bodyPr/>
                    <a:lstStyle/>
                    <a:p>
                      <a:r>
                        <a:rPr lang="es-ES" sz="1400" noProof="0"/>
                        <a:t>Define las acciones</a:t>
                      </a:r>
                      <a:r>
                        <a:rPr lang="es-ES" sz="1400" baseline="0" noProof="0"/>
                        <a:t> SOAP (operaciones) y la forma en la que se codifica el mensaje SOAP</a:t>
                      </a:r>
                      <a:endParaRPr lang="es-ES" sz="1400" noProof="0"/>
                    </a:p>
                  </a:txBody>
                  <a:tcPr anchor="ctr"/>
                </a:tc>
                <a:extLst>
                  <a:ext uri="{0D108BD9-81ED-4DB2-BD59-A6C34878D82A}">
                    <a16:rowId xmlns:a16="http://schemas.microsoft.com/office/drawing/2014/main" val="10005"/>
                  </a:ext>
                </a:extLst>
              </a:tr>
              <a:tr h="564614">
                <a:tc>
                  <a:txBody>
                    <a:bodyPr/>
                    <a:lstStyle/>
                    <a:p>
                      <a:pPr algn="ctr"/>
                      <a:r>
                        <a:rPr lang="es-ES" sz="1400">
                          <a:effectLst>
                            <a:outerShdw blurRad="38100" dist="38100" dir="2700000" algn="tl">
                              <a:srgbClr val="000000">
                                <a:alpha val="43137"/>
                              </a:srgbClr>
                            </a:outerShdw>
                          </a:effectLst>
                        </a:rPr>
                        <a:t>Message</a:t>
                      </a:r>
                    </a:p>
                  </a:txBody>
                  <a:tcPr anchor="ctr"/>
                </a:tc>
                <a:tc>
                  <a:txBody>
                    <a:bodyPr/>
                    <a:lstStyle/>
                    <a:p>
                      <a:pPr algn="ctr"/>
                      <a:r>
                        <a:rPr lang="es-ES" sz="1400" dirty="0">
                          <a:effectLst>
                            <a:outerShdw blurRad="38100" dist="38100" dir="2700000" algn="tl">
                              <a:srgbClr val="000000">
                                <a:alpha val="43137"/>
                              </a:srgbClr>
                            </a:outerShdw>
                          </a:effectLst>
                        </a:rPr>
                        <a:t>n/a</a:t>
                      </a:r>
                    </a:p>
                  </a:txBody>
                  <a:tcPr anchor="ctr"/>
                </a:tc>
                <a:tc>
                  <a:txBody>
                    <a:bodyPr/>
                    <a:lstStyle/>
                    <a:p>
                      <a:r>
                        <a:rPr lang="es-ES" sz="1400" noProof="0" dirty="0"/>
                        <a:t>Los mensajes están asociados a las operaciones, contienen información necesaria para invocar</a:t>
                      </a:r>
                      <a:r>
                        <a:rPr lang="es-ES" sz="1400" baseline="0" noProof="0" dirty="0"/>
                        <a:t> la operación.</a:t>
                      </a:r>
                    </a:p>
                    <a:p>
                      <a:r>
                        <a:rPr lang="es-ES" sz="1400" baseline="0" noProof="0" dirty="0"/>
                        <a:t>Cada mensaje está compuesto de una o varias partes lógicas y tiene asociado un tipo determinado (</a:t>
                      </a:r>
                      <a:r>
                        <a:rPr lang="es-ES" sz="1400" i="1" baseline="0" noProof="0" dirty="0" err="1"/>
                        <a:t>Type</a:t>
                      </a:r>
                      <a:r>
                        <a:rPr lang="es-ES" sz="1400" baseline="0" noProof="0" dirty="0"/>
                        <a:t> en XML </a:t>
                      </a:r>
                      <a:r>
                        <a:rPr lang="es-ES" sz="1400" baseline="0" noProof="0" dirty="0" err="1"/>
                        <a:t>Schema</a:t>
                      </a:r>
                      <a:r>
                        <a:rPr lang="es-ES" sz="1400" baseline="0" noProof="0" dirty="0"/>
                        <a:t>)</a:t>
                      </a:r>
                      <a:endParaRPr lang="es-ES" sz="1400" noProof="0" dirty="0"/>
                    </a:p>
                  </a:txBody>
                  <a:tcPr anchor="ctr"/>
                </a:tc>
                <a:extLst>
                  <a:ext uri="{0D108BD9-81ED-4DB2-BD59-A6C34878D82A}">
                    <a16:rowId xmlns:a16="http://schemas.microsoft.com/office/drawing/2014/main" val="10006"/>
                  </a:ext>
                </a:extLst>
              </a:tr>
              <a:tr h="399438">
                <a:tc>
                  <a:txBody>
                    <a:bodyPr/>
                    <a:lstStyle/>
                    <a:p>
                      <a:pPr algn="ctr"/>
                      <a:r>
                        <a:rPr lang="es-ES" sz="1400" dirty="0" err="1">
                          <a:effectLst>
                            <a:outerShdw blurRad="38100" dist="38100" dir="2700000" algn="tl">
                              <a:srgbClr val="000000">
                                <a:alpha val="43137"/>
                              </a:srgbClr>
                            </a:outerShdw>
                          </a:effectLst>
                        </a:rPr>
                        <a:t>Types</a:t>
                      </a:r>
                      <a:endParaRPr lang="es-ES" sz="1400" dirty="0">
                        <a:effectLst>
                          <a:outerShdw blurRad="38100" dist="38100" dir="2700000" algn="tl">
                            <a:srgbClr val="000000">
                              <a:alpha val="43137"/>
                            </a:srgbClr>
                          </a:outerShdw>
                        </a:effectLst>
                      </a:endParaRPr>
                    </a:p>
                  </a:txBody>
                  <a:tcPr anchor="ctr"/>
                </a:tc>
                <a:tc>
                  <a:txBody>
                    <a:bodyPr/>
                    <a:lstStyle/>
                    <a:p>
                      <a:pPr algn="ctr"/>
                      <a:r>
                        <a:rPr lang="es-ES" sz="1400" dirty="0" err="1">
                          <a:effectLst>
                            <a:outerShdw blurRad="38100" dist="38100" dir="2700000" algn="tl">
                              <a:srgbClr val="000000">
                                <a:alpha val="43137"/>
                              </a:srgbClr>
                            </a:outerShdw>
                          </a:effectLst>
                        </a:rPr>
                        <a:t>Types</a:t>
                      </a:r>
                      <a:endParaRPr lang="es-ES" sz="1400" dirty="0">
                        <a:effectLst>
                          <a:outerShdw blurRad="38100" dist="38100" dir="2700000" algn="tl">
                            <a:srgbClr val="000000">
                              <a:alpha val="43137"/>
                            </a:srgbClr>
                          </a:outerShdw>
                        </a:effectLst>
                      </a:endParaRPr>
                    </a:p>
                  </a:txBody>
                  <a:tcPr anchor="ctr"/>
                </a:tc>
                <a:tc>
                  <a:txBody>
                    <a:bodyPr/>
                    <a:lstStyle/>
                    <a:p>
                      <a:r>
                        <a:rPr lang="es-ES" sz="1400" noProof="0" dirty="0"/>
                        <a:t>Describe</a:t>
                      </a:r>
                      <a:r>
                        <a:rPr lang="es-ES" sz="1400" baseline="0" noProof="0" dirty="0"/>
                        <a:t> el tipo de los datos mediante XML </a:t>
                      </a:r>
                      <a:r>
                        <a:rPr lang="es-ES" sz="1400" baseline="0" noProof="0" dirty="0" err="1"/>
                        <a:t>Schema</a:t>
                      </a:r>
                      <a:endParaRPr lang="es-ES" sz="1400" noProof="0" dirty="0"/>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698721573"/>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6" name="5 Marcador de contenido"/>
          <p:cNvSpPr>
            <a:spLocks noGrp="1"/>
          </p:cNvSpPr>
          <p:nvPr>
            <p:ph idx="1"/>
          </p:nvPr>
        </p:nvSpPr>
        <p:spPr/>
        <p:txBody>
          <a:bodyPr/>
          <a:lstStyle/>
          <a:p>
            <a:r>
              <a:rPr lang="es-ES" sz="2400" dirty="0"/>
              <a:t>Ejemplo de WSDL</a:t>
            </a:r>
          </a:p>
        </p:txBody>
      </p:sp>
      <p:sp>
        <p:nvSpPr>
          <p:cNvPr id="7" name="6 Rectángulo"/>
          <p:cNvSpPr/>
          <p:nvPr/>
        </p:nvSpPr>
        <p:spPr>
          <a:xfrm>
            <a:off x="0" y="5352039"/>
            <a:ext cx="1927131" cy="307777"/>
          </a:xfrm>
          <a:prstGeom prst="rect">
            <a:avLst/>
          </a:prstGeom>
        </p:spPr>
        <p:txBody>
          <a:bodyPr wrap="none">
            <a:spAutoFit/>
          </a:bodyPr>
          <a:lstStyle/>
          <a:p>
            <a:r>
              <a:rPr lang="es-ES" sz="1400" i="1" dirty="0"/>
              <a:t>Extraído de </a:t>
            </a:r>
            <a:r>
              <a:rPr lang="es-ES" sz="1400" dirty="0" err="1"/>
              <a:t>Wikipedia</a:t>
            </a:r>
            <a:endParaRPr lang="es-ES" sz="1400" i="1" dirty="0"/>
          </a:p>
        </p:txBody>
      </p:sp>
      <p:pic>
        <p:nvPicPr>
          <p:cNvPr id="40962" name="Picture 2" descr="http://alexkeim.files.wordpress.com/2008/02/connections.gif"/>
          <p:cNvPicPr>
            <a:picLocks noChangeAspect="1" noChangeArrowheads="1"/>
          </p:cNvPicPr>
          <p:nvPr/>
        </p:nvPicPr>
        <p:blipFill>
          <a:blip r:embed="rId3" cstate="print"/>
          <a:srcRect/>
          <a:stretch>
            <a:fillRect/>
          </a:stretch>
        </p:blipFill>
        <p:spPr bwMode="auto">
          <a:xfrm>
            <a:off x="3146960" y="0"/>
            <a:ext cx="5997039" cy="6875085"/>
          </a:xfrm>
          <a:prstGeom prst="rect">
            <a:avLst/>
          </a:prstGeom>
          <a:noFill/>
        </p:spPr>
      </p:pic>
      <p:pic>
        <p:nvPicPr>
          <p:cNvPr id="40964" name="Picture 4" descr="File:WSDL 11vs20.png"/>
          <p:cNvPicPr>
            <a:picLocks noChangeAspect="1" noChangeArrowheads="1"/>
          </p:cNvPicPr>
          <p:nvPr/>
        </p:nvPicPr>
        <p:blipFill>
          <a:blip r:embed="rId4" cstate="print"/>
          <a:srcRect/>
          <a:stretch>
            <a:fillRect/>
          </a:stretch>
        </p:blipFill>
        <p:spPr bwMode="auto">
          <a:xfrm>
            <a:off x="13449" y="1435584"/>
            <a:ext cx="3325091" cy="2946283"/>
          </a:xfrm>
          <a:prstGeom prst="rect">
            <a:avLst/>
          </a:prstGeom>
          <a:noFill/>
        </p:spPr>
      </p:pic>
    </p:spTree>
    <p:extLst>
      <p:ext uri="{BB962C8B-B14F-4D97-AF65-F5344CB8AC3E}">
        <p14:creationId xmlns:p14="http://schemas.microsoft.com/office/powerpoint/2010/main" val="2930251365"/>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685800" y="2318657"/>
            <a:ext cx="7772400" cy="1905681"/>
          </a:xfrm>
        </p:spPr>
        <p:txBody>
          <a:bodyPr>
            <a:normAutofit fontScale="90000"/>
          </a:bodyPr>
          <a:lstStyle/>
          <a:p>
            <a:r>
              <a:rPr lang="es-ES" dirty="0"/>
              <a:t>UDDI</a:t>
            </a:r>
            <a:br>
              <a:rPr lang="es-ES" dirty="0"/>
            </a:br>
            <a:r>
              <a:rPr lang="es-ES" dirty="0"/>
              <a:t>(Descripción, Descubrimiento e Interacción Universales –para servicios web-)</a:t>
            </a:r>
          </a:p>
        </p:txBody>
      </p:sp>
      <p:sp>
        <p:nvSpPr>
          <p:cNvPr id="10" name="9 Subtítulo"/>
          <p:cNvSpPr>
            <a:spLocks noGrp="1"/>
          </p:cNvSpPr>
          <p:nvPr>
            <p:ph type="subTitle" idx="1"/>
          </p:nvPr>
        </p:nvSpPr>
        <p:spPr/>
        <p:txBody>
          <a:bodyPr/>
          <a:lstStyle/>
          <a:p>
            <a:endParaRPr lang="es-ES"/>
          </a:p>
        </p:txBody>
      </p:sp>
    </p:spTree>
    <p:extLst>
      <p:ext uri="{BB962C8B-B14F-4D97-AF65-F5344CB8AC3E}">
        <p14:creationId xmlns:p14="http://schemas.microsoft.com/office/powerpoint/2010/main" val="9403507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altLang="es-ES" dirty="0"/>
              <a:t>UDDI (Universal Description, Discovery and Integration)</a:t>
            </a:r>
            <a:endParaRPr lang="es-ES" altLang="es-ES" dirty="0"/>
          </a:p>
        </p:txBody>
      </p:sp>
      <p:sp>
        <p:nvSpPr>
          <p:cNvPr id="20483" name="Rectangle 3"/>
          <p:cNvSpPr>
            <a:spLocks noGrp="1" noChangeArrowheads="1"/>
          </p:cNvSpPr>
          <p:nvPr>
            <p:ph type="body" idx="1"/>
          </p:nvPr>
        </p:nvSpPr>
        <p:spPr/>
        <p:txBody>
          <a:bodyPr>
            <a:normAutofit/>
          </a:bodyPr>
          <a:lstStyle/>
          <a:p>
            <a:r>
              <a:rPr lang="es-ES" altLang="es-ES" dirty="0"/>
              <a:t>Propósito de UDDI:</a:t>
            </a:r>
          </a:p>
          <a:p>
            <a:pPr lvl="1"/>
            <a:r>
              <a:rPr lang="es-ES" altLang="es-ES" dirty="0"/>
              <a:t>El número de proveedores de servicios web aumenta =&gt; se necesita un sistema de referencia que permita localizar estos servicios. </a:t>
            </a:r>
          </a:p>
          <a:p>
            <a:r>
              <a:rPr lang="es-ES" altLang="es-ES" dirty="0"/>
              <a:t>Descubrimiento:</a:t>
            </a:r>
          </a:p>
          <a:p>
            <a:pPr lvl="1"/>
            <a:r>
              <a:rPr lang="es-ES" altLang="es-ES" dirty="0"/>
              <a:t>Una vez creado el servicio web el siguiente paso consiste en definir cómo se dará a conocer el servicio Web para que los clientes interesados puedan descubrirlo fácilmente y utilizarlo en sus aplicaciones.</a:t>
            </a:r>
          </a:p>
          <a:p>
            <a:endParaRPr lang="es-E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64</a:t>
            </a:fld>
            <a:endParaRPr lang="es-ES" dirty="0"/>
          </a:p>
        </p:txBody>
      </p:sp>
    </p:spTree>
    <p:extLst>
      <p:ext uri="{BB962C8B-B14F-4D97-AF65-F5344CB8AC3E}">
        <p14:creationId xmlns:p14="http://schemas.microsoft.com/office/powerpoint/2010/main" val="235348419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s-ES" dirty="0" err="1"/>
              <a:t>Introducción</a:t>
            </a:r>
            <a:r>
              <a:rPr lang="en-US" altLang="es-ES" dirty="0"/>
              <a:t> a UDDI</a:t>
            </a:r>
          </a:p>
        </p:txBody>
      </p:sp>
      <p:sp>
        <p:nvSpPr>
          <p:cNvPr id="40963" name="Rectangle 3"/>
          <p:cNvSpPr>
            <a:spLocks noGrp="1" noChangeArrowheads="1"/>
          </p:cNvSpPr>
          <p:nvPr>
            <p:ph type="body" idx="1"/>
          </p:nvPr>
        </p:nvSpPr>
        <p:spPr/>
        <p:txBody>
          <a:bodyPr/>
          <a:lstStyle/>
          <a:p>
            <a:r>
              <a:rPr lang="es-ES" altLang="es-ES" b="1" dirty="0">
                <a:solidFill>
                  <a:schemeClr val="tx2"/>
                </a:solidFill>
              </a:rPr>
              <a:t>UDDI </a:t>
            </a:r>
            <a:r>
              <a:rPr lang="es-ES" altLang="es-ES" dirty="0"/>
              <a:t>es un registro público diseñado para almacenar de forma estructurada información sobre empresas y los servicios que éstas ofrecen. </a:t>
            </a:r>
          </a:p>
          <a:p>
            <a:pPr eaLnBrk="1" hangingPunct="1"/>
            <a:endParaRPr lang="en-US" altLang="es-ES" dirty="0"/>
          </a:p>
          <a:p>
            <a:pPr eaLnBrk="1" hangingPunct="1"/>
            <a:r>
              <a:rPr lang="en-US" altLang="es-ES" dirty="0"/>
              <a:t>¿</a:t>
            </a:r>
            <a:r>
              <a:rPr lang="en-US" altLang="es-ES" dirty="0" err="1"/>
              <a:t>Qué</a:t>
            </a:r>
            <a:r>
              <a:rPr lang="en-US" altLang="es-ES" dirty="0"/>
              <a:t> </a:t>
            </a:r>
            <a:r>
              <a:rPr lang="en-US" altLang="es-ES" dirty="0" err="1"/>
              <a:t>contiene</a:t>
            </a:r>
            <a:r>
              <a:rPr lang="en-US" altLang="es-ES" dirty="0"/>
              <a:t> UDDI?</a:t>
            </a:r>
          </a:p>
          <a:p>
            <a:pPr lvl="1"/>
            <a:r>
              <a:rPr lang="en-US" altLang="es-ES" dirty="0" err="1"/>
              <a:t>Proveedores</a:t>
            </a:r>
            <a:r>
              <a:rPr lang="en-US" altLang="es-ES" dirty="0"/>
              <a:t> de </a:t>
            </a:r>
            <a:r>
              <a:rPr lang="en-US" altLang="es-ES" dirty="0" err="1"/>
              <a:t>servicios</a:t>
            </a:r>
            <a:r>
              <a:rPr lang="en-US" altLang="es-ES" dirty="0"/>
              <a:t>: </a:t>
            </a:r>
            <a:r>
              <a:rPr lang="en-US" altLang="es-ES" dirty="0" err="1"/>
              <a:t>empresas</a:t>
            </a:r>
            <a:r>
              <a:rPr lang="en-US" altLang="es-ES" dirty="0"/>
              <a:t> y </a:t>
            </a:r>
            <a:r>
              <a:rPr lang="en-US" altLang="es-ES" dirty="0" err="1"/>
              <a:t>particulares</a:t>
            </a:r>
            <a:endParaRPr lang="en-US" altLang="es-ES" dirty="0"/>
          </a:p>
          <a:p>
            <a:pPr lvl="1"/>
            <a:r>
              <a:rPr lang="en-US" altLang="es-ES" dirty="0"/>
              <a:t>Los </a:t>
            </a:r>
            <a:r>
              <a:rPr lang="en-US" altLang="es-ES" dirty="0" err="1"/>
              <a:t>servicios</a:t>
            </a:r>
            <a:r>
              <a:rPr lang="en-US" altLang="es-ES" dirty="0"/>
              <a:t> </a:t>
            </a:r>
            <a:r>
              <a:rPr lang="en-US" altLang="es-ES" dirty="0" err="1"/>
              <a:t>que</a:t>
            </a:r>
            <a:r>
              <a:rPr lang="en-US" altLang="es-ES" dirty="0"/>
              <a:t> los </a:t>
            </a:r>
            <a:r>
              <a:rPr lang="en-US" altLang="es-ES" dirty="0" err="1"/>
              <a:t>proveedores</a:t>
            </a:r>
            <a:r>
              <a:rPr lang="en-US" altLang="es-ES" dirty="0"/>
              <a:t> </a:t>
            </a:r>
            <a:r>
              <a:rPr lang="en-US" altLang="es-ES" dirty="0" err="1"/>
              <a:t>exponen</a:t>
            </a:r>
            <a:endParaRPr lang="en-US" altLang="es-ES" dirty="0"/>
          </a:p>
          <a:p>
            <a:pPr lvl="1"/>
            <a:r>
              <a:rPr lang="en-US" altLang="es-ES" dirty="0"/>
              <a:t>Enlaces (</a:t>
            </a:r>
            <a:r>
              <a:rPr lang="en-US" altLang="es-ES" dirty="0" err="1"/>
              <a:t>localizaciones</a:t>
            </a:r>
            <a:r>
              <a:rPr lang="en-US" altLang="es-ES" dirty="0"/>
              <a:t>) de </a:t>
            </a:r>
            <a:r>
              <a:rPr lang="en-US" altLang="es-ES" dirty="0" err="1"/>
              <a:t>dichos</a:t>
            </a:r>
            <a:r>
              <a:rPr lang="en-US" altLang="es-ES" dirty="0"/>
              <a:t> </a:t>
            </a:r>
            <a:r>
              <a:rPr lang="en-US" altLang="es-ES" dirty="0" err="1"/>
              <a:t>servicios</a:t>
            </a:r>
            <a:endParaRPr lang="en-US" altLang="es-ES" dirty="0"/>
          </a:p>
          <a:p>
            <a:pPr lvl="1"/>
            <a:r>
              <a:rPr lang="en-US" altLang="es-ES" dirty="0"/>
              <a:t>Interfaces </a:t>
            </a:r>
            <a:r>
              <a:rPr lang="en-US" altLang="es-ES" dirty="0" err="1"/>
              <a:t>soportadas</a:t>
            </a:r>
            <a:r>
              <a:rPr lang="en-US" altLang="es-ES" dirty="0"/>
              <a:t> </a:t>
            </a:r>
            <a:r>
              <a:rPr lang="en-US" altLang="es-ES" dirty="0" err="1"/>
              <a:t>por</a:t>
            </a:r>
            <a:r>
              <a:rPr lang="en-US" altLang="es-ES" dirty="0"/>
              <a:t> </a:t>
            </a:r>
            <a:r>
              <a:rPr lang="en-US" altLang="es-ES" dirty="0" err="1"/>
              <a:t>estos</a:t>
            </a:r>
            <a:r>
              <a:rPr lang="en-US" altLang="es-ES" dirty="0"/>
              <a:t> </a:t>
            </a:r>
            <a:r>
              <a:rPr lang="en-US" altLang="es-ES" dirty="0" err="1"/>
              <a:t>servicios</a:t>
            </a:r>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65</a:t>
            </a:fld>
            <a:endParaRPr lang="es-ES" dirty="0"/>
          </a:p>
        </p:txBody>
      </p:sp>
    </p:spTree>
    <p:extLst>
      <p:ext uri="{BB962C8B-B14F-4D97-AF65-F5344CB8AC3E}">
        <p14:creationId xmlns:p14="http://schemas.microsoft.com/office/powerpoint/2010/main" val="32304986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a:t>¿Cómo muestra UDDI la información de un servicio web?</a:t>
            </a:r>
          </a:p>
        </p:txBody>
      </p:sp>
      <p:sp>
        <p:nvSpPr>
          <p:cNvPr id="28674" name="Rectangle 3"/>
          <p:cNvSpPr>
            <a:spLocks noGrp="1" noChangeArrowheads="1"/>
          </p:cNvSpPr>
          <p:nvPr>
            <p:ph type="body" idx="1"/>
          </p:nvPr>
        </p:nvSpPr>
        <p:spPr/>
        <p:txBody>
          <a:bodyPr>
            <a:normAutofit fontScale="92500" lnSpcReduction="10000"/>
          </a:bodyPr>
          <a:lstStyle/>
          <a:p>
            <a:r>
              <a:rPr lang="es-ES" altLang="es-ES" dirty="0"/>
              <a:t>UDDI codifica tres tipos de información acerca de un servicio web.</a:t>
            </a:r>
          </a:p>
          <a:p>
            <a:pPr lvl="1"/>
            <a:r>
              <a:rPr lang="es-AR" altLang="es-ES" dirty="0"/>
              <a:t>Páginas blancas: Información de contacto. Dirección, contacto y otros identificadores conocidos. </a:t>
            </a:r>
          </a:p>
          <a:p>
            <a:pPr lvl="1"/>
            <a:r>
              <a:rPr lang="es-AR" altLang="es-ES" dirty="0"/>
              <a:t>Páginas amarillas: Información de la industria. Categorización industrial basada en taxonomías.</a:t>
            </a:r>
          </a:p>
          <a:p>
            <a:pPr lvl="1"/>
            <a:r>
              <a:rPr lang="es-AR" altLang="es-ES" dirty="0"/>
              <a:t>Páginas  verdes: Información técnica sobre los servicios que aportan las propias empresas y especificaciones de los mismos </a:t>
            </a:r>
          </a:p>
          <a:p>
            <a:r>
              <a:rPr lang="es-ES" altLang="es-ES" dirty="0"/>
              <a:t>Cada tipo de información está asociada a una sección y cada sección tendrá un tipo de entidad (a nivel técnico) que permite almacenar dicha información </a:t>
            </a:r>
          </a:p>
          <a:p>
            <a:endParaRPr lang="es-ES" altLang="es-ES" dirty="0"/>
          </a:p>
          <a:p>
            <a:endParaRPr lang="es-E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66</a:t>
            </a:fld>
            <a:endParaRPr lang="es-ES" dirty="0"/>
          </a:p>
        </p:txBody>
      </p:sp>
    </p:spTree>
    <p:extLst>
      <p:ext uri="{BB962C8B-B14F-4D97-AF65-F5344CB8AC3E}">
        <p14:creationId xmlns:p14="http://schemas.microsoft.com/office/powerpoint/2010/main" val="15406816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dirty="0"/>
              <a:t>Entidades para cada tipo de sección en UDDI</a:t>
            </a:r>
          </a:p>
        </p:txBody>
      </p:sp>
      <p:sp>
        <p:nvSpPr>
          <p:cNvPr id="29698" name="Rectangle 3"/>
          <p:cNvSpPr>
            <a:spLocks noGrp="1" noChangeArrowheads="1"/>
          </p:cNvSpPr>
          <p:nvPr>
            <p:ph type="body" idx="1"/>
          </p:nvPr>
        </p:nvSpPr>
        <p:spPr/>
        <p:txBody>
          <a:bodyPr>
            <a:normAutofit fontScale="92500" lnSpcReduction="20000"/>
          </a:bodyPr>
          <a:lstStyle/>
          <a:p>
            <a:r>
              <a:rPr lang="es-ES" altLang="es-ES" dirty="0"/>
              <a:t>Sección (páginas) blanca: </a:t>
            </a:r>
          </a:p>
          <a:p>
            <a:pPr lvl="1"/>
            <a:r>
              <a:rPr lang="es-ES" altLang="es-ES" dirty="0"/>
              <a:t>Almacena estructuras de tipo </a:t>
            </a:r>
            <a:r>
              <a:rPr lang="es-ES" altLang="es-ES" dirty="0" err="1"/>
              <a:t>bussinessEntity</a:t>
            </a:r>
            <a:r>
              <a:rPr lang="es-ES" altLang="es-ES" dirty="0"/>
              <a:t> =&gt; describe a un proveedor de servicios Web.</a:t>
            </a:r>
          </a:p>
          <a:p>
            <a:r>
              <a:rPr lang="es-ES" altLang="es-ES" dirty="0"/>
              <a:t>Sección (páginas) amarilla:</a:t>
            </a:r>
          </a:p>
          <a:p>
            <a:pPr lvl="1"/>
            <a:r>
              <a:rPr lang="es-ES" altLang="es-ES" dirty="0"/>
              <a:t>Se utiliza la estructura tipo </a:t>
            </a:r>
            <a:r>
              <a:rPr lang="es-ES" altLang="es-ES" dirty="0" err="1"/>
              <a:t>bussinessService</a:t>
            </a:r>
            <a:r>
              <a:rPr lang="es-ES" altLang="es-ES" dirty="0"/>
              <a:t> =&gt; describe una familia de servicios Web ofrecidos por el proveedor descrito en el </a:t>
            </a:r>
            <a:r>
              <a:rPr lang="es-ES" altLang="es-ES" dirty="0" err="1"/>
              <a:t>bussinnessEntity</a:t>
            </a:r>
            <a:r>
              <a:rPr lang="es-ES" altLang="es-ES" dirty="0"/>
              <a:t>.</a:t>
            </a:r>
          </a:p>
          <a:p>
            <a:r>
              <a:rPr lang="es-ES" altLang="es-ES" dirty="0"/>
              <a:t>Sección (páginas) verde</a:t>
            </a:r>
          </a:p>
          <a:p>
            <a:pPr lvl="1"/>
            <a:r>
              <a:rPr lang="es-ES" altLang="es-ES" dirty="0"/>
              <a:t>Se almacena entre las estructuras tipo </a:t>
            </a:r>
            <a:r>
              <a:rPr lang="es-ES" altLang="es-ES" dirty="0" err="1"/>
              <a:t>bindingTemplate</a:t>
            </a:r>
            <a:r>
              <a:rPr lang="es-ES" altLang="es-ES" dirty="0"/>
              <a:t> =&gt; describen la información técnica de acceso a un servicio Web concreto.</a:t>
            </a:r>
          </a:p>
          <a:p>
            <a:pPr lvl="2"/>
            <a:r>
              <a:rPr lang="es-AR" altLang="es-ES" dirty="0"/>
              <a:t>Dirección donde el servicio puede ser accedido: Puede ser una </a:t>
            </a:r>
            <a:r>
              <a:rPr lang="es-AR" altLang="es-ES" dirty="0" err="1"/>
              <a:t>url</a:t>
            </a:r>
            <a:r>
              <a:rPr lang="es-AR" altLang="es-ES" dirty="0"/>
              <a:t>, una dirección de email, o un numero de teléfono</a:t>
            </a:r>
            <a:r>
              <a:rPr lang="es-ES" altLang="es-ES" dirty="0"/>
              <a:t> </a:t>
            </a:r>
          </a:p>
          <a:p>
            <a:pPr lvl="2"/>
            <a:r>
              <a:rPr lang="es-AR" altLang="es-ES" dirty="0" err="1"/>
              <a:t>tModelInstanceDetaills</a:t>
            </a:r>
            <a:r>
              <a:rPr lang="es-AR" altLang="es-ES" dirty="0"/>
              <a:t>: Descripción técnica del servicio</a:t>
            </a:r>
            <a:r>
              <a:rPr lang="es-ES" altLang="es-ES" dirty="0"/>
              <a:t> </a:t>
            </a:r>
          </a:p>
          <a:p>
            <a:pPr lvl="2"/>
            <a:endParaRPr lang="es-ES" altLang="es-ES" dirty="0"/>
          </a:p>
          <a:p>
            <a:pPr lvl="1"/>
            <a:endParaRPr lang="es-AR"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67</a:t>
            </a:fld>
            <a:endParaRPr lang="es-ES" dirty="0"/>
          </a:p>
        </p:txBody>
      </p:sp>
    </p:spTree>
    <p:extLst>
      <p:ext uri="{BB962C8B-B14F-4D97-AF65-F5344CB8AC3E}">
        <p14:creationId xmlns:p14="http://schemas.microsoft.com/office/powerpoint/2010/main" val="243524688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ltLang="es-ES" dirty="0" err="1"/>
              <a:t>Entidades</a:t>
            </a:r>
            <a:r>
              <a:rPr lang="en-US" altLang="es-ES" dirty="0"/>
              <a:t> </a:t>
            </a:r>
            <a:r>
              <a:rPr lang="en-US" altLang="es-ES" dirty="0" err="1"/>
              <a:t>en</a:t>
            </a:r>
            <a:r>
              <a:rPr lang="en-US" altLang="es-ES" dirty="0"/>
              <a:t> UDDI</a:t>
            </a:r>
          </a:p>
        </p:txBody>
      </p:sp>
      <p:sp>
        <p:nvSpPr>
          <p:cNvPr id="41987" name="Rectangle 3"/>
          <p:cNvSpPr>
            <a:spLocks noGrp="1" noChangeArrowheads="1"/>
          </p:cNvSpPr>
          <p:nvPr>
            <p:ph type="body" idx="1"/>
          </p:nvPr>
        </p:nvSpPr>
        <p:spPr/>
        <p:txBody>
          <a:bodyPr>
            <a:normAutofit fontScale="77500" lnSpcReduction="20000"/>
          </a:bodyPr>
          <a:lstStyle/>
          <a:p>
            <a:r>
              <a:rPr lang="en-US" altLang="es-ES" dirty="0" err="1"/>
              <a:t>Entidades</a:t>
            </a:r>
            <a:r>
              <a:rPr lang="en-US" altLang="es-ES" dirty="0"/>
              <a:t> </a:t>
            </a:r>
            <a:r>
              <a:rPr lang="en-US" altLang="es-ES" dirty="0" err="1"/>
              <a:t>en</a:t>
            </a:r>
            <a:r>
              <a:rPr lang="en-US" altLang="es-ES" dirty="0"/>
              <a:t> UDDI</a:t>
            </a:r>
          </a:p>
          <a:p>
            <a:pPr lvl="1"/>
            <a:r>
              <a:rPr lang="en-US" altLang="es-ES" b="1" dirty="0" err="1"/>
              <a:t>businessEntity</a:t>
            </a:r>
            <a:r>
              <a:rPr lang="en-US" altLang="es-ES" b="1" dirty="0"/>
              <a:t> </a:t>
            </a:r>
            <a:r>
              <a:rPr lang="en-US" altLang="es-ES" dirty="0"/>
              <a:t>(</a:t>
            </a:r>
            <a:r>
              <a:rPr lang="en-US" altLang="es-ES" dirty="0" err="1"/>
              <a:t>Entidad</a:t>
            </a:r>
            <a:r>
              <a:rPr lang="en-US" altLang="es-ES" dirty="0"/>
              <a:t> de </a:t>
            </a:r>
            <a:r>
              <a:rPr lang="en-US" altLang="es-ES" dirty="0" err="1"/>
              <a:t>negocio</a:t>
            </a:r>
            <a:r>
              <a:rPr lang="en-US" altLang="es-ES" dirty="0"/>
              <a:t>) – </a:t>
            </a:r>
            <a:r>
              <a:rPr lang="en-US" altLang="es-ES" dirty="0" err="1"/>
              <a:t>Proveedor</a:t>
            </a:r>
            <a:r>
              <a:rPr lang="en-US" altLang="es-ES" dirty="0"/>
              <a:t> de un </a:t>
            </a:r>
            <a:r>
              <a:rPr lang="en-US" altLang="es-ES" dirty="0" err="1"/>
              <a:t>servicio</a:t>
            </a:r>
            <a:endParaRPr lang="en-US" altLang="es-ES" dirty="0"/>
          </a:p>
          <a:p>
            <a:pPr lvl="1"/>
            <a:r>
              <a:rPr lang="en-US" altLang="es-ES" b="1" dirty="0" err="1"/>
              <a:t>businessService</a:t>
            </a:r>
            <a:r>
              <a:rPr lang="en-US" altLang="es-ES" dirty="0"/>
              <a:t> (</a:t>
            </a:r>
            <a:r>
              <a:rPr lang="en-US" altLang="es-ES" dirty="0" err="1"/>
              <a:t>Servicio</a:t>
            </a:r>
            <a:r>
              <a:rPr lang="en-US" altLang="es-ES" dirty="0"/>
              <a:t> de </a:t>
            </a:r>
            <a:r>
              <a:rPr lang="en-US" altLang="es-ES" dirty="0" err="1"/>
              <a:t>negocio</a:t>
            </a:r>
            <a:r>
              <a:rPr lang="en-US" altLang="es-ES" dirty="0"/>
              <a:t>) – </a:t>
            </a:r>
            <a:r>
              <a:rPr lang="en-US" altLang="es-ES" dirty="0" err="1"/>
              <a:t>Colección</a:t>
            </a:r>
            <a:r>
              <a:rPr lang="en-US" altLang="es-ES" dirty="0"/>
              <a:t> de </a:t>
            </a:r>
            <a:r>
              <a:rPr lang="en-US" altLang="es-ES" dirty="0" err="1"/>
              <a:t>servicios</a:t>
            </a:r>
            <a:r>
              <a:rPr lang="en-US" altLang="es-ES" dirty="0"/>
              <a:t> </a:t>
            </a:r>
            <a:r>
              <a:rPr lang="en-US" altLang="es-ES" dirty="0" err="1"/>
              <a:t>ofertados</a:t>
            </a:r>
            <a:endParaRPr lang="en-US" altLang="es-ES" dirty="0"/>
          </a:p>
          <a:p>
            <a:pPr lvl="1"/>
            <a:r>
              <a:rPr lang="en-US" altLang="es-ES" b="1" dirty="0" err="1"/>
              <a:t>bindingTemplate</a:t>
            </a:r>
            <a:r>
              <a:rPr lang="en-US" altLang="es-ES" b="1" dirty="0"/>
              <a:t> </a:t>
            </a:r>
            <a:r>
              <a:rPr lang="en-US" altLang="es-ES" dirty="0"/>
              <a:t>(</a:t>
            </a:r>
            <a:r>
              <a:rPr lang="en-US" altLang="es-ES" dirty="0" err="1"/>
              <a:t>Plantilla</a:t>
            </a:r>
            <a:r>
              <a:rPr lang="en-US" altLang="es-ES" dirty="0"/>
              <a:t> de enlace) – </a:t>
            </a:r>
            <a:r>
              <a:rPr lang="en-US" altLang="es-ES" dirty="0" err="1"/>
              <a:t>Información</a:t>
            </a:r>
            <a:r>
              <a:rPr lang="en-US" altLang="es-ES" dirty="0"/>
              <a:t> </a:t>
            </a:r>
            <a:r>
              <a:rPr lang="en-US" altLang="es-ES" dirty="0" err="1"/>
              <a:t>técnica</a:t>
            </a:r>
            <a:r>
              <a:rPr lang="en-US" altLang="es-ES" dirty="0"/>
              <a:t> </a:t>
            </a:r>
            <a:r>
              <a:rPr lang="en-US" altLang="es-ES" dirty="0" err="1"/>
              <a:t>sobre</a:t>
            </a:r>
            <a:r>
              <a:rPr lang="en-US" altLang="es-ES" dirty="0"/>
              <a:t> un </a:t>
            </a:r>
            <a:r>
              <a:rPr lang="en-US" altLang="es-ES" dirty="0" err="1"/>
              <a:t>punto</a:t>
            </a:r>
            <a:r>
              <a:rPr lang="en-US" altLang="es-ES" dirty="0"/>
              <a:t> de entrada al </a:t>
            </a:r>
            <a:r>
              <a:rPr lang="en-US" altLang="es-ES" dirty="0" err="1"/>
              <a:t>servicio</a:t>
            </a:r>
            <a:r>
              <a:rPr lang="en-US" altLang="es-ES" dirty="0"/>
              <a:t>. </a:t>
            </a:r>
            <a:r>
              <a:rPr lang="en-US" altLang="es-ES" dirty="0" err="1"/>
              <a:t>Es</a:t>
            </a:r>
            <a:r>
              <a:rPr lang="en-US" altLang="es-ES" dirty="0"/>
              <a:t> </a:t>
            </a:r>
            <a:r>
              <a:rPr lang="en-US" altLang="es-ES" dirty="0" err="1"/>
              <a:t>decir</a:t>
            </a:r>
            <a:r>
              <a:rPr lang="en-US" altLang="es-ES" dirty="0"/>
              <a:t>, para </a:t>
            </a:r>
            <a:r>
              <a:rPr lang="en-US" altLang="es-ES" dirty="0" err="1"/>
              <a:t>poder</a:t>
            </a:r>
            <a:r>
              <a:rPr lang="en-US" altLang="es-ES" dirty="0"/>
              <a:t> </a:t>
            </a:r>
            <a:r>
              <a:rPr lang="en-US" altLang="es-ES" dirty="0" err="1"/>
              <a:t>conectarse</a:t>
            </a:r>
            <a:r>
              <a:rPr lang="en-US" altLang="es-ES" dirty="0"/>
              <a:t> y </a:t>
            </a:r>
            <a:r>
              <a:rPr lang="en-US" altLang="es-ES" dirty="0" err="1"/>
              <a:t>utilizar</a:t>
            </a:r>
            <a:r>
              <a:rPr lang="en-US" altLang="es-ES" dirty="0"/>
              <a:t> el </a:t>
            </a:r>
            <a:r>
              <a:rPr lang="en-US" altLang="es-ES" dirty="0" err="1"/>
              <a:t>servicio</a:t>
            </a:r>
            <a:endParaRPr lang="en-US" altLang="es-ES" dirty="0"/>
          </a:p>
          <a:p>
            <a:pPr lvl="1"/>
            <a:r>
              <a:rPr lang="en-US" altLang="es-ES" b="1" dirty="0" err="1"/>
              <a:t>tModel</a:t>
            </a:r>
            <a:r>
              <a:rPr lang="en-US" altLang="es-ES" b="1" dirty="0"/>
              <a:t> </a:t>
            </a:r>
            <a:r>
              <a:rPr lang="en-US" altLang="es-ES" dirty="0"/>
              <a:t>- “reusable concept”: </a:t>
            </a:r>
            <a:r>
              <a:rPr lang="en-US" altLang="es-ES" dirty="0" err="1"/>
              <a:t>Descripcion</a:t>
            </a:r>
            <a:r>
              <a:rPr lang="en-US" altLang="es-ES" dirty="0"/>
              <a:t> de la </a:t>
            </a:r>
            <a:r>
              <a:rPr lang="en-US" altLang="es-ES" dirty="0" err="1"/>
              <a:t>especificación</a:t>
            </a:r>
            <a:r>
              <a:rPr lang="en-US" altLang="es-ES" dirty="0"/>
              <a:t> de un </a:t>
            </a:r>
            <a:r>
              <a:rPr lang="en-US" altLang="es-ES" dirty="0" err="1"/>
              <a:t>servicio</a:t>
            </a:r>
            <a:r>
              <a:rPr lang="en-US" altLang="es-ES" dirty="0"/>
              <a:t>. </a:t>
            </a:r>
          </a:p>
          <a:p>
            <a:pPr lvl="2"/>
            <a:r>
              <a:rPr lang="en-US" altLang="es-ES" dirty="0" err="1"/>
              <a:t>Interfaz</a:t>
            </a:r>
            <a:endParaRPr lang="en-US" altLang="es-ES" dirty="0"/>
          </a:p>
          <a:p>
            <a:pPr lvl="2"/>
            <a:r>
              <a:rPr lang="en-US" altLang="es-ES" dirty="0" err="1"/>
              <a:t>Protocolo</a:t>
            </a:r>
            <a:r>
              <a:rPr lang="en-US" altLang="es-ES" dirty="0"/>
              <a:t> </a:t>
            </a:r>
            <a:r>
              <a:rPr lang="en-US" altLang="es-ES" dirty="0" err="1"/>
              <a:t>usado</a:t>
            </a:r>
            <a:r>
              <a:rPr lang="en-US" altLang="es-ES" dirty="0"/>
              <a:t> </a:t>
            </a:r>
            <a:r>
              <a:rPr lang="en-US" altLang="es-ES" dirty="0" err="1"/>
              <a:t>por</a:t>
            </a:r>
            <a:r>
              <a:rPr lang="en-US" altLang="es-ES" dirty="0"/>
              <a:t> el </a:t>
            </a:r>
            <a:r>
              <a:rPr lang="en-US" altLang="es-ES" dirty="0" err="1"/>
              <a:t>servicio</a:t>
            </a:r>
            <a:r>
              <a:rPr lang="en-US" altLang="es-ES" dirty="0"/>
              <a:t> web</a:t>
            </a:r>
          </a:p>
          <a:p>
            <a:pPr lvl="2"/>
            <a:r>
              <a:rPr lang="en-US" altLang="es-ES" dirty="0" err="1"/>
              <a:t>Categoría</a:t>
            </a:r>
            <a:endParaRPr lang="en-US" altLang="es-ES" dirty="0"/>
          </a:p>
          <a:p>
            <a:pPr lvl="1"/>
            <a:r>
              <a:rPr lang="en-US" altLang="es-ES" b="1" dirty="0" err="1"/>
              <a:t>publisherAssertion</a:t>
            </a:r>
            <a:r>
              <a:rPr lang="en-US" altLang="es-ES" b="1" dirty="0"/>
              <a:t> </a:t>
            </a:r>
            <a:r>
              <a:rPr lang="en-US" altLang="es-ES" dirty="0"/>
              <a:t> -  </a:t>
            </a:r>
            <a:r>
              <a:rPr lang="en-US" altLang="es-ES" dirty="0" err="1"/>
              <a:t>Relación</a:t>
            </a:r>
            <a:r>
              <a:rPr lang="en-US" altLang="es-ES" dirty="0"/>
              <a:t> </a:t>
            </a:r>
            <a:r>
              <a:rPr lang="en-US" altLang="es-ES" dirty="0" err="1"/>
              <a:t>que</a:t>
            </a:r>
            <a:r>
              <a:rPr lang="en-US" altLang="es-ES" dirty="0"/>
              <a:t> el </a:t>
            </a:r>
            <a:r>
              <a:rPr lang="en-US" altLang="es-ES" dirty="0" err="1"/>
              <a:t>proveedor</a:t>
            </a:r>
            <a:r>
              <a:rPr lang="en-US" altLang="es-ES" dirty="0"/>
              <a:t> del </a:t>
            </a:r>
            <a:r>
              <a:rPr lang="en-US" altLang="es-ES" dirty="0" err="1"/>
              <a:t>servicio</a:t>
            </a:r>
            <a:r>
              <a:rPr lang="en-US" altLang="es-ES" dirty="0"/>
              <a:t> </a:t>
            </a:r>
            <a:r>
              <a:rPr lang="en-US" altLang="es-ES" dirty="0" err="1"/>
              <a:t>tiene</a:t>
            </a:r>
            <a:r>
              <a:rPr lang="en-US" altLang="es-ES" dirty="0"/>
              <a:t> con </a:t>
            </a:r>
            <a:r>
              <a:rPr lang="en-US" altLang="es-ES" dirty="0" err="1"/>
              <a:t>otras</a:t>
            </a:r>
            <a:r>
              <a:rPr lang="en-US" altLang="es-ES" dirty="0"/>
              <a:t> </a:t>
            </a:r>
            <a:r>
              <a:rPr lang="en-US" altLang="es-ES" dirty="0" err="1"/>
              <a:t>entidades</a:t>
            </a:r>
            <a:r>
              <a:rPr lang="en-US" altLang="es-ES" dirty="0"/>
              <a:t> de </a:t>
            </a:r>
            <a:r>
              <a:rPr lang="en-US" altLang="es-ES" dirty="0" err="1"/>
              <a:t>negocio</a:t>
            </a:r>
            <a:r>
              <a:rPr lang="en-US" altLang="es-ES" dirty="0"/>
              <a:t> </a:t>
            </a:r>
          </a:p>
          <a:p>
            <a:pPr lvl="1"/>
            <a:r>
              <a:rPr lang="en-US" altLang="es-ES" b="1" dirty="0"/>
              <a:t>Subscription</a:t>
            </a:r>
            <a:r>
              <a:rPr lang="en-US" altLang="es-ES" dirty="0"/>
              <a:t> (</a:t>
            </a:r>
            <a:r>
              <a:rPr lang="en-US" altLang="es-ES" dirty="0" err="1"/>
              <a:t>Suscripción</a:t>
            </a:r>
            <a:r>
              <a:rPr lang="en-US" altLang="es-ES" dirty="0"/>
              <a:t>)– </a:t>
            </a:r>
            <a:r>
              <a:rPr lang="en-US" altLang="es-ES" dirty="0" err="1"/>
              <a:t>Petición</a:t>
            </a:r>
            <a:r>
              <a:rPr lang="en-US" altLang="es-ES" dirty="0"/>
              <a:t> para </a:t>
            </a:r>
            <a:r>
              <a:rPr lang="en-US" altLang="es-ES" dirty="0" err="1"/>
              <a:t>ser</a:t>
            </a:r>
            <a:r>
              <a:rPr lang="en-US" altLang="es-ES" dirty="0"/>
              <a:t> </a:t>
            </a:r>
            <a:r>
              <a:rPr lang="en-US" altLang="es-ES" dirty="0" err="1"/>
              <a:t>informado</a:t>
            </a:r>
            <a:r>
              <a:rPr lang="en-US" altLang="es-ES" dirty="0"/>
              <a:t> de </a:t>
            </a:r>
            <a:r>
              <a:rPr lang="en-US" altLang="es-ES" dirty="0" err="1"/>
              <a:t>cambios</a:t>
            </a:r>
            <a:r>
              <a:rPr lang="en-US" altLang="es-ES" dirty="0"/>
              <a:t> </a:t>
            </a:r>
            <a:r>
              <a:rPr lang="en-US" altLang="es-ES" dirty="0" err="1"/>
              <a:t>en</a:t>
            </a:r>
            <a:r>
              <a:rPr lang="en-US" altLang="es-ES" dirty="0"/>
              <a:t> el </a:t>
            </a:r>
            <a:r>
              <a:rPr lang="en-US" altLang="es-ES" dirty="0" err="1"/>
              <a:t>servicio</a:t>
            </a:r>
            <a:endParaRPr lang="en-US" altLang="es-ES" dirty="0"/>
          </a:p>
          <a:p>
            <a:pPr lvl="1"/>
            <a:endParaRPr lang="en-U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68</a:t>
            </a:fld>
            <a:endParaRPr lang="es-ES" dirty="0"/>
          </a:p>
        </p:txBody>
      </p:sp>
    </p:spTree>
    <p:extLst>
      <p:ext uri="{BB962C8B-B14F-4D97-AF65-F5344CB8AC3E}">
        <p14:creationId xmlns:p14="http://schemas.microsoft.com/office/powerpoint/2010/main" val="112678594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tLang="es-ES" dirty="0" err="1"/>
              <a:t>Relación</a:t>
            </a:r>
            <a:r>
              <a:rPr lang="en-US" altLang="es-ES" dirty="0"/>
              <a:t> entre </a:t>
            </a:r>
            <a:r>
              <a:rPr lang="en-US" altLang="es-ES" dirty="0" err="1"/>
              <a:t>entidades</a:t>
            </a:r>
            <a:r>
              <a:rPr lang="en-US" altLang="es-ES" dirty="0"/>
              <a:t> </a:t>
            </a:r>
            <a:r>
              <a:rPr lang="en-US" altLang="es-ES" dirty="0" err="1"/>
              <a:t>en</a:t>
            </a:r>
            <a:r>
              <a:rPr lang="en-US" altLang="es-ES" dirty="0"/>
              <a:t> UDDI</a:t>
            </a:r>
          </a:p>
        </p:txBody>
      </p:sp>
      <p:sp>
        <p:nvSpPr>
          <p:cNvPr id="43026" name="43025 Marcador de contenido"/>
          <p:cNvSpPr>
            <a:spLocks noGrp="1"/>
          </p:cNvSpPr>
          <p:nvPr>
            <p:ph idx="1"/>
          </p:nvPr>
        </p:nvSpPr>
        <p:spPr/>
        <p:txBody>
          <a:bodyPr/>
          <a:lstStyle/>
          <a:p>
            <a:endParaRPr lang="es-ES"/>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69</a:t>
            </a:fld>
            <a:endParaRPr lang="es-ES" dirty="0"/>
          </a:p>
        </p:txBody>
      </p:sp>
      <p:sp>
        <p:nvSpPr>
          <p:cNvPr id="43011" name="Rectangle 3"/>
          <p:cNvSpPr>
            <a:spLocks noChangeArrowheads="1"/>
          </p:cNvSpPr>
          <p:nvPr/>
        </p:nvSpPr>
        <p:spPr bwMode="auto">
          <a:xfrm>
            <a:off x="457200" y="506169"/>
            <a:ext cx="5181600" cy="5257800"/>
          </a:xfrm>
          <a:prstGeom prst="flowChartAlternateProcess">
            <a:avLst/>
          </a:prstGeom>
          <a:ln>
            <a:headEnd/>
            <a:tailEnd/>
          </a:ln>
        </p:spPr>
        <p:style>
          <a:lnRef idx="2">
            <a:schemeClr val="dk1"/>
          </a:lnRef>
          <a:fillRef idx="1">
            <a:schemeClr val="lt1"/>
          </a:fillRef>
          <a:effectRef idx="0">
            <a:schemeClr val="dk1"/>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s-ES" altLang="es-ES" dirty="0">
              <a:latin typeface="+mn-lt"/>
            </a:endParaRPr>
          </a:p>
        </p:txBody>
      </p:sp>
      <p:sp>
        <p:nvSpPr>
          <p:cNvPr id="43012" name="Rectangle 4"/>
          <p:cNvSpPr>
            <a:spLocks noChangeArrowheads="1"/>
          </p:cNvSpPr>
          <p:nvPr/>
        </p:nvSpPr>
        <p:spPr bwMode="auto">
          <a:xfrm>
            <a:off x="914400" y="963369"/>
            <a:ext cx="4114800" cy="2743200"/>
          </a:xfrm>
          <a:prstGeom prst="flowChartAlternateProcess">
            <a:avLst/>
          </a:prstGeom>
          <a:solidFill>
            <a:srgbClr val="FFFF66"/>
          </a:solidFill>
          <a:ln>
            <a:headEnd/>
            <a:tailEnd/>
          </a:ln>
        </p:spPr>
        <p:style>
          <a:lnRef idx="2">
            <a:schemeClr val="accent6">
              <a:shade val="50000"/>
            </a:schemeClr>
          </a:lnRef>
          <a:fillRef idx="1">
            <a:schemeClr val="accent6"/>
          </a:fillRef>
          <a:effectRef idx="0">
            <a:schemeClr val="accent6"/>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latin typeface="+mn-lt"/>
              </a:rPr>
              <a:t>businessService</a:t>
            </a:r>
          </a:p>
        </p:txBody>
      </p:sp>
      <p:sp>
        <p:nvSpPr>
          <p:cNvPr id="43013" name="Rectangle 5"/>
          <p:cNvSpPr>
            <a:spLocks noChangeArrowheads="1"/>
          </p:cNvSpPr>
          <p:nvPr/>
        </p:nvSpPr>
        <p:spPr bwMode="auto">
          <a:xfrm>
            <a:off x="990600" y="3935169"/>
            <a:ext cx="4114800" cy="1600200"/>
          </a:xfrm>
          <a:prstGeom prst="flowChartAlternateProcess">
            <a:avLst/>
          </a:prstGeom>
          <a:solidFill>
            <a:srgbClr val="FFFF66"/>
          </a:solidFill>
          <a:ln>
            <a:headEnd/>
            <a:tailEnd/>
          </a:ln>
        </p:spPr>
        <p:style>
          <a:lnRef idx="2">
            <a:schemeClr val="accent6">
              <a:shade val="50000"/>
            </a:schemeClr>
          </a:lnRef>
          <a:fillRef idx="1">
            <a:schemeClr val="accent6"/>
          </a:fillRef>
          <a:effectRef idx="0">
            <a:schemeClr val="accent6"/>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n-US" altLang="es-ES">
              <a:latin typeface="+mn-lt"/>
            </a:endParaRPr>
          </a:p>
          <a:p>
            <a:pPr algn="ctr" eaLnBrk="1" hangingPunct="1"/>
            <a:endParaRPr lang="en-US" altLang="es-ES">
              <a:latin typeface="+mn-lt"/>
            </a:endParaRPr>
          </a:p>
          <a:p>
            <a:pPr algn="ctr" eaLnBrk="1" hangingPunct="1"/>
            <a:endParaRPr lang="en-US" altLang="es-ES">
              <a:latin typeface="+mn-lt"/>
            </a:endParaRPr>
          </a:p>
          <a:p>
            <a:pPr algn="ctr" eaLnBrk="1" hangingPunct="1"/>
            <a:endParaRPr lang="en-US" altLang="es-ES">
              <a:latin typeface="+mn-lt"/>
            </a:endParaRPr>
          </a:p>
          <a:p>
            <a:pPr algn="ctr" eaLnBrk="1" hangingPunct="1"/>
            <a:r>
              <a:rPr lang="en-US" altLang="es-ES">
                <a:latin typeface="+mn-lt"/>
              </a:rPr>
              <a:t>businessService</a:t>
            </a:r>
          </a:p>
        </p:txBody>
      </p:sp>
      <p:sp>
        <p:nvSpPr>
          <p:cNvPr id="43014" name="Rectangle 6"/>
          <p:cNvSpPr>
            <a:spLocks noChangeArrowheads="1"/>
          </p:cNvSpPr>
          <p:nvPr/>
        </p:nvSpPr>
        <p:spPr bwMode="auto">
          <a:xfrm>
            <a:off x="5867400" y="1115769"/>
            <a:ext cx="2286000" cy="1371600"/>
          </a:xfrm>
          <a:prstGeom prst="flowChartAlternateProcess">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solidFill>
                  <a:schemeClr val="bg1"/>
                </a:solidFill>
                <a:latin typeface="+mn-lt"/>
              </a:rPr>
              <a:t>Interface tModel</a:t>
            </a:r>
          </a:p>
        </p:txBody>
      </p:sp>
      <p:sp>
        <p:nvSpPr>
          <p:cNvPr id="43015" name="Rectangle 7"/>
          <p:cNvSpPr>
            <a:spLocks noChangeArrowheads="1"/>
          </p:cNvSpPr>
          <p:nvPr/>
        </p:nvSpPr>
        <p:spPr bwMode="auto">
          <a:xfrm>
            <a:off x="1905000" y="1191969"/>
            <a:ext cx="2667000" cy="914400"/>
          </a:xfrm>
          <a:prstGeom prst="flowChartAlternateProcess">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solidFill>
                  <a:schemeClr val="bg1"/>
                </a:solidFill>
                <a:latin typeface="+mn-lt"/>
              </a:rPr>
              <a:t>bindingTemplate</a:t>
            </a:r>
            <a:endParaRPr lang="en-US" altLang="es-ES" dirty="0">
              <a:solidFill>
                <a:schemeClr val="bg1"/>
              </a:solidFill>
              <a:latin typeface="+mn-lt"/>
            </a:endParaRPr>
          </a:p>
        </p:txBody>
      </p:sp>
      <p:sp>
        <p:nvSpPr>
          <p:cNvPr id="43016" name="Rectangle 8"/>
          <p:cNvSpPr>
            <a:spLocks noChangeArrowheads="1"/>
          </p:cNvSpPr>
          <p:nvPr/>
        </p:nvSpPr>
        <p:spPr bwMode="auto">
          <a:xfrm>
            <a:off x="1905000" y="2639769"/>
            <a:ext cx="2743200" cy="762000"/>
          </a:xfrm>
          <a:prstGeom prst="flowChartAlternateProcess">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solidFill>
                  <a:schemeClr val="bg1"/>
                </a:solidFill>
                <a:latin typeface="+mn-lt"/>
              </a:rPr>
              <a:t>bindingTemplate</a:t>
            </a:r>
          </a:p>
        </p:txBody>
      </p:sp>
      <p:sp>
        <p:nvSpPr>
          <p:cNvPr id="43018" name="Text Box 10"/>
          <p:cNvSpPr txBox="1">
            <a:spLocks noChangeArrowheads="1"/>
          </p:cNvSpPr>
          <p:nvPr/>
        </p:nvSpPr>
        <p:spPr bwMode="auto">
          <a:xfrm>
            <a:off x="457200" y="549711"/>
            <a:ext cx="5181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dirty="0" err="1">
                <a:latin typeface="+mn-lt"/>
              </a:rPr>
              <a:t>businessEntity</a:t>
            </a:r>
            <a:endParaRPr lang="en-US" altLang="es-ES" dirty="0">
              <a:latin typeface="+mn-lt"/>
            </a:endParaRPr>
          </a:p>
        </p:txBody>
      </p:sp>
      <p:sp>
        <p:nvSpPr>
          <p:cNvPr id="43019" name="Line 11"/>
          <p:cNvSpPr>
            <a:spLocks noChangeShapeType="1"/>
          </p:cNvSpPr>
          <p:nvPr/>
        </p:nvSpPr>
        <p:spPr bwMode="auto">
          <a:xfrm>
            <a:off x="4648200" y="3173169"/>
            <a:ext cx="13716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43020" name="Rectangle 12"/>
          <p:cNvSpPr>
            <a:spLocks noChangeArrowheads="1"/>
          </p:cNvSpPr>
          <p:nvPr/>
        </p:nvSpPr>
        <p:spPr bwMode="auto">
          <a:xfrm>
            <a:off x="1905000" y="4163769"/>
            <a:ext cx="2743200" cy="762000"/>
          </a:xfrm>
          <a:prstGeom prst="flowChartAlternateProcess">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solidFill>
                  <a:schemeClr val="bg1"/>
                </a:solidFill>
                <a:latin typeface="+mn-lt"/>
              </a:rPr>
              <a:t>bindingTemplate</a:t>
            </a:r>
          </a:p>
        </p:txBody>
      </p:sp>
      <p:sp>
        <p:nvSpPr>
          <p:cNvPr id="43021" name="Line 13"/>
          <p:cNvSpPr>
            <a:spLocks noChangeShapeType="1"/>
          </p:cNvSpPr>
          <p:nvPr/>
        </p:nvSpPr>
        <p:spPr bwMode="auto">
          <a:xfrm flipV="1">
            <a:off x="5105400" y="4468569"/>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43022" name="Line 14"/>
          <p:cNvSpPr>
            <a:spLocks noChangeShapeType="1"/>
          </p:cNvSpPr>
          <p:nvPr/>
        </p:nvSpPr>
        <p:spPr bwMode="auto">
          <a:xfrm>
            <a:off x="4572000" y="1649169"/>
            <a:ext cx="1295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ES"/>
          </a:p>
        </p:txBody>
      </p:sp>
      <p:sp>
        <p:nvSpPr>
          <p:cNvPr id="43023" name="Rectangle 15"/>
          <p:cNvSpPr>
            <a:spLocks noChangeArrowheads="1"/>
          </p:cNvSpPr>
          <p:nvPr/>
        </p:nvSpPr>
        <p:spPr bwMode="auto">
          <a:xfrm>
            <a:off x="6019800" y="3554169"/>
            <a:ext cx="2286000" cy="1371600"/>
          </a:xfrm>
          <a:prstGeom prst="flowChartAlternateProcess">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altLang="es-ES">
                <a:solidFill>
                  <a:schemeClr val="bg1"/>
                </a:solidFill>
                <a:latin typeface="+mn-lt"/>
              </a:rPr>
              <a:t>Interface tModel</a:t>
            </a:r>
          </a:p>
        </p:txBody>
      </p:sp>
    </p:spTree>
    <p:extLst>
      <p:ext uri="{BB962C8B-B14F-4D97-AF65-F5344CB8AC3E}">
        <p14:creationId xmlns:p14="http://schemas.microsoft.com/office/powerpoint/2010/main" val="4009369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2"/>
          <p:cNvSpPr>
            <a:spLocks noGrp="1" noChangeArrowheads="1"/>
          </p:cNvSpPr>
          <p:nvPr>
            <p:ph type="title"/>
          </p:nvPr>
        </p:nvSpPr>
        <p:spPr/>
        <p:txBody>
          <a:bodyPr/>
          <a:lstStyle/>
          <a:p>
            <a:r>
              <a:rPr lang="es-ES" dirty="0"/>
              <a:t>SOA con Servicios Web</a:t>
            </a:r>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7</a:t>
            </a:fld>
            <a:endParaRPr lang="es-ES" dirty="0"/>
          </a:p>
        </p:txBody>
      </p:sp>
      <p:sp>
        <p:nvSpPr>
          <p:cNvPr id="141314" name="3 Marcador de número de diapositiva"/>
          <p:cNvSpPr txBox="1">
            <a:spLocks noGrp="1"/>
          </p:cNvSpPr>
          <p:nvPr/>
        </p:nvSpPr>
        <p:spPr bwMode="auto">
          <a:xfrm>
            <a:off x="8761413" y="6672263"/>
            <a:ext cx="433387" cy="288925"/>
          </a:xfrm>
          <a:prstGeom prst="rect">
            <a:avLst/>
          </a:prstGeom>
          <a:noFill/>
          <a:ln w="9525">
            <a:noFill/>
            <a:miter lim="800000"/>
            <a:headEnd/>
            <a:tailEnd/>
          </a:ln>
        </p:spPr>
        <p:txBody>
          <a:bodyPr/>
          <a:lstStyle/>
          <a:p>
            <a:pPr algn="r"/>
            <a:fld id="{E950FC04-AC21-4121-ACDA-A8E0A909B374}" type="slidenum">
              <a:rPr lang="es-ES" sz="1000">
                <a:solidFill>
                  <a:schemeClr val="bg1"/>
                </a:solidFill>
                <a:latin typeface="Trebuchet MS" pitchFamily="34" charset="0"/>
              </a:rPr>
              <a:pPr algn="r"/>
              <a:t>7</a:t>
            </a:fld>
            <a:endParaRPr lang="es-ES" sz="1000">
              <a:solidFill>
                <a:schemeClr val="bg1"/>
              </a:solidFill>
              <a:latin typeface="Trebuchet MS" pitchFamily="34" charset="0"/>
            </a:endParaRPr>
          </a:p>
        </p:txBody>
      </p:sp>
      <p:pic>
        <p:nvPicPr>
          <p:cNvPr id="1026" name="Picture 2" descr="C:\Users\Diana\Downloads\Esquemita Desarrollo de Servicio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88517"/>
            <a:ext cx="9144000" cy="3529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8916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Ejemplo de Registro UDDI</a:t>
            </a:r>
          </a:p>
        </p:txBody>
      </p:sp>
      <p:sp>
        <p:nvSpPr>
          <p:cNvPr id="4" name="3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70</a:t>
            </a:fld>
            <a:endParaRPr lang="es-ES" dirty="0"/>
          </a:p>
        </p:txBody>
      </p:sp>
      <p:sp>
        <p:nvSpPr>
          <p:cNvPr id="12" name="Rectangle 3"/>
          <p:cNvSpPr>
            <a:spLocks noChangeArrowheads="1"/>
          </p:cNvSpPr>
          <p:nvPr/>
        </p:nvSpPr>
        <p:spPr bwMode="auto">
          <a:xfrm>
            <a:off x="133349" y="401394"/>
            <a:ext cx="8829675" cy="5170731"/>
          </a:xfrm>
          <a:prstGeom prst="rect">
            <a:avLst/>
          </a:prstGeom>
          <a:noFill/>
          <a:ln>
            <a:headEnd/>
            <a:tailEnd/>
          </a:ln>
        </p:spPr>
        <p:style>
          <a:lnRef idx="2">
            <a:schemeClr val="dk1"/>
          </a:lnRef>
          <a:fillRef idx="1">
            <a:schemeClr val="lt1"/>
          </a:fillRef>
          <a:effectRef idx="0">
            <a:schemeClr val="dk1"/>
          </a:effectRef>
          <a:fontRef idx="minor">
            <a:schemeClr val="dk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s-ES" altLang="es-ES" dirty="0">
              <a:latin typeface="+mn-lt"/>
            </a:endParaRPr>
          </a:p>
        </p:txBody>
      </p:sp>
      <p:sp>
        <p:nvSpPr>
          <p:cNvPr id="13" name="Rectangle 4"/>
          <p:cNvSpPr>
            <a:spLocks noChangeArrowheads="1"/>
          </p:cNvSpPr>
          <p:nvPr/>
        </p:nvSpPr>
        <p:spPr bwMode="auto">
          <a:xfrm>
            <a:off x="373855" y="2792837"/>
            <a:ext cx="7796214" cy="2569737"/>
          </a:xfrm>
          <a:prstGeom prst="rect">
            <a:avLst/>
          </a:prstGeom>
          <a:solidFill>
            <a:srgbClr val="FFFF66"/>
          </a:solidFill>
          <a:ln>
            <a:headEnd/>
            <a:tailEnd/>
          </a:ln>
        </p:spPr>
        <p:style>
          <a:lnRef idx="2">
            <a:schemeClr val="accent6">
              <a:shade val="50000"/>
            </a:schemeClr>
          </a:lnRef>
          <a:fillRef idx="1">
            <a:schemeClr val="accent6"/>
          </a:fillRef>
          <a:effectRef idx="0">
            <a:schemeClr val="accent6"/>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n-US" altLang="es-ES" dirty="0">
              <a:latin typeface="+mn-lt"/>
            </a:endParaRPr>
          </a:p>
        </p:txBody>
      </p:sp>
      <p:sp>
        <p:nvSpPr>
          <p:cNvPr id="14" name="Rectangle 8"/>
          <p:cNvSpPr>
            <a:spLocks noChangeArrowheads="1"/>
          </p:cNvSpPr>
          <p:nvPr/>
        </p:nvSpPr>
        <p:spPr bwMode="auto">
          <a:xfrm>
            <a:off x="685799" y="3524921"/>
            <a:ext cx="7172326" cy="1551903"/>
          </a:xfrm>
          <a:prstGeom prst="flowChartAlternateProcess">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n-US" altLang="es-ES" dirty="0">
              <a:solidFill>
                <a:schemeClr val="bg1"/>
              </a:solidFill>
              <a:latin typeface="+mn-lt"/>
            </a:endParaRPr>
          </a:p>
        </p:txBody>
      </p:sp>
      <p:sp>
        <p:nvSpPr>
          <p:cNvPr id="15" name="Rectangle 15"/>
          <p:cNvSpPr>
            <a:spLocks noChangeArrowheads="1"/>
          </p:cNvSpPr>
          <p:nvPr/>
        </p:nvSpPr>
        <p:spPr bwMode="auto">
          <a:xfrm>
            <a:off x="1076324" y="4286250"/>
            <a:ext cx="6086475" cy="455856"/>
          </a:xfrm>
          <a:prstGeom prst="flowChartAlternateProcess">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endParaRPr lang="en-US" altLang="es-ES" dirty="0">
              <a:solidFill>
                <a:schemeClr val="bg1"/>
              </a:solidFill>
              <a:latin typeface="+mn-lt"/>
            </a:endParaRPr>
          </a:p>
        </p:txBody>
      </p:sp>
      <p:sp>
        <p:nvSpPr>
          <p:cNvPr id="9" name="8 Marcador de contenido"/>
          <p:cNvSpPr>
            <a:spLocks noGrp="1"/>
          </p:cNvSpPr>
          <p:nvPr>
            <p:ph idx="1"/>
          </p:nvPr>
        </p:nvSpPr>
        <p:spPr/>
        <p:txBody>
          <a:bodyPr>
            <a:normAutofit fontScale="32500" lnSpcReduction="20000"/>
          </a:bodyPr>
          <a:lstStyle/>
          <a:p>
            <a:pPr marL="0" indent="0" defTabSz="182563">
              <a:buNone/>
            </a:pP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businessEntity</a:t>
            </a:r>
            <a:r>
              <a:rPr lang="es-ES" b="1"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businessKey</a:t>
            </a:r>
            <a:r>
              <a:rPr lang="es-ES" dirty="0">
                <a:latin typeface="Courier New" panose="02070309020205020404" pitchFamily="49" charset="0"/>
                <a:cs typeface="Courier New" panose="02070309020205020404" pitchFamily="49" charset="0"/>
              </a:rPr>
              <a:t>="ba744ed0-3aaf-11d5-80dc-002035229c64" </a:t>
            </a:r>
          </a:p>
          <a:p>
            <a:pPr marL="0" indent="0" defTabSz="182563">
              <a:buNone/>
            </a:pP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operator</a:t>
            </a:r>
            <a:r>
              <a:rPr lang="es-ES" dirty="0">
                <a:latin typeface="Courier New" panose="02070309020205020404" pitchFamily="49" charset="0"/>
                <a:cs typeface="Courier New" panose="02070309020205020404" pitchFamily="49" charset="0"/>
              </a:rPr>
              <a:t>="www.ibm.com/</a:t>
            </a:r>
            <a:r>
              <a:rPr lang="es-ES" dirty="0" err="1">
                <a:latin typeface="Courier New" panose="02070309020205020404" pitchFamily="49" charset="0"/>
                <a:cs typeface="Courier New" panose="02070309020205020404" pitchFamily="49" charset="0"/>
              </a:rPr>
              <a:t>services</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uddi</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authorizedName</a:t>
            </a:r>
            <a:r>
              <a:rPr lang="es-ES" dirty="0">
                <a:latin typeface="Courier New" panose="02070309020205020404" pitchFamily="49" charset="0"/>
                <a:cs typeface="Courier New" panose="02070309020205020404" pitchFamily="49" charset="0"/>
              </a:rPr>
              <a:t>="0100001QS1"&gt;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discoveryURLs</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discoveryURL</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useType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businessEntity</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http://www.ibm.com/services/uddi/uddiget?businessKey=BA744ED0-3AAF-11D5-80DC-002035229C64&lt;/discoveryURL&gt;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discoveryURLs</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&gt;</a:t>
            </a:r>
            <a:r>
              <a:rPr lang="es-ES" dirty="0" err="1">
                <a:latin typeface="Courier New" panose="02070309020205020404" pitchFamily="49" charset="0"/>
                <a:cs typeface="Courier New" panose="02070309020205020404" pitchFamily="49" charset="0"/>
              </a:rPr>
              <a:t>XMethods</a:t>
            </a:r>
            <a:r>
              <a:rPr lang="es-ES" dirty="0">
                <a:latin typeface="Courier New" panose="02070309020205020404" pitchFamily="49" charset="0"/>
                <a:cs typeface="Courier New" panose="02070309020205020404" pitchFamily="49" charset="0"/>
              </a:rPr>
              <a:t>&lt;/</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description</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xml:lang</a:t>
            </a:r>
            <a:r>
              <a:rPr lang="es-ES" dirty="0">
                <a:latin typeface="Courier New" panose="02070309020205020404" pitchFamily="49" charset="0"/>
                <a:cs typeface="Courier New" panose="02070309020205020404" pitchFamily="49" charset="0"/>
              </a:rPr>
              <a:t>="en"&gt;Web </a:t>
            </a:r>
            <a:r>
              <a:rPr lang="es-ES" dirty="0" err="1">
                <a:latin typeface="Courier New" panose="02070309020205020404" pitchFamily="49" charset="0"/>
                <a:cs typeface="Courier New" panose="02070309020205020404" pitchFamily="49" charset="0"/>
              </a:rPr>
              <a:t>services</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resource</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site</a:t>
            </a:r>
            <a:r>
              <a:rPr lang="es-ES" dirty="0">
                <a:latin typeface="Courier New" panose="02070309020205020404" pitchFamily="49" charset="0"/>
                <a:cs typeface="Courier New" panose="02070309020205020404" pitchFamily="49" charset="0"/>
              </a:rPr>
              <a:t>&lt;/</a:t>
            </a:r>
            <a:r>
              <a:rPr lang="es-ES" dirty="0" err="1">
                <a:latin typeface="Courier New" panose="02070309020205020404" pitchFamily="49" charset="0"/>
                <a:cs typeface="Courier New" panose="02070309020205020404" pitchFamily="49" charset="0"/>
              </a:rPr>
              <a:t>description</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contacts</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contact</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useType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Founder</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personName</a:t>
            </a:r>
            <a:r>
              <a:rPr lang="es-ES" dirty="0">
                <a:latin typeface="Courier New" panose="02070309020205020404" pitchFamily="49" charset="0"/>
                <a:cs typeface="Courier New" panose="02070309020205020404" pitchFamily="49" charset="0"/>
              </a:rPr>
              <a:t>&gt;Tony Hong&lt;/</a:t>
            </a:r>
            <a:r>
              <a:rPr lang="es-ES" dirty="0" err="1">
                <a:latin typeface="Courier New" panose="02070309020205020404" pitchFamily="49" charset="0"/>
                <a:cs typeface="Courier New" panose="02070309020205020404" pitchFamily="49" charset="0"/>
              </a:rPr>
              <a:t>personName</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phone</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useType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Founder</a:t>
            </a:r>
            <a:r>
              <a:rPr lang="es-ES" dirty="0">
                <a:latin typeface="Courier New" panose="02070309020205020404" pitchFamily="49" charset="0"/>
                <a:cs typeface="Courier New" panose="02070309020205020404" pitchFamily="49" charset="0"/>
              </a:rPr>
              <a:t>" /&gt;</a:t>
            </a:r>
          </a:p>
          <a:p>
            <a:pPr marL="0" indent="0" defTabSz="182563">
              <a:buNone/>
            </a:pPr>
            <a:r>
              <a:rPr lang="es-ES" dirty="0">
                <a:latin typeface="Courier New" panose="02070309020205020404" pitchFamily="49" charset="0"/>
                <a:cs typeface="Courier New" panose="02070309020205020404" pitchFamily="49" charset="0"/>
              </a:rPr>
              <a:t>			&lt;email </a:t>
            </a:r>
            <a:r>
              <a:rPr lang="es-ES" dirty="0" err="1">
                <a:latin typeface="Courier New" panose="02070309020205020404" pitchFamily="49" charset="0"/>
                <a:cs typeface="Courier New" panose="02070309020205020404" pitchFamily="49" charset="0"/>
              </a:rPr>
              <a:t>useType</a:t>
            </a:r>
            <a:r>
              <a:rPr lang="es-ES" dirty="0">
                <a:latin typeface="Courier New" panose="02070309020205020404" pitchFamily="49" charset="0"/>
                <a:cs typeface="Courier New" panose="02070309020205020404" pitchFamily="49" charset="0"/>
              </a:rPr>
              <a:t>="</a:t>
            </a:r>
            <a:r>
              <a:rPr lang="es-ES" dirty="0" err="1">
                <a:latin typeface="Courier New" panose="02070309020205020404" pitchFamily="49" charset="0"/>
                <a:cs typeface="Courier New" panose="02070309020205020404" pitchFamily="49" charset="0"/>
              </a:rPr>
              <a:t>Founder</a:t>
            </a:r>
            <a:r>
              <a:rPr lang="es-ES" dirty="0">
                <a:latin typeface="Courier New" panose="02070309020205020404" pitchFamily="49" charset="0"/>
                <a:cs typeface="Courier New" panose="02070309020205020404" pitchFamily="49" charset="0"/>
              </a:rPr>
              <a:t>"&gt;thong@xmethods.net&lt;/email&gt;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contact</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contacts</a:t>
            </a:r>
            <a:r>
              <a:rPr lang="es-ES" dirty="0">
                <a:latin typeface="Courier New" panose="02070309020205020404" pitchFamily="49" charset="0"/>
                <a:cs typeface="Courier New" panose="02070309020205020404" pitchFamily="49" charset="0"/>
              </a:rPr>
              <a:t>&gt; </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businessServices</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a:t>
            </a: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businessService</a:t>
            </a:r>
            <a:r>
              <a:rPr lang="es-ES" b="1"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serviceKey</a:t>
            </a:r>
            <a:r>
              <a:rPr lang="es-ES" dirty="0">
                <a:latin typeface="Courier New" panose="02070309020205020404" pitchFamily="49" charset="0"/>
                <a:cs typeface="Courier New" panose="02070309020205020404" pitchFamily="49" charset="0"/>
              </a:rPr>
              <a:t>="d5921160-3e16-11d5-98bf-002035229c64" </a:t>
            </a:r>
          </a:p>
          <a:p>
            <a:pPr marL="0" indent="0" defTabSz="182563">
              <a:buNone/>
            </a:pP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businessKey</a:t>
            </a:r>
            <a:r>
              <a:rPr lang="es-ES" dirty="0">
                <a:latin typeface="Courier New" panose="02070309020205020404" pitchFamily="49" charset="0"/>
                <a:cs typeface="Courier New" panose="02070309020205020404" pitchFamily="49" charset="0"/>
              </a:rPr>
              <a:t>="ba744ed0-3aaf-11d5-80dc-002035229c64"&gt;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&gt;</a:t>
            </a:r>
            <a:r>
              <a:rPr lang="es-ES" dirty="0" err="1">
                <a:latin typeface="Courier New" panose="02070309020205020404" pitchFamily="49" charset="0"/>
                <a:cs typeface="Courier New" panose="02070309020205020404" pitchFamily="49" charset="0"/>
              </a:rPr>
              <a:t>XMethods</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Delayed</a:t>
            </a:r>
            <a:r>
              <a:rPr lang="es-ES" dirty="0">
                <a:latin typeface="Courier New" panose="02070309020205020404" pitchFamily="49" charset="0"/>
                <a:cs typeface="Courier New" panose="02070309020205020404" pitchFamily="49" charset="0"/>
              </a:rPr>
              <a:t> Stock </a:t>
            </a:r>
            <a:r>
              <a:rPr lang="es-ES" dirty="0" err="1">
                <a:latin typeface="Courier New" panose="02070309020205020404" pitchFamily="49" charset="0"/>
                <a:cs typeface="Courier New" panose="02070309020205020404" pitchFamily="49" charset="0"/>
              </a:rPr>
              <a:t>Quotes</a:t>
            </a:r>
            <a:r>
              <a:rPr lang="es-ES" dirty="0">
                <a:latin typeface="Courier New" panose="02070309020205020404" pitchFamily="49" charset="0"/>
                <a:cs typeface="Courier New" panose="02070309020205020404" pitchFamily="49" charset="0"/>
              </a:rPr>
              <a:t>&lt;/</a:t>
            </a:r>
            <a:r>
              <a:rPr lang="es-ES" dirty="0" err="1">
                <a:latin typeface="Courier New" panose="02070309020205020404" pitchFamily="49" charset="0"/>
                <a:cs typeface="Courier New" panose="02070309020205020404" pitchFamily="49" charset="0"/>
              </a:rPr>
              <a:t>name</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description</a:t>
            </a:r>
            <a:r>
              <a:rPr lang="es-ES" dirty="0">
                <a:latin typeface="Courier New" panose="02070309020205020404" pitchFamily="49" charset="0"/>
                <a:cs typeface="Courier New" panose="02070309020205020404" pitchFamily="49" charset="0"/>
              </a:rPr>
              <a:t> </a:t>
            </a:r>
            <a:r>
              <a:rPr lang="es-ES" dirty="0" err="1">
                <a:latin typeface="Courier New" panose="02070309020205020404" pitchFamily="49" charset="0"/>
                <a:cs typeface="Courier New" panose="02070309020205020404" pitchFamily="49" charset="0"/>
              </a:rPr>
              <a:t>xml:lang</a:t>
            </a:r>
            <a:r>
              <a:rPr lang="es-ES" dirty="0">
                <a:latin typeface="Courier New" panose="02070309020205020404" pitchFamily="49" charset="0"/>
                <a:cs typeface="Courier New" panose="02070309020205020404" pitchFamily="49" charset="0"/>
              </a:rPr>
              <a:t>="en"&gt;20-minute </a:t>
            </a:r>
            <a:r>
              <a:rPr lang="es-ES" dirty="0" err="1">
                <a:latin typeface="Courier New" panose="02070309020205020404" pitchFamily="49" charset="0"/>
                <a:cs typeface="Courier New" panose="02070309020205020404" pitchFamily="49" charset="0"/>
              </a:rPr>
              <a:t>delayed</a:t>
            </a:r>
            <a:r>
              <a:rPr lang="es-ES" dirty="0">
                <a:latin typeface="Courier New" panose="02070309020205020404" pitchFamily="49" charset="0"/>
                <a:cs typeface="Courier New" panose="02070309020205020404" pitchFamily="49" charset="0"/>
              </a:rPr>
              <a:t> stock </a:t>
            </a:r>
            <a:r>
              <a:rPr lang="es-ES" dirty="0" err="1">
                <a:latin typeface="Courier New" panose="02070309020205020404" pitchFamily="49" charset="0"/>
                <a:cs typeface="Courier New" panose="02070309020205020404" pitchFamily="49" charset="0"/>
              </a:rPr>
              <a:t>quotes</a:t>
            </a:r>
            <a:r>
              <a:rPr lang="es-ES" dirty="0">
                <a:latin typeface="Courier New" panose="02070309020205020404" pitchFamily="49" charset="0"/>
                <a:cs typeface="Courier New" panose="02070309020205020404" pitchFamily="49" charset="0"/>
              </a:rPr>
              <a:t>&lt;/</a:t>
            </a:r>
            <a:r>
              <a:rPr lang="es-ES" dirty="0" err="1">
                <a:latin typeface="Courier New" panose="02070309020205020404" pitchFamily="49" charset="0"/>
                <a:cs typeface="Courier New" panose="02070309020205020404" pitchFamily="49" charset="0"/>
              </a:rPr>
              <a:t>description</a:t>
            </a:r>
            <a:r>
              <a:rPr lang="es-ES"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a:t>
            </a:r>
            <a:r>
              <a:rPr lang="es-ES" dirty="0">
                <a:solidFill>
                  <a:schemeClr val="tx1"/>
                </a:solidFill>
                <a:latin typeface="Courier New" panose="02070309020205020404" pitchFamily="49" charset="0"/>
                <a:cs typeface="Courier New" panose="02070309020205020404" pitchFamily="49" charset="0"/>
              </a:rPr>
              <a:t>&lt;</a:t>
            </a:r>
            <a:r>
              <a:rPr lang="es-ES" dirty="0" err="1">
                <a:solidFill>
                  <a:schemeClr val="tx1"/>
                </a:solidFill>
                <a:latin typeface="Courier New" panose="02070309020205020404" pitchFamily="49" charset="0"/>
                <a:cs typeface="Courier New" panose="02070309020205020404" pitchFamily="49" charset="0"/>
              </a:rPr>
              <a:t>bindingTemplates</a:t>
            </a:r>
            <a:r>
              <a:rPr lang="es-ES" dirty="0">
                <a:solidFill>
                  <a:schemeClr val="tx1"/>
                </a:solidFill>
                <a:latin typeface="Courier New" panose="02070309020205020404" pitchFamily="49" charset="0"/>
                <a:cs typeface="Courier New" panose="02070309020205020404" pitchFamily="49" charset="0"/>
              </a:rPr>
              <a:t>&gt;</a:t>
            </a:r>
          </a:p>
          <a:p>
            <a:pPr marL="0" indent="0" defTabSz="182563">
              <a:buNone/>
            </a:pPr>
            <a:r>
              <a:rPr lang="es-ES" dirty="0">
                <a:solidFill>
                  <a:schemeClr val="tx1"/>
                </a:solidFill>
                <a:latin typeface="Courier New" panose="02070309020205020404" pitchFamily="49" charset="0"/>
                <a:cs typeface="Courier New" panose="02070309020205020404" pitchFamily="49" charset="0"/>
              </a:rPr>
              <a:t>				&lt;</a:t>
            </a:r>
            <a:r>
              <a:rPr lang="es-ES" b="1" dirty="0" err="1">
                <a:solidFill>
                  <a:schemeClr val="tx1"/>
                </a:solidFill>
                <a:latin typeface="Courier New" panose="02070309020205020404" pitchFamily="49" charset="0"/>
                <a:cs typeface="Courier New" panose="02070309020205020404" pitchFamily="49" charset="0"/>
              </a:rPr>
              <a:t>bindingTemplate</a:t>
            </a:r>
            <a:r>
              <a:rPr lang="es-ES" dirty="0">
                <a:solidFill>
                  <a:schemeClr val="tx1"/>
                </a:solidFill>
                <a:latin typeface="Courier New" panose="02070309020205020404" pitchFamily="49" charset="0"/>
                <a:cs typeface="Courier New" panose="02070309020205020404" pitchFamily="49" charset="0"/>
              </a:rPr>
              <a:t> </a:t>
            </a:r>
            <a:r>
              <a:rPr lang="es-ES" dirty="0" err="1">
                <a:solidFill>
                  <a:schemeClr val="tx1"/>
                </a:solidFill>
                <a:latin typeface="Courier New" panose="02070309020205020404" pitchFamily="49" charset="0"/>
                <a:cs typeface="Courier New" panose="02070309020205020404" pitchFamily="49" charset="0"/>
              </a:rPr>
              <a:t>bindingKey</a:t>
            </a:r>
            <a:r>
              <a:rPr lang="es-ES" dirty="0">
                <a:solidFill>
                  <a:schemeClr val="tx1"/>
                </a:solidFill>
                <a:latin typeface="Courier New" panose="02070309020205020404" pitchFamily="49" charset="0"/>
                <a:cs typeface="Courier New" panose="02070309020205020404" pitchFamily="49" charset="0"/>
              </a:rPr>
              <a:t>="d594a970-3e16-11d5-98bf-002035229c64" </a:t>
            </a:r>
          </a:p>
          <a:p>
            <a:pPr marL="0" indent="0" defTabSz="182563">
              <a:buNone/>
            </a:pPr>
            <a:r>
              <a:rPr lang="es-ES" dirty="0">
                <a:solidFill>
                  <a:schemeClr val="tx1"/>
                </a:solidFill>
                <a:latin typeface="Courier New" panose="02070309020205020404" pitchFamily="49" charset="0"/>
                <a:cs typeface="Courier New" panose="02070309020205020404" pitchFamily="49" charset="0"/>
              </a:rPr>
              <a:t>											</a:t>
            </a:r>
            <a:r>
              <a:rPr lang="es-ES" dirty="0" err="1">
                <a:solidFill>
                  <a:schemeClr val="tx1"/>
                </a:solidFill>
                <a:latin typeface="Courier New" panose="02070309020205020404" pitchFamily="49" charset="0"/>
                <a:cs typeface="Courier New" panose="02070309020205020404" pitchFamily="49" charset="0"/>
              </a:rPr>
              <a:t>serviceKey</a:t>
            </a:r>
            <a:r>
              <a:rPr lang="es-ES" dirty="0">
                <a:solidFill>
                  <a:schemeClr val="tx1"/>
                </a:solidFill>
                <a:latin typeface="Courier New" panose="02070309020205020404" pitchFamily="49" charset="0"/>
                <a:cs typeface="Courier New" panose="02070309020205020404" pitchFamily="49" charset="0"/>
              </a:rPr>
              <a:t>="d5921160-3e16-11d5-98bf-002035229c64"&gt; </a:t>
            </a:r>
          </a:p>
          <a:p>
            <a:pPr marL="0" indent="0" defTabSz="182563">
              <a:buNone/>
            </a:pPr>
            <a:r>
              <a:rPr lang="es-ES" dirty="0">
                <a:solidFill>
                  <a:schemeClr val="tx1"/>
                </a:solidFill>
                <a:latin typeface="Courier New" panose="02070309020205020404" pitchFamily="49" charset="0"/>
                <a:cs typeface="Courier New" panose="02070309020205020404" pitchFamily="49" charset="0"/>
              </a:rPr>
              <a:t>					&lt;</a:t>
            </a:r>
            <a:r>
              <a:rPr lang="es-ES" dirty="0" err="1">
                <a:solidFill>
                  <a:schemeClr val="tx1"/>
                </a:solidFill>
                <a:latin typeface="Courier New" panose="02070309020205020404" pitchFamily="49" charset="0"/>
                <a:cs typeface="Courier New" panose="02070309020205020404" pitchFamily="49" charset="0"/>
              </a:rPr>
              <a:t>description</a:t>
            </a:r>
            <a:r>
              <a:rPr lang="es-ES" dirty="0">
                <a:solidFill>
                  <a:schemeClr val="tx1"/>
                </a:solidFill>
                <a:latin typeface="Courier New" panose="02070309020205020404" pitchFamily="49" charset="0"/>
                <a:cs typeface="Courier New" panose="02070309020205020404" pitchFamily="49" charset="0"/>
              </a:rPr>
              <a:t> </a:t>
            </a:r>
            <a:r>
              <a:rPr lang="es-ES" dirty="0" err="1">
                <a:solidFill>
                  <a:schemeClr val="tx1"/>
                </a:solidFill>
                <a:latin typeface="Courier New" panose="02070309020205020404" pitchFamily="49" charset="0"/>
                <a:cs typeface="Courier New" panose="02070309020205020404" pitchFamily="49" charset="0"/>
              </a:rPr>
              <a:t>xml:lang</a:t>
            </a:r>
            <a:r>
              <a:rPr lang="es-ES" dirty="0">
                <a:solidFill>
                  <a:schemeClr val="tx1"/>
                </a:solidFill>
                <a:latin typeface="Courier New" panose="02070309020205020404" pitchFamily="49" charset="0"/>
                <a:cs typeface="Courier New" panose="02070309020205020404" pitchFamily="49" charset="0"/>
              </a:rPr>
              <a:t>="en"&gt;SOAP </a:t>
            </a:r>
            <a:r>
              <a:rPr lang="es-ES" dirty="0" err="1">
                <a:solidFill>
                  <a:schemeClr val="tx1"/>
                </a:solidFill>
                <a:latin typeface="Courier New" panose="02070309020205020404" pitchFamily="49" charset="0"/>
                <a:cs typeface="Courier New" panose="02070309020205020404" pitchFamily="49" charset="0"/>
              </a:rPr>
              <a:t>binding</a:t>
            </a:r>
            <a:r>
              <a:rPr lang="es-ES" dirty="0">
                <a:solidFill>
                  <a:schemeClr val="tx1"/>
                </a:solidFill>
                <a:latin typeface="Courier New" panose="02070309020205020404" pitchFamily="49" charset="0"/>
                <a:cs typeface="Courier New" panose="02070309020205020404" pitchFamily="49" charset="0"/>
              </a:rPr>
              <a:t> </a:t>
            </a:r>
            <a:r>
              <a:rPr lang="es-ES" dirty="0" err="1">
                <a:solidFill>
                  <a:schemeClr val="tx1"/>
                </a:solidFill>
                <a:latin typeface="Courier New" panose="02070309020205020404" pitchFamily="49" charset="0"/>
                <a:cs typeface="Courier New" panose="02070309020205020404" pitchFamily="49" charset="0"/>
              </a:rPr>
              <a:t>for</a:t>
            </a:r>
            <a:r>
              <a:rPr lang="es-ES" dirty="0">
                <a:solidFill>
                  <a:schemeClr val="tx1"/>
                </a:solidFill>
                <a:latin typeface="Courier New" panose="02070309020205020404" pitchFamily="49" charset="0"/>
                <a:cs typeface="Courier New" panose="02070309020205020404" pitchFamily="49" charset="0"/>
              </a:rPr>
              <a:t> </a:t>
            </a:r>
            <a:r>
              <a:rPr lang="es-ES" dirty="0" err="1">
                <a:solidFill>
                  <a:schemeClr val="tx1"/>
                </a:solidFill>
                <a:latin typeface="Courier New" panose="02070309020205020404" pitchFamily="49" charset="0"/>
                <a:cs typeface="Courier New" panose="02070309020205020404" pitchFamily="49" charset="0"/>
              </a:rPr>
              <a:t>delayed</a:t>
            </a:r>
            <a:r>
              <a:rPr lang="es-ES" dirty="0">
                <a:solidFill>
                  <a:schemeClr val="tx1"/>
                </a:solidFill>
                <a:latin typeface="Courier New" panose="02070309020205020404" pitchFamily="49" charset="0"/>
                <a:cs typeface="Courier New" panose="02070309020205020404" pitchFamily="49" charset="0"/>
              </a:rPr>
              <a:t> stock </a:t>
            </a:r>
            <a:r>
              <a:rPr lang="es-ES" dirty="0" err="1">
                <a:solidFill>
                  <a:schemeClr val="tx1"/>
                </a:solidFill>
                <a:latin typeface="Courier New" panose="02070309020205020404" pitchFamily="49" charset="0"/>
                <a:cs typeface="Courier New" panose="02070309020205020404" pitchFamily="49" charset="0"/>
              </a:rPr>
              <a:t>quotes</a:t>
            </a:r>
            <a:r>
              <a:rPr lang="es-ES" dirty="0">
                <a:solidFill>
                  <a:schemeClr val="tx1"/>
                </a:solidFill>
                <a:latin typeface="Courier New" panose="02070309020205020404" pitchFamily="49" charset="0"/>
                <a:cs typeface="Courier New" panose="02070309020205020404" pitchFamily="49" charset="0"/>
              </a:rPr>
              <a:t> </a:t>
            </a:r>
            <a:r>
              <a:rPr lang="es-ES" dirty="0" err="1">
                <a:solidFill>
                  <a:schemeClr val="tx1"/>
                </a:solidFill>
                <a:latin typeface="Courier New" panose="02070309020205020404" pitchFamily="49" charset="0"/>
                <a:cs typeface="Courier New" panose="02070309020205020404" pitchFamily="49" charset="0"/>
              </a:rPr>
              <a:t>service</a:t>
            </a:r>
            <a:r>
              <a:rPr lang="es-ES" dirty="0">
                <a:solidFill>
                  <a:schemeClr val="tx1"/>
                </a:solidFill>
                <a:latin typeface="Courier New" panose="02070309020205020404" pitchFamily="49" charset="0"/>
                <a:cs typeface="Courier New" panose="02070309020205020404" pitchFamily="49" charset="0"/>
              </a:rPr>
              <a:t>&lt;/</a:t>
            </a:r>
            <a:r>
              <a:rPr lang="es-ES" dirty="0" err="1">
                <a:solidFill>
                  <a:schemeClr val="tx1"/>
                </a:solidFill>
                <a:latin typeface="Courier New" panose="02070309020205020404" pitchFamily="49" charset="0"/>
                <a:cs typeface="Courier New" panose="02070309020205020404" pitchFamily="49" charset="0"/>
              </a:rPr>
              <a:t>description</a:t>
            </a:r>
            <a:r>
              <a:rPr lang="es-ES" dirty="0">
                <a:solidFill>
                  <a:schemeClr val="tx1"/>
                </a:solidFill>
                <a:latin typeface="Courier New" panose="02070309020205020404" pitchFamily="49" charset="0"/>
                <a:cs typeface="Courier New" panose="02070309020205020404" pitchFamily="49" charset="0"/>
              </a:rPr>
              <a:t>&gt;</a:t>
            </a:r>
          </a:p>
          <a:p>
            <a:pPr marL="0" indent="0" defTabSz="182563">
              <a:buNone/>
            </a:pPr>
            <a:r>
              <a:rPr lang="es-ES" dirty="0">
                <a:solidFill>
                  <a:schemeClr val="tx1"/>
                </a:solidFill>
                <a:latin typeface="Courier New" panose="02070309020205020404" pitchFamily="49" charset="0"/>
                <a:cs typeface="Courier New" panose="02070309020205020404" pitchFamily="49" charset="0"/>
              </a:rPr>
              <a:t>					&lt;</a:t>
            </a:r>
            <a:r>
              <a:rPr lang="es-ES" dirty="0" err="1">
                <a:solidFill>
                  <a:schemeClr val="tx1"/>
                </a:solidFill>
                <a:latin typeface="Courier New" panose="02070309020205020404" pitchFamily="49" charset="0"/>
                <a:cs typeface="Courier New" panose="02070309020205020404" pitchFamily="49" charset="0"/>
              </a:rPr>
              <a:t>accessPoint</a:t>
            </a:r>
            <a:r>
              <a:rPr lang="es-ES" dirty="0">
                <a:solidFill>
                  <a:schemeClr val="tx1"/>
                </a:solidFill>
                <a:latin typeface="Courier New" panose="02070309020205020404" pitchFamily="49" charset="0"/>
                <a:cs typeface="Courier New" panose="02070309020205020404" pitchFamily="49" charset="0"/>
              </a:rPr>
              <a:t> </a:t>
            </a:r>
            <a:r>
              <a:rPr lang="es-ES" dirty="0" err="1">
                <a:solidFill>
                  <a:schemeClr val="tx1"/>
                </a:solidFill>
                <a:latin typeface="Courier New" panose="02070309020205020404" pitchFamily="49" charset="0"/>
                <a:cs typeface="Courier New" panose="02070309020205020404" pitchFamily="49" charset="0"/>
              </a:rPr>
              <a:t>URLType</a:t>
            </a:r>
            <a:r>
              <a:rPr lang="es-ES" dirty="0">
                <a:solidFill>
                  <a:schemeClr val="tx1"/>
                </a:solidFill>
                <a:latin typeface="Courier New" panose="02070309020205020404" pitchFamily="49" charset="0"/>
                <a:cs typeface="Courier New" panose="02070309020205020404" pitchFamily="49" charset="0"/>
              </a:rPr>
              <a:t>="http"&gt;http://services.xmethods.net:80/soap&lt;/accessPoint&gt;</a:t>
            </a:r>
          </a:p>
          <a:p>
            <a:pPr marL="0" indent="0" defTabSz="182563">
              <a:buNone/>
            </a:pPr>
            <a:r>
              <a:rPr lang="es-ES" dirty="0">
                <a:solidFill>
                  <a:schemeClr val="bg1"/>
                </a:solidFill>
                <a:latin typeface="Courier New" panose="02070309020205020404" pitchFamily="49" charset="0"/>
                <a:cs typeface="Courier New" panose="02070309020205020404" pitchFamily="49" charset="0"/>
              </a:rPr>
              <a:t>					</a:t>
            </a:r>
            <a:r>
              <a:rPr lang="es-ES" b="1" dirty="0">
                <a:solidFill>
                  <a:schemeClr val="bg1"/>
                </a:solidFill>
                <a:latin typeface="Courier New" panose="02070309020205020404" pitchFamily="49" charset="0"/>
                <a:cs typeface="Courier New" panose="02070309020205020404" pitchFamily="49" charset="0"/>
              </a:rPr>
              <a:t>&lt;</a:t>
            </a:r>
            <a:r>
              <a:rPr lang="es-ES" b="1" dirty="0" err="1">
                <a:solidFill>
                  <a:schemeClr val="bg1"/>
                </a:solidFill>
                <a:latin typeface="Courier New" panose="02070309020205020404" pitchFamily="49" charset="0"/>
                <a:cs typeface="Courier New" panose="02070309020205020404" pitchFamily="49" charset="0"/>
              </a:rPr>
              <a:t>tModelInstanceDetails</a:t>
            </a:r>
            <a:r>
              <a:rPr lang="es-ES" b="1" dirty="0">
                <a:solidFill>
                  <a:schemeClr val="bg1"/>
                </a:solidFill>
                <a:latin typeface="Courier New" panose="02070309020205020404" pitchFamily="49" charset="0"/>
                <a:cs typeface="Courier New" panose="02070309020205020404" pitchFamily="49" charset="0"/>
              </a:rPr>
              <a:t>&gt; </a:t>
            </a:r>
          </a:p>
          <a:p>
            <a:pPr marL="0" indent="0" defTabSz="182563">
              <a:buNone/>
            </a:pPr>
            <a:r>
              <a:rPr lang="es-ES" dirty="0">
                <a:solidFill>
                  <a:schemeClr val="bg1"/>
                </a:solidFill>
                <a:latin typeface="Courier New" panose="02070309020205020404" pitchFamily="49" charset="0"/>
                <a:cs typeface="Courier New" panose="02070309020205020404" pitchFamily="49" charset="0"/>
              </a:rPr>
              <a:t>						&lt;</a:t>
            </a:r>
            <a:r>
              <a:rPr lang="es-ES" dirty="0" err="1">
                <a:solidFill>
                  <a:schemeClr val="bg1"/>
                </a:solidFill>
                <a:latin typeface="Courier New" panose="02070309020205020404" pitchFamily="49" charset="0"/>
                <a:cs typeface="Courier New" panose="02070309020205020404" pitchFamily="49" charset="0"/>
              </a:rPr>
              <a:t>tModelInstanceInfo</a:t>
            </a:r>
            <a:r>
              <a:rPr lang="es-ES" dirty="0">
                <a:solidFill>
                  <a:schemeClr val="bg1"/>
                </a:solidFill>
                <a:latin typeface="Courier New" panose="02070309020205020404" pitchFamily="49" charset="0"/>
                <a:cs typeface="Courier New" panose="02070309020205020404" pitchFamily="49" charset="0"/>
              </a:rPr>
              <a:t> </a:t>
            </a:r>
            <a:r>
              <a:rPr lang="es-ES" dirty="0" err="1">
                <a:solidFill>
                  <a:schemeClr val="bg1"/>
                </a:solidFill>
                <a:latin typeface="Courier New" panose="02070309020205020404" pitchFamily="49" charset="0"/>
                <a:cs typeface="Courier New" panose="02070309020205020404" pitchFamily="49" charset="0"/>
              </a:rPr>
              <a:t>tModelKey</a:t>
            </a:r>
            <a:r>
              <a:rPr lang="es-ES" dirty="0">
                <a:solidFill>
                  <a:schemeClr val="bg1"/>
                </a:solidFill>
                <a:latin typeface="Courier New" panose="02070309020205020404" pitchFamily="49" charset="0"/>
                <a:cs typeface="Courier New" panose="02070309020205020404" pitchFamily="49" charset="0"/>
              </a:rPr>
              <a:t>="uuid:0e727db0-3e14-11d5-98bf-002035229c64" /&gt;</a:t>
            </a:r>
          </a:p>
          <a:p>
            <a:pPr marL="0" indent="0" defTabSz="182563">
              <a:buNone/>
            </a:pPr>
            <a:r>
              <a:rPr lang="es-ES" dirty="0">
                <a:solidFill>
                  <a:schemeClr val="bg1"/>
                </a:solidFill>
                <a:latin typeface="Courier New" panose="02070309020205020404" pitchFamily="49" charset="0"/>
                <a:cs typeface="Courier New" panose="02070309020205020404" pitchFamily="49" charset="0"/>
              </a:rPr>
              <a:t>					</a:t>
            </a:r>
            <a:r>
              <a:rPr lang="es-ES" b="1" dirty="0">
                <a:solidFill>
                  <a:schemeClr val="bg1"/>
                </a:solidFill>
                <a:latin typeface="Courier New" panose="02070309020205020404" pitchFamily="49" charset="0"/>
                <a:cs typeface="Courier New" panose="02070309020205020404" pitchFamily="49" charset="0"/>
              </a:rPr>
              <a:t>&lt;/</a:t>
            </a:r>
            <a:r>
              <a:rPr lang="es-ES" b="1" dirty="0" err="1">
                <a:solidFill>
                  <a:schemeClr val="bg1"/>
                </a:solidFill>
                <a:latin typeface="Courier New" panose="02070309020205020404" pitchFamily="49" charset="0"/>
                <a:cs typeface="Courier New" panose="02070309020205020404" pitchFamily="49" charset="0"/>
              </a:rPr>
              <a:t>tModelInstanceDetails</a:t>
            </a:r>
            <a:r>
              <a:rPr lang="es-ES" b="1" dirty="0">
                <a:solidFill>
                  <a:schemeClr val="bg1"/>
                </a:solidFill>
                <a:latin typeface="Courier New" panose="02070309020205020404" pitchFamily="49" charset="0"/>
                <a:cs typeface="Courier New" panose="02070309020205020404" pitchFamily="49" charset="0"/>
              </a:rPr>
              <a:t>&gt;</a:t>
            </a:r>
          </a:p>
          <a:p>
            <a:pPr marL="0" indent="0" defTabSz="182563">
              <a:buNone/>
            </a:pPr>
            <a:r>
              <a:rPr lang="es-ES" dirty="0">
                <a:solidFill>
                  <a:schemeClr val="tx1"/>
                </a:solidFill>
                <a:latin typeface="Courier New" panose="02070309020205020404" pitchFamily="49" charset="0"/>
                <a:cs typeface="Courier New" panose="02070309020205020404" pitchFamily="49" charset="0"/>
              </a:rPr>
              <a:t>				</a:t>
            </a:r>
            <a:r>
              <a:rPr lang="es-ES" b="1" dirty="0">
                <a:solidFill>
                  <a:schemeClr val="tx1"/>
                </a:solidFill>
                <a:latin typeface="Courier New" panose="02070309020205020404" pitchFamily="49" charset="0"/>
                <a:cs typeface="Courier New" panose="02070309020205020404" pitchFamily="49" charset="0"/>
              </a:rPr>
              <a:t>&lt;/</a:t>
            </a:r>
            <a:r>
              <a:rPr lang="es-ES" b="1" dirty="0" err="1">
                <a:solidFill>
                  <a:schemeClr val="tx1"/>
                </a:solidFill>
                <a:latin typeface="Courier New" panose="02070309020205020404" pitchFamily="49" charset="0"/>
                <a:cs typeface="Courier New" panose="02070309020205020404" pitchFamily="49" charset="0"/>
              </a:rPr>
              <a:t>bindingTemplate</a:t>
            </a:r>
            <a:r>
              <a:rPr lang="es-ES" dirty="0">
                <a:solidFill>
                  <a:schemeClr val="tx1"/>
                </a:solidFill>
                <a:latin typeface="Courier New" panose="02070309020205020404" pitchFamily="49" charset="0"/>
                <a:cs typeface="Courier New" panose="02070309020205020404" pitchFamily="49" charset="0"/>
              </a:rPr>
              <a:t>&gt;</a:t>
            </a:r>
          </a:p>
          <a:p>
            <a:pPr marL="0" indent="0" defTabSz="182563">
              <a:buNone/>
            </a:pPr>
            <a:r>
              <a:rPr lang="es-ES" dirty="0">
                <a:solidFill>
                  <a:schemeClr val="tx1"/>
                </a:solidFill>
                <a:latin typeface="Courier New" panose="02070309020205020404" pitchFamily="49" charset="0"/>
                <a:cs typeface="Courier New" panose="02070309020205020404" pitchFamily="49" charset="0"/>
              </a:rPr>
              <a:t>			&lt;/</a:t>
            </a:r>
            <a:r>
              <a:rPr lang="es-ES" dirty="0" err="1">
                <a:solidFill>
                  <a:schemeClr val="tx1"/>
                </a:solidFill>
                <a:latin typeface="Courier New" panose="02070309020205020404" pitchFamily="49" charset="0"/>
                <a:cs typeface="Courier New" panose="02070309020205020404" pitchFamily="49" charset="0"/>
              </a:rPr>
              <a:t>bindingTemplates</a:t>
            </a:r>
            <a:r>
              <a:rPr lang="es-ES" dirty="0">
                <a:solidFill>
                  <a:schemeClr val="tx1"/>
                </a:solidFill>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a:t>
            </a: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businessService</a:t>
            </a:r>
            <a:r>
              <a:rPr lang="es-ES" b="1" dirty="0">
                <a:latin typeface="Courier New" panose="02070309020205020404" pitchFamily="49" charset="0"/>
                <a:cs typeface="Courier New" panose="02070309020205020404" pitchFamily="49" charset="0"/>
              </a:rPr>
              <a:t>&gt;</a:t>
            </a:r>
          </a:p>
          <a:p>
            <a:pPr marL="0" indent="0" defTabSz="182563">
              <a:buNone/>
            </a:pPr>
            <a:r>
              <a:rPr lang="es-ES" dirty="0">
                <a:latin typeface="Courier New" panose="02070309020205020404" pitchFamily="49" charset="0"/>
                <a:cs typeface="Courier New" panose="02070309020205020404" pitchFamily="49" charset="0"/>
              </a:rPr>
              <a:t>	&lt;/</a:t>
            </a:r>
            <a:r>
              <a:rPr lang="es-ES" dirty="0" err="1">
                <a:latin typeface="Courier New" panose="02070309020205020404" pitchFamily="49" charset="0"/>
                <a:cs typeface="Courier New" panose="02070309020205020404" pitchFamily="49" charset="0"/>
              </a:rPr>
              <a:t>businessServices</a:t>
            </a:r>
            <a:r>
              <a:rPr lang="es-ES" dirty="0">
                <a:latin typeface="Courier New" panose="02070309020205020404" pitchFamily="49" charset="0"/>
                <a:cs typeface="Courier New" panose="02070309020205020404" pitchFamily="49" charset="0"/>
              </a:rPr>
              <a:t>&gt;</a:t>
            </a:r>
          </a:p>
          <a:p>
            <a:pPr marL="0" indent="0" defTabSz="182563">
              <a:buNone/>
            </a:pPr>
            <a:r>
              <a:rPr lang="es-ES" b="1" dirty="0">
                <a:latin typeface="Courier New" panose="02070309020205020404" pitchFamily="49" charset="0"/>
                <a:cs typeface="Courier New" panose="02070309020205020404" pitchFamily="49" charset="0"/>
              </a:rPr>
              <a:t>&lt;/</a:t>
            </a:r>
            <a:r>
              <a:rPr lang="es-ES" b="1" dirty="0" err="1">
                <a:latin typeface="Courier New" panose="02070309020205020404" pitchFamily="49" charset="0"/>
                <a:cs typeface="Courier New" panose="02070309020205020404" pitchFamily="49" charset="0"/>
              </a:rPr>
              <a:t>businessEntity</a:t>
            </a:r>
            <a:r>
              <a:rPr lang="es-ES" b="1" dirty="0">
                <a:latin typeface="Courier New" panose="02070309020205020404" pitchFamily="49" charset="0"/>
                <a:cs typeface="Courier New" panose="02070309020205020404" pitchFamily="49" charset="0"/>
              </a:rPr>
              <a:t>&gt;</a:t>
            </a:r>
          </a:p>
        </p:txBody>
      </p:sp>
    </p:spTree>
    <p:extLst>
      <p:ext uri="{BB962C8B-B14F-4D97-AF65-F5344CB8AC3E}">
        <p14:creationId xmlns:p14="http://schemas.microsoft.com/office/powerpoint/2010/main" val="214212805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Título"/>
          <p:cNvSpPr>
            <a:spLocks noGrp="1"/>
          </p:cNvSpPr>
          <p:nvPr>
            <p:ph type="title"/>
          </p:nvPr>
        </p:nvSpPr>
        <p:spPr/>
        <p:txBody>
          <a:bodyPr/>
          <a:lstStyle/>
          <a:p>
            <a:r>
              <a:rPr lang="es-ES" dirty="0" err="1"/>
              <a:t>tModel</a:t>
            </a:r>
            <a:r>
              <a:rPr lang="es-ES" dirty="0"/>
              <a:t> e Instancia </a:t>
            </a:r>
            <a:r>
              <a:rPr lang="es-ES" dirty="0" err="1"/>
              <a:t>tModel</a:t>
            </a:r>
            <a:endParaRPr lang="es-ES" dirty="0"/>
          </a:p>
        </p:txBody>
      </p:sp>
      <p:sp>
        <p:nvSpPr>
          <p:cNvPr id="11" name="10 Marcador de contenido"/>
          <p:cNvSpPr>
            <a:spLocks noGrp="1"/>
          </p:cNvSpPr>
          <p:nvPr>
            <p:ph idx="1"/>
          </p:nvPr>
        </p:nvSpPr>
        <p:spPr>
          <a:xfrm>
            <a:off x="174813" y="465412"/>
            <a:ext cx="8845362" cy="2087288"/>
          </a:xfrm>
        </p:spPr>
        <p:txBody>
          <a:bodyPr>
            <a:normAutofit fontScale="70000" lnSpcReduction="20000"/>
          </a:bodyPr>
          <a:lstStyle/>
          <a:p>
            <a:r>
              <a:rPr lang="es-ES" dirty="0" err="1"/>
              <a:t>tModel</a:t>
            </a:r>
            <a:r>
              <a:rPr lang="es-ES" dirty="0"/>
              <a:t> e Instancia </a:t>
            </a:r>
            <a:r>
              <a:rPr lang="es-ES" dirty="0" err="1"/>
              <a:t>tModel</a:t>
            </a:r>
            <a:endParaRPr lang="es-ES" dirty="0"/>
          </a:p>
          <a:p>
            <a:pPr lvl="1"/>
            <a:r>
              <a:rPr lang="es-ES" dirty="0"/>
              <a:t>Un </a:t>
            </a:r>
            <a:r>
              <a:rPr lang="es-ES" dirty="0" err="1"/>
              <a:t>tModel</a:t>
            </a:r>
            <a:r>
              <a:rPr lang="es-ES" dirty="0"/>
              <a:t> describe la especificación de un servicio. Su identificador se debe almacenar en el atributo </a:t>
            </a:r>
            <a:r>
              <a:rPr lang="es-ES" b="1" dirty="0" err="1"/>
              <a:t>tModelKey</a:t>
            </a:r>
            <a:endParaRPr lang="es-ES" b="1" dirty="0"/>
          </a:p>
          <a:p>
            <a:pPr lvl="1"/>
            <a:r>
              <a:rPr lang="es-ES" dirty="0"/>
              <a:t>La plantilla de enlace (</a:t>
            </a:r>
            <a:r>
              <a:rPr lang="es-ES" dirty="0" err="1"/>
              <a:t>binding</a:t>
            </a:r>
            <a:r>
              <a:rPr lang="es-ES" dirty="0"/>
              <a:t> </a:t>
            </a:r>
            <a:r>
              <a:rPr lang="es-ES" dirty="0" err="1"/>
              <a:t>template</a:t>
            </a:r>
            <a:r>
              <a:rPr lang="es-ES" dirty="0"/>
              <a:t>) hace referencia a una instancia de </a:t>
            </a:r>
            <a:r>
              <a:rPr lang="es-ES" dirty="0" err="1"/>
              <a:t>tModel</a:t>
            </a:r>
            <a:r>
              <a:rPr lang="es-ES" dirty="0"/>
              <a:t>. Para saber a que </a:t>
            </a:r>
            <a:r>
              <a:rPr lang="es-ES" dirty="0" err="1"/>
              <a:t>tModel</a:t>
            </a:r>
            <a:r>
              <a:rPr lang="es-ES" dirty="0"/>
              <a:t> se refiere se debe ver el valor del atributo </a:t>
            </a:r>
            <a:r>
              <a:rPr lang="es-ES" dirty="0" err="1"/>
              <a:t>tModelKey</a:t>
            </a:r>
            <a:endParaRPr lang="es-ES" dirty="0"/>
          </a:p>
          <a:p>
            <a:pPr lvl="2"/>
            <a:r>
              <a:rPr lang="es-ES" dirty="0"/>
              <a:t>El </a:t>
            </a:r>
            <a:r>
              <a:rPr lang="es-ES" dirty="0" err="1"/>
              <a:t>tModel</a:t>
            </a:r>
            <a:r>
              <a:rPr lang="es-ES" dirty="0"/>
              <a:t> al que se refiere la instancia del ejemplo anterior es la siguiente</a:t>
            </a:r>
          </a:p>
        </p:txBody>
      </p:sp>
      <p:sp>
        <p:nvSpPr>
          <p:cNvPr id="4" name="3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71</a:t>
            </a:fld>
            <a:endParaRPr lang="es-ES" dirty="0"/>
          </a:p>
        </p:txBody>
      </p:sp>
      <p:sp>
        <p:nvSpPr>
          <p:cNvPr id="15" name="11 Marcador de contenido"/>
          <p:cNvSpPr txBox="1">
            <a:spLocks/>
          </p:cNvSpPr>
          <p:nvPr/>
        </p:nvSpPr>
        <p:spPr bwMode="auto">
          <a:xfrm>
            <a:off x="174813" y="2686050"/>
            <a:ext cx="8473887" cy="2880421"/>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normAutofit fontScale="40000" lnSpcReduction="20000"/>
          </a:bodyPr>
          <a:lstStyle>
            <a:lvl1pPr marL="342900" indent="-342900" algn="l" rtl="0" eaLnBrk="1" fontAlgn="base" hangingPunct="1">
              <a:spcBef>
                <a:spcPct val="20000"/>
              </a:spcBef>
              <a:spcAft>
                <a:spcPct val="0"/>
              </a:spcAft>
              <a:buClr>
                <a:srgbClr val="980E06"/>
              </a:buClr>
              <a:buSzPct val="70000"/>
              <a:buFont typeface="Wingdings" pitchFamily="2" charset="2"/>
              <a:buChar char="v"/>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a:lstStyle>
          <a:p>
            <a:pPr marL="0" indent="0">
              <a:buNone/>
            </a:pPr>
            <a:r>
              <a:rPr lang="es-ES" kern="0" dirty="0">
                <a:latin typeface="Courier New" panose="02070309020205020404" pitchFamily="49" charset="0"/>
                <a:cs typeface="Courier New" panose="02070309020205020404" pitchFamily="49" charset="0"/>
              </a:rPr>
              <a:t>&lt;</a:t>
            </a:r>
            <a:r>
              <a:rPr lang="es-ES" b="1" kern="0" dirty="0" err="1">
                <a:latin typeface="Courier New" panose="02070309020205020404" pitchFamily="49" charset="0"/>
                <a:cs typeface="Courier New" panose="02070309020205020404" pitchFamily="49" charset="0"/>
              </a:rPr>
              <a:t>tModel</a:t>
            </a:r>
            <a:r>
              <a:rPr lang="es-ES" b="1" kern="0" dirty="0">
                <a:latin typeface="Courier New" panose="02070309020205020404" pitchFamily="49" charset="0"/>
                <a:cs typeface="Courier New" panose="02070309020205020404" pitchFamily="49" charset="0"/>
              </a:rPr>
              <a:t> </a:t>
            </a:r>
            <a:r>
              <a:rPr lang="es-ES" b="1" kern="0" dirty="0" err="1">
                <a:latin typeface="Courier New" panose="02070309020205020404" pitchFamily="49" charset="0"/>
                <a:cs typeface="Courier New" panose="02070309020205020404" pitchFamily="49" charset="0"/>
              </a:rPr>
              <a:t>tModelKey</a:t>
            </a:r>
            <a:r>
              <a:rPr lang="es-ES" kern="0" dirty="0">
                <a:latin typeface="Courier New" panose="02070309020205020404" pitchFamily="49" charset="0"/>
                <a:cs typeface="Courier New" panose="02070309020205020404" pitchFamily="49" charset="0"/>
              </a:rPr>
              <a:t>="uuid:0e727db0-3e14-11d5-98bf-002035229c64“</a:t>
            </a:r>
          </a:p>
          <a:p>
            <a:pPr marL="0" indent="0" defTabSz="180975">
              <a:buNone/>
            </a:pP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operator</a:t>
            </a:r>
            <a:r>
              <a:rPr lang="es-ES" kern="0" dirty="0">
                <a:latin typeface="Courier New" panose="02070309020205020404" pitchFamily="49" charset="0"/>
                <a:cs typeface="Courier New" panose="02070309020205020404" pitchFamily="49" charset="0"/>
              </a:rPr>
              <a:t>="www.ibm.com/</a:t>
            </a:r>
            <a:r>
              <a:rPr lang="es-ES" kern="0" dirty="0" err="1">
                <a:latin typeface="Courier New" panose="02070309020205020404" pitchFamily="49" charset="0"/>
                <a:cs typeface="Courier New" panose="02070309020205020404" pitchFamily="49" charset="0"/>
              </a:rPr>
              <a:t>services</a:t>
            </a:r>
            <a:r>
              <a:rPr lang="es-ES" kern="0" dirty="0">
                <a:latin typeface="Courier New" panose="02070309020205020404" pitchFamily="49" charset="0"/>
                <a:cs typeface="Courier New" panose="02070309020205020404" pitchFamily="49" charset="0"/>
              </a:rPr>
              <a:t>/</a:t>
            </a:r>
            <a:r>
              <a:rPr lang="es-ES" kern="0" dirty="0" err="1">
                <a:latin typeface="Courier New" panose="02070309020205020404" pitchFamily="49" charset="0"/>
                <a:cs typeface="Courier New" panose="02070309020205020404" pitchFamily="49" charset="0"/>
              </a:rPr>
              <a:t>uddi</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authorizedName</a:t>
            </a:r>
            <a:r>
              <a:rPr lang="es-ES" kern="0" dirty="0">
                <a:latin typeface="Courier New" panose="02070309020205020404" pitchFamily="49" charset="0"/>
                <a:cs typeface="Courier New" panose="02070309020205020404" pitchFamily="49" charset="0"/>
              </a:rPr>
              <a:t>="0100001QS1"&gt;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name</a:t>
            </a:r>
            <a:r>
              <a:rPr lang="es-ES" kern="0" dirty="0">
                <a:latin typeface="Courier New" panose="02070309020205020404" pitchFamily="49" charset="0"/>
                <a:cs typeface="Courier New" panose="02070309020205020404" pitchFamily="49" charset="0"/>
              </a:rPr>
              <a:t>&gt;</a:t>
            </a:r>
            <a:r>
              <a:rPr lang="es-ES" kern="0" dirty="0" err="1">
                <a:latin typeface="Courier New" panose="02070309020205020404" pitchFamily="49" charset="0"/>
                <a:cs typeface="Courier New" panose="02070309020205020404" pitchFamily="49" charset="0"/>
              </a:rPr>
              <a:t>XMethods</a:t>
            </a:r>
            <a:r>
              <a:rPr lang="es-ES" kern="0" dirty="0">
                <a:latin typeface="Courier New" panose="02070309020205020404" pitchFamily="49" charset="0"/>
                <a:cs typeface="Courier New" panose="02070309020205020404" pitchFamily="49" charset="0"/>
              </a:rPr>
              <a:t> Simple Stock </a:t>
            </a:r>
            <a:r>
              <a:rPr lang="es-ES" kern="0" dirty="0" err="1">
                <a:latin typeface="Courier New" panose="02070309020205020404" pitchFamily="49" charset="0"/>
                <a:cs typeface="Courier New" panose="02070309020205020404" pitchFamily="49" charset="0"/>
              </a:rPr>
              <a:t>Quote</a:t>
            </a:r>
            <a:r>
              <a:rPr lang="es-ES" kern="0" dirty="0">
                <a:latin typeface="Courier New" panose="02070309020205020404" pitchFamily="49" charset="0"/>
                <a:cs typeface="Courier New" panose="02070309020205020404" pitchFamily="49" charset="0"/>
              </a:rPr>
              <a:t>&lt;/</a:t>
            </a:r>
            <a:r>
              <a:rPr lang="es-ES" kern="0" dirty="0" err="1">
                <a:latin typeface="Courier New" panose="02070309020205020404" pitchFamily="49" charset="0"/>
                <a:cs typeface="Courier New" panose="02070309020205020404" pitchFamily="49" charset="0"/>
              </a:rPr>
              <a:t>name</a:t>
            </a:r>
            <a:r>
              <a:rPr lang="es-ES" kern="0" dirty="0">
                <a:latin typeface="Courier New" panose="02070309020205020404" pitchFamily="49" charset="0"/>
                <a:cs typeface="Courier New" panose="02070309020205020404" pitchFamily="49" charset="0"/>
              </a:rPr>
              <a:t>&gt;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description</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xml:lang</a:t>
            </a:r>
            <a:r>
              <a:rPr lang="es-ES" kern="0" dirty="0">
                <a:latin typeface="Courier New" panose="02070309020205020404" pitchFamily="49" charset="0"/>
                <a:cs typeface="Courier New" panose="02070309020205020404" pitchFamily="49" charset="0"/>
              </a:rPr>
              <a:t>="en"&gt;Simple stock </a:t>
            </a:r>
            <a:r>
              <a:rPr lang="es-ES" kern="0" dirty="0" err="1">
                <a:latin typeface="Courier New" panose="02070309020205020404" pitchFamily="49" charset="0"/>
                <a:cs typeface="Courier New" panose="02070309020205020404" pitchFamily="49" charset="0"/>
              </a:rPr>
              <a:t>quote</a:t>
            </a:r>
            <a:r>
              <a:rPr lang="es-ES" kern="0" dirty="0">
                <a:latin typeface="Courier New" panose="02070309020205020404" pitchFamily="49" charset="0"/>
                <a:cs typeface="Courier New" panose="02070309020205020404" pitchFamily="49" charset="0"/>
              </a:rPr>
              <a:t> interface&lt;/</a:t>
            </a:r>
            <a:r>
              <a:rPr lang="es-ES" kern="0" dirty="0" err="1">
                <a:latin typeface="Courier New" panose="02070309020205020404" pitchFamily="49" charset="0"/>
                <a:cs typeface="Courier New" panose="02070309020205020404" pitchFamily="49" charset="0"/>
              </a:rPr>
              <a:t>description</a:t>
            </a:r>
            <a:r>
              <a:rPr lang="es-ES" kern="0" dirty="0">
                <a:latin typeface="Courier New" panose="02070309020205020404" pitchFamily="49" charset="0"/>
                <a:cs typeface="Courier New" panose="02070309020205020404" pitchFamily="49" charset="0"/>
              </a:rPr>
              <a:t>&gt;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overviewDoc</a:t>
            </a:r>
            <a:r>
              <a:rPr lang="es-ES" kern="0" dirty="0">
                <a:latin typeface="Courier New" panose="02070309020205020404" pitchFamily="49" charset="0"/>
                <a:cs typeface="Courier New" panose="02070309020205020404" pitchFamily="49" charset="0"/>
              </a:rPr>
              <a:t>&gt;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description</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xml:lang</a:t>
            </a:r>
            <a:r>
              <a:rPr lang="es-ES" kern="0" dirty="0">
                <a:latin typeface="Courier New" panose="02070309020205020404" pitchFamily="49" charset="0"/>
                <a:cs typeface="Courier New" panose="02070309020205020404" pitchFamily="49" charset="0"/>
              </a:rPr>
              <a:t>="en"&gt;WSDL link&lt;/</a:t>
            </a:r>
            <a:r>
              <a:rPr lang="es-ES" kern="0" dirty="0" err="1">
                <a:latin typeface="Courier New" panose="02070309020205020404" pitchFamily="49" charset="0"/>
                <a:cs typeface="Courier New" panose="02070309020205020404" pitchFamily="49" charset="0"/>
              </a:rPr>
              <a:t>description</a:t>
            </a:r>
            <a:r>
              <a:rPr lang="es-ES" kern="0" dirty="0">
                <a:latin typeface="Courier New" panose="02070309020205020404" pitchFamily="49" charset="0"/>
                <a:cs typeface="Courier New" panose="02070309020205020404" pitchFamily="49" charset="0"/>
              </a:rPr>
              <a:t>&gt;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overviewURL</a:t>
            </a:r>
            <a:r>
              <a:rPr lang="es-ES" kern="0" dirty="0">
                <a:latin typeface="Courier New" panose="02070309020205020404" pitchFamily="49" charset="0"/>
                <a:cs typeface="Courier New" panose="02070309020205020404" pitchFamily="49" charset="0"/>
              </a:rPr>
              <a:t>&gt;http://www.xmethods.net/tmodels/SimpleStockQuote.wsdl&lt;/overviewURL&gt;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overviewDoc</a:t>
            </a:r>
            <a:r>
              <a:rPr lang="es-ES" kern="0" dirty="0">
                <a:latin typeface="Courier New" panose="02070309020205020404" pitchFamily="49" charset="0"/>
                <a:cs typeface="Courier New" panose="02070309020205020404" pitchFamily="49" charset="0"/>
              </a:rPr>
              <a:t>&gt;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categoryBag</a:t>
            </a:r>
            <a:r>
              <a:rPr lang="es-ES" kern="0" dirty="0">
                <a:latin typeface="Courier New" panose="02070309020205020404" pitchFamily="49" charset="0"/>
                <a:cs typeface="Courier New" panose="02070309020205020404" pitchFamily="49" charset="0"/>
              </a:rPr>
              <a:t>&gt;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keyedReference</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tModelKey</a:t>
            </a:r>
            <a:r>
              <a:rPr lang="es-ES" kern="0" dirty="0">
                <a:latin typeface="Courier New" panose="02070309020205020404" pitchFamily="49" charset="0"/>
                <a:cs typeface="Courier New" panose="02070309020205020404" pitchFamily="49" charset="0"/>
              </a:rPr>
              <a:t>="uuid:c1acf26d-9672-4404-9d70-39b756e62ab4“</a:t>
            </a:r>
          </a:p>
          <a:p>
            <a:pPr marL="0" indent="0" defTabSz="180975">
              <a:buNone/>
            </a:pP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keyName</a:t>
            </a:r>
            <a:r>
              <a:rPr lang="es-ES" kern="0" dirty="0">
                <a:latin typeface="Courier New" panose="02070309020205020404" pitchFamily="49" charset="0"/>
                <a:cs typeface="Courier New" panose="02070309020205020404" pitchFamily="49" charset="0"/>
              </a:rPr>
              <a:t>="</a:t>
            </a:r>
            <a:r>
              <a:rPr lang="es-ES" kern="0" dirty="0" err="1">
                <a:latin typeface="Courier New" panose="02070309020205020404" pitchFamily="49" charset="0"/>
                <a:cs typeface="Courier New" panose="02070309020205020404" pitchFamily="49" charset="0"/>
              </a:rPr>
              <a:t>uddi-org:types</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keyValue</a:t>
            </a:r>
            <a:r>
              <a:rPr lang="es-ES" kern="0" dirty="0">
                <a:latin typeface="Courier New" panose="02070309020205020404" pitchFamily="49" charset="0"/>
                <a:cs typeface="Courier New" panose="02070309020205020404" pitchFamily="49" charset="0"/>
              </a:rPr>
              <a:t>="</a:t>
            </a:r>
            <a:r>
              <a:rPr lang="es-ES" kern="0" dirty="0" err="1">
                <a:latin typeface="Courier New" panose="02070309020205020404" pitchFamily="49" charset="0"/>
                <a:cs typeface="Courier New" panose="02070309020205020404" pitchFamily="49" charset="0"/>
              </a:rPr>
              <a:t>wsdlSpec</a:t>
            </a:r>
            <a:r>
              <a:rPr lang="es-ES" kern="0" dirty="0">
                <a:latin typeface="Courier New" panose="02070309020205020404" pitchFamily="49" charset="0"/>
                <a:cs typeface="Courier New" panose="02070309020205020404" pitchFamily="49" charset="0"/>
              </a:rPr>
              <a:t>" /&gt;</a:t>
            </a:r>
          </a:p>
          <a:p>
            <a:pPr marL="0" indent="0" defTabSz="180975">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categoryBag</a:t>
            </a:r>
            <a:r>
              <a:rPr lang="es-ES" kern="0" dirty="0">
                <a:latin typeface="Courier New" panose="02070309020205020404" pitchFamily="49" charset="0"/>
                <a:cs typeface="Courier New" panose="02070309020205020404" pitchFamily="49" charset="0"/>
              </a:rPr>
              <a:t>&gt;</a:t>
            </a:r>
          </a:p>
          <a:p>
            <a:pPr marL="0" indent="0" defTabSz="180975">
              <a:buNone/>
            </a:pPr>
            <a:r>
              <a:rPr lang="es-ES" b="1" kern="0" dirty="0">
                <a:latin typeface="Courier New" panose="02070309020205020404" pitchFamily="49" charset="0"/>
                <a:cs typeface="Courier New" panose="02070309020205020404" pitchFamily="49" charset="0"/>
              </a:rPr>
              <a:t>&lt;/</a:t>
            </a:r>
            <a:r>
              <a:rPr lang="es-ES" b="1" kern="0" dirty="0" err="1">
                <a:latin typeface="Courier New" panose="02070309020205020404" pitchFamily="49" charset="0"/>
                <a:cs typeface="Courier New" panose="02070309020205020404" pitchFamily="49" charset="0"/>
              </a:rPr>
              <a:t>tModel</a:t>
            </a:r>
            <a:r>
              <a:rPr lang="es-ES" b="1" kern="0" dirty="0">
                <a:latin typeface="Courier New" panose="02070309020205020404" pitchFamily="49" charset="0"/>
                <a:cs typeface="Courier New" panose="02070309020205020404" pitchFamily="49" charset="0"/>
              </a:rPr>
              <a:t>&gt;</a:t>
            </a:r>
          </a:p>
          <a:p>
            <a:pPr marL="0" indent="0">
              <a:buFont typeface="Wingdings" pitchFamily="2" charset="2"/>
              <a:buNone/>
            </a:pPr>
            <a:endParaRPr lang="es-ES" kern="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9650978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a:t>Consulta a un UDDI</a:t>
            </a:r>
          </a:p>
        </p:txBody>
      </p:sp>
      <p:sp>
        <p:nvSpPr>
          <p:cNvPr id="8" name="7 Marcador de contenido"/>
          <p:cNvSpPr>
            <a:spLocks noGrp="1"/>
          </p:cNvSpPr>
          <p:nvPr>
            <p:ph idx="1"/>
          </p:nvPr>
        </p:nvSpPr>
        <p:spPr>
          <a:xfrm>
            <a:off x="174813" y="465412"/>
            <a:ext cx="8807822" cy="2887388"/>
          </a:xfrm>
        </p:spPr>
        <p:txBody>
          <a:bodyPr>
            <a:normAutofit fontScale="70000" lnSpcReduction="20000"/>
          </a:bodyPr>
          <a:lstStyle/>
          <a:p>
            <a:r>
              <a:rPr lang="es-ES" dirty="0"/>
              <a:t>Comunicación con un UDDI</a:t>
            </a:r>
          </a:p>
          <a:p>
            <a:pPr lvl="1"/>
            <a:r>
              <a:rPr lang="es-ES" dirty="0"/>
              <a:t>Es importante poder realizar búsquedas, así como que el UDDI conteste al usuario</a:t>
            </a:r>
          </a:p>
          <a:p>
            <a:pPr lvl="1"/>
            <a:r>
              <a:rPr lang="es-ES" dirty="0"/>
              <a:t>SOAP: Protocolo de mensajería utilizado para enviar una petición de consulta a un UDDI.</a:t>
            </a:r>
          </a:p>
          <a:p>
            <a:pPr lvl="1"/>
            <a:r>
              <a:rPr lang="es-ES" dirty="0"/>
              <a:t>El UDDI debe tener la capacidad de responder usando SOAP</a:t>
            </a:r>
          </a:p>
          <a:p>
            <a:endParaRPr lang="es-ES" dirty="0"/>
          </a:p>
          <a:p>
            <a:r>
              <a:rPr lang="es-ES" dirty="0"/>
              <a:t>Este es un ejemplo de mensaje SOAP enviado a un UDDI para buscar un servicio</a:t>
            </a:r>
          </a:p>
          <a:p>
            <a:endParaRPr lang="es-ES" dirty="0"/>
          </a:p>
        </p:txBody>
      </p:sp>
      <p:sp>
        <p:nvSpPr>
          <p:cNvPr id="4" name="3 Marcador de pie de página"/>
          <p:cNvSpPr>
            <a:spLocks noGrp="1"/>
          </p:cNvSpPr>
          <p:nvPr>
            <p:ph type="ftr" sz="quarter" idx="10"/>
          </p:nvPr>
        </p:nvSpPr>
        <p:spPr/>
        <p:txBody>
          <a:bodyPr/>
          <a:lstStyle/>
          <a:p>
            <a:r>
              <a:rPr lang="es-ES"/>
              <a:t>Lenguajes del triángulo SOA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72</a:t>
            </a:fld>
            <a:endParaRPr lang="es-ES" dirty="0"/>
          </a:p>
        </p:txBody>
      </p:sp>
      <p:sp>
        <p:nvSpPr>
          <p:cNvPr id="9" name="11 Marcador de contenido"/>
          <p:cNvSpPr txBox="1">
            <a:spLocks/>
          </p:cNvSpPr>
          <p:nvPr/>
        </p:nvSpPr>
        <p:spPr>
          <a:xfrm>
            <a:off x="542926" y="3139529"/>
            <a:ext cx="7677149" cy="2299246"/>
          </a:xfrm>
          <a:prstGeom prst="rect">
            <a:avLst/>
          </a:prstGeom>
        </p:spPr>
        <p:txBody>
          <a:bodyPr>
            <a:normAutofit fontScale="47500" lnSpcReduction="20000"/>
          </a:bodyPr>
          <a:lstStyle>
            <a:lvl1pPr marL="342900" indent="-342900" algn="l" rtl="0" eaLnBrk="1" fontAlgn="base" hangingPunct="1">
              <a:spcBef>
                <a:spcPct val="20000"/>
              </a:spcBef>
              <a:spcAft>
                <a:spcPct val="0"/>
              </a:spcAft>
              <a:buClr>
                <a:srgbClr val="980E06"/>
              </a:buClr>
              <a:buSzPct val="70000"/>
              <a:buFont typeface="Wingdings" pitchFamily="2" charset="2"/>
              <a:buChar char="v"/>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chemeClr val="accent3">
                    <a:lumMod val="75000"/>
                  </a:schemeClr>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a:lstStyle>
          <a:p>
            <a:pPr marL="0" indent="0">
              <a:buFont typeface="Wingdings" pitchFamily="2" charset="2"/>
              <a:buNone/>
            </a:pPr>
            <a:r>
              <a:rPr lang="es-ES" kern="0" dirty="0">
                <a:latin typeface="Courier New" panose="02070309020205020404" pitchFamily="49" charset="0"/>
                <a:cs typeface="Courier New" panose="02070309020205020404" pitchFamily="49" charset="0"/>
              </a:rPr>
              <a:t>&lt;?</a:t>
            </a:r>
            <a:r>
              <a:rPr lang="es-ES" kern="0" dirty="0" err="1">
                <a:latin typeface="Courier New" panose="02070309020205020404" pitchFamily="49" charset="0"/>
                <a:cs typeface="Courier New" panose="02070309020205020404" pitchFamily="49" charset="0"/>
              </a:rPr>
              <a:t>xml</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version</a:t>
            </a:r>
            <a:r>
              <a:rPr lang="es-ES" kern="0" dirty="0">
                <a:latin typeface="Courier New" panose="02070309020205020404" pitchFamily="49" charset="0"/>
                <a:cs typeface="Courier New" panose="02070309020205020404" pitchFamily="49" charset="0"/>
              </a:rPr>
              <a:t>="1.0" </a:t>
            </a:r>
            <a:r>
              <a:rPr lang="es-ES" kern="0" dirty="0" err="1">
                <a:latin typeface="Courier New" panose="02070309020205020404" pitchFamily="49" charset="0"/>
                <a:cs typeface="Courier New" panose="02070309020205020404" pitchFamily="49" charset="0"/>
              </a:rPr>
              <a:t>encoding</a:t>
            </a:r>
            <a:r>
              <a:rPr lang="es-ES" kern="0" dirty="0">
                <a:latin typeface="Courier New" panose="02070309020205020404" pitchFamily="49" charset="0"/>
                <a:cs typeface="Courier New" panose="02070309020205020404" pitchFamily="49" charset="0"/>
              </a:rPr>
              <a:t>="UTF-8"?&gt;</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&lt;</a:t>
            </a:r>
            <a:r>
              <a:rPr lang="es-ES" kern="0" dirty="0" err="1">
                <a:latin typeface="Courier New" panose="02070309020205020404" pitchFamily="49" charset="0"/>
                <a:cs typeface="Courier New" panose="02070309020205020404" pitchFamily="49" charset="0"/>
              </a:rPr>
              <a:t>Envelope</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xmlns</a:t>
            </a:r>
            <a:r>
              <a:rPr lang="es-ES" kern="0" dirty="0">
                <a:latin typeface="Courier New" panose="02070309020205020404" pitchFamily="49" charset="0"/>
                <a:cs typeface="Courier New" panose="02070309020205020404" pitchFamily="49" charset="0"/>
              </a:rPr>
              <a:t>="http://schemas.xmlsoap.org/</a:t>
            </a:r>
            <a:r>
              <a:rPr lang="es-ES" kern="0" dirty="0" err="1">
                <a:latin typeface="Courier New" panose="02070309020205020404" pitchFamily="49" charset="0"/>
                <a:cs typeface="Courier New" panose="02070309020205020404" pitchFamily="49" charset="0"/>
              </a:rPr>
              <a:t>soap</a:t>
            </a:r>
            <a:r>
              <a:rPr lang="es-ES" kern="0" dirty="0">
                <a:latin typeface="Courier New" panose="02070309020205020404" pitchFamily="49" charset="0"/>
                <a:cs typeface="Courier New" panose="02070309020205020404" pitchFamily="49" charset="0"/>
              </a:rPr>
              <a:t>/</a:t>
            </a:r>
            <a:r>
              <a:rPr lang="es-ES" kern="0" dirty="0" err="1">
                <a:latin typeface="Courier New" panose="02070309020205020404" pitchFamily="49" charset="0"/>
                <a:cs typeface="Courier New" panose="02070309020205020404" pitchFamily="49" charset="0"/>
              </a:rPr>
              <a:t>envelope</a:t>
            </a:r>
            <a:r>
              <a:rPr lang="es-ES" kern="0" dirty="0">
                <a:latin typeface="Courier New" panose="02070309020205020404" pitchFamily="49" charset="0"/>
                <a:cs typeface="Courier New" panose="02070309020205020404" pitchFamily="49" charset="0"/>
              </a:rPr>
              <a:t>/"&gt;</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Body</a:t>
            </a:r>
            <a:r>
              <a:rPr lang="es-ES" kern="0" dirty="0">
                <a:latin typeface="Courier New" panose="02070309020205020404" pitchFamily="49" charset="0"/>
                <a:cs typeface="Courier New" panose="02070309020205020404" pitchFamily="49" charset="0"/>
              </a:rPr>
              <a:t>&gt;</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find_service</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businessKey</a:t>
            </a: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generic</a:t>
            </a:r>
            <a:r>
              <a:rPr lang="es-ES" kern="0" dirty="0">
                <a:latin typeface="Courier New" panose="02070309020205020404" pitchFamily="49" charset="0"/>
                <a:cs typeface="Courier New" panose="02070309020205020404" pitchFamily="49" charset="0"/>
              </a:rPr>
              <a:t>="1.0" </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		</a:t>
            </a:r>
            <a:r>
              <a:rPr lang="es-ES" kern="0" dirty="0" err="1">
                <a:latin typeface="Courier New" panose="02070309020205020404" pitchFamily="49" charset="0"/>
                <a:cs typeface="Courier New" panose="02070309020205020404" pitchFamily="49" charset="0"/>
              </a:rPr>
              <a:t>xmlns</a:t>
            </a:r>
            <a:r>
              <a:rPr lang="es-ES" kern="0" dirty="0">
                <a:latin typeface="Courier New" panose="02070309020205020404" pitchFamily="49" charset="0"/>
                <a:cs typeface="Courier New" panose="02070309020205020404" pitchFamily="49" charset="0"/>
              </a:rPr>
              <a:t>="</a:t>
            </a:r>
            <a:r>
              <a:rPr lang="es-ES" kern="0" dirty="0" err="1">
                <a:latin typeface="Courier New" panose="02070309020205020404" pitchFamily="49" charset="0"/>
                <a:cs typeface="Courier New" panose="02070309020205020404" pitchFamily="49" charset="0"/>
              </a:rPr>
              <a:t>urn:uddi-org:api</a:t>
            </a:r>
            <a:r>
              <a:rPr lang="es-ES" kern="0" dirty="0">
                <a:latin typeface="Courier New" panose="02070309020205020404" pitchFamily="49" charset="0"/>
                <a:cs typeface="Courier New" panose="02070309020205020404" pitchFamily="49" charset="0"/>
              </a:rPr>
              <a:t>"&gt;</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name</a:t>
            </a:r>
            <a:r>
              <a:rPr lang="es-ES" kern="0" dirty="0">
                <a:latin typeface="Courier New" panose="02070309020205020404" pitchFamily="49" charset="0"/>
                <a:cs typeface="Courier New" panose="02070309020205020404" pitchFamily="49" charset="0"/>
              </a:rPr>
              <a:t>&gt;</a:t>
            </a:r>
            <a:r>
              <a:rPr lang="es-ES" kern="0" dirty="0" err="1">
                <a:latin typeface="Courier New" panose="02070309020205020404" pitchFamily="49" charset="0"/>
                <a:cs typeface="Courier New" panose="02070309020205020404" pitchFamily="49" charset="0"/>
              </a:rPr>
              <a:t>delayed</a:t>
            </a:r>
            <a:r>
              <a:rPr lang="es-ES" kern="0" dirty="0">
                <a:latin typeface="Courier New" panose="02070309020205020404" pitchFamily="49" charset="0"/>
                <a:cs typeface="Courier New" panose="02070309020205020404" pitchFamily="49" charset="0"/>
              </a:rPr>
              <a:t> stock </a:t>
            </a:r>
            <a:r>
              <a:rPr lang="es-ES" kern="0" dirty="0" err="1">
                <a:latin typeface="Courier New" panose="02070309020205020404" pitchFamily="49" charset="0"/>
                <a:cs typeface="Courier New" panose="02070309020205020404" pitchFamily="49" charset="0"/>
              </a:rPr>
              <a:t>quotes</a:t>
            </a:r>
            <a:r>
              <a:rPr lang="es-ES" kern="0" dirty="0">
                <a:latin typeface="Courier New" panose="02070309020205020404" pitchFamily="49" charset="0"/>
                <a:cs typeface="Courier New" panose="02070309020205020404" pitchFamily="49" charset="0"/>
              </a:rPr>
              <a:t>&lt;/</a:t>
            </a:r>
            <a:r>
              <a:rPr lang="es-ES" kern="0" dirty="0" err="1">
                <a:latin typeface="Courier New" panose="02070309020205020404" pitchFamily="49" charset="0"/>
                <a:cs typeface="Courier New" panose="02070309020205020404" pitchFamily="49" charset="0"/>
              </a:rPr>
              <a:t>name</a:t>
            </a:r>
            <a:r>
              <a:rPr lang="es-ES" kern="0" dirty="0">
                <a:latin typeface="Courier New" panose="02070309020205020404" pitchFamily="49" charset="0"/>
                <a:cs typeface="Courier New" panose="02070309020205020404" pitchFamily="49" charset="0"/>
              </a:rPr>
              <a:t>&gt;</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find_service</a:t>
            </a:r>
            <a:r>
              <a:rPr lang="es-ES" kern="0" dirty="0">
                <a:latin typeface="Courier New" panose="02070309020205020404" pitchFamily="49" charset="0"/>
                <a:cs typeface="Courier New" panose="02070309020205020404" pitchFamily="49" charset="0"/>
              </a:rPr>
              <a:t>&gt;</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  &lt;/</a:t>
            </a:r>
            <a:r>
              <a:rPr lang="es-ES" kern="0" dirty="0" err="1">
                <a:latin typeface="Courier New" panose="02070309020205020404" pitchFamily="49" charset="0"/>
                <a:cs typeface="Courier New" panose="02070309020205020404" pitchFamily="49" charset="0"/>
              </a:rPr>
              <a:t>Body</a:t>
            </a:r>
            <a:r>
              <a:rPr lang="es-ES" kern="0" dirty="0">
                <a:latin typeface="Courier New" panose="02070309020205020404" pitchFamily="49" charset="0"/>
                <a:cs typeface="Courier New" panose="02070309020205020404" pitchFamily="49" charset="0"/>
              </a:rPr>
              <a:t>&gt;</a:t>
            </a:r>
          </a:p>
          <a:p>
            <a:pPr marL="0" indent="0">
              <a:buFont typeface="Wingdings" pitchFamily="2" charset="2"/>
              <a:buNone/>
            </a:pPr>
            <a:r>
              <a:rPr lang="es-ES" kern="0" dirty="0">
                <a:latin typeface="Courier New" panose="02070309020205020404" pitchFamily="49" charset="0"/>
                <a:cs typeface="Courier New" panose="02070309020205020404" pitchFamily="49" charset="0"/>
              </a:rPr>
              <a:t>&lt;/</a:t>
            </a:r>
            <a:r>
              <a:rPr lang="es-ES" kern="0" dirty="0" err="1">
                <a:latin typeface="Courier New" panose="02070309020205020404" pitchFamily="49" charset="0"/>
                <a:cs typeface="Courier New" panose="02070309020205020404" pitchFamily="49" charset="0"/>
              </a:rPr>
              <a:t>Envelope</a:t>
            </a:r>
            <a:r>
              <a:rPr lang="es-ES" kern="0" dirty="0">
                <a:latin typeface="Courier New" panose="02070309020205020404" pitchFamily="49" charset="0"/>
                <a:cs typeface="Courier New" panose="02070309020205020404" pitchFamily="49" charset="0"/>
              </a:rPr>
              <a:t>&gt;</a:t>
            </a:r>
          </a:p>
        </p:txBody>
      </p:sp>
    </p:spTree>
    <p:extLst>
      <p:ext uri="{BB962C8B-B14F-4D97-AF65-F5344CB8AC3E}">
        <p14:creationId xmlns:p14="http://schemas.microsoft.com/office/powerpoint/2010/main" val="46972389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9" name="8 Marcador de contenido"/>
          <p:cNvSpPr>
            <a:spLocks noGrp="1"/>
          </p:cNvSpPr>
          <p:nvPr>
            <p:ph idx="1"/>
          </p:nvPr>
        </p:nvSpPr>
        <p:spPr/>
        <p:txBody>
          <a:bodyPr>
            <a:normAutofit/>
          </a:bodyPr>
          <a:lstStyle/>
          <a:p>
            <a:r>
              <a:rPr lang="es-ES" dirty="0"/>
              <a:t>Calidad de Servicio (</a:t>
            </a:r>
            <a:r>
              <a:rPr lang="es-ES" i="1" dirty="0" err="1"/>
              <a:t>Quality</a:t>
            </a:r>
            <a:r>
              <a:rPr lang="es-ES" i="1" dirty="0"/>
              <a:t> of </a:t>
            </a:r>
            <a:r>
              <a:rPr lang="es-ES" i="1" dirty="0" err="1"/>
              <a:t>Service</a:t>
            </a:r>
            <a:r>
              <a:rPr lang="es-ES" dirty="0"/>
              <a:t>, </a:t>
            </a:r>
            <a:r>
              <a:rPr lang="es-ES" dirty="0" err="1"/>
              <a:t>QoS</a:t>
            </a:r>
            <a:r>
              <a:rPr lang="es-ES" dirty="0"/>
              <a:t>)</a:t>
            </a:r>
          </a:p>
          <a:p>
            <a:pPr lvl="1"/>
            <a:r>
              <a:rPr lang="es-ES" dirty="0">
                <a:sym typeface="Wingdings" pitchFamily="2" charset="2"/>
              </a:rPr>
              <a:t>Definición: </a:t>
            </a:r>
          </a:p>
          <a:p>
            <a:pPr lvl="2"/>
            <a:r>
              <a:rPr lang="es-ES" dirty="0">
                <a:sym typeface="Wingdings" pitchFamily="2" charset="2"/>
              </a:rPr>
              <a:t>Habilidad de los servicios Web para responder a las invocaciones esperadas y a realizarlas al nivel exigido y acordado por el proveedor y sus consumidores</a:t>
            </a:r>
          </a:p>
          <a:p>
            <a:pPr lvl="2"/>
            <a:endParaRPr lang="es-ES" dirty="0">
              <a:sym typeface="Wingdings" pitchFamily="2" charset="2"/>
            </a:endParaRPr>
          </a:p>
          <a:p>
            <a:pPr lvl="1"/>
            <a:r>
              <a:rPr lang="es-ES" dirty="0">
                <a:sym typeface="Wingdings" pitchFamily="2" charset="2"/>
              </a:rPr>
              <a:t>Medición de </a:t>
            </a:r>
            <a:r>
              <a:rPr lang="es-ES" dirty="0" err="1">
                <a:sym typeface="Wingdings" pitchFamily="2" charset="2"/>
              </a:rPr>
              <a:t>QoS</a:t>
            </a:r>
            <a:r>
              <a:rPr lang="es-ES" dirty="0">
                <a:sym typeface="Wingdings" pitchFamily="2" charset="2"/>
              </a:rPr>
              <a:t>: </a:t>
            </a:r>
          </a:p>
          <a:p>
            <a:pPr lvl="2"/>
            <a:r>
              <a:rPr lang="es-ES" dirty="0">
                <a:sym typeface="Wingdings" pitchFamily="2" charset="2"/>
              </a:rPr>
              <a:t>Se mide el grado en el que las aplicaciones, sistemas, redes y otros elementos de infraestructura soportan la disponibilidad de servicios a un determinado nivel de rendimiento bajo cualquier condición de acceso y carga</a:t>
            </a:r>
          </a:p>
        </p:txBody>
      </p:sp>
    </p:spTree>
    <p:extLst>
      <p:ext uri="{BB962C8B-B14F-4D97-AF65-F5344CB8AC3E}">
        <p14:creationId xmlns:p14="http://schemas.microsoft.com/office/powerpoint/2010/main" val="191177052"/>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9" name="8 Marcador de contenido"/>
          <p:cNvSpPr>
            <a:spLocks noGrp="1"/>
          </p:cNvSpPr>
          <p:nvPr>
            <p:ph idx="1"/>
          </p:nvPr>
        </p:nvSpPr>
        <p:spPr/>
        <p:txBody>
          <a:bodyPr>
            <a:normAutofit fontScale="70000" lnSpcReduction="20000"/>
          </a:bodyPr>
          <a:lstStyle/>
          <a:p>
            <a:r>
              <a:rPr lang="es-ES" dirty="0"/>
              <a:t>Calidad de Servicio (</a:t>
            </a:r>
            <a:r>
              <a:rPr lang="es-ES" dirty="0" err="1"/>
              <a:t>Quality</a:t>
            </a:r>
            <a:r>
              <a:rPr lang="es-ES" dirty="0"/>
              <a:t> of </a:t>
            </a:r>
            <a:r>
              <a:rPr lang="es-ES" dirty="0" err="1"/>
              <a:t>Service</a:t>
            </a:r>
            <a:r>
              <a:rPr lang="es-ES" dirty="0"/>
              <a:t>, </a:t>
            </a:r>
            <a:r>
              <a:rPr lang="es-ES" dirty="0" err="1"/>
              <a:t>QoS</a:t>
            </a:r>
            <a:r>
              <a:rPr lang="es-ES" dirty="0"/>
              <a:t>)</a:t>
            </a:r>
          </a:p>
          <a:p>
            <a:pPr lvl="1"/>
            <a:r>
              <a:rPr lang="es-ES" dirty="0">
                <a:sym typeface="Wingdings" pitchFamily="2" charset="2"/>
              </a:rPr>
              <a:t>Aspectos:</a:t>
            </a:r>
          </a:p>
          <a:p>
            <a:pPr lvl="2"/>
            <a:r>
              <a:rPr lang="es-ES" b="1" dirty="0">
                <a:sym typeface="Wingdings" pitchFamily="2" charset="2"/>
              </a:rPr>
              <a:t>Disponibilidad</a:t>
            </a:r>
            <a:r>
              <a:rPr lang="es-ES" dirty="0">
                <a:sym typeface="Wingdings" pitchFamily="2" charset="2"/>
              </a:rPr>
              <a:t> (</a:t>
            </a:r>
            <a:r>
              <a:rPr lang="es-ES" i="1" dirty="0" err="1">
                <a:sym typeface="Wingdings" pitchFamily="2" charset="2"/>
              </a:rPr>
              <a:t>availability</a:t>
            </a:r>
            <a:r>
              <a:rPr lang="es-ES" dirty="0">
                <a:sym typeface="Wingdings" pitchFamily="2" charset="2"/>
              </a:rPr>
              <a:t>): ausencia de tiempos en los que el servicio no está disponible (</a:t>
            </a:r>
            <a:r>
              <a:rPr lang="es-ES" i="1" dirty="0" err="1">
                <a:sym typeface="Wingdings" pitchFamily="2" charset="2"/>
              </a:rPr>
              <a:t>downtimes</a:t>
            </a:r>
            <a:r>
              <a:rPr lang="es-ES" dirty="0">
                <a:sym typeface="Wingdings" pitchFamily="2" charset="2"/>
              </a:rPr>
              <a:t>)</a:t>
            </a:r>
          </a:p>
          <a:p>
            <a:pPr lvl="2"/>
            <a:r>
              <a:rPr lang="es-ES" b="1" dirty="0">
                <a:sym typeface="Wingdings" pitchFamily="2" charset="2"/>
              </a:rPr>
              <a:t>Accesibilidad</a:t>
            </a:r>
            <a:r>
              <a:rPr lang="es-ES" dirty="0">
                <a:sym typeface="Wingdings" pitchFamily="2" charset="2"/>
              </a:rPr>
              <a:t>: grado en el que una petición a un servicio Web es servida. Tasa de éxito de invocación a un servicio</a:t>
            </a:r>
          </a:p>
          <a:p>
            <a:pPr lvl="2"/>
            <a:r>
              <a:rPr lang="es-ES" b="1" dirty="0">
                <a:sym typeface="Wingdings" pitchFamily="2" charset="2"/>
              </a:rPr>
              <a:t>Adecuación a estándares </a:t>
            </a:r>
            <a:r>
              <a:rPr lang="es-ES" dirty="0">
                <a:sym typeface="Wingdings" pitchFamily="2" charset="2"/>
              </a:rPr>
              <a:t>(</a:t>
            </a:r>
            <a:r>
              <a:rPr lang="es-ES" i="1" dirty="0" err="1">
                <a:sym typeface="Wingdings" pitchFamily="2" charset="2"/>
              </a:rPr>
              <a:t>conformance</a:t>
            </a:r>
            <a:r>
              <a:rPr lang="es-ES" dirty="0">
                <a:sym typeface="Wingdings" pitchFamily="2" charset="2"/>
              </a:rPr>
              <a:t>): grado de cumplimiento de un estándar (especificado en un SLA)</a:t>
            </a:r>
          </a:p>
          <a:p>
            <a:pPr lvl="2"/>
            <a:r>
              <a:rPr lang="es-ES" b="1" dirty="0">
                <a:sym typeface="Wingdings" pitchFamily="2" charset="2"/>
              </a:rPr>
              <a:t>Integridad</a:t>
            </a:r>
            <a:r>
              <a:rPr lang="es-ES" dirty="0">
                <a:sym typeface="Wingdings" pitchFamily="2" charset="2"/>
              </a:rPr>
              <a:t>: grado en el que un servicio Web realiza sus tareas de acuerdo a su descripción WSDL y a los acuerdos especificados en el contrato SLA</a:t>
            </a:r>
          </a:p>
          <a:p>
            <a:pPr lvl="2"/>
            <a:r>
              <a:rPr lang="es-ES" b="1" dirty="0">
                <a:sym typeface="Wingdings" pitchFamily="2" charset="2"/>
              </a:rPr>
              <a:t>Rendimiento</a:t>
            </a:r>
            <a:r>
              <a:rPr lang="es-ES" dirty="0">
                <a:sym typeface="Wingdings" pitchFamily="2" charset="2"/>
              </a:rPr>
              <a:t>: </a:t>
            </a:r>
          </a:p>
          <a:p>
            <a:pPr lvl="3"/>
            <a:r>
              <a:rPr lang="es-ES" b="1" i="1" dirty="0" err="1">
                <a:sym typeface="Wingdings" pitchFamily="2" charset="2"/>
              </a:rPr>
              <a:t>Throughput</a:t>
            </a:r>
            <a:r>
              <a:rPr lang="es-ES" dirty="0">
                <a:sym typeface="Wingdings" pitchFamily="2" charset="2"/>
              </a:rPr>
              <a:t>: número de peticiones servidas en un tiempo determinado</a:t>
            </a:r>
          </a:p>
          <a:p>
            <a:pPr lvl="3"/>
            <a:r>
              <a:rPr lang="es-ES" b="1" i="1" dirty="0">
                <a:sym typeface="Wingdings" pitchFamily="2" charset="2"/>
              </a:rPr>
              <a:t>Latencia</a:t>
            </a:r>
            <a:r>
              <a:rPr lang="es-ES" dirty="0">
                <a:sym typeface="Wingdings" pitchFamily="2" charset="2"/>
              </a:rPr>
              <a:t>: tiempo que pasa desde que se envía una petición y se recibe la respuesta</a:t>
            </a:r>
          </a:p>
          <a:p>
            <a:pPr lvl="2"/>
            <a:r>
              <a:rPr lang="es-ES" b="1" dirty="0">
                <a:sym typeface="Wingdings" pitchFamily="2" charset="2"/>
              </a:rPr>
              <a:t>Fiabilidad</a:t>
            </a:r>
            <a:r>
              <a:rPr lang="es-ES" dirty="0">
                <a:sym typeface="Wingdings" pitchFamily="2" charset="2"/>
              </a:rPr>
              <a:t> (</a:t>
            </a:r>
            <a:r>
              <a:rPr lang="es-ES" i="1" dirty="0" err="1">
                <a:sym typeface="Wingdings" pitchFamily="2" charset="2"/>
              </a:rPr>
              <a:t>reliability</a:t>
            </a:r>
            <a:r>
              <a:rPr lang="es-ES" dirty="0">
                <a:sym typeface="Wingdings" pitchFamily="2" charset="2"/>
              </a:rPr>
              <a:t>): habilidad de un servicio para funcionar correctamente y consistentemente ofreciendo la misma calidad de servicio independientemente de fallos de sistema o red.</a:t>
            </a:r>
          </a:p>
          <a:p>
            <a:pPr lvl="2"/>
            <a:r>
              <a:rPr lang="es-ES" b="1" dirty="0">
                <a:sym typeface="Wingdings" pitchFamily="2" charset="2"/>
              </a:rPr>
              <a:t>Escalabilidad</a:t>
            </a:r>
            <a:r>
              <a:rPr lang="es-ES" dirty="0">
                <a:sym typeface="Wingdings" pitchFamily="2" charset="2"/>
              </a:rPr>
              <a:t>: habilidad para servir peticiones a pesar de las variaciones en el volumen de peticiones</a:t>
            </a:r>
          </a:p>
          <a:p>
            <a:pPr lvl="2"/>
            <a:r>
              <a:rPr lang="es-ES" b="1" dirty="0">
                <a:sym typeface="Wingdings" pitchFamily="2" charset="2"/>
              </a:rPr>
              <a:t>Seguridad</a:t>
            </a:r>
            <a:r>
              <a:rPr lang="es-ES" dirty="0">
                <a:sym typeface="Wingdings" pitchFamily="2" charset="2"/>
              </a:rPr>
              <a:t>: aspectos tales como autenticación, autorización, integridad de mensajes y confidencialidad.</a:t>
            </a:r>
          </a:p>
          <a:p>
            <a:pPr lvl="2"/>
            <a:r>
              <a:rPr lang="es-ES" b="1" dirty="0" err="1">
                <a:sym typeface="Wingdings" pitchFamily="2" charset="2"/>
              </a:rPr>
              <a:t>Transaccionalidad</a:t>
            </a:r>
            <a:endParaRPr lang="es-ES" b="1" dirty="0">
              <a:sym typeface="Wingdings" pitchFamily="2" charset="2"/>
            </a:endParaRPr>
          </a:p>
        </p:txBody>
      </p:sp>
    </p:spTree>
    <p:extLst>
      <p:ext uri="{BB962C8B-B14F-4D97-AF65-F5344CB8AC3E}">
        <p14:creationId xmlns:p14="http://schemas.microsoft.com/office/powerpoint/2010/main" val="1578965592"/>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9" name="8 Marcador de contenido"/>
          <p:cNvSpPr>
            <a:spLocks noGrp="1"/>
          </p:cNvSpPr>
          <p:nvPr>
            <p:ph idx="1"/>
          </p:nvPr>
        </p:nvSpPr>
        <p:spPr/>
        <p:txBody>
          <a:bodyPr>
            <a:normAutofit fontScale="70000" lnSpcReduction="20000"/>
          </a:bodyPr>
          <a:lstStyle/>
          <a:p>
            <a:r>
              <a:rPr lang="es-ES" i="1" dirty="0" err="1"/>
              <a:t>Service-Level</a:t>
            </a:r>
            <a:r>
              <a:rPr lang="es-ES" i="1" dirty="0"/>
              <a:t> </a:t>
            </a:r>
            <a:r>
              <a:rPr lang="es-ES" i="1" dirty="0" err="1"/>
              <a:t>Agreement</a:t>
            </a:r>
            <a:r>
              <a:rPr lang="es-ES" dirty="0"/>
              <a:t> (SLA)</a:t>
            </a:r>
          </a:p>
          <a:p>
            <a:pPr lvl="1"/>
            <a:r>
              <a:rPr lang="es-ES" dirty="0">
                <a:sym typeface="Wingdings" pitchFamily="2" charset="2"/>
              </a:rPr>
              <a:t>Definición:</a:t>
            </a:r>
          </a:p>
          <a:p>
            <a:pPr lvl="2"/>
            <a:r>
              <a:rPr lang="es-ES" dirty="0">
                <a:sym typeface="Wingdings" pitchFamily="2" charset="2"/>
              </a:rPr>
              <a:t>Contrato formal (</a:t>
            </a:r>
            <a:r>
              <a:rPr lang="es-ES" i="1" dirty="0" err="1">
                <a:sym typeface="Wingdings" pitchFamily="2" charset="2"/>
              </a:rPr>
              <a:t>agreement</a:t>
            </a:r>
            <a:r>
              <a:rPr lang="es-ES" dirty="0">
                <a:sym typeface="Wingdings" pitchFamily="2" charset="2"/>
              </a:rPr>
              <a:t>) entre un proveedor y un cliente que formaliza los detalles de un servicio Web de tal forma que recoge las expectativas y entendimientos tanto del proveedor del servicio como del consumidor  ‘garantía de </a:t>
            </a:r>
            <a:r>
              <a:rPr lang="es-ES" dirty="0" err="1">
                <a:sym typeface="Wingdings" pitchFamily="2" charset="2"/>
              </a:rPr>
              <a:t>QoS</a:t>
            </a:r>
            <a:r>
              <a:rPr lang="es-ES" dirty="0">
                <a:sym typeface="Wingdings" pitchFamily="2" charset="2"/>
              </a:rPr>
              <a:t>’</a:t>
            </a:r>
          </a:p>
          <a:p>
            <a:pPr lvl="2"/>
            <a:endParaRPr lang="es-ES" dirty="0">
              <a:sym typeface="Wingdings" pitchFamily="2" charset="2"/>
            </a:endParaRPr>
          </a:p>
          <a:p>
            <a:pPr lvl="1"/>
            <a:r>
              <a:rPr lang="es-ES" dirty="0">
                <a:sym typeface="Wingdings" pitchFamily="2" charset="2"/>
              </a:rPr>
              <a:t>Posibles contenidos:	</a:t>
            </a:r>
          </a:p>
          <a:p>
            <a:pPr lvl="2"/>
            <a:r>
              <a:rPr lang="es-ES" dirty="0">
                <a:sym typeface="Wingdings" pitchFamily="2" charset="2"/>
              </a:rPr>
              <a:t>Propósito</a:t>
            </a:r>
          </a:p>
          <a:p>
            <a:pPr lvl="2"/>
            <a:r>
              <a:rPr lang="es-ES" dirty="0">
                <a:sym typeface="Wingdings" pitchFamily="2" charset="2"/>
              </a:rPr>
              <a:t>Implicados</a:t>
            </a:r>
          </a:p>
          <a:p>
            <a:pPr lvl="2"/>
            <a:r>
              <a:rPr lang="es-ES" dirty="0">
                <a:sym typeface="Wingdings" pitchFamily="2" charset="2"/>
              </a:rPr>
              <a:t>Período de validez</a:t>
            </a:r>
          </a:p>
          <a:p>
            <a:pPr lvl="2"/>
            <a:r>
              <a:rPr lang="es-ES" dirty="0">
                <a:sym typeface="Wingdings" pitchFamily="2" charset="2"/>
              </a:rPr>
              <a:t>Ámbito</a:t>
            </a:r>
          </a:p>
          <a:p>
            <a:pPr lvl="2"/>
            <a:r>
              <a:rPr lang="es-ES" dirty="0">
                <a:sym typeface="Wingdings" pitchFamily="2" charset="2"/>
              </a:rPr>
              <a:t>Restricciones</a:t>
            </a:r>
          </a:p>
          <a:p>
            <a:pPr lvl="2"/>
            <a:r>
              <a:rPr lang="es-ES" dirty="0">
                <a:sym typeface="Wingdings" pitchFamily="2" charset="2"/>
              </a:rPr>
              <a:t>Objetivos de nivel de servicio (indicadores de calidad)</a:t>
            </a:r>
          </a:p>
          <a:p>
            <a:pPr lvl="2"/>
            <a:r>
              <a:rPr lang="es-ES" dirty="0">
                <a:sym typeface="Wingdings" pitchFamily="2" charset="2"/>
              </a:rPr>
              <a:t>Penalizaciones</a:t>
            </a:r>
          </a:p>
          <a:p>
            <a:pPr lvl="2"/>
            <a:r>
              <a:rPr lang="es-ES" dirty="0">
                <a:sym typeface="Wingdings" pitchFamily="2" charset="2"/>
              </a:rPr>
              <a:t>Servicios opcionales</a:t>
            </a:r>
          </a:p>
          <a:p>
            <a:pPr lvl="2"/>
            <a:r>
              <a:rPr lang="es-ES" dirty="0">
                <a:sym typeface="Wingdings" pitchFamily="2" charset="2"/>
              </a:rPr>
              <a:t>Términos de exclusión (lo que no se cubre por el SLA)</a:t>
            </a:r>
          </a:p>
          <a:p>
            <a:pPr lvl="2"/>
            <a:r>
              <a:rPr lang="es-ES" dirty="0">
                <a:sym typeface="Wingdings" pitchFamily="2" charset="2"/>
              </a:rPr>
              <a:t>Administración (monitorización, autoridad, etc.)</a:t>
            </a:r>
          </a:p>
        </p:txBody>
      </p:sp>
    </p:spTree>
    <p:extLst>
      <p:ext uri="{BB962C8B-B14F-4D97-AF65-F5344CB8AC3E}">
        <p14:creationId xmlns:p14="http://schemas.microsoft.com/office/powerpoint/2010/main" val="3413339506"/>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9" name="8 Marcador de contenido"/>
          <p:cNvSpPr>
            <a:spLocks noGrp="1"/>
          </p:cNvSpPr>
          <p:nvPr>
            <p:ph idx="1"/>
          </p:nvPr>
        </p:nvSpPr>
        <p:spPr/>
        <p:txBody>
          <a:bodyPr>
            <a:normAutofit fontScale="70000" lnSpcReduction="20000"/>
          </a:bodyPr>
          <a:lstStyle/>
          <a:p>
            <a:r>
              <a:rPr lang="es-ES" dirty="0"/>
              <a:t>Lenguajes y tecnologías de WS</a:t>
            </a:r>
          </a:p>
          <a:p>
            <a:pPr lvl="1"/>
            <a:r>
              <a:rPr lang="es-ES" dirty="0"/>
              <a:t>Estándares básicos (‘</a:t>
            </a:r>
            <a:r>
              <a:rPr lang="es-ES" dirty="0" err="1"/>
              <a:t>enabling</a:t>
            </a:r>
            <a:r>
              <a:rPr lang="es-ES" dirty="0"/>
              <a:t> </a:t>
            </a:r>
            <a:r>
              <a:rPr lang="es-ES" dirty="0" err="1"/>
              <a:t>technology</a:t>
            </a:r>
            <a:r>
              <a:rPr lang="es-ES" dirty="0"/>
              <a:t> </a:t>
            </a:r>
            <a:r>
              <a:rPr lang="es-ES" dirty="0" err="1"/>
              <a:t>standards</a:t>
            </a:r>
            <a:r>
              <a:rPr lang="es-ES" dirty="0"/>
              <a:t>’):</a:t>
            </a:r>
          </a:p>
          <a:p>
            <a:pPr lvl="2"/>
            <a:r>
              <a:rPr lang="es-ES" dirty="0"/>
              <a:t>Sobre los protocolos de Internet (transporte </a:t>
            </a:r>
            <a:r>
              <a:rPr lang="es-ES" dirty="0">
                <a:sym typeface="Wingdings" pitchFamily="2" charset="2"/>
              </a:rPr>
              <a:t> </a:t>
            </a:r>
            <a:r>
              <a:rPr lang="es-ES" b="1" dirty="0">
                <a:sym typeface="Wingdings" pitchFamily="2" charset="2"/>
              </a:rPr>
              <a:t>HTTP</a:t>
            </a:r>
            <a:r>
              <a:rPr lang="es-ES" dirty="0">
                <a:sym typeface="Wingdings" pitchFamily="2" charset="2"/>
              </a:rPr>
              <a:t>)</a:t>
            </a:r>
          </a:p>
          <a:p>
            <a:pPr lvl="2"/>
            <a:r>
              <a:rPr lang="es-ES" dirty="0">
                <a:sym typeface="Wingdings" pitchFamily="2" charset="2"/>
              </a:rPr>
              <a:t>Intercambio de mensajes: </a:t>
            </a:r>
            <a:r>
              <a:rPr lang="es-ES" b="1" dirty="0">
                <a:sym typeface="Wingdings" pitchFamily="2" charset="2"/>
              </a:rPr>
              <a:t>XML</a:t>
            </a:r>
            <a:r>
              <a:rPr lang="es-ES" dirty="0">
                <a:sym typeface="Wingdings" pitchFamily="2" charset="2"/>
              </a:rPr>
              <a:t>, </a:t>
            </a:r>
            <a:r>
              <a:rPr lang="es-ES" b="1" dirty="0" err="1">
                <a:sym typeface="Wingdings" pitchFamily="2" charset="2"/>
              </a:rPr>
              <a:t>XMLSchema</a:t>
            </a:r>
            <a:endParaRPr lang="es-ES" b="1" dirty="0">
              <a:sym typeface="Wingdings" pitchFamily="2" charset="2"/>
            </a:endParaRPr>
          </a:p>
          <a:p>
            <a:pPr lvl="2"/>
            <a:endParaRPr lang="es-ES" dirty="0">
              <a:sym typeface="Wingdings" pitchFamily="2" charset="2"/>
            </a:endParaRPr>
          </a:p>
          <a:p>
            <a:pPr lvl="1"/>
            <a:r>
              <a:rPr lang="es-ES" dirty="0">
                <a:sym typeface="Wingdings" pitchFamily="2" charset="2"/>
              </a:rPr>
              <a:t>Estándares principales (‘</a:t>
            </a:r>
            <a:r>
              <a:rPr lang="es-ES" dirty="0" err="1">
                <a:sym typeface="Wingdings" pitchFamily="2" charset="2"/>
              </a:rPr>
              <a:t>core</a:t>
            </a:r>
            <a:r>
              <a:rPr lang="es-ES" dirty="0">
                <a:sym typeface="Wingdings" pitchFamily="2" charset="2"/>
              </a:rPr>
              <a:t> </a:t>
            </a:r>
            <a:r>
              <a:rPr lang="es-ES" dirty="0" err="1">
                <a:sym typeface="Wingdings" pitchFamily="2" charset="2"/>
              </a:rPr>
              <a:t>service</a:t>
            </a:r>
            <a:r>
              <a:rPr lang="es-ES" dirty="0">
                <a:sym typeface="Wingdings" pitchFamily="2" charset="2"/>
              </a:rPr>
              <a:t> </a:t>
            </a:r>
            <a:r>
              <a:rPr lang="es-ES" dirty="0" err="1">
                <a:sym typeface="Wingdings" pitchFamily="2" charset="2"/>
              </a:rPr>
              <a:t>standards</a:t>
            </a:r>
            <a:r>
              <a:rPr lang="es-ES" dirty="0">
                <a:sym typeface="Wingdings" pitchFamily="2" charset="2"/>
              </a:rPr>
              <a:t>’)</a:t>
            </a:r>
          </a:p>
          <a:p>
            <a:pPr lvl="2"/>
            <a:r>
              <a:rPr lang="es-ES" b="1" dirty="0">
                <a:sym typeface="Wingdings" pitchFamily="2" charset="2"/>
              </a:rPr>
              <a:t>SOAP</a:t>
            </a:r>
            <a:r>
              <a:rPr lang="es-ES" dirty="0">
                <a:sym typeface="Wingdings" pitchFamily="2" charset="2"/>
              </a:rPr>
              <a:t> (</a:t>
            </a:r>
            <a:r>
              <a:rPr lang="es-ES" i="1" dirty="0">
                <a:sym typeface="Wingdings" pitchFamily="2" charset="2"/>
              </a:rPr>
              <a:t>Simple </a:t>
            </a:r>
            <a:r>
              <a:rPr lang="es-ES" i="1" dirty="0" err="1">
                <a:sym typeface="Wingdings" pitchFamily="2" charset="2"/>
              </a:rPr>
              <a:t>Object</a:t>
            </a:r>
            <a:r>
              <a:rPr lang="es-ES" i="1" dirty="0">
                <a:sym typeface="Wingdings" pitchFamily="2" charset="2"/>
              </a:rPr>
              <a:t> Access </a:t>
            </a:r>
            <a:r>
              <a:rPr lang="es-ES" i="1" dirty="0" err="1">
                <a:sym typeface="Wingdings" pitchFamily="2" charset="2"/>
              </a:rPr>
              <a:t>Protocol</a:t>
            </a:r>
            <a:r>
              <a:rPr lang="es-ES" dirty="0">
                <a:sym typeface="Wingdings" pitchFamily="2" charset="2"/>
              </a:rPr>
              <a:t>): </a:t>
            </a:r>
          </a:p>
          <a:p>
            <a:pPr lvl="3"/>
            <a:r>
              <a:rPr lang="es-ES" dirty="0">
                <a:sym typeface="Wingdings" pitchFamily="2" charset="2"/>
              </a:rPr>
              <a:t>Protocolo de mensajes basado en XML utilizado para intercambiar información entre servicios Web</a:t>
            </a:r>
          </a:p>
          <a:p>
            <a:pPr lvl="3"/>
            <a:r>
              <a:rPr lang="es-ES" dirty="0">
                <a:sym typeface="Wingdings" pitchFamily="2" charset="2"/>
              </a:rPr>
              <a:t>Implementa un modelo de comunicación pregunta/respuesta</a:t>
            </a:r>
          </a:p>
          <a:p>
            <a:pPr lvl="3"/>
            <a:endParaRPr lang="es-ES" dirty="0">
              <a:sym typeface="Wingdings" pitchFamily="2" charset="2"/>
            </a:endParaRPr>
          </a:p>
          <a:p>
            <a:pPr lvl="2"/>
            <a:r>
              <a:rPr lang="es-ES" b="1" dirty="0">
                <a:sym typeface="Wingdings" pitchFamily="2" charset="2"/>
              </a:rPr>
              <a:t>WSDL</a:t>
            </a:r>
            <a:r>
              <a:rPr lang="es-ES" dirty="0">
                <a:sym typeface="Wingdings" pitchFamily="2" charset="2"/>
              </a:rPr>
              <a:t> (</a:t>
            </a:r>
            <a:r>
              <a:rPr lang="es-ES" i="1" dirty="0">
                <a:sym typeface="Wingdings" pitchFamily="2" charset="2"/>
              </a:rPr>
              <a:t>Web </a:t>
            </a:r>
            <a:r>
              <a:rPr lang="es-ES" i="1" dirty="0" err="1">
                <a:sym typeface="Wingdings" pitchFamily="2" charset="2"/>
              </a:rPr>
              <a:t>Service</a:t>
            </a:r>
            <a:r>
              <a:rPr lang="es-ES" i="1" dirty="0">
                <a:sym typeface="Wingdings" pitchFamily="2" charset="2"/>
              </a:rPr>
              <a:t> </a:t>
            </a:r>
            <a:r>
              <a:rPr lang="es-ES" i="1" dirty="0" err="1">
                <a:sym typeface="Wingdings" pitchFamily="2" charset="2"/>
              </a:rPr>
              <a:t>Description</a:t>
            </a:r>
            <a:r>
              <a:rPr lang="es-ES" i="1" dirty="0">
                <a:sym typeface="Wingdings" pitchFamily="2" charset="2"/>
              </a:rPr>
              <a:t> </a:t>
            </a:r>
            <a:r>
              <a:rPr lang="es-ES" i="1" dirty="0" err="1">
                <a:sym typeface="Wingdings" pitchFamily="2" charset="2"/>
              </a:rPr>
              <a:t>Language</a:t>
            </a:r>
            <a:r>
              <a:rPr lang="es-ES" dirty="0">
                <a:sym typeface="Wingdings" pitchFamily="2" charset="2"/>
              </a:rPr>
              <a:t>):</a:t>
            </a:r>
          </a:p>
          <a:p>
            <a:pPr lvl="3"/>
            <a:r>
              <a:rPr lang="es-ES" dirty="0">
                <a:sym typeface="Wingdings" pitchFamily="2" charset="2"/>
              </a:rPr>
              <a:t>Forma de especificar los datos, operaciones, contratos y funcionalidades (</a:t>
            </a:r>
            <a:r>
              <a:rPr lang="es-ES" dirty="0" err="1">
                <a:sym typeface="Wingdings" pitchFamily="2" charset="2"/>
              </a:rPr>
              <a:t>capabilities</a:t>
            </a:r>
            <a:r>
              <a:rPr lang="es-ES" dirty="0">
                <a:sym typeface="Wingdings" pitchFamily="2" charset="2"/>
              </a:rPr>
              <a:t>) ofrecidas por un servicio Web</a:t>
            </a:r>
          </a:p>
          <a:p>
            <a:pPr lvl="3"/>
            <a:r>
              <a:rPr lang="es-ES" dirty="0">
                <a:sym typeface="Wingdings" pitchFamily="2" charset="2"/>
              </a:rPr>
              <a:t>Gramática basada en XML que describe los servicios Web como </a:t>
            </a:r>
            <a:r>
              <a:rPr lang="es-ES" i="1" dirty="0">
                <a:sym typeface="Wingdings" pitchFamily="2" charset="2"/>
              </a:rPr>
              <a:t>colecciones de </a:t>
            </a:r>
            <a:r>
              <a:rPr lang="es-ES" i="1" dirty="0" err="1">
                <a:sym typeface="Wingdings" pitchFamily="2" charset="2"/>
              </a:rPr>
              <a:t>endpoints</a:t>
            </a:r>
            <a:r>
              <a:rPr lang="es-ES" i="1" dirty="0">
                <a:sym typeface="Wingdings" pitchFamily="2" charset="2"/>
              </a:rPr>
              <a:t> (puertos remotos) capaces de intercambiar mensajes</a:t>
            </a:r>
          </a:p>
          <a:p>
            <a:pPr lvl="3"/>
            <a:endParaRPr lang="es-ES" i="1" dirty="0">
              <a:sym typeface="Wingdings" pitchFamily="2" charset="2"/>
            </a:endParaRPr>
          </a:p>
          <a:p>
            <a:pPr lvl="2"/>
            <a:r>
              <a:rPr lang="es-ES" b="1" dirty="0">
                <a:sym typeface="Wingdings" pitchFamily="2" charset="2"/>
              </a:rPr>
              <a:t>UDDI</a:t>
            </a:r>
            <a:r>
              <a:rPr lang="es-ES" dirty="0">
                <a:sym typeface="Wingdings" pitchFamily="2" charset="2"/>
              </a:rPr>
              <a:t> (</a:t>
            </a:r>
            <a:r>
              <a:rPr lang="es-ES" i="1" dirty="0">
                <a:sym typeface="Wingdings" pitchFamily="2" charset="2"/>
              </a:rPr>
              <a:t>Universal </a:t>
            </a:r>
            <a:r>
              <a:rPr lang="es-ES" i="1" dirty="0" err="1">
                <a:sym typeface="Wingdings" pitchFamily="2" charset="2"/>
              </a:rPr>
              <a:t>Discovery</a:t>
            </a:r>
            <a:r>
              <a:rPr lang="es-ES" i="1" dirty="0">
                <a:sym typeface="Wingdings" pitchFamily="2" charset="2"/>
              </a:rPr>
              <a:t>, </a:t>
            </a:r>
            <a:r>
              <a:rPr lang="es-ES" i="1" dirty="0" err="1">
                <a:sym typeface="Wingdings" pitchFamily="2" charset="2"/>
              </a:rPr>
              <a:t>Description</a:t>
            </a:r>
            <a:r>
              <a:rPr lang="es-ES" i="1" dirty="0">
                <a:sym typeface="Wingdings" pitchFamily="2" charset="2"/>
              </a:rPr>
              <a:t> and </a:t>
            </a:r>
            <a:r>
              <a:rPr lang="es-ES" i="1" dirty="0" err="1">
                <a:sym typeface="Wingdings" pitchFamily="2" charset="2"/>
              </a:rPr>
              <a:t>Integration</a:t>
            </a:r>
            <a:r>
              <a:rPr lang="es-ES" dirty="0">
                <a:sym typeface="Wingdings" pitchFamily="2" charset="2"/>
              </a:rPr>
              <a:t>)</a:t>
            </a:r>
          </a:p>
          <a:p>
            <a:pPr lvl="3"/>
            <a:r>
              <a:rPr lang="es-ES" dirty="0">
                <a:sym typeface="Wingdings" pitchFamily="2" charset="2"/>
              </a:rPr>
              <a:t>Directorio público que permite la publicación online de servicios (WSDL) y su eventual descubrimiento</a:t>
            </a:r>
          </a:p>
        </p:txBody>
      </p:sp>
    </p:spTree>
    <p:extLst>
      <p:ext uri="{BB962C8B-B14F-4D97-AF65-F5344CB8AC3E}">
        <p14:creationId xmlns:p14="http://schemas.microsoft.com/office/powerpoint/2010/main" val="2320442195"/>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9" name="8 Marcador de contenido"/>
          <p:cNvSpPr>
            <a:spLocks noGrp="1"/>
          </p:cNvSpPr>
          <p:nvPr>
            <p:ph idx="1"/>
          </p:nvPr>
        </p:nvSpPr>
        <p:spPr/>
        <p:txBody>
          <a:bodyPr>
            <a:normAutofit fontScale="92500" lnSpcReduction="20000"/>
          </a:bodyPr>
          <a:lstStyle/>
          <a:p>
            <a:r>
              <a:rPr lang="es-ES" dirty="0"/>
              <a:t>Conjunto de lenguajes y tecnologías de WS</a:t>
            </a:r>
          </a:p>
          <a:p>
            <a:pPr lvl="1"/>
            <a:r>
              <a:rPr lang="es-ES" dirty="0"/>
              <a:t>Estándares de composición y colaboración</a:t>
            </a:r>
          </a:p>
          <a:p>
            <a:pPr lvl="2"/>
            <a:r>
              <a:rPr lang="es-ES" dirty="0">
                <a:sym typeface="Wingdings" pitchFamily="2" charset="2"/>
              </a:rPr>
              <a:t>Coordinación basada en </a:t>
            </a:r>
            <a:r>
              <a:rPr lang="es-ES" b="1" dirty="0">
                <a:sym typeface="Wingdings" pitchFamily="2" charset="2"/>
              </a:rPr>
              <a:t>orquestación</a:t>
            </a:r>
            <a:r>
              <a:rPr lang="es-ES" dirty="0">
                <a:sym typeface="Wingdings" pitchFamily="2" charset="2"/>
              </a:rPr>
              <a:t> de flujos de trabajo (‘composición de servicios’):</a:t>
            </a:r>
          </a:p>
          <a:p>
            <a:pPr lvl="3"/>
            <a:r>
              <a:rPr lang="es-ES" dirty="0">
                <a:sym typeface="Wingdings" pitchFamily="2" charset="2"/>
              </a:rPr>
              <a:t>Describe la lógica de ejecución de aplicaciones basadas en servicios Web mediante la definición de sus flujos de control (ejecución condicional, secuencial, paralela o excepcional) y el establecimiento de reglas para gestionar los datos de negocio no observables</a:t>
            </a:r>
          </a:p>
          <a:p>
            <a:pPr lvl="3"/>
            <a:r>
              <a:rPr lang="es-ES" dirty="0">
                <a:sym typeface="Wingdings" pitchFamily="2" charset="2"/>
              </a:rPr>
              <a:t>Ejemplo: </a:t>
            </a:r>
            <a:r>
              <a:rPr lang="es-ES" b="1" dirty="0">
                <a:sym typeface="Wingdings" pitchFamily="2" charset="2"/>
              </a:rPr>
              <a:t>BPEL </a:t>
            </a:r>
            <a:r>
              <a:rPr lang="es-ES" dirty="0">
                <a:sym typeface="Wingdings" pitchFamily="2" charset="2"/>
              </a:rPr>
              <a:t>(</a:t>
            </a:r>
            <a:r>
              <a:rPr lang="es-ES" i="1" dirty="0">
                <a:sym typeface="Wingdings" pitchFamily="2" charset="2"/>
              </a:rPr>
              <a:t>Business </a:t>
            </a:r>
            <a:r>
              <a:rPr lang="es-ES" i="1" dirty="0" err="1">
                <a:sym typeface="Wingdings" pitchFamily="2" charset="2"/>
              </a:rPr>
              <a:t>Process</a:t>
            </a:r>
            <a:r>
              <a:rPr lang="es-ES" i="1" dirty="0">
                <a:sym typeface="Wingdings" pitchFamily="2" charset="2"/>
              </a:rPr>
              <a:t> </a:t>
            </a:r>
            <a:r>
              <a:rPr lang="es-ES" i="1" dirty="0" err="1">
                <a:sym typeface="Wingdings" pitchFamily="2" charset="2"/>
              </a:rPr>
              <a:t>Execution</a:t>
            </a:r>
            <a:r>
              <a:rPr lang="es-ES" i="1" dirty="0">
                <a:sym typeface="Wingdings" pitchFamily="2" charset="2"/>
              </a:rPr>
              <a:t> </a:t>
            </a:r>
            <a:r>
              <a:rPr lang="es-ES" i="1" dirty="0" err="1">
                <a:sym typeface="Wingdings" pitchFamily="2" charset="2"/>
              </a:rPr>
              <a:t>Language</a:t>
            </a:r>
            <a:r>
              <a:rPr lang="es-ES" dirty="0">
                <a:sym typeface="Wingdings" pitchFamily="2" charset="2"/>
              </a:rPr>
              <a:t>)</a:t>
            </a:r>
          </a:p>
          <a:p>
            <a:pPr lvl="3"/>
            <a:endParaRPr lang="es-ES" dirty="0">
              <a:sym typeface="Wingdings" pitchFamily="2" charset="2"/>
            </a:endParaRPr>
          </a:p>
          <a:p>
            <a:pPr lvl="2"/>
            <a:r>
              <a:rPr lang="es-ES" dirty="0">
                <a:sym typeface="Wingdings" pitchFamily="2" charset="2"/>
              </a:rPr>
              <a:t>Coordinación basada en </a:t>
            </a:r>
            <a:r>
              <a:rPr lang="es-ES" b="1" dirty="0">
                <a:sym typeface="Wingdings" pitchFamily="2" charset="2"/>
              </a:rPr>
              <a:t>coreografías</a:t>
            </a:r>
            <a:r>
              <a:rPr lang="es-ES" dirty="0">
                <a:sym typeface="Wingdings" pitchFamily="2" charset="2"/>
              </a:rPr>
              <a:t> </a:t>
            </a:r>
            <a:br>
              <a:rPr lang="es-ES" dirty="0">
                <a:sym typeface="Wingdings" pitchFamily="2" charset="2"/>
              </a:rPr>
            </a:br>
            <a:r>
              <a:rPr lang="es-ES" dirty="0">
                <a:sym typeface="Wingdings" pitchFamily="2" charset="2"/>
              </a:rPr>
              <a:t>(‘colaboración de servicios’):</a:t>
            </a:r>
          </a:p>
          <a:p>
            <a:pPr lvl="3"/>
            <a:r>
              <a:rPr lang="es-ES" dirty="0">
                <a:sym typeface="Wingdings" pitchFamily="2" charset="2"/>
              </a:rPr>
              <a:t>Describen colaboraciones de servicios Web (entre empresas) mediante la definición del comportamiento común observable</a:t>
            </a:r>
          </a:p>
          <a:p>
            <a:pPr lvl="3"/>
            <a:r>
              <a:rPr lang="es-ES" dirty="0">
                <a:sym typeface="Wingdings" pitchFamily="2" charset="2"/>
              </a:rPr>
              <a:t>Los intercambios de información se producen a través de los puntos de contacto compartidos cuando las reglas de ordenación de mensajes se cumplen</a:t>
            </a:r>
          </a:p>
          <a:p>
            <a:pPr lvl="3"/>
            <a:r>
              <a:rPr lang="es-ES" dirty="0">
                <a:sym typeface="Wingdings" pitchFamily="2" charset="2"/>
              </a:rPr>
              <a:t>Ejemplo: </a:t>
            </a:r>
            <a:r>
              <a:rPr lang="es-ES" b="1" dirty="0">
                <a:sym typeface="Wingdings" pitchFamily="2" charset="2"/>
              </a:rPr>
              <a:t>WS-CDL </a:t>
            </a:r>
            <a:r>
              <a:rPr lang="es-ES" dirty="0">
                <a:sym typeface="Wingdings" pitchFamily="2" charset="2"/>
              </a:rPr>
              <a:t>(</a:t>
            </a:r>
            <a:r>
              <a:rPr lang="es-ES" i="1" dirty="0">
                <a:sym typeface="Wingdings" pitchFamily="2" charset="2"/>
              </a:rPr>
              <a:t>Web </a:t>
            </a:r>
            <a:r>
              <a:rPr lang="es-ES" i="1" dirty="0" err="1">
                <a:sym typeface="Wingdings" pitchFamily="2" charset="2"/>
              </a:rPr>
              <a:t>Services</a:t>
            </a:r>
            <a:r>
              <a:rPr lang="es-ES" i="1" dirty="0">
                <a:sym typeface="Wingdings" pitchFamily="2" charset="2"/>
              </a:rPr>
              <a:t> </a:t>
            </a:r>
            <a:r>
              <a:rPr lang="es-ES" i="1" dirty="0" err="1">
                <a:sym typeface="Wingdings" pitchFamily="2" charset="2"/>
              </a:rPr>
              <a:t>Choreography</a:t>
            </a:r>
            <a:r>
              <a:rPr lang="es-ES" i="1" dirty="0">
                <a:sym typeface="Wingdings" pitchFamily="2" charset="2"/>
              </a:rPr>
              <a:t> </a:t>
            </a:r>
            <a:r>
              <a:rPr lang="es-ES" i="1" dirty="0" err="1">
                <a:sym typeface="Wingdings" pitchFamily="2" charset="2"/>
              </a:rPr>
              <a:t>Description</a:t>
            </a:r>
            <a:r>
              <a:rPr lang="es-ES" i="1" dirty="0">
                <a:sym typeface="Wingdings" pitchFamily="2" charset="2"/>
              </a:rPr>
              <a:t> </a:t>
            </a:r>
            <a:r>
              <a:rPr lang="es-ES" i="1" dirty="0" err="1">
                <a:sym typeface="Wingdings" pitchFamily="2" charset="2"/>
              </a:rPr>
              <a:t>Language</a:t>
            </a:r>
            <a:r>
              <a:rPr lang="es-ES" dirty="0">
                <a:sym typeface="Wingdings" pitchFamily="2" charset="2"/>
              </a:rPr>
              <a:t>)</a:t>
            </a:r>
          </a:p>
        </p:txBody>
      </p:sp>
    </p:spTree>
    <p:extLst>
      <p:ext uri="{BB962C8B-B14F-4D97-AF65-F5344CB8AC3E}">
        <p14:creationId xmlns:p14="http://schemas.microsoft.com/office/powerpoint/2010/main" val="3581485768"/>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9" name="8 Marcador de contenido"/>
          <p:cNvSpPr>
            <a:spLocks noGrp="1"/>
          </p:cNvSpPr>
          <p:nvPr>
            <p:ph idx="1"/>
          </p:nvPr>
        </p:nvSpPr>
        <p:spPr/>
        <p:txBody>
          <a:bodyPr>
            <a:normAutofit fontScale="92500"/>
          </a:bodyPr>
          <a:lstStyle/>
          <a:p>
            <a:r>
              <a:rPr lang="es-ES" dirty="0"/>
              <a:t>Conjunto de lenguajes y tecnologías de WS</a:t>
            </a:r>
          </a:p>
          <a:p>
            <a:pPr lvl="1"/>
            <a:r>
              <a:rPr lang="es-ES" dirty="0"/>
              <a:t>Otros estándares de composición y colaboración</a:t>
            </a:r>
          </a:p>
          <a:p>
            <a:pPr lvl="2"/>
            <a:r>
              <a:rPr lang="es-ES" dirty="0">
                <a:sym typeface="Wingdings" pitchFamily="2" charset="2"/>
              </a:rPr>
              <a:t>Coordinación/Transacción:</a:t>
            </a:r>
          </a:p>
          <a:p>
            <a:pPr lvl="3"/>
            <a:r>
              <a:rPr lang="es-ES" dirty="0">
                <a:sym typeface="Wingdings" pitchFamily="2" charset="2"/>
              </a:rPr>
              <a:t>Esfuerzos para conseguir interacciones transaccionales entre servicios</a:t>
            </a:r>
          </a:p>
          <a:p>
            <a:pPr lvl="3"/>
            <a:r>
              <a:rPr lang="es-ES" b="1" dirty="0">
                <a:sym typeface="Wingdings" pitchFamily="2" charset="2"/>
              </a:rPr>
              <a:t>WS-</a:t>
            </a:r>
            <a:r>
              <a:rPr lang="es-ES" b="1" dirty="0" err="1">
                <a:sym typeface="Wingdings" pitchFamily="2" charset="2"/>
              </a:rPr>
              <a:t>Coordination</a:t>
            </a:r>
            <a:r>
              <a:rPr lang="es-ES" b="1" dirty="0">
                <a:sym typeface="Wingdings" pitchFamily="2" charset="2"/>
              </a:rPr>
              <a:t> </a:t>
            </a:r>
            <a:r>
              <a:rPr lang="es-ES" dirty="0">
                <a:sym typeface="Wingdings" pitchFamily="2" charset="2"/>
              </a:rPr>
              <a:t>y </a:t>
            </a:r>
            <a:r>
              <a:rPr lang="es-ES" b="1" dirty="0">
                <a:sym typeface="Wingdings" pitchFamily="2" charset="2"/>
              </a:rPr>
              <a:t>WS-</a:t>
            </a:r>
            <a:r>
              <a:rPr lang="es-ES" b="1" dirty="0" err="1">
                <a:sym typeface="Wingdings" pitchFamily="2" charset="2"/>
              </a:rPr>
              <a:t>Transaction</a:t>
            </a:r>
            <a:r>
              <a:rPr lang="es-ES" b="1" dirty="0">
                <a:sym typeface="Wingdings" pitchFamily="2" charset="2"/>
              </a:rPr>
              <a:t> </a:t>
            </a:r>
            <a:r>
              <a:rPr lang="es-ES" dirty="0">
                <a:sym typeface="Wingdings" pitchFamily="2" charset="2"/>
              </a:rPr>
              <a:t>complementan BPEL para ofrecer mecanismos que definan protocolos específicos para sistemas de procesamiento de transacciones o sistemas de flujos de trabajo</a:t>
            </a:r>
          </a:p>
          <a:p>
            <a:pPr lvl="3"/>
            <a:endParaRPr lang="es-ES" dirty="0">
              <a:sym typeface="Wingdings" pitchFamily="2" charset="2"/>
            </a:endParaRPr>
          </a:p>
          <a:p>
            <a:pPr lvl="2"/>
            <a:r>
              <a:rPr lang="es-ES" dirty="0">
                <a:sym typeface="Wingdings" pitchFamily="2" charset="2"/>
              </a:rPr>
              <a:t>Estándares de valor añadido</a:t>
            </a:r>
          </a:p>
          <a:p>
            <a:pPr lvl="3"/>
            <a:r>
              <a:rPr lang="es-ES" dirty="0">
                <a:sym typeface="Wingdings" pitchFamily="2" charset="2"/>
              </a:rPr>
              <a:t>Soportan interacciones de negocio complejas  embebidos en SOAP</a:t>
            </a:r>
          </a:p>
          <a:p>
            <a:pPr lvl="3"/>
            <a:r>
              <a:rPr lang="es-ES" dirty="0">
                <a:sym typeface="Wingdings" pitchFamily="2" charset="2"/>
              </a:rPr>
              <a:t>Mecanismos de seguridad y autenticación, autorización, confianza, privacidad, conversaciones seguras, gestión de contratos, etc.</a:t>
            </a:r>
          </a:p>
          <a:p>
            <a:pPr lvl="3"/>
            <a:r>
              <a:rPr lang="es-ES" dirty="0">
                <a:sym typeface="Wingdings" pitchFamily="2" charset="2"/>
              </a:rPr>
              <a:t>Ejemplos: </a:t>
            </a:r>
            <a:r>
              <a:rPr lang="es-ES" b="1" dirty="0">
                <a:sym typeface="Wingdings" pitchFamily="2" charset="2"/>
              </a:rPr>
              <a:t>WS-Security</a:t>
            </a:r>
            <a:r>
              <a:rPr lang="es-ES" dirty="0">
                <a:sym typeface="Wingdings" pitchFamily="2" charset="2"/>
              </a:rPr>
              <a:t>, </a:t>
            </a:r>
            <a:r>
              <a:rPr lang="es-ES" b="1" dirty="0">
                <a:sym typeface="Wingdings" pitchFamily="2" charset="2"/>
              </a:rPr>
              <a:t>WS-</a:t>
            </a:r>
            <a:r>
              <a:rPr lang="es-ES" b="1" dirty="0" err="1">
                <a:sym typeface="Wingdings" pitchFamily="2" charset="2"/>
              </a:rPr>
              <a:t>Policy</a:t>
            </a:r>
            <a:r>
              <a:rPr lang="es-ES" dirty="0">
                <a:sym typeface="Wingdings" pitchFamily="2" charset="2"/>
              </a:rPr>
              <a:t>, </a:t>
            </a:r>
            <a:r>
              <a:rPr lang="es-ES" b="1" dirty="0">
                <a:sym typeface="Wingdings" pitchFamily="2" charset="2"/>
              </a:rPr>
              <a:t>WS-Management</a:t>
            </a:r>
          </a:p>
        </p:txBody>
      </p:sp>
    </p:spTree>
    <p:extLst>
      <p:ext uri="{BB962C8B-B14F-4D97-AF65-F5344CB8AC3E}">
        <p14:creationId xmlns:p14="http://schemas.microsoft.com/office/powerpoint/2010/main" val="4125360264"/>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_tradnl"/>
              <a:t>SOA con Servicios Web</a:t>
            </a:r>
            <a:endParaRPr lang="es-ES" dirty="0"/>
          </a:p>
        </p:txBody>
      </p:sp>
      <p:sp>
        <p:nvSpPr>
          <p:cNvPr id="9" name="8 Marcador de contenido"/>
          <p:cNvSpPr>
            <a:spLocks noGrp="1"/>
          </p:cNvSpPr>
          <p:nvPr>
            <p:ph idx="1"/>
          </p:nvPr>
        </p:nvSpPr>
        <p:spPr/>
        <p:txBody>
          <a:bodyPr/>
          <a:lstStyle/>
          <a:p>
            <a:r>
              <a:rPr lang="es-ES" dirty="0"/>
              <a:t>Conjunto de lenguajes y tecnologías de WS</a:t>
            </a:r>
          </a:p>
        </p:txBody>
      </p:sp>
      <p:pic>
        <p:nvPicPr>
          <p:cNvPr id="34818" name="Picture 2" descr="http://www.querix.com/image/image_gallery?uuid=19e28b6f-9e47-4dfb-9205-9cfb12c8dde2&amp;groupId=15329&amp;t=1248357650209"/>
          <p:cNvPicPr>
            <a:picLocks noChangeAspect="1" noChangeArrowheads="1"/>
          </p:cNvPicPr>
          <p:nvPr/>
        </p:nvPicPr>
        <p:blipFill>
          <a:blip r:embed="rId3" cstate="print"/>
          <a:srcRect/>
          <a:stretch>
            <a:fillRect/>
          </a:stretch>
        </p:blipFill>
        <p:spPr bwMode="auto">
          <a:xfrm>
            <a:off x="820593" y="1828800"/>
            <a:ext cx="6993024" cy="4703513"/>
          </a:xfrm>
          <a:prstGeom prst="rect">
            <a:avLst/>
          </a:prstGeom>
          <a:noFill/>
        </p:spPr>
      </p:pic>
      <p:sp>
        <p:nvSpPr>
          <p:cNvPr id="11" name="10 Rectángulo"/>
          <p:cNvSpPr/>
          <p:nvPr/>
        </p:nvSpPr>
        <p:spPr>
          <a:xfrm>
            <a:off x="6633960" y="6272539"/>
            <a:ext cx="2454262" cy="307777"/>
          </a:xfrm>
          <a:prstGeom prst="rect">
            <a:avLst/>
          </a:prstGeom>
        </p:spPr>
        <p:txBody>
          <a:bodyPr wrap="none">
            <a:spAutoFit/>
          </a:bodyPr>
          <a:lstStyle/>
          <a:p>
            <a:r>
              <a:rPr lang="es-ES" sz="1400" i="1" dirty="0"/>
              <a:t>Extraído de www.querix.com</a:t>
            </a:r>
          </a:p>
        </p:txBody>
      </p:sp>
    </p:spTree>
    <p:extLst>
      <p:ext uri="{BB962C8B-B14F-4D97-AF65-F5344CB8AC3E}">
        <p14:creationId xmlns:p14="http://schemas.microsoft.com/office/powerpoint/2010/main" val="96469650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a:t>SOAP</a:t>
            </a:r>
            <a:br>
              <a:rPr lang="es-ES" dirty="0"/>
            </a:br>
            <a:r>
              <a:rPr lang="es-ES" dirty="0"/>
              <a:t>(Protocolo simple de acceso a objetos)</a:t>
            </a:r>
          </a:p>
        </p:txBody>
      </p:sp>
      <p:sp>
        <p:nvSpPr>
          <p:cNvPr id="3" name="2 Subtítulo"/>
          <p:cNvSpPr>
            <a:spLocks noGrp="1"/>
          </p:cNvSpPr>
          <p:nvPr>
            <p:ph type="subTitle" idx="1"/>
          </p:nvPr>
        </p:nvSpPr>
        <p:spPr/>
        <p:txBody>
          <a:bodyPr/>
          <a:lstStyle/>
          <a:p>
            <a:endParaRPr lang="es-ES"/>
          </a:p>
        </p:txBody>
      </p:sp>
    </p:spTree>
    <p:extLst>
      <p:ext uri="{BB962C8B-B14F-4D97-AF65-F5344CB8AC3E}">
        <p14:creationId xmlns:p14="http://schemas.microsoft.com/office/powerpoint/2010/main" val="24653635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6" name="5 Marcador de contenido"/>
          <p:cNvSpPr>
            <a:spLocks noGrp="1"/>
          </p:cNvSpPr>
          <p:nvPr>
            <p:ph idx="1"/>
          </p:nvPr>
        </p:nvSpPr>
        <p:spPr/>
        <p:txBody>
          <a:bodyPr/>
          <a:lstStyle/>
          <a:p>
            <a:r>
              <a:rPr lang="es-ES" dirty="0"/>
              <a:t>Relación entre </a:t>
            </a:r>
            <a:br>
              <a:rPr lang="es-ES" dirty="0"/>
            </a:br>
            <a:r>
              <a:rPr lang="es-ES" dirty="0"/>
              <a:t>lenguajes WS</a:t>
            </a:r>
          </a:p>
        </p:txBody>
      </p:sp>
      <p:sp>
        <p:nvSpPr>
          <p:cNvPr id="7" name="6 Rectángulo"/>
          <p:cNvSpPr/>
          <p:nvPr/>
        </p:nvSpPr>
        <p:spPr>
          <a:xfrm>
            <a:off x="0" y="6106285"/>
            <a:ext cx="2454262" cy="307777"/>
          </a:xfrm>
          <a:prstGeom prst="rect">
            <a:avLst/>
          </a:prstGeom>
        </p:spPr>
        <p:txBody>
          <a:bodyPr wrap="none">
            <a:spAutoFit/>
          </a:bodyPr>
          <a:lstStyle/>
          <a:p>
            <a:r>
              <a:rPr lang="es-ES" sz="1400" i="1" dirty="0"/>
              <a:t>Extraído de www.querix.com</a:t>
            </a:r>
          </a:p>
        </p:txBody>
      </p:sp>
      <p:pic>
        <p:nvPicPr>
          <p:cNvPr id="36866" name="Picture 2" descr="WebService_Relationhip_between_Standards.gif"/>
          <p:cNvPicPr>
            <a:picLocks noChangeAspect="1" noChangeArrowheads="1"/>
          </p:cNvPicPr>
          <p:nvPr/>
        </p:nvPicPr>
        <p:blipFill>
          <a:blip r:embed="rId3" cstate="print"/>
          <a:srcRect/>
          <a:stretch>
            <a:fillRect/>
          </a:stretch>
        </p:blipFill>
        <p:spPr bwMode="auto">
          <a:xfrm>
            <a:off x="3214894" y="0"/>
            <a:ext cx="5929106" cy="6858000"/>
          </a:xfrm>
          <a:prstGeom prst="rect">
            <a:avLst/>
          </a:prstGeom>
          <a:noFill/>
        </p:spPr>
      </p:pic>
    </p:spTree>
    <p:extLst>
      <p:ext uri="{BB962C8B-B14F-4D97-AF65-F5344CB8AC3E}">
        <p14:creationId xmlns:p14="http://schemas.microsoft.com/office/powerpoint/2010/main" val="698740375"/>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dirty="0"/>
          </a:p>
        </p:txBody>
      </p:sp>
      <p:sp>
        <p:nvSpPr>
          <p:cNvPr id="6" name="5 Marcador de contenido"/>
          <p:cNvSpPr>
            <a:spLocks noGrp="1"/>
          </p:cNvSpPr>
          <p:nvPr>
            <p:ph idx="1"/>
          </p:nvPr>
        </p:nvSpPr>
        <p:spPr/>
        <p:txBody>
          <a:bodyPr/>
          <a:lstStyle/>
          <a:p>
            <a:r>
              <a:rPr lang="es-ES" sz="2400" dirty="0"/>
              <a:t>Ejemplo de </a:t>
            </a:r>
            <a:br>
              <a:rPr lang="es-ES" sz="2400" dirty="0"/>
            </a:br>
            <a:r>
              <a:rPr lang="es-ES" sz="2400" dirty="0"/>
              <a:t>mensaje SOAP</a:t>
            </a:r>
          </a:p>
        </p:txBody>
      </p:sp>
      <p:sp>
        <p:nvSpPr>
          <p:cNvPr id="7" name="6 Rectángulo"/>
          <p:cNvSpPr/>
          <p:nvPr/>
        </p:nvSpPr>
        <p:spPr>
          <a:xfrm>
            <a:off x="0" y="5431773"/>
            <a:ext cx="2285947" cy="307777"/>
          </a:xfrm>
          <a:prstGeom prst="rect">
            <a:avLst/>
          </a:prstGeom>
        </p:spPr>
        <p:txBody>
          <a:bodyPr wrap="none">
            <a:spAutoFit/>
          </a:bodyPr>
          <a:lstStyle/>
          <a:p>
            <a:r>
              <a:rPr lang="es-ES" sz="1400" i="1" dirty="0"/>
              <a:t>Extraído de </a:t>
            </a:r>
            <a:r>
              <a:rPr lang="es-ES" sz="1400" dirty="0"/>
              <a:t>www.jeckle.de</a:t>
            </a:r>
            <a:endParaRPr lang="es-ES" sz="1400" i="1" dirty="0"/>
          </a:p>
        </p:txBody>
      </p:sp>
      <p:pic>
        <p:nvPicPr>
          <p:cNvPr id="38914" name="Picture 2" descr="http://www.jeckle.de/files/xmleu04/soapprot.png"/>
          <p:cNvPicPr>
            <a:picLocks noChangeAspect="1" noChangeArrowheads="1"/>
          </p:cNvPicPr>
          <p:nvPr/>
        </p:nvPicPr>
        <p:blipFill>
          <a:blip r:embed="rId3" cstate="print"/>
          <a:srcRect/>
          <a:stretch>
            <a:fillRect/>
          </a:stretch>
        </p:blipFill>
        <p:spPr bwMode="auto">
          <a:xfrm>
            <a:off x="3348056" y="0"/>
            <a:ext cx="5795944" cy="6858000"/>
          </a:xfrm>
          <a:prstGeom prst="rect">
            <a:avLst/>
          </a:prstGeom>
          <a:noFill/>
        </p:spPr>
      </p:pic>
    </p:spTree>
    <p:extLst>
      <p:ext uri="{BB962C8B-B14F-4D97-AF65-F5344CB8AC3E}">
        <p14:creationId xmlns:p14="http://schemas.microsoft.com/office/powerpoint/2010/main" val="1212765189"/>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a:t>WSDL</a:t>
            </a:r>
          </a:p>
        </p:txBody>
      </p:sp>
      <p:sp>
        <p:nvSpPr>
          <p:cNvPr id="4" name="3 Marcador de contenido"/>
          <p:cNvSpPr>
            <a:spLocks noGrp="1"/>
          </p:cNvSpPr>
          <p:nvPr>
            <p:ph idx="1"/>
          </p:nvPr>
        </p:nvSpPr>
        <p:spPr/>
        <p:txBody>
          <a:bodyPr/>
          <a:lstStyle/>
          <a:p>
            <a:r>
              <a:rPr lang="es-ES_tradnl" sz="2800" dirty="0"/>
              <a:t>Ejemplo de implementación de Servicio Web (JAX)</a:t>
            </a:r>
            <a:endParaRPr lang="es-ES" sz="2800" dirty="0"/>
          </a:p>
        </p:txBody>
      </p:sp>
      <p:pic>
        <p:nvPicPr>
          <p:cNvPr id="43010" name="Picture 2" descr="slsb-ws.png"/>
          <p:cNvPicPr>
            <a:picLocks noChangeAspect="1" noChangeArrowheads="1"/>
          </p:cNvPicPr>
          <p:nvPr/>
        </p:nvPicPr>
        <p:blipFill>
          <a:blip r:embed="rId3" cstate="print"/>
          <a:srcRect/>
          <a:stretch>
            <a:fillRect/>
          </a:stretch>
        </p:blipFill>
        <p:spPr bwMode="auto">
          <a:xfrm>
            <a:off x="406774" y="1034199"/>
            <a:ext cx="8343900" cy="4705351"/>
          </a:xfrm>
          <a:prstGeom prst="rect">
            <a:avLst/>
          </a:prstGeom>
          <a:noFill/>
        </p:spPr>
      </p:pic>
      <p:sp>
        <p:nvSpPr>
          <p:cNvPr id="7" name="6 Rectángulo"/>
          <p:cNvSpPr/>
          <p:nvPr/>
        </p:nvSpPr>
        <p:spPr>
          <a:xfrm>
            <a:off x="2494616" y="5474658"/>
            <a:ext cx="6604000" cy="276999"/>
          </a:xfrm>
          <a:prstGeom prst="rect">
            <a:avLst/>
          </a:prstGeom>
        </p:spPr>
        <p:txBody>
          <a:bodyPr wrap="square">
            <a:spAutoFit/>
          </a:bodyPr>
          <a:lstStyle/>
          <a:p>
            <a:pPr algn="r"/>
            <a:r>
              <a:rPr lang="es-ES" sz="1200" i="1" dirty="0"/>
              <a:t>Extraído de http://www.ibm.com/developerworks/webservices/tutorials/ws-jax/ws-jax-pdf.pdf</a:t>
            </a:r>
          </a:p>
        </p:txBody>
      </p:sp>
    </p:spTree>
    <p:extLst>
      <p:ext uri="{BB962C8B-B14F-4D97-AF65-F5344CB8AC3E}">
        <p14:creationId xmlns:p14="http://schemas.microsoft.com/office/powerpoint/2010/main" val="1313690977"/>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a:t>WSDL</a:t>
            </a:r>
          </a:p>
        </p:txBody>
      </p:sp>
      <p:sp>
        <p:nvSpPr>
          <p:cNvPr id="4" name="3 Marcador de contenido"/>
          <p:cNvSpPr>
            <a:spLocks noGrp="1"/>
          </p:cNvSpPr>
          <p:nvPr>
            <p:ph idx="1"/>
          </p:nvPr>
        </p:nvSpPr>
        <p:spPr/>
        <p:txBody>
          <a:bodyPr/>
          <a:lstStyle/>
          <a:p>
            <a:r>
              <a:rPr lang="es-ES_tradnl" sz="2800" dirty="0"/>
              <a:t>Ejemplo de invocación de un servicio Web desde </a:t>
            </a:r>
            <a:r>
              <a:rPr lang="es-ES_tradnl" sz="2800" dirty="0" err="1"/>
              <a:t>.Net</a:t>
            </a:r>
            <a:br>
              <a:rPr lang="es-ES_tradnl" sz="2800" dirty="0"/>
            </a:br>
            <a:r>
              <a:rPr lang="es-ES_tradnl" sz="2800" dirty="0"/>
              <a:t>(uso del paquete </a:t>
            </a:r>
            <a:r>
              <a:rPr lang="es-ES" sz="2800" dirty="0" err="1"/>
              <a:t>org.apache.soap</a:t>
            </a:r>
            <a:r>
              <a:rPr lang="es-ES" sz="2800" dirty="0"/>
              <a:t>)</a:t>
            </a:r>
            <a:br>
              <a:rPr lang="es-ES_tradnl" sz="2800" dirty="0"/>
            </a:br>
            <a:endParaRPr lang="es-ES_tradnl" sz="2800" dirty="0"/>
          </a:p>
          <a:p>
            <a:endParaRPr lang="es-ES" sz="2800" dirty="0"/>
          </a:p>
        </p:txBody>
      </p:sp>
      <p:sp>
        <p:nvSpPr>
          <p:cNvPr id="6" name="5 Rectángulo"/>
          <p:cNvSpPr/>
          <p:nvPr/>
        </p:nvSpPr>
        <p:spPr>
          <a:xfrm>
            <a:off x="518160" y="2403684"/>
            <a:ext cx="7782560" cy="2462213"/>
          </a:xfrm>
          <a:prstGeom prst="rect">
            <a:avLst/>
          </a:prstGeom>
        </p:spPr>
        <p:txBody>
          <a:bodyPr wrap="square">
            <a:spAutoFit/>
          </a:bodyPr>
          <a:lstStyle/>
          <a:p>
            <a:r>
              <a:rPr lang="es-ES" sz="1400" dirty="0" err="1">
                <a:latin typeface="Courier New" pitchFamily="49" charset="0"/>
                <a:cs typeface="Courier New" pitchFamily="49" charset="0"/>
              </a:rPr>
              <a:t>String</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URLString</a:t>
            </a:r>
            <a:r>
              <a:rPr lang="es-ES" sz="1400" dirty="0">
                <a:latin typeface="Courier New" pitchFamily="49" charset="0"/>
                <a:cs typeface="Courier New" pitchFamily="49" charset="0"/>
              </a:rPr>
              <a:t> = "http://localhost/WebService1/Service1.asmx"; </a:t>
            </a:r>
          </a:p>
          <a:p>
            <a:r>
              <a:rPr lang="es-ES" sz="1400" dirty="0" err="1">
                <a:latin typeface="Courier New" pitchFamily="49" charset="0"/>
                <a:cs typeface="Courier New" pitchFamily="49" charset="0"/>
              </a:rPr>
              <a:t>String</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TargetNamespace</a:t>
            </a:r>
            <a:r>
              <a:rPr lang="es-ES" sz="1400" dirty="0">
                <a:latin typeface="Courier New" pitchFamily="49" charset="0"/>
                <a:cs typeface="Courier New" pitchFamily="49" charset="0"/>
              </a:rPr>
              <a:t> = "http://localhost/WebService1/Service1"; </a:t>
            </a:r>
          </a:p>
          <a:p>
            <a:r>
              <a:rPr lang="es-ES" sz="1400" dirty="0" err="1">
                <a:latin typeface="Courier New" pitchFamily="49" charset="0"/>
                <a:cs typeface="Courier New" pitchFamily="49" charset="0"/>
              </a:rPr>
              <a:t>String</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SOAPAction</a:t>
            </a:r>
            <a:r>
              <a:rPr lang="es-ES" sz="1400" dirty="0">
                <a:latin typeface="Courier New" pitchFamily="49" charset="0"/>
                <a:cs typeface="Courier New" pitchFamily="49" charset="0"/>
              </a:rPr>
              <a:t> = "http://Walkthrough/XmlWebServices/sendMessage"; </a:t>
            </a:r>
          </a:p>
          <a:p>
            <a:r>
              <a:rPr lang="es-ES" sz="1400" dirty="0">
                <a:latin typeface="Courier New" pitchFamily="49" charset="0"/>
                <a:cs typeface="Courier New" pitchFamily="49" charset="0"/>
              </a:rPr>
              <a:t>URL </a:t>
            </a:r>
            <a:r>
              <a:rPr lang="es-ES" sz="1400" dirty="0" err="1">
                <a:latin typeface="Courier New" pitchFamily="49" charset="0"/>
                <a:cs typeface="Courier New" pitchFamily="49" charset="0"/>
              </a:rPr>
              <a:t>url</a:t>
            </a:r>
            <a:r>
              <a:rPr lang="es-ES" sz="1400" dirty="0">
                <a:latin typeface="Courier New" pitchFamily="49" charset="0"/>
                <a:cs typeface="Courier New" pitchFamily="49" charset="0"/>
              </a:rPr>
              <a:t> = new URL (</a:t>
            </a:r>
            <a:r>
              <a:rPr lang="es-ES" sz="1400" dirty="0" err="1">
                <a:latin typeface="Courier New" pitchFamily="49" charset="0"/>
                <a:cs typeface="Courier New" pitchFamily="49" charset="0"/>
              </a:rPr>
              <a:t>URLString</a:t>
            </a:r>
            <a:r>
              <a:rPr lang="es-ES" sz="1400" dirty="0">
                <a:latin typeface="Courier New" pitchFamily="49" charset="0"/>
                <a:cs typeface="Courier New" pitchFamily="49" charset="0"/>
              </a:rPr>
              <a:t>); </a:t>
            </a:r>
          </a:p>
          <a:p>
            <a:endParaRPr lang="es-ES" sz="1400" dirty="0">
              <a:latin typeface="Courier New" pitchFamily="49" charset="0"/>
              <a:cs typeface="Courier New" pitchFamily="49" charset="0"/>
            </a:endParaRPr>
          </a:p>
          <a:p>
            <a:r>
              <a:rPr lang="es-ES" sz="1400" dirty="0">
                <a:latin typeface="Courier New" pitchFamily="49" charset="0"/>
                <a:cs typeface="Courier New" pitchFamily="49" charset="0"/>
              </a:rPr>
              <a:t>//Preparar la invocación</a:t>
            </a:r>
          </a:p>
          <a:p>
            <a:r>
              <a:rPr lang="es-ES" sz="1400" dirty="0" err="1">
                <a:latin typeface="Courier New" pitchFamily="49" charset="0"/>
                <a:cs typeface="Courier New" pitchFamily="49" charset="0"/>
              </a:rPr>
              <a:t>Call</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call</a:t>
            </a:r>
            <a:r>
              <a:rPr lang="es-ES" sz="1400" dirty="0">
                <a:latin typeface="Courier New" pitchFamily="49" charset="0"/>
                <a:cs typeface="Courier New" pitchFamily="49" charset="0"/>
              </a:rPr>
              <a:t> = new </a:t>
            </a:r>
            <a:r>
              <a:rPr lang="es-ES" sz="1400" dirty="0" err="1">
                <a:latin typeface="Courier New" pitchFamily="49" charset="0"/>
                <a:cs typeface="Courier New" pitchFamily="49" charset="0"/>
              </a:rPr>
              <a:t>Call</a:t>
            </a:r>
            <a:r>
              <a:rPr lang="es-ES" sz="1400" dirty="0">
                <a:latin typeface="Courier New" pitchFamily="49" charset="0"/>
                <a:cs typeface="Courier New" pitchFamily="49" charset="0"/>
              </a:rPr>
              <a:t>(); </a:t>
            </a:r>
          </a:p>
          <a:p>
            <a:r>
              <a:rPr lang="es-ES" sz="1400" dirty="0" err="1">
                <a:latin typeface="Courier New" pitchFamily="49" charset="0"/>
                <a:cs typeface="Courier New" pitchFamily="49" charset="0"/>
              </a:rPr>
              <a:t>call.setTargetObjectURI</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TargetNamespace</a:t>
            </a:r>
            <a:r>
              <a:rPr lang="es-ES" sz="1400" dirty="0">
                <a:latin typeface="Courier New" pitchFamily="49" charset="0"/>
                <a:cs typeface="Courier New" pitchFamily="49" charset="0"/>
              </a:rPr>
              <a:t>); </a:t>
            </a:r>
          </a:p>
          <a:p>
            <a:r>
              <a:rPr lang="es-ES" sz="1400" dirty="0" err="1">
                <a:latin typeface="Courier New" pitchFamily="49" charset="0"/>
                <a:cs typeface="Courier New" pitchFamily="49" charset="0"/>
              </a:rPr>
              <a:t>call.setMethodName</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sendMessage</a:t>
            </a:r>
            <a:r>
              <a:rPr lang="es-ES" sz="1400" dirty="0">
                <a:latin typeface="Courier New" pitchFamily="49" charset="0"/>
                <a:cs typeface="Courier New" pitchFamily="49" charset="0"/>
              </a:rPr>
              <a:t>"); </a:t>
            </a:r>
          </a:p>
          <a:p>
            <a:r>
              <a:rPr lang="es-ES" sz="1400" dirty="0" err="1">
                <a:latin typeface="Courier New" pitchFamily="49" charset="0"/>
                <a:cs typeface="Courier New" pitchFamily="49" charset="0"/>
              </a:rPr>
              <a:t>call.setEncodingStyleURI</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Constants.NS_URI_SOAP_ENC</a:t>
            </a:r>
            <a:r>
              <a:rPr lang="es-ES" sz="1400" dirty="0">
                <a:latin typeface="Courier New" pitchFamily="49" charset="0"/>
                <a:cs typeface="Courier New" pitchFamily="49" charset="0"/>
              </a:rPr>
              <a:t>); </a:t>
            </a:r>
          </a:p>
          <a:p>
            <a:r>
              <a:rPr lang="es-ES" sz="1400" dirty="0">
                <a:latin typeface="Courier New" pitchFamily="49" charset="0"/>
                <a:cs typeface="Courier New" pitchFamily="49" charset="0"/>
              </a:rPr>
              <a:t>Response </a:t>
            </a:r>
            <a:r>
              <a:rPr lang="es-ES" sz="1400" dirty="0" err="1">
                <a:latin typeface="Courier New" pitchFamily="49" charset="0"/>
                <a:cs typeface="Courier New" pitchFamily="49" charset="0"/>
              </a:rPr>
              <a:t>resp</a:t>
            </a:r>
            <a:r>
              <a:rPr lang="es-ES" sz="1400" dirty="0">
                <a:latin typeface="Courier New" pitchFamily="49" charset="0"/>
                <a:cs typeface="Courier New" pitchFamily="49" charset="0"/>
              </a:rPr>
              <a:t> = </a:t>
            </a:r>
            <a:r>
              <a:rPr lang="es-ES" sz="1400" dirty="0" err="1">
                <a:latin typeface="Courier New" pitchFamily="49" charset="0"/>
                <a:cs typeface="Courier New" pitchFamily="49" charset="0"/>
              </a:rPr>
              <a:t>call.invoke</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url</a:t>
            </a:r>
            <a:r>
              <a:rPr lang="es-ES" sz="1400" dirty="0">
                <a:latin typeface="Courier New" pitchFamily="49" charset="0"/>
                <a:cs typeface="Courier New" pitchFamily="49" charset="0"/>
              </a:rPr>
              <a:t>, </a:t>
            </a:r>
            <a:r>
              <a:rPr lang="es-ES" sz="1400" dirty="0" err="1">
                <a:latin typeface="Courier New" pitchFamily="49" charset="0"/>
                <a:cs typeface="Courier New" pitchFamily="49" charset="0"/>
              </a:rPr>
              <a:t>SOAPAction</a:t>
            </a:r>
            <a:r>
              <a:rPr lang="es-ES" sz="1400" dirty="0">
                <a:latin typeface="Courier New" pitchFamily="49" charset="0"/>
                <a:cs typeface="Courier New" pitchFamily="49" charset="0"/>
              </a:rPr>
              <a:t>); </a:t>
            </a:r>
          </a:p>
        </p:txBody>
      </p:sp>
    </p:spTree>
    <p:extLst>
      <p:ext uri="{BB962C8B-B14F-4D97-AF65-F5344CB8AC3E}">
        <p14:creationId xmlns:p14="http://schemas.microsoft.com/office/powerpoint/2010/main" val="3600541309"/>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810892" y="431546"/>
            <a:ext cx="5240020" cy="393700"/>
          </a:xfrm>
          <a:prstGeom prst="rect">
            <a:avLst/>
          </a:prstGeom>
        </p:spPr>
        <p:txBody>
          <a:bodyPr vert="horz" wrap="square" lIns="0" tIns="0" rIns="0" bIns="0" rtlCol="0">
            <a:spAutoFit/>
          </a:bodyPr>
          <a:lstStyle/>
          <a:p>
            <a:pPr marL="12700">
              <a:lnSpc>
                <a:spcPct val="100000"/>
              </a:lnSpc>
            </a:pPr>
            <a:r>
              <a:rPr sz="2400" b="1" spc="-5" dirty="0">
                <a:latin typeface="Calibri"/>
                <a:cs typeface="Calibri"/>
              </a:rPr>
              <a:t>Tecnologías middleware para integración</a:t>
            </a:r>
            <a:endParaRPr sz="2400">
              <a:latin typeface="Calibri"/>
              <a:cs typeface="Calibri"/>
            </a:endParaRPr>
          </a:p>
        </p:txBody>
      </p:sp>
      <p:sp>
        <p:nvSpPr>
          <p:cNvPr id="3" name="object 3"/>
          <p:cNvSpPr/>
          <p:nvPr/>
        </p:nvSpPr>
        <p:spPr>
          <a:xfrm>
            <a:off x="376427" y="1254252"/>
            <a:ext cx="8485632" cy="5202936"/>
          </a:xfrm>
          <a:prstGeom prst="rect">
            <a:avLst/>
          </a:prstGeom>
          <a:blipFill>
            <a:blip r:embed="rId2" cstate="print"/>
            <a:stretch>
              <a:fillRect/>
            </a:stretch>
          </a:blipFill>
        </p:spPr>
        <p:txBody>
          <a:bodyPr wrap="square" lIns="0" tIns="0" rIns="0" bIns="0" rtlCol="0"/>
          <a:lstStyle/>
          <a:p>
            <a:endParaRPr/>
          </a:p>
        </p:txBody>
      </p:sp>
      <p:sp>
        <p:nvSpPr>
          <p:cNvPr id="6" name="Marcador de contenido 5">
            <a:extLst>
              <a:ext uri="{FF2B5EF4-FFF2-40B4-BE49-F238E27FC236}">
                <a16:creationId xmlns:a16="http://schemas.microsoft.com/office/drawing/2014/main" id="{F870B8BC-AEE1-9141-9BCE-45D239956AD0}"/>
              </a:ext>
            </a:extLst>
          </p:cNvPr>
          <p:cNvSpPr>
            <a:spLocks noGrp="1"/>
          </p:cNvSpPr>
          <p:nvPr>
            <p:ph idx="1"/>
          </p:nvPr>
        </p:nvSpPr>
        <p:spPr/>
        <p:txBody>
          <a:bodyPr/>
          <a:lstStyle/>
          <a:p>
            <a:r>
              <a:rPr lang="es-ES" sz="2400" dirty="0">
                <a:solidFill>
                  <a:srgbClr val="970D05"/>
                </a:solidFill>
                <a:cs typeface="Calibri"/>
              </a:rPr>
              <a:t>5 </a:t>
            </a:r>
            <a:r>
              <a:rPr lang="es-ES" sz="2400" spc="-10" dirty="0">
                <a:solidFill>
                  <a:srgbClr val="970D05"/>
                </a:solidFill>
                <a:cs typeface="Calibri"/>
              </a:rPr>
              <a:t>principios </a:t>
            </a:r>
            <a:r>
              <a:rPr lang="es-ES" sz="2400" spc="-5" dirty="0">
                <a:solidFill>
                  <a:srgbClr val="970D05"/>
                </a:solidFill>
                <a:cs typeface="Calibri"/>
              </a:rPr>
              <a:t>básicos de </a:t>
            </a:r>
            <a:r>
              <a:rPr lang="es-ES" sz="2400" dirty="0">
                <a:solidFill>
                  <a:srgbClr val="970D05"/>
                </a:solidFill>
                <a:cs typeface="Calibri"/>
              </a:rPr>
              <a:t>la </a:t>
            </a:r>
            <a:r>
              <a:rPr lang="es-ES" sz="2400" spc="-5" dirty="0">
                <a:solidFill>
                  <a:srgbClr val="970D05"/>
                </a:solidFill>
                <a:cs typeface="Calibri"/>
              </a:rPr>
              <a:t>integración de</a:t>
            </a:r>
            <a:r>
              <a:rPr lang="es-ES" sz="2400" spc="15" dirty="0">
                <a:solidFill>
                  <a:srgbClr val="970D05"/>
                </a:solidFill>
                <a:cs typeface="Calibri"/>
              </a:rPr>
              <a:t> </a:t>
            </a:r>
            <a:r>
              <a:rPr lang="es-ES" sz="2400" spc="-5" dirty="0">
                <a:solidFill>
                  <a:srgbClr val="970D05"/>
                </a:solidFill>
                <a:cs typeface="Calibri"/>
              </a:rPr>
              <a:t>servicios</a:t>
            </a:r>
            <a:endParaRPr lang="es-ES" sz="2400" dirty="0"/>
          </a:p>
        </p:txBody>
      </p:sp>
      <p:sp>
        <p:nvSpPr>
          <p:cNvPr id="5" name="object 5"/>
          <p:cNvSpPr txBox="1"/>
          <p:nvPr/>
        </p:nvSpPr>
        <p:spPr>
          <a:xfrm>
            <a:off x="916025" y="1736598"/>
            <a:ext cx="7757159" cy="4272915"/>
          </a:xfrm>
          <a:prstGeom prst="rect">
            <a:avLst/>
          </a:prstGeom>
        </p:spPr>
        <p:txBody>
          <a:bodyPr vert="horz" wrap="square" lIns="0" tIns="0" rIns="0" bIns="0" rtlCol="0">
            <a:spAutoFit/>
          </a:bodyPr>
          <a:lstStyle/>
          <a:p>
            <a:pPr marL="299085" marR="5080" indent="-286385">
              <a:lnSpc>
                <a:spcPct val="80000"/>
              </a:lnSpc>
              <a:buSzPct val="88461"/>
              <a:buFont typeface="Wingdings"/>
              <a:buChar char=""/>
              <a:tabLst>
                <a:tab pos="299720" algn="l"/>
              </a:tabLst>
            </a:pPr>
            <a:r>
              <a:rPr sz="2600" b="1" i="1" dirty="0">
                <a:solidFill>
                  <a:srgbClr val="001F5F"/>
                </a:solidFill>
                <a:latin typeface="Calibri"/>
                <a:cs typeface="Calibri"/>
              </a:rPr>
              <a:t>Orquestación</a:t>
            </a:r>
            <a:r>
              <a:rPr sz="2600" i="1" dirty="0">
                <a:solidFill>
                  <a:srgbClr val="001F5F"/>
                </a:solidFill>
                <a:latin typeface="Calibri"/>
                <a:cs typeface="Calibri"/>
              </a:rPr>
              <a:t>: componer </a:t>
            </a:r>
            <a:r>
              <a:rPr sz="2600" i="1" spc="-5" dirty="0">
                <a:solidFill>
                  <a:srgbClr val="001F5F"/>
                </a:solidFill>
                <a:latin typeface="Calibri"/>
                <a:cs typeface="Calibri"/>
              </a:rPr>
              <a:t>diferentes servicios de </a:t>
            </a:r>
            <a:r>
              <a:rPr sz="2600" i="1" dirty="0">
                <a:solidFill>
                  <a:srgbClr val="001F5F"/>
                </a:solidFill>
                <a:latin typeface="Calibri"/>
                <a:cs typeface="Calibri"/>
              </a:rPr>
              <a:t>grano  </a:t>
            </a:r>
            <a:r>
              <a:rPr sz="2600" i="1" spc="-5" dirty="0">
                <a:solidFill>
                  <a:srgbClr val="001F5F"/>
                </a:solidFill>
                <a:latin typeface="Calibri"/>
                <a:cs typeface="Calibri"/>
              </a:rPr>
              <a:t>fino </a:t>
            </a:r>
            <a:r>
              <a:rPr sz="2600" i="1" dirty="0">
                <a:solidFill>
                  <a:srgbClr val="001F5F"/>
                </a:solidFill>
                <a:latin typeface="Calibri"/>
                <a:cs typeface="Calibri"/>
              </a:rPr>
              <a:t>existentes para </a:t>
            </a:r>
            <a:r>
              <a:rPr sz="2600" i="1" spc="-5" dirty="0">
                <a:solidFill>
                  <a:srgbClr val="001F5F"/>
                </a:solidFill>
                <a:latin typeface="Calibri"/>
                <a:cs typeface="Calibri"/>
              </a:rPr>
              <a:t>conseguir </a:t>
            </a:r>
            <a:r>
              <a:rPr sz="2600" i="1" dirty="0">
                <a:solidFill>
                  <a:srgbClr val="001F5F"/>
                </a:solidFill>
                <a:latin typeface="Calibri"/>
                <a:cs typeface="Calibri"/>
              </a:rPr>
              <a:t>un servicio </a:t>
            </a:r>
            <a:r>
              <a:rPr sz="2600" i="1" spc="-5" dirty="0">
                <a:solidFill>
                  <a:srgbClr val="001F5F"/>
                </a:solidFill>
                <a:latin typeface="Calibri"/>
                <a:cs typeface="Calibri"/>
              </a:rPr>
              <a:t>compuesto de  </a:t>
            </a:r>
            <a:r>
              <a:rPr sz="2600" i="1" dirty="0">
                <a:solidFill>
                  <a:srgbClr val="001F5F"/>
                </a:solidFill>
                <a:latin typeface="Calibri"/>
                <a:cs typeface="Calibri"/>
              </a:rPr>
              <a:t>alto</a:t>
            </a:r>
            <a:r>
              <a:rPr sz="2600" i="1" spc="-95" dirty="0">
                <a:solidFill>
                  <a:srgbClr val="001F5F"/>
                </a:solidFill>
                <a:latin typeface="Calibri"/>
                <a:cs typeface="Calibri"/>
              </a:rPr>
              <a:t> </a:t>
            </a:r>
            <a:r>
              <a:rPr sz="2600" i="1" dirty="0">
                <a:solidFill>
                  <a:srgbClr val="001F5F"/>
                </a:solidFill>
                <a:latin typeface="Calibri"/>
                <a:cs typeface="Calibri"/>
              </a:rPr>
              <a:t>nivel</a:t>
            </a:r>
            <a:endParaRPr sz="2600" dirty="0">
              <a:latin typeface="Calibri"/>
              <a:cs typeface="Calibri"/>
            </a:endParaRPr>
          </a:p>
          <a:p>
            <a:pPr marL="698500" lvl="1" indent="-228600">
              <a:lnSpc>
                <a:spcPct val="100000"/>
              </a:lnSpc>
              <a:spcBef>
                <a:spcPts val="15"/>
              </a:spcBef>
              <a:buFont typeface="Wingdings"/>
              <a:buChar char=""/>
              <a:tabLst>
                <a:tab pos="699135" algn="l"/>
              </a:tabLst>
            </a:pPr>
            <a:r>
              <a:rPr sz="2200" spc="-5" dirty="0">
                <a:solidFill>
                  <a:srgbClr val="008000"/>
                </a:solidFill>
                <a:latin typeface="Calibri"/>
                <a:cs typeface="Calibri"/>
              </a:rPr>
              <a:t>Conseguir la granularidad</a:t>
            </a:r>
            <a:r>
              <a:rPr sz="2200" spc="-70" dirty="0">
                <a:solidFill>
                  <a:srgbClr val="008000"/>
                </a:solidFill>
                <a:latin typeface="Calibri"/>
                <a:cs typeface="Calibri"/>
              </a:rPr>
              <a:t> </a:t>
            </a:r>
            <a:r>
              <a:rPr sz="2200" spc="-5" dirty="0">
                <a:solidFill>
                  <a:srgbClr val="008000"/>
                </a:solidFill>
                <a:latin typeface="Calibri"/>
                <a:cs typeface="Calibri"/>
              </a:rPr>
              <a:t>apropiada</a:t>
            </a:r>
            <a:endParaRPr sz="2200" dirty="0">
              <a:latin typeface="Calibri"/>
              <a:cs typeface="Calibri"/>
            </a:endParaRPr>
          </a:p>
          <a:p>
            <a:pPr marL="698500" marR="770890" lvl="1" indent="-228600">
              <a:lnSpc>
                <a:spcPct val="80000"/>
              </a:lnSpc>
              <a:spcBef>
                <a:spcPts val="525"/>
              </a:spcBef>
              <a:buFont typeface="Wingdings"/>
              <a:buChar char=""/>
              <a:tabLst>
                <a:tab pos="699135" algn="l"/>
              </a:tabLst>
            </a:pPr>
            <a:r>
              <a:rPr sz="2200" spc="-5" dirty="0">
                <a:solidFill>
                  <a:srgbClr val="008000"/>
                </a:solidFill>
                <a:latin typeface="Calibri"/>
                <a:cs typeface="Calibri"/>
              </a:rPr>
              <a:t>Promover la reusabilidad y la facilidad de gestión de los  componentes</a:t>
            </a:r>
            <a:r>
              <a:rPr sz="2200" spc="-10" dirty="0">
                <a:solidFill>
                  <a:srgbClr val="008000"/>
                </a:solidFill>
                <a:latin typeface="Calibri"/>
                <a:cs typeface="Calibri"/>
              </a:rPr>
              <a:t> </a:t>
            </a:r>
            <a:r>
              <a:rPr sz="2200" spc="-5" dirty="0">
                <a:solidFill>
                  <a:srgbClr val="008000"/>
                </a:solidFill>
                <a:latin typeface="Calibri"/>
                <a:cs typeface="Calibri"/>
              </a:rPr>
              <a:t>compuestos</a:t>
            </a:r>
            <a:endParaRPr sz="2200" dirty="0">
              <a:latin typeface="Calibri"/>
              <a:cs typeface="Calibri"/>
            </a:endParaRPr>
          </a:p>
          <a:p>
            <a:pPr lvl="1">
              <a:lnSpc>
                <a:spcPct val="100000"/>
              </a:lnSpc>
              <a:spcBef>
                <a:spcPts val="30"/>
              </a:spcBef>
              <a:buClr>
                <a:srgbClr val="008000"/>
              </a:buClr>
              <a:buFont typeface="Wingdings"/>
              <a:buChar char=""/>
            </a:pPr>
            <a:endParaRPr sz="2800" dirty="0">
              <a:latin typeface="Times New Roman"/>
              <a:cs typeface="Times New Roman"/>
            </a:endParaRPr>
          </a:p>
          <a:p>
            <a:pPr marL="299085" marR="60960" indent="-286385">
              <a:lnSpc>
                <a:spcPct val="80000"/>
              </a:lnSpc>
              <a:buSzPct val="88461"/>
              <a:buFont typeface="Wingdings"/>
              <a:buChar char=""/>
              <a:tabLst>
                <a:tab pos="299720" algn="l"/>
              </a:tabLst>
            </a:pPr>
            <a:r>
              <a:rPr sz="2600" b="1" i="1" spc="-5" dirty="0">
                <a:solidFill>
                  <a:srgbClr val="001F5F"/>
                </a:solidFill>
                <a:latin typeface="Calibri"/>
                <a:cs typeface="Calibri"/>
              </a:rPr>
              <a:t>Transformación</a:t>
            </a:r>
            <a:r>
              <a:rPr sz="2600" i="1" spc="-5" dirty="0">
                <a:solidFill>
                  <a:srgbClr val="001F5F"/>
                </a:solidFill>
                <a:latin typeface="Calibri"/>
                <a:cs typeface="Calibri"/>
              </a:rPr>
              <a:t>: </a:t>
            </a:r>
            <a:r>
              <a:rPr sz="2600" i="1" dirty="0">
                <a:solidFill>
                  <a:srgbClr val="001F5F"/>
                </a:solidFill>
                <a:latin typeface="Calibri"/>
                <a:cs typeface="Calibri"/>
              </a:rPr>
              <a:t>los formatos </a:t>
            </a:r>
            <a:r>
              <a:rPr sz="2600" i="1" spc="-5" dirty="0">
                <a:solidFill>
                  <a:srgbClr val="001F5F"/>
                </a:solidFill>
                <a:latin typeface="Calibri"/>
                <a:cs typeface="Calibri"/>
              </a:rPr>
              <a:t>de </a:t>
            </a:r>
            <a:r>
              <a:rPr sz="2600" i="1" dirty="0">
                <a:solidFill>
                  <a:srgbClr val="001F5F"/>
                </a:solidFill>
                <a:latin typeface="Calibri"/>
                <a:cs typeface="Calibri"/>
              </a:rPr>
              <a:t>los datos  intercambiados </a:t>
            </a:r>
            <a:r>
              <a:rPr sz="2600" i="1" spc="-5" dirty="0">
                <a:solidFill>
                  <a:srgbClr val="001F5F"/>
                </a:solidFill>
                <a:latin typeface="Calibri"/>
                <a:cs typeface="Calibri"/>
              </a:rPr>
              <a:t>se </a:t>
            </a:r>
            <a:r>
              <a:rPr sz="2600" i="1" dirty="0">
                <a:solidFill>
                  <a:srgbClr val="001F5F"/>
                </a:solidFill>
                <a:latin typeface="Calibri"/>
                <a:cs typeface="Calibri"/>
              </a:rPr>
              <a:t>transforman cuando </a:t>
            </a:r>
            <a:r>
              <a:rPr sz="2600" i="1" spc="-5" dirty="0">
                <a:solidFill>
                  <a:srgbClr val="001F5F"/>
                </a:solidFill>
                <a:latin typeface="Calibri"/>
                <a:cs typeface="Calibri"/>
              </a:rPr>
              <a:t>son procesados  por </a:t>
            </a:r>
            <a:r>
              <a:rPr sz="2600" i="1" dirty="0">
                <a:solidFill>
                  <a:srgbClr val="001F5F"/>
                </a:solidFill>
                <a:latin typeface="Calibri"/>
                <a:cs typeface="Calibri"/>
              </a:rPr>
              <a:t>elementos </a:t>
            </a:r>
            <a:r>
              <a:rPr sz="2600" i="1" spc="-5" dirty="0">
                <a:solidFill>
                  <a:srgbClr val="001F5F"/>
                </a:solidFill>
                <a:latin typeface="Calibri"/>
                <a:cs typeface="Calibri"/>
              </a:rPr>
              <a:t>de gestión de </a:t>
            </a:r>
            <a:r>
              <a:rPr sz="2600" i="1" dirty="0">
                <a:solidFill>
                  <a:srgbClr val="001F5F"/>
                </a:solidFill>
                <a:latin typeface="Calibri"/>
                <a:cs typeface="Calibri"/>
              </a:rPr>
              <a:t>información intermedios  </a:t>
            </a:r>
            <a:r>
              <a:rPr sz="2600" i="1" spc="-5" dirty="0">
                <a:solidFill>
                  <a:srgbClr val="001F5F"/>
                </a:solidFill>
                <a:latin typeface="Calibri"/>
                <a:cs typeface="Calibri"/>
              </a:rPr>
              <a:t>(ESB).</a:t>
            </a:r>
            <a:endParaRPr sz="2600" dirty="0">
              <a:latin typeface="Calibri"/>
              <a:cs typeface="Calibri"/>
            </a:endParaRPr>
          </a:p>
          <a:p>
            <a:pPr marL="698500" lvl="1" indent="-228600">
              <a:lnSpc>
                <a:spcPct val="100000"/>
              </a:lnSpc>
              <a:spcBef>
                <a:spcPts val="15"/>
              </a:spcBef>
              <a:buFont typeface="Wingdings"/>
              <a:buChar char=""/>
              <a:tabLst>
                <a:tab pos="699135" algn="l"/>
              </a:tabLst>
            </a:pPr>
            <a:r>
              <a:rPr sz="2200" spc="-5" dirty="0">
                <a:solidFill>
                  <a:srgbClr val="008000"/>
                </a:solidFill>
                <a:latin typeface="Calibri"/>
                <a:cs typeface="Calibri"/>
              </a:rPr>
              <a:t>P.ej.: </a:t>
            </a:r>
            <a:r>
              <a:rPr sz="2200" spc="-10" dirty="0">
                <a:solidFill>
                  <a:srgbClr val="008000"/>
                </a:solidFill>
                <a:latin typeface="Calibri"/>
                <a:cs typeface="Calibri"/>
              </a:rPr>
              <a:t>CSV, </a:t>
            </a:r>
            <a:r>
              <a:rPr sz="2200" spc="-5" dirty="0">
                <a:solidFill>
                  <a:srgbClr val="008000"/>
                </a:solidFill>
                <a:latin typeface="Calibri"/>
                <a:cs typeface="Calibri"/>
              </a:rPr>
              <a:t>SOAP/XML, JSON,</a:t>
            </a:r>
            <a:r>
              <a:rPr sz="2200" spc="35" dirty="0">
                <a:solidFill>
                  <a:srgbClr val="008000"/>
                </a:solidFill>
                <a:latin typeface="Calibri"/>
                <a:cs typeface="Calibri"/>
              </a:rPr>
              <a:t> </a:t>
            </a:r>
            <a:r>
              <a:rPr sz="2200" spc="-10" dirty="0">
                <a:solidFill>
                  <a:srgbClr val="008000"/>
                </a:solidFill>
                <a:latin typeface="Calibri"/>
                <a:cs typeface="Calibri"/>
              </a:rPr>
              <a:t>etc.</a:t>
            </a:r>
            <a:endParaRPr sz="2200" dirty="0">
              <a:latin typeface="Calibri"/>
              <a:cs typeface="Calibri"/>
            </a:endParaRPr>
          </a:p>
          <a:p>
            <a:pPr marL="698500" lvl="1" indent="-228600">
              <a:lnSpc>
                <a:spcPct val="100000"/>
              </a:lnSpc>
              <a:buFont typeface="Wingdings"/>
              <a:buChar char=""/>
              <a:tabLst>
                <a:tab pos="699135" algn="l"/>
              </a:tabLst>
            </a:pPr>
            <a:r>
              <a:rPr sz="2200" spc="-5" dirty="0">
                <a:solidFill>
                  <a:srgbClr val="008000"/>
                </a:solidFill>
                <a:latin typeface="Calibri"/>
                <a:cs typeface="Calibri"/>
              </a:rPr>
              <a:t>La solución pasa </a:t>
            </a:r>
            <a:r>
              <a:rPr sz="2200" spc="-10" dirty="0">
                <a:solidFill>
                  <a:srgbClr val="008000"/>
                </a:solidFill>
                <a:latin typeface="Calibri"/>
                <a:cs typeface="Calibri"/>
              </a:rPr>
              <a:t>por </a:t>
            </a:r>
            <a:r>
              <a:rPr sz="2200" spc="-5" dirty="0">
                <a:solidFill>
                  <a:srgbClr val="008000"/>
                </a:solidFill>
                <a:latin typeface="Calibri"/>
                <a:cs typeface="Calibri"/>
              </a:rPr>
              <a:t>utilizar formatos estándar o</a:t>
            </a:r>
            <a:r>
              <a:rPr sz="2200" spc="65" dirty="0">
                <a:solidFill>
                  <a:srgbClr val="008000"/>
                </a:solidFill>
                <a:latin typeface="Calibri"/>
                <a:cs typeface="Calibri"/>
              </a:rPr>
              <a:t> </a:t>
            </a:r>
            <a:r>
              <a:rPr sz="2200" spc="-5" dirty="0">
                <a:solidFill>
                  <a:srgbClr val="008000"/>
                </a:solidFill>
                <a:latin typeface="Calibri"/>
                <a:cs typeface="Calibri"/>
              </a:rPr>
              <a:t>“canónicos”</a:t>
            </a:r>
            <a:endParaRPr sz="2200" dirty="0">
              <a:latin typeface="Calibri"/>
              <a:cs typeface="Calibri"/>
            </a:endParaRPr>
          </a:p>
        </p:txBody>
      </p:sp>
    </p:spTree>
    <p:extLst>
      <p:ext uri="{BB962C8B-B14F-4D97-AF65-F5344CB8AC3E}">
        <p14:creationId xmlns:p14="http://schemas.microsoft.com/office/powerpoint/2010/main" val="17536959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810892" y="431546"/>
            <a:ext cx="5240020" cy="393700"/>
          </a:xfrm>
          <a:prstGeom prst="rect">
            <a:avLst/>
          </a:prstGeom>
        </p:spPr>
        <p:txBody>
          <a:bodyPr vert="horz" wrap="square" lIns="0" tIns="0" rIns="0" bIns="0" rtlCol="0">
            <a:spAutoFit/>
          </a:bodyPr>
          <a:lstStyle/>
          <a:p>
            <a:pPr marL="12700">
              <a:lnSpc>
                <a:spcPct val="100000"/>
              </a:lnSpc>
            </a:pPr>
            <a:r>
              <a:rPr sz="2400" b="1" spc="-5" dirty="0">
                <a:latin typeface="Calibri"/>
                <a:cs typeface="Calibri"/>
              </a:rPr>
              <a:t>Tecnologías middleware para integración</a:t>
            </a:r>
            <a:endParaRPr sz="2400">
              <a:latin typeface="Calibri"/>
              <a:cs typeface="Calibri"/>
            </a:endParaRPr>
          </a:p>
        </p:txBody>
      </p:sp>
      <p:sp>
        <p:nvSpPr>
          <p:cNvPr id="3" name="object 3"/>
          <p:cNvSpPr/>
          <p:nvPr/>
        </p:nvSpPr>
        <p:spPr>
          <a:xfrm>
            <a:off x="376427" y="1254252"/>
            <a:ext cx="8485632" cy="5202936"/>
          </a:xfrm>
          <a:prstGeom prst="rect">
            <a:avLst/>
          </a:prstGeom>
          <a:blipFill>
            <a:blip r:embed="rId2" cstate="print"/>
            <a:stretch>
              <a:fillRect/>
            </a:stretch>
          </a:blipFill>
        </p:spPr>
        <p:txBody>
          <a:bodyPr wrap="square" lIns="0" tIns="0" rIns="0" bIns="0" rtlCol="0"/>
          <a:lstStyle/>
          <a:p>
            <a:endParaRPr/>
          </a:p>
        </p:txBody>
      </p:sp>
      <p:sp>
        <p:nvSpPr>
          <p:cNvPr id="6" name="Marcador de contenido 5">
            <a:extLst>
              <a:ext uri="{FF2B5EF4-FFF2-40B4-BE49-F238E27FC236}">
                <a16:creationId xmlns:a16="http://schemas.microsoft.com/office/drawing/2014/main" id="{96F55432-DE03-1B48-A21A-45A2A1B34784}"/>
              </a:ext>
            </a:extLst>
          </p:cNvPr>
          <p:cNvSpPr>
            <a:spLocks noGrp="1"/>
          </p:cNvSpPr>
          <p:nvPr>
            <p:ph idx="1"/>
          </p:nvPr>
        </p:nvSpPr>
        <p:spPr/>
        <p:txBody>
          <a:bodyPr/>
          <a:lstStyle/>
          <a:p>
            <a:r>
              <a:rPr lang="es-ES" sz="2800" dirty="0">
                <a:solidFill>
                  <a:srgbClr val="970D05"/>
                </a:solidFill>
                <a:cs typeface="Calibri"/>
              </a:rPr>
              <a:t>5 </a:t>
            </a:r>
            <a:r>
              <a:rPr lang="es-ES" sz="2800" spc="-10" dirty="0">
                <a:solidFill>
                  <a:srgbClr val="970D05"/>
                </a:solidFill>
                <a:cs typeface="Calibri"/>
              </a:rPr>
              <a:t>principios </a:t>
            </a:r>
            <a:r>
              <a:rPr lang="es-ES" sz="2800" spc="-5" dirty="0">
                <a:solidFill>
                  <a:srgbClr val="970D05"/>
                </a:solidFill>
                <a:cs typeface="Calibri"/>
              </a:rPr>
              <a:t>básicos de </a:t>
            </a:r>
            <a:r>
              <a:rPr lang="es-ES" sz="2800" dirty="0">
                <a:solidFill>
                  <a:srgbClr val="970D05"/>
                </a:solidFill>
                <a:cs typeface="Calibri"/>
              </a:rPr>
              <a:t>la </a:t>
            </a:r>
            <a:r>
              <a:rPr lang="es-ES" sz="2800" spc="-5" dirty="0">
                <a:solidFill>
                  <a:srgbClr val="970D05"/>
                </a:solidFill>
                <a:cs typeface="Calibri"/>
              </a:rPr>
              <a:t>integración de</a:t>
            </a:r>
            <a:r>
              <a:rPr lang="es-ES" sz="2800" spc="15" dirty="0">
                <a:solidFill>
                  <a:srgbClr val="970D05"/>
                </a:solidFill>
                <a:cs typeface="Calibri"/>
              </a:rPr>
              <a:t> </a:t>
            </a:r>
            <a:r>
              <a:rPr lang="es-ES" sz="2800" spc="-5" dirty="0">
                <a:solidFill>
                  <a:srgbClr val="970D05"/>
                </a:solidFill>
                <a:cs typeface="Calibri"/>
              </a:rPr>
              <a:t>servicios</a:t>
            </a:r>
            <a:endParaRPr lang="es-ES" sz="2800" dirty="0"/>
          </a:p>
        </p:txBody>
      </p:sp>
      <p:sp>
        <p:nvSpPr>
          <p:cNvPr id="5" name="object 5"/>
          <p:cNvSpPr txBox="1"/>
          <p:nvPr/>
        </p:nvSpPr>
        <p:spPr>
          <a:xfrm>
            <a:off x="916025" y="1736598"/>
            <a:ext cx="7675880" cy="4522470"/>
          </a:xfrm>
          <a:prstGeom prst="rect">
            <a:avLst/>
          </a:prstGeom>
        </p:spPr>
        <p:txBody>
          <a:bodyPr vert="horz" wrap="square" lIns="0" tIns="0" rIns="0" bIns="0" rtlCol="0">
            <a:spAutoFit/>
          </a:bodyPr>
          <a:lstStyle/>
          <a:p>
            <a:pPr marL="299085" marR="259079" indent="-286385">
              <a:lnSpc>
                <a:spcPct val="80000"/>
              </a:lnSpc>
              <a:buSzPct val="90384"/>
              <a:buFont typeface="Wingdings"/>
              <a:buChar char=""/>
              <a:tabLst>
                <a:tab pos="299720" algn="l"/>
              </a:tabLst>
            </a:pPr>
            <a:r>
              <a:rPr sz="2600" b="1" i="1" spc="-5" dirty="0">
                <a:solidFill>
                  <a:srgbClr val="001F5F"/>
                </a:solidFill>
                <a:latin typeface="Calibri"/>
                <a:cs typeface="Calibri"/>
              </a:rPr>
              <a:t>Transporte</a:t>
            </a:r>
            <a:r>
              <a:rPr sz="2600" i="1" spc="-5" dirty="0">
                <a:solidFill>
                  <a:srgbClr val="001F5F"/>
                </a:solidFill>
                <a:latin typeface="Calibri"/>
                <a:cs typeface="Calibri"/>
              </a:rPr>
              <a:t>: </a:t>
            </a:r>
            <a:r>
              <a:rPr sz="2600" i="1" dirty="0">
                <a:solidFill>
                  <a:srgbClr val="001F5F"/>
                </a:solidFill>
                <a:latin typeface="Calibri"/>
                <a:cs typeface="Calibri"/>
              </a:rPr>
              <a:t>Es importante conocer los </a:t>
            </a:r>
            <a:r>
              <a:rPr sz="2600" i="1" spc="-5" dirty="0">
                <a:solidFill>
                  <a:srgbClr val="001F5F"/>
                </a:solidFill>
                <a:latin typeface="Calibri"/>
                <a:cs typeface="Calibri"/>
              </a:rPr>
              <a:t>protocolos de  </a:t>
            </a:r>
            <a:r>
              <a:rPr sz="2600" i="1" dirty="0">
                <a:solidFill>
                  <a:srgbClr val="001F5F"/>
                </a:solidFill>
                <a:latin typeface="Calibri"/>
                <a:cs typeface="Calibri"/>
              </a:rPr>
              <a:t>negociación y transporte de </a:t>
            </a:r>
            <a:r>
              <a:rPr sz="2600" i="1" spc="-5" dirty="0">
                <a:solidFill>
                  <a:srgbClr val="001F5F"/>
                </a:solidFill>
                <a:latin typeface="Calibri"/>
                <a:cs typeface="Calibri"/>
              </a:rPr>
              <a:t>información </a:t>
            </a:r>
            <a:r>
              <a:rPr sz="2600" i="1" dirty="0">
                <a:solidFill>
                  <a:srgbClr val="001F5F"/>
                </a:solidFill>
                <a:latin typeface="Calibri"/>
                <a:cs typeface="Calibri"/>
              </a:rPr>
              <a:t>y el impacto  que éstos tienen en la implementación </a:t>
            </a:r>
            <a:r>
              <a:rPr sz="2600" i="1" spc="-5" dirty="0">
                <a:solidFill>
                  <a:srgbClr val="001F5F"/>
                </a:solidFill>
                <a:latin typeface="Calibri"/>
                <a:cs typeface="Calibri"/>
              </a:rPr>
              <a:t>de </a:t>
            </a:r>
            <a:r>
              <a:rPr sz="2600" i="1" dirty="0">
                <a:solidFill>
                  <a:srgbClr val="001F5F"/>
                </a:solidFill>
                <a:latin typeface="Calibri"/>
                <a:cs typeface="Calibri"/>
              </a:rPr>
              <a:t>la </a:t>
            </a:r>
            <a:r>
              <a:rPr sz="2600" i="1" spc="-5" dirty="0">
                <a:solidFill>
                  <a:srgbClr val="001F5F"/>
                </a:solidFill>
                <a:latin typeface="Calibri"/>
                <a:cs typeface="Calibri"/>
              </a:rPr>
              <a:t>solución  </a:t>
            </a:r>
            <a:r>
              <a:rPr sz="2600" i="1" dirty="0">
                <a:solidFill>
                  <a:srgbClr val="001F5F"/>
                </a:solidFill>
                <a:latin typeface="Calibri"/>
                <a:cs typeface="Calibri"/>
              </a:rPr>
              <a:t>integrada</a:t>
            </a:r>
            <a:endParaRPr sz="2600" dirty="0">
              <a:latin typeface="Calibri"/>
              <a:cs typeface="Calibri"/>
            </a:endParaRPr>
          </a:p>
          <a:p>
            <a:pPr marL="698500" lvl="1" indent="-228600">
              <a:lnSpc>
                <a:spcPct val="100000"/>
              </a:lnSpc>
              <a:spcBef>
                <a:spcPts val="15"/>
              </a:spcBef>
              <a:buFont typeface="Wingdings"/>
              <a:buChar char=""/>
              <a:tabLst>
                <a:tab pos="699135" algn="l"/>
              </a:tabLst>
            </a:pPr>
            <a:r>
              <a:rPr sz="2200" spc="-5" dirty="0">
                <a:solidFill>
                  <a:srgbClr val="008000"/>
                </a:solidFill>
                <a:latin typeface="Calibri"/>
                <a:cs typeface="Calibri"/>
              </a:rPr>
              <a:t>P.ej.: </a:t>
            </a:r>
            <a:r>
              <a:rPr sz="2200" spc="-10" dirty="0">
                <a:solidFill>
                  <a:srgbClr val="008000"/>
                </a:solidFill>
                <a:latin typeface="Calibri"/>
                <a:cs typeface="Calibri"/>
              </a:rPr>
              <a:t>HTTP, JMS,</a:t>
            </a:r>
            <a:r>
              <a:rPr sz="2200" spc="10" dirty="0">
                <a:solidFill>
                  <a:srgbClr val="008000"/>
                </a:solidFill>
                <a:latin typeface="Calibri"/>
                <a:cs typeface="Calibri"/>
              </a:rPr>
              <a:t> </a:t>
            </a:r>
            <a:r>
              <a:rPr sz="2200" spc="-5" dirty="0">
                <a:solidFill>
                  <a:srgbClr val="008000"/>
                </a:solidFill>
                <a:latin typeface="Calibri"/>
                <a:cs typeface="Calibri"/>
              </a:rPr>
              <a:t>JDBC</a:t>
            </a:r>
            <a:endParaRPr sz="2200" dirty="0">
              <a:latin typeface="Calibri"/>
              <a:cs typeface="Calibri"/>
            </a:endParaRPr>
          </a:p>
          <a:p>
            <a:pPr marL="698500" lvl="1" indent="-228600">
              <a:lnSpc>
                <a:spcPts val="2375"/>
              </a:lnSpc>
              <a:buFont typeface="Wingdings"/>
              <a:buChar char=""/>
              <a:tabLst>
                <a:tab pos="699135" algn="l"/>
              </a:tabLst>
            </a:pPr>
            <a:r>
              <a:rPr sz="2200" spc="-5" dirty="0">
                <a:solidFill>
                  <a:srgbClr val="008000"/>
                </a:solidFill>
                <a:latin typeface="Calibri"/>
                <a:cs typeface="Calibri"/>
              </a:rPr>
              <a:t>Convertir los </a:t>
            </a:r>
            <a:r>
              <a:rPr sz="2200" dirty="0">
                <a:solidFill>
                  <a:srgbClr val="008000"/>
                </a:solidFill>
                <a:latin typeface="Calibri"/>
                <a:cs typeface="Calibri"/>
              </a:rPr>
              <a:t>gestores </a:t>
            </a:r>
            <a:r>
              <a:rPr sz="2200" spc="-5" dirty="0">
                <a:solidFill>
                  <a:srgbClr val="008000"/>
                </a:solidFill>
                <a:latin typeface="Calibri"/>
                <a:cs typeface="Calibri"/>
              </a:rPr>
              <a:t>de protocolos en servicios </a:t>
            </a:r>
            <a:r>
              <a:rPr sz="2200" spc="-10" dirty="0">
                <a:solidFill>
                  <a:srgbClr val="008000"/>
                </a:solidFill>
                <a:latin typeface="Calibri"/>
                <a:cs typeface="Calibri"/>
              </a:rPr>
              <a:t>facilita</a:t>
            </a:r>
            <a:r>
              <a:rPr sz="2200" spc="10" dirty="0">
                <a:solidFill>
                  <a:srgbClr val="008000"/>
                </a:solidFill>
                <a:latin typeface="Calibri"/>
                <a:cs typeface="Calibri"/>
              </a:rPr>
              <a:t> </a:t>
            </a:r>
            <a:r>
              <a:rPr sz="2200" spc="-5" dirty="0">
                <a:solidFill>
                  <a:srgbClr val="008000"/>
                </a:solidFill>
                <a:latin typeface="Calibri"/>
                <a:cs typeface="Calibri"/>
              </a:rPr>
              <a:t>la</a:t>
            </a:r>
            <a:endParaRPr sz="2200" dirty="0">
              <a:latin typeface="Calibri"/>
              <a:cs typeface="Calibri"/>
            </a:endParaRPr>
          </a:p>
          <a:p>
            <a:pPr marL="698500">
              <a:lnSpc>
                <a:spcPts val="2375"/>
              </a:lnSpc>
            </a:pPr>
            <a:r>
              <a:rPr sz="2200" spc="-5" dirty="0">
                <a:solidFill>
                  <a:srgbClr val="008000"/>
                </a:solidFill>
                <a:latin typeface="Calibri"/>
                <a:cs typeface="Calibri"/>
              </a:rPr>
              <a:t>integración</a:t>
            </a:r>
            <a:endParaRPr sz="2200" dirty="0">
              <a:latin typeface="Calibri"/>
              <a:cs typeface="Calibri"/>
            </a:endParaRPr>
          </a:p>
          <a:p>
            <a:pPr>
              <a:lnSpc>
                <a:spcPct val="100000"/>
              </a:lnSpc>
              <a:spcBef>
                <a:spcPts val="35"/>
              </a:spcBef>
            </a:pPr>
            <a:endParaRPr sz="2250" dirty="0">
              <a:latin typeface="Times New Roman"/>
              <a:cs typeface="Times New Roman"/>
            </a:endParaRPr>
          </a:p>
          <a:p>
            <a:pPr marL="299085" indent="-286385">
              <a:lnSpc>
                <a:spcPts val="2810"/>
              </a:lnSpc>
              <a:buSzPct val="88461"/>
              <a:buFont typeface="Wingdings"/>
              <a:buChar char=""/>
              <a:tabLst>
                <a:tab pos="299720" algn="l"/>
              </a:tabLst>
            </a:pPr>
            <a:r>
              <a:rPr sz="2600" b="1" i="1" dirty="0">
                <a:solidFill>
                  <a:srgbClr val="001F5F"/>
                </a:solidFill>
                <a:latin typeface="Calibri"/>
                <a:cs typeface="Calibri"/>
              </a:rPr>
              <a:t>Mediación</a:t>
            </a:r>
            <a:r>
              <a:rPr sz="2600" i="1" dirty="0">
                <a:solidFill>
                  <a:srgbClr val="001F5F"/>
                </a:solidFill>
                <a:latin typeface="Calibri"/>
                <a:cs typeface="Calibri"/>
              </a:rPr>
              <a:t>: </a:t>
            </a:r>
            <a:r>
              <a:rPr sz="2600" i="1" spc="-5" dirty="0">
                <a:solidFill>
                  <a:srgbClr val="001F5F"/>
                </a:solidFill>
                <a:latin typeface="Calibri"/>
                <a:cs typeface="Calibri"/>
              </a:rPr>
              <a:t>proveer </a:t>
            </a:r>
            <a:r>
              <a:rPr sz="2600" i="1" dirty="0">
                <a:solidFill>
                  <a:srgbClr val="001F5F"/>
                </a:solidFill>
                <a:latin typeface="Calibri"/>
                <a:cs typeface="Calibri"/>
              </a:rPr>
              <a:t>múltiples interfaces para</a:t>
            </a:r>
            <a:r>
              <a:rPr sz="2600" i="1" spc="-110" dirty="0">
                <a:solidFill>
                  <a:srgbClr val="001F5F"/>
                </a:solidFill>
                <a:latin typeface="Calibri"/>
                <a:cs typeface="Calibri"/>
              </a:rPr>
              <a:t> </a:t>
            </a:r>
            <a:r>
              <a:rPr sz="2600" i="1" dirty="0">
                <a:solidFill>
                  <a:srgbClr val="001F5F"/>
                </a:solidFill>
                <a:latin typeface="Calibri"/>
                <a:cs typeface="Calibri"/>
              </a:rPr>
              <a:t>conseguir</a:t>
            </a:r>
            <a:endParaRPr sz="2600" dirty="0">
              <a:latin typeface="Calibri"/>
              <a:cs typeface="Calibri"/>
            </a:endParaRPr>
          </a:p>
          <a:p>
            <a:pPr marL="299085" marR="15240">
              <a:lnSpc>
                <a:spcPct val="80000"/>
              </a:lnSpc>
              <a:spcBef>
                <a:spcPts val="310"/>
              </a:spcBef>
              <a:buAutoNum type="alphaLcParenR"/>
              <a:tabLst>
                <a:tab pos="644525" algn="l"/>
              </a:tabLst>
            </a:pPr>
            <a:r>
              <a:rPr sz="2600" i="1" spc="-5" dirty="0">
                <a:solidFill>
                  <a:srgbClr val="001F5F"/>
                </a:solidFill>
                <a:latin typeface="Calibri"/>
                <a:cs typeface="Calibri"/>
              </a:rPr>
              <a:t>soportar </a:t>
            </a:r>
            <a:r>
              <a:rPr sz="2600" i="1" dirty="0">
                <a:solidFill>
                  <a:srgbClr val="001F5F"/>
                </a:solidFill>
                <a:latin typeface="Calibri"/>
                <a:cs typeface="Calibri"/>
              </a:rPr>
              <a:t>múltiples versions </a:t>
            </a:r>
            <a:r>
              <a:rPr sz="2600" i="1" spc="-5" dirty="0">
                <a:solidFill>
                  <a:srgbClr val="001F5F"/>
                </a:solidFill>
                <a:latin typeface="Calibri"/>
                <a:cs typeface="Calibri"/>
              </a:rPr>
              <a:t>de un servicio </a:t>
            </a:r>
            <a:r>
              <a:rPr sz="2600" i="1" dirty="0">
                <a:solidFill>
                  <a:srgbClr val="001F5F"/>
                </a:solidFill>
                <a:latin typeface="Calibri"/>
                <a:cs typeface="Calibri"/>
              </a:rPr>
              <a:t>para tener  compatibilidad hacia </a:t>
            </a:r>
            <a:r>
              <a:rPr sz="2600" i="1" spc="-5" dirty="0">
                <a:solidFill>
                  <a:srgbClr val="001F5F"/>
                </a:solidFill>
                <a:latin typeface="Calibri"/>
                <a:cs typeface="Calibri"/>
              </a:rPr>
              <a:t>atrás </a:t>
            </a:r>
            <a:r>
              <a:rPr sz="2600" i="1" dirty="0">
                <a:solidFill>
                  <a:srgbClr val="001F5F"/>
                </a:solidFill>
                <a:latin typeface="Calibri"/>
                <a:cs typeface="Calibri"/>
              </a:rPr>
              <a:t>o b) </a:t>
            </a:r>
            <a:r>
              <a:rPr sz="2600" i="1" spc="-5" dirty="0">
                <a:solidFill>
                  <a:srgbClr val="001F5F"/>
                </a:solidFill>
                <a:latin typeface="Calibri"/>
                <a:cs typeface="Calibri"/>
              </a:rPr>
              <a:t>permitir </a:t>
            </a:r>
            <a:r>
              <a:rPr sz="2600" i="1" dirty="0">
                <a:solidFill>
                  <a:srgbClr val="001F5F"/>
                </a:solidFill>
                <a:latin typeface="Calibri"/>
                <a:cs typeface="Calibri"/>
              </a:rPr>
              <a:t>múltiples  canales </a:t>
            </a:r>
            <a:r>
              <a:rPr sz="2600" i="1" spc="-5" dirty="0">
                <a:solidFill>
                  <a:srgbClr val="001F5F"/>
                </a:solidFill>
                <a:latin typeface="Calibri"/>
                <a:cs typeface="Calibri"/>
              </a:rPr>
              <a:t>de </a:t>
            </a:r>
            <a:r>
              <a:rPr sz="2600" i="1" dirty="0">
                <a:solidFill>
                  <a:srgbClr val="001F5F"/>
                </a:solidFill>
                <a:latin typeface="Calibri"/>
                <a:cs typeface="Calibri"/>
              </a:rPr>
              <a:t>comunicación con el mismo </a:t>
            </a:r>
            <a:r>
              <a:rPr sz="2600" i="1" spc="-5" dirty="0">
                <a:solidFill>
                  <a:srgbClr val="001F5F"/>
                </a:solidFill>
                <a:latin typeface="Calibri"/>
                <a:cs typeface="Calibri"/>
              </a:rPr>
              <a:t>servicio de</a:t>
            </a:r>
            <a:r>
              <a:rPr sz="2600" i="1" spc="-15" dirty="0">
                <a:solidFill>
                  <a:srgbClr val="001F5F"/>
                </a:solidFill>
                <a:latin typeface="Calibri"/>
                <a:cs typeface="Calibri"/>
              </a:rPr>
              <a:t> </a:t>
            </a:r>
            <a:r>
              <a:rPr sz="2600" i="1" spc="-5" dirty="0">
                <a:solidFill>
                  <a:srgbClr val="001F5F"/>
                </a:solidFill>
                <a:latin typeface="Calibri"/>
                <a:cs typeface="Calibri"/>
              </a:rPr>
              <a:t>base</a:t>
            </a:r>
            <a:endParaRPr sz="2600" dirty="0">
              <a:latin typeface="Calibri"/>
              <a:cs typeface="Calibri"/>
            </a:endParaRPr>
          </a:p>
          <a:p>
            <a:pPr marL="698500" marR="594995" lvl="1" indent="-228600">
              <a:lnSpc>
                <a:spcPct val="80000"/>
              </a:lnSpc>
              <a:spcBef>
                <a:spcPts val="540"/>
              </a:spcBef>
              <a:buFont typeface="Wingdings"/>
              <a:buChar char=""/>
              <a:tabLst>
                <a:tab pos="699135" algn="l"/>
              </a:tabLst>
            </a:pPr>
            <a:r>
              <a:rPr sz="2200" spc="-5" dirty="0">
                <a:solidFill>
                  <a:srgbClr val="008000"/>
                </a:solidFill>
                <a:latin typeface="Calibri"/>
                <a:cs typeface="Calibri"/>
              </a:rPr>
              <a:t>Interfaces para un mismo componente: interfaz </a:t>
            </a:r>
            <a:r>
              <a:rPr sz="2200" spc="-10" dirty="0">
                <a:solidFill>
                  <a:srgbClr val="008000"/>
                </a:solidFill>
                <a:latin typeface="Calibri"/>
                <a:cs typeface="Calibri"/>
              </a:rPr>
              <a:t>nativa </a:t>
            </a:r>
            <a:r>
              <a:rPr sz="2200" spc="-5" dirty="0">
                <a:solidFill>
                  <a:srgbClr val="008000"/>
                </a:solidFill>
                <a:latin typeface="Calibri"/>
                <a:cs typeface="Calibri"/>
              </a:rPr>
              <a:t>e  interfaz compatible con el</a:t>
            </a:r>
            <a:r>
              <a:rPr sz="2200" spc="15" dirty="0">
                <a:solidFill>
                  <a:srgbClr val="008000"/>
                </a:solidFill>
                <a:latin typeface="Calibri"/>
                <a:cs typeface="Calibri"/>
              </a:rPr>
              <a:t> </a:t>
            </a:r>
            <a:r>
              <a:rPr sz="2200" spc="-5" dirty="0">
                <a:solidFill>
                  <a:srgbClr val="008000"/>
                </a:solidFill>
                <a:latin typeface="Calibri"/>
                <a:cs typeface="Calibri"/>
              </a:rPr>
              <a:t>estándar</a:t>
            </a:r>
            <a:endParaRPr sz="2200" dirty="0">
              <a:latin typeface="Calibri"/>
              <a:cs typeface="Calibri"/>
            </a:endParaRPr>
          </a:p>
        </p:txBody>
      </p:sp>
    </p:spTree>
    <p:extLst>
      <p:ext uri="{BB962C8B-B14F-4D97-AF65-F5344CB8AC3E}">
        <p14:creationId xmlns:p14="http://schemas.microsoft.com/office/powerpoint/2010/main" val="342317918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5" dirty="0"/>
              <a:t>Tecnologías middleware para integración</a:t>
            </a:r>
          </a:p>
        </p:txBody>
      </p:sp>
      <p:sp>
        <p:nvSpPr>
          <p:cNvPr id="4" name="object 4"/>
          <p:cNvSpPr txBox="1"/>
          <p:nvPr/>
        </p:nvSpPr>
        <p:spPr>
          <a:xfrm>
            <a:off x="458825" y="1281429"/>
            <a:ext cx="7423784" cy="2667000"/>
          </a:xfrm>
          <a:prstGeom prst="rect">
            <a:avLst/>
          </a:prstGeom>
        </p:spPr>
        <p:txBody>
          <a:bodyPr vert="horz" wrap="square" lIns="0" tIns="0" rIns="0" bIns="0" rtlCol="0">
            <a:spAutoFit/>
          </a:bodyPr>
          <a:lstStyle/>
          <a:p>
            <a:pPr marL="355600" indent="-342900">
              <a:lnSpc>
                <a:spcPct val="100000"/>
              </a:lnSpc>
              <a:buSzPct val="69642"/>
              <a:buFont typeface="Wingdings"/>
              <a:buChar char=""/>
              <a:tabLst>
                <a:tab pos="355600" algn="l"/>
              </a:tabLst>
            </a:pPr>
            <a:r>
              <a:rPr sz="2800" spc="-5" dirty="0">
                <a:solidFill>
                  <a:srgbClr val="970D05"/>
                </a:solidFill>
                <a:latin typeface="Calibri"/>
                <a:cs typeface="Calibri"/>
              </a:rPr>
              <a:t>5 </a:t>
            </a:r>
            <a:r>
              <a:rPr sz="2800" spc="-10" dirty="0">
                <a:solidFill>
                  <a:srgbClr val="970D05"/>
                </a:solidFill>
                <a:latin typeface="Calibri"/>
                <a:cs typeface="Calibri"/>
              </a:rPr>
              <a:t>principios básicos </a:t>
            </a:r>
            <a:r>
              <a:rPr sz="2800" spc="-5" dirty="0">
                <a:solidFill>
                  <a:srgbClr val="970D05"/>
                </a:solidFill>
                <a:latin typeface="Calibri"/>
                <a:cs typeface="Calibri"/>
              </a:rPr>
              <a:t>de la integración de</a:t>
            </a:r>
            <a:r>
              <a:rPr sz="2800" spc="165" dirty="0">
                <a:solidFill>
                  <a:srgbClr val="970D05"/>
                </a:solidFill>
                <a:latin typeface="Calibri"/>
                <a:cs typeface="Calibri"/>
              </a:rPr>
              <a:t> </a:t>
            </a:r>
            <a:r>
              <a:rPr sz="2800" spc="-10" dirty="0">
                <a:solidFill>
                  <a:srgbClr val="970D05"/>
                </a:solidFill>
                <a:latin typeface="Calibri"/>
                <a:cs typeface="Calibri"/>
              </a:rPr>
              <a:t>servicios</a:t>
            </a:r>
            <a:endParaRPr sz="2800" dirty="0">
              <a:latin typeface="Calibri"/>
              <a:cs typeface="Calibri"/>
            </a:endParaRPr>
          </a:p>
          <a:p>
            <a:pPr marL="756285" marR="175260" lvl="1" indent="-286385">
              <a:lnSpc>
                <a:spcPct val="100000"/>
              </a:lnSpc>
              <a:spcBef>
                <a:spcPts val="605"/>
              </a:spcBef>
              <a:buSzPct val="89583"/>
              <a:buFont typeface="Wingdings"/>
              <a:buChar char=""/>
              <a:tabLst>
                <a:tab pos="756920" algn="l"/>
              </a:tabLst>
            </a:pPr>
            <a:r>
              <a:rPr sz="2400" b="1" i="1" spc="-5" dirty="0">
                <a:solidFill>
                  <a:srgbClr val="001F5F"/>
                </a:solidFill>
                <a:latin typeface="Calibri"/>
                <a:cs typeface="Calibri"/>
              </a:rPr>
              <a:t>Consistencia no </a:t>
            </a:r>
            <a:r>
              <a:rPr sz="2400" b="1" i="1" spc="-5" dirty="0" err="1">
                <a:solidFill>
                  <a:srgbClr val="001F5F"/>
                </a:solidFill>
                <a:latin typeface="Calibri"/>
                <a:cs typeface="Calibri"/>
              </a:rPr>
              <a:t>funcional</a:t>
            </a:r>
            <a:r>
              <a:rPr sz="2400" i="1" spc="-5" dirty="0">
                <a:solidFill>
                  <a:srgbClr val="001F5F"/>
                </a:solidFill>
                <a:latin typeface="Calibri"/>
                <a:cs typeface="Calibri"/>
              </a:rPr>
              <a:t>: administrar aspectos no  funcionales </a:t>
            </a:r>
            <a:r>
              <a:rPr sz="2400" i="1" dirty="0">
                <a:solidFill>
                  <a:srgbClr val="001F5F"/>
                </a:solidFill>
                <a:latin typeface="Calibri"/>
                <a:cs typeface="Calibri"/>
              </a:rPr>
              <a:t>en la </a:t>
            </a:r>
            <a:r>
              <a:rPr sz="2400" i="1" spc="-5" dirty="0">
                <a:solidFill>
                  <a:srgbClr val="001F5F"/>
                </a:solidFill>
                <a:latin typeface="Calibri"/>
                <a:cs typeface="Calibri"/>
              </a:rPr>
              <a:t>integración </a:t>
            </a:r>
            <a:r>
              <a:rPr sz="2400" i="1" dirty="0">
                <a:solidFill>
                  <a:srgbClr val="001F5F"/>
                </a:solidFill>
                <a:latin typeface="Calibri"/>
                <a:cs typeface="Calibri"/>
              </a:rPr>
              <a:t>tales como </a:t>
            </a:r>
            <a:r>
              <a:rPr sz="2400" i="1" spc="-5" dirty="0">
                <a:solidFill>
                  <a:srgbClr val="001F5F"/>
                </a:solidFill>
                <a:latin typeface="Calibri"/>
                <a:cs typeface="Calibri"/>
              </a:rPr>
              <a:t>seguridad </a:t>
            </a:r>
            <a:r>
              <a:rPr sz="2400" i="1" dirty="0">
                <a:solidFill>
                  <a:srgbClr val="001F5F"/>
                </a:solidFill>
                <a:latin typeface="Calibri"/>
                <a:cs typeface="Calibri"/>
              </a:rPr>
              <a:t>o  </a:t>
            </a:r>
            <a:r>
              <a:rPr sz="2400" i="1" spc="-5" dirty="0">
                <a:solidFill>
                  <a:srgbClr val="001F5F"/>
                </a:solidFill>
                <a:latin typeface="Calibri"/>
                <a:cs typeface="Calibri"/>
              </a:rPr>
              <a:t>rendimiento </a:t>
            </a:r>
            <a:r>
              <a:rPr sz="2400" i="1" dirty="0">
                <a:solidFill>
                  <a:srgbClr val="001F5F"/>
                </a:solidFill>
                <a:latin typeface="Calibri"/>
                <a:cs typeface="Calibri"/>
              </a:rPr>
              <a:t>y mantener e </a:t>
            </a:r>
            <a:r>
              <a:rPr sz="2400" i="1" spc="-5" dirty="0">
                <a:solidFill>
                  <a:srgbClr val="001F5F"/>
                </a:solidFill>
                <a:latin typeface="Calibri"/>
                <a:cs typeface="Calibri"/>
              </a:rPr>
              <a:t>implementar políticas de  </a:t>
            </a:r>
            <a:r>
              <a:rPr sz="2400" i="1" dirty="0">
                <a:solidFill>
                  <a:srgbClr val="001F5F"/>
                </a:solidFill>
                <a:latin typeface="Calibri"/>
                <a:cs typeface="Calibri"/>
              </a:rPr>
              <a:t>monitorización.</a:t>
            </a:r>
            <a:endParaRPr sz="2400" dirty="0">
              <a:latin typeface="Calibri"/>
              <a:cs typeface="Calibri"/>
            </a:endParaRPr>
          </a:p>
          <a:p>
            <a:pPr marL="1155700" marR="246379" lvl="2" indent="-228600">
              <a:lnSpc>
                <a:spcPct val="100000"/>
              </a:lnSpc>
              <a:spcBef>
                <a:spcPts val="505"/>
              </a:spcBef>
              <a:buFont typeface="Wingdings"/>
              <a:buChar char=""/>
              <a:tabLst>
                <a:tab pos="1156335" algn="l"/>
              </a:tabLst>
            </a:pPr>
            <a:r>
              <a:rPr sz="2000" spc="-5" dirty="0">
                <a:solidFill>
                  <a:srgbClr val="008000"/>
                </a:solidFill>
                <a:latin typeface="Calibri"/>
                <a:cs typeface="Calibri"/>
              </a:rPr>
              <a:t>Otros </a:t>
            </a:r>
            <a:r>
              <a:rPr sz="2000" dirty="0">
                <a:solidFill>
                  <a:srgbClr val="008000"/>
                </a:solidFill>
                <a:latin typeface="Calibri"/>
                <a:cs typeface="Calibri"/>
              </a:rPr>
              <a:t>aspectos </a:t>
            </a:r>
            <a:r>
              <a:rPr sz="2000" spc="-5" dirty="0">
                <a:solidFill>
                  <a:srgbClr val="008000"/>
                </a:solidFill>
                <a:latin typeface="Calibri"/>
                <a:cs typeface="Calibri"/>
              </a:rPr>
              <a:t>importantes: escalabilidad </a:t>
            </a:r>
            <a:r>
              <a:rPr sz="2000" dirty="0">
                <a:solidFill>
                  <a:srgbClr val="008000"/>
                </a:solidFill>
                <a:latin typeface="Calibri"/>
                <a:cs typeface="Calibri"/>
              </a:rPr>
              <a:t>y </a:t>
            </a:r>
            <a:r>
              <a:rPr sz="2000" spc="-5" dirty="0">
                <a:solidFill>
                  <a:srgbClr val="008000"/>
                </a:solidFill>
                <a:latin typeface="Calibri"/>
                <a:cs typeface="Calibri"/>
              </a:rPr>
              <a:t>disponibilidad  </a:t>
            </a:r>
            <a:r>
              <a:rPr sz="2000" dirty="0">
                <a:solidFill>
                  <a:srgbClr val="008000"/>
                </a:solidFill>
                <a:latin typeface="Calibri"/>
                <a:cs typeface="Calibri"/>
              </a:rPr>
              <a:t>(redundancia </a:t>
            </a:r>
            <a:r>
              <a:rPr sz="2000" spc="-5" dirty="0">
                <a:solidFill>
                  <a:srgbClr val="008000"/>
                </a:solidFill>
                <a:latin typeface="Calibri"/>
                <a:cs typeface="Calibri"/>
              </a:rPr>
              <a:t>para </a:t>
            </a:r>
            <a:r>
              <a:rPr sz="2000" dirty="0">
                <a:solidFill>
                  <a:srgbClr val="008000"/>
                </a:solidFill>
                <a:latin typeface="Calibri"/>
                <a:cs typeface="Calibri"/>
              </a:rPr>
              <a:t>tolerancia a</a:t>
            </a:r>
            <a:r>
              <a:rPr sz="2000" spc="-45" dirty="0">
                <a:solidFill>
                  <a:srgbClr val="008000"/>
                </a:solidFill>
                <a:latin typeface="Calibri"/>
                <a:cs typeface="Calibri"/>
              </a:rPr>
              <a:t> </a:t>
            </a:r>
            <a:r>
              <a:rPr sz="2000" spc="-5" dirty="0">
                <a:solidFill>
                  <a:srgbClr val="008000"/>
                </a:solidFill>
                <a:latin typeface="Calibri"/>
                <a:cs typeface="Calibri"/>
              </a:rPr>
              <a:t>fallos)</a:t>
            </a:r>
            <a:endParaRPr sz="2000" dirty="0">
              <a:latin typeface="Calibri"/>
              <a:cs typeface="Calibri"/>
            </a:endParaRPr>
          </a:p>
        </p:txBody>
      </p:sp>
      <p:sp>
        <p:nvSpPr>
          <p:cNvPr id="5" name="object 5"/>
          <p:cNvSpPr txBox="1"/>
          <p:nvPr/>
        </p:nvSpPr>
        <p:spPr>
          <a:xfrm>
            <a:off x="4059173" y="6358229"/>
            <a:ext cx="5008880" cy="184666"/>
          </a:xfrm>
          <a:prstGeom prst="rect">
            <a:avLst/>
          </a:prstGeom>
        </p:spPr>
        <p:txBody>
          <a:bodyPr vert="horz" wrap="square" lIns="0" tIns="0" rIns="0" bIns="0" rtlCol="0">
            <a:spAutoFit/>
          </a:bodyPr>
          <a:lstStyle/>
          <a:p>
            <a:pPr marL="12700">
              <a:lnSpc>
                <a:spcPct val="100000"/>
              </a:lnSpc>
            </a:pPr>
            <a:r>
              <a:rPr sz="1200" i="1" spc="-5" dirty="0">
                <a:latin typeface="Arial"/>
                <a:cs typeface="Arial"/>
              </a:rPr>
              <a:t>https://</a:t>
            </a:r>
            <a:r>
              <a:rPr sz="1200" i="1" spc="-5" dirty="0">
                <a:latin typeface="Arial"/>
                <a:cs typeface="Arial"/>
                <a:hlinkClick r:id="rId2"/>
              </a:rPr>
              <a:t>www.mulesoft.com/resources/esb/what-esb#sthash.fxboLcD8.dpuf</a:t>
            </a:r>
            <a:endParaRPr sz="900" dirty="0">
              <a:latin typeface="Arial"/>
              <a:cs typeface="Arial"/>
            </a:endParaRPr>
          </a:p>
        </p:txBody>
      </p:sp>
    </p:spTree>
    <p:extLst>
      <p:ext uri="{BB962C8B-B14F-4D97-AF65-F5344CB8AC3E}">
        <p14:creationId xmlns:p14="http://schemas.microsoft.com/office/powerpoint/2010/main" val="378826942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a:spLocks noGrp="1"/>
          </p:cNvSpPr>
          <p:nvPr>
            <p:ph idx="1"/>
          </p:nvPr>
        </p:nvSpPr>
        <p:spPr>
          <a:xfrm>
            <a:off x="380009" y="1258785"/>
            <a:ext cx="8478983" cy="1990288"/>
          </a:xfrm>
          <a:prstGeom prst="rect">
            <a:avLst/>
          </a:prstGeom>
        </p:spPr>
        <p:txBody>
          <a:bodyPr vert="horz" wrap="square" lIns="0" tIns="0" rIns="0" bIns="0" rtlCol="0">
            <a:spAutoFit/>
          </a:bodyPr>
          <a:lstStyle/>
          <a:p>
            <a:pPr marL="426084" indent="-342900">
              <a:lnSpc>
                <a:spcPct val="100000"/>
              </a:lnSpc>
              <a:buSzPct val="69642"/>
              <a:buFont typeface="Wingdings"/>
              <a:buChar char=""/>
              <a:tabLst>
                <a:tab pos="426084" algn="l"/>
              </a:tabLst>
            </a:pPr>
            <a:r>
              <a:rPr lang="es-ES" spc="-5" dirty="0"/>
              <a:t>8</a:t>
            </a:r>
            <a:r>
              <a:rPr spc="-5" dirty="0"/>
              <a:t> </a:t>
            </a:r>
            <a:r>
              <a:rPr spc="-10" dirty="0"/>
              <a:t>patrones</a:t>
            </a:r>
            <a:r>
              <a:rPr spc="10" dirty="0"/>
              <a:t> </a:t>
            </a:r>
            <a:r>
              <a:rPr spc="-10" dirty="0"/>
              <a:t>básicos</a:t>
            </a:r>
          </a:p>
          <a:p>
            <a:pPr marL="826769" lvl="1" indent="-286385">
              <a:lnSpc>
                <a:spcPct val="100000"/>
              </a:lnSpc>
              <a:spcBef>
                <a:spcPts val="605"/>
              </a:spcBef>
              <a:buSzPct val="89583"/>
              <a:buFont typeface="Wingdings"/>
              <a:buChar char=""/>
              <a:tabLst>
                <a:tab pos="827405" algn="l"/>
              </a:tabLst>
            </a:pPr>
            <a:r>
              <a:rPr sz="2400" i="1" spc="-5" dirty="0">
                <a:solidFill>
                  <a:srgbClr val="001F5F"/>
                </a:solidFill>
                <a:latin typeface="Calibri"/>
                <a:cs typeface="Calibri"/>
              </a:rPr>
              <a:t>Servicios</a:t>
            </a:r>
            <a:r>
              <a:rPr sz="2400" i="1" spc="-70" dirty="0">
                <a:solidFill>
                  <a:srgbClr val="001F5F"/>
                </a:solidFill>
                <a:latin typeface="Calibri"/>
                <a:cs typeface="Calibri"/>
              </a:rPr>
              <a:t> </a:t>
            </a:r>
            <a:r>
              <a:rPr sz="2400" i="1" spc="-5" dirty="0">
                <a:solidFill>
                  <a:srgbClr val="001F5F"/>
                </a:solidFill>
                <a:latin typeface="Calibri"/>
                <a:cs typeface="Calibri"/>
              </a:rPr>
              <a:t>agnósticos</a:t>
            </a:r>
            <a:endParaRPr sz="2400" dirty="0">
              <a:latin typeface="Calibri"/>
              <a:cs typeface="Calibri"/>
            </a:endParaRPr>
          </a:p>
          <a:p>
            <a:pPr marL="1226185" marR="5080" lvl="2" indent="-228600">
              <a:lnSpc>
                <a:spcPct val="100000"/>
              </a:lnSpc>
              <a:spcBef>
                <a:spcPts val="509"/>
              </a:spcBef>
              <a:buFont typeface="Wingdings"/>
              <a:buChar char=""/>
              <a:tabLst>
                <a:tab pos="1226820" algn="l"/>
              </a:tabLst>
            </a:pPr>
            <a:r>
              <a:rPr sz="2000" spc="-5" dirty="0">
                <a:solidFill>
                  <a:srgbClr val="008000"/>
                </a:solidFill>
                <a:latin typeface="Calibri"/>
                <a:cs typeface="Calibri"/>
              </a:rPr>
              <a:t>Implementación de funcionalidades </a:t>
            </a:r>
            <a:r>
              <a:rPr sz="2000" dirty="0">
                <a:solidFill>
                  <a:srgbClr val="008000"/>
                </a:solidFill>
                <a:latin typeface="Calibri"/>
                <a:cs typeface="Calibri"/>
              </a:rPr>
              <a:t>(capabilities) que </a:t>
            </a:r>
            <a:r>
              <a:rPr sz="2000" spc="-5" dirty="0">
                <a:solidFill>
                  <a:srgbClr val="008000"/>
                </a:solidFill>
                <a:latin typeface="Calibri"/>
                <a:cs typeface="Calibri"/>
              </a:rPr>
              <a:t>son </a:t>
            </a:r>
            <a:r>
              <a:rPr sz="2000" dirty="0">
                <a:solidFill>
                  <a:srgbClr val="008000"/>
                </a:solidFill>
                <a:latin typeface="Calibri"/>
                <a:cs typeface="Calibri"/>
              </a:rPr>
              <a:t>comunes a  varios </a:t>
            </a:r>
            <a:r>
              <a:rPr sz="2000" spc="-5" dirty="0">
                <a:solidFill>
                  <a:srgbClr val="008000"/>
                </a:solidFill>
                <a:latin typeface="Calibri"/>
                <a:cs typeface="Calibri"/>
              </a:rPr>
              <a:t>problemas de</a:t>
            </a:r>
            <a:r>
              <a:rPr sz="2000" spc="-50" dirty="0">
                <a:solidFill>
                  <a:srgbClr val="008000"/>
                </a:solidFill>
                <a:latin typeface="Calibri"/>
                <a:cs typeface="Calibri"/>
              </a:rPr>
              <a:t> </a:t>
            </a:r>
            <a:r>
              <a:rPr sz="2000" spc="-5" dirty="0">
                <a:solidFill>
                  <a:srgbClr val="008000"/>
                </a:solidFill>
                <a:latin typeface="Calibri"/>
                <a:cs typeface="Calibri"/>
              </a:rPr>
              <a:t>negocio</a:t>
            </a:r>
            <a:endParaRPr sz="2000" dirty="0">
              <a:latin typeface="Calibri"/>
              <a:cs typeface="Calibri"/>
            </a:endParaRPr>
          </a:p>
          <a:p>
            <a:pPr marL="1226185" lvl="2" indent="-228600">
              <a:lnSpc>
                <a:spcPct val="100000"/>
              </a:lnSpc>
              <a:spcBef>
                <a:spcPts val="480"/>
              </a:spcBef>
              <a:buFont typeface="Wingdings"/>
              <a:buChar char=""/>
              <a:tabLst>
                <a:tab pos="1226820" algn="l"/>
              </a:tabLst>
            </a:pPr>
            <a:r>
              <a:rPr sz="2000" dirty="0">
                <a:solidFill>
                  <a:srgbClr val="008000"/>
                </a:solidFill>
                <a:latin typeface="Calibri"/>
                <a:cs typeface="Calibri"/>
              </a:rPr>
              <a:t>Ventajas: reutilización y </a:t>
            </a:r>
            <a:r>
              <a:rPr sz="2000" spc="-5" dirty="0">
                <a:solidFill>
                  <a:srgbClr val="008000"/>
                </a:solidFill>
                <a:latin typeface="Calibri"/>
                <a:cs typeface="Calibri"/>
              </a:rPr>
              <a:t>facilidad </a:t>
            </a:r>
            <a:r>
              <a:rPr sz="2000" dirty="0">
                <a:solidFill>
                  <a:srgbClr val="008000"/>
                </a:solidFill>
                <a:latin typeface="Calibri"/>
                <a:cs typeface="Calibri"/>
              </a:rPr>
              <a:t>de</a:t>
            </a:r>
            <a:r>
              <a:rPr sz="2000" spc="-50" dirty="0">
                <a:solidFill>
                  <a:srgbClr val="008000"/>
                </a:solidFill>
                <a:latin typeface="Calibri"/>
                <a:cs typeface="Calibri"/>
              </a:rPr>
              <a:t> </a:t>
            </a:r>
            <a:r>
              <a:rPr sz="2000" dirty="0">
                <a:solidFill>
                  <a:srgbClr val="008000"/>
                </a:solidFill>
                <a:latin typeface="Calibri"/>
                <a:cs typeface="Calibri"/>
              </a:rPr>
              <a:t>composición</a:t>
            </a:r>
            <a:endParaRPr sz="2000" dirty="0">
              <a:latin typeface="Calibri"/>
              <a:cs typeface="Calibri"/>
            </a:endParaRPr>
          </a:p>
        </p:txBody>
      </p:sp>
      <p:sp>
        <p:nvSpPr>
          <p:cNvPr id="5" name="object 5"/>
          <p:cNvSpPr/>
          <p:nvPr/>
        </p:nvSpPr>
        <p:spPr>
          <a:xfrm>
            <a:off x="2046732" y="3218688"/>
            <a:ext cx="3605784" cy="2907792"/>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dirty="0">
              <a:latin typeface="Arial"/>
              <a:cs typeface="Arial"/>
            </a:endParaRPr>
          </a:p>
        </p:txBody>
      </p:sp>
    </p:spTree>
    <p:extLst>
      <p:ext uri="{BB962C8B-B14F-4D97-AF65-F5344CB8AC3E}">
        <p14:creationId xmlns:p14="http://schemas.microsoft.com/office/powerpoint/2010/main" val="144577098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p:nvPr/>
        </p:nvSpPr>
        <p:spPr>
          <a:xfrm>
            <a:off x="458825" y="1281429"/>
            <a:ext cx="7963534" cy="2240280"/>
          </a:xfrm>
          <a:prstGeom prst="rect">
            <a:avLst/>
          </a:prstGeom>
        </p:spPr>
        <p:txBody>
          <a:bodyPr vert="horz" wrap="square" lIns="0" tIns="0" rIns="0" bIns="0" rtlCol="0">
            <a:spAutoFit/>
          </a:bodyPr>
          <a:lstStyle/>
          <a:p>
            <a:pPr marL="355600" indent="-342900">
              <a:lnSpc>
                <a:spcPct val="100000"/>
              </a:lnSpc>
              <a:buSzPct val="69642"/>
              <a:buFont typeface="Wingdings"/>
              <a:buChar char=""/>
              <a:tabLst>
                <a:tab pos="355600" algn="l"/>
              </a:tabLst>
            </a:pPr>
            <a:r>
              <a:rPr lang="es-ES" sz="2800" spc="-5" dirty="0">
                <a:solidFill>
                  <a:srgbClr val="970D05"/>
                </a:solidFill>
                <a:latin typeface="Calibri"/>
                <a:cs typeface="Calibri"/>
              </a:rPr>
              <a:t>8</a:t>
            </a:r>
            <a:r>
              <a:rPr sz="2800" spc="-5" dirty="0">
                <a:solidFill>
                  <a:srgbClr val="970D05"/>
                </a:solidFill>
                <a:latin typeface="Calibri"/>
                <a:cs typeface="Calibri"/>
              </a:rPr>
              <a:t> </a:t>
            </a:r>
            <a:r>
              <a:rPr sz="2800" spc="-10" dirty="0">
                <a:solidFill>
                  <a:srgbClr val="970D05"/>
                </a:solidFill>
                <a:latin typeface="Calibri"/>
                <a:cs typeface="Calibri"/>
              </a:rPr>
              <a:t>patrones</a:t>
            </a:r>
            <a:r>
              <a:rPr sz="2800" spc="10" dirty="0">
                <a:solidFill>
                  <a:srgbClr val="970D05"/>
                </a:solidFill>
                <a:latin typeface="Calibri"/>
                <a:cs typeface="Calibri"/>
              </a:rPr>
              <a:t> </a:t>
            </a:r>
            <a:r>
              <a:rPr sz="2800" spc="-10" dirty="0">
                <a:solidFill>
                  <a:srgbClr val="970D05"/>
                </a:solidFill>
                <a:latin typeface="Calibri"/>
                <a:cs typeface="Calibri"/>
              </a:rPr>
              <a:t>básicos</a:t>
            </a:r>
            <a:endParaRPr sz="2800" dirty="0">
              <a:latin typeface="Calibri"/>
              <a:cs typeface="Calibri"/>
            </a:endParaRPr>
          </a:p>
          <a:p>
            <a:pPr marL="756285" lvl="1" indent="-286385">
              <a:lnSpc>
                <a:spcPct val="100000"/>
              </a:lnSpc>
              <a:spcBef>
                <a:spcPts val="605"/>
              </a:spcBef>
              <a:buSzPct val="89583"/>
              <a:buFont typeface="Wingdings"/>
              <a:buChar char=""/>
              <a:tabLst>
                <a:tab pos="756920" algn="l"/>
              </a:tabLst>
            </a:pPr>
            <a:r>
              <a:rPr sz="2400" i="1" dirty="0">
                <a:solidFill>
                  <a:srgbClr val="001F5F"/>
                </a:solidFill>
                <a:latin typeface="Calibri"/>
                <a:cs typeface="Calibri"/>
              </a:rPr>
              <a:t>Declaraciones </a:t>
            </a:r>
            <a:r>
              <a:rPr sz="2400" i="1" spc="-5" dirty="0">
                <a:solidFill>
                  <a:srgbClr val="001F5F"/>
                </a:solidFill>
                <a:latin typeface="Calibri"/>
                <a:cs typeface="Calibri"/>
              </a:rPr>
              <a:t>de servicios</a:t>
            </a:r>
            <a:r>
              <a:rPr sz="2400" i="1" spc="-35" dirty="0">
                <a:solidFill>
                  <a:srgbClr val="001F5F"/>
                </a:solidFill>
                <a:latin typeface="Calibri"/>
                <a:cs typeface="Calibri"/>
              </a:rPr>
              <a:t> </a:t>
            </a:r>
            <a:r>
              <a:rPr sz="2400" i="1" spc="-5" dirty="0">
                <a:solidFill>
                  <a:srgbClr val="001F5F"/>
                </a:solidFill>
                <a:latin typeface="Calibri"/>
                <a:cs typeface="Calibri"/>
              </a:rPr>
              <a:t>agnósticos</a:t>
            </a:r>
            <a:endParaRPr sz="2400" dirty="0">
              <a:latin typeface="Calibri"/>
              <a:cs typeface="Calibri"/>
            </a:endParaRPr>
          </a:p>
          <a:p>
            <a:pPr marL="1155700" marR="5080" lvl="2" indent="-228600">
              <a:lnSpc>
                <a:spcPct val="100000"/>
              </a:lnSpc>
              <a:spcBef>
                <a:spcPts val="509"/>
              </a:spcBef>
              <a:buFont typeface="Wingdings"/>
              <a:buChar char=""/>
              <a:tabLst>
                <a:tab pos="1156335" algn="l"/>
              </a:tabLst>
            </a:pPr>
            <a:r>
              <a:rPr sz="2000" spc="-5" dirty="0">
                <a:solidFill>
                  <a:srgbClr val="008000"/>
                </a:solidFill>
                <a:latin typeface="Calibri"/>
                <a:cs typeface="Calibri"/>
              </a:rPr>
              <a:t>Los servicios agnósticos deberían </a:t>
            </a:r>
            <a:r>
              <a:rPr sz="2000" dirty="0">
                <a:solidFill>
                  <a:srgbClr val="008000"/>
                </a:solidFill>
                <a:latin typeface="Calibri"/>
                <a:cs typeface="Calibri"/>
              </a:rPr>
              <a:t>declarar explícitamente que </a:t>
            </a:r>
            <a:r>
              <a:rPr sz="2000" spc="-5" dirty="0">
                <a:solidFill>
                  <a:srgbClr val="008000"/>
                </a:solidFill>
                <a:latin typeface="Calibri"/>
                <a:cs typeface="Calibri"/>
              </a:rPr>
              <a:t>son  agnósticos (soluciones </a:t>
            </a:r>
            <a:r>
              <a:rPr sz="2000" dirty="0">
                <a:solidFill>
                  <a:srgbClr val="008000"/>
                </a:solidFill>
                <a:latin typeface="Calibri"/>
                <a:cs typeface="Calibri"/>
              </a:rPr>
              <a:t>genéricas) a través </a:t>
            </a:r>
            <a:r>
              <a:rPr sz="2000" spc="-5" dirty="0">
                <a:solidFill>
                  <a:srgbClr val="008000"/>
                </a:solidFill>
                <a:latin typeface="Calibri"/>
                <a:cs typeface="Calibri"/>
              </a:rPr>
              <a:t>de sus</a:t>
            </a:r>
            <a:r>
              <a:rPr sz="2000" spc="35" dirty="0">
                <a:solidFill>
                  <a:srgbClr val="008000"/>
                </a:solidFill>
                <a:latin typeface="Calibri"/>
                <a:cs typeface="Calibri"/>
              </a:rPr>
              <a:t> </a:t>
            </a:r>
            <a:r>
              <a:rPr sz="2000" dirty="0">
                <a:solidFill>
                  <a:srgbClr val="008000"/>
                </a:solidFill>
                <a:latin typeface="Calibri"/>
                <a:cs typeface="Calibri"/>
              </a:rPr>
              <a:t>interfaces</a:t>
            </a:r>
            <a:endParaRPr sz="2000" dirty="0">
              <a:latin typeface="Calibri"/>
              <a:cs typeface="Calibri"/>
            </a:endParaRPr>
          </a:p>
          <a:p>
            <a:pPr marL="1155700" marR="862330" lvl="2" indent="-228600">
              <a:lnSpc>
                <a:spcPct val="100000"/>
              </a:lnSpc>
              <a:spcBef>
                <a:spcPts val="480"/>
              </a:spcBef>
              <a:buFont typeface="Wingdings"/>
              <a:buChar char=""/>
              <a:tabLst>
                <a:tab pos="1156335" algn="l"/>
              </a:tabLst>
            </a:pPr>
            <a:r>
              <a:rPr sz="2000" dirty="0">
                <a:solidFill>
                  <a:srgbClr val="008000"/>
                </a:solidFill>
                <a:latin typeface="Calibri"/>
                <a:cs typeface="Calibri"/>
              </a:rPr>
              <a:t>Ventaja: </a:t>
            </a:r>
            <a:r>
              <a:rPr sz="2000" spc="-5" dirty="0">
                <a:solidFill>
                  <a:srgbClr val="008000"/>
                </a:solidFill>
                <a:latin typeface="Calibri"/>
                <a:cs typeface="Calibri"/>
              </a:rPr>
              <a:t>reusabilidad </a:t>
            </a:r>
            <a:r>
              <a:rPr sz="2000" dirty="0">
                <a:solidFill>
                  <a:srgbClr val="008000"/>
                </a:solidFill>
                <a:latin typeface="Calibri"/>
                <a:cs typeface="Calibri"/>
              </a:rPr>
              <a:t>en futuros </a:t>
            </a:r>
            <a:r>
              <a:rPr sz="2000" spc="-5" dirty="0">
                <a:solidFill>
                  <a:srgbClr val="008000"/>
                </a:solidFill>
                <a:latin typeface="Calibri"/>
                <a:cs typeface="Calibri"/>
              </a:rPr>
              <a:t>desarrollos </a:t>
            </a:r>
            <a:r>
              <a:rPr sz="2000" dirty="0">
                <a:solidFill>
                  <a:srgbClr val="008000"/>
                </a:solidFill>
                <a:latin typeface="Calibri"/>
                <a:cs typeface="Calibri"/>
              </a:rPr>
              <a:t>y </a:t>
            </a:r>
            <a:r>
              <a:rPr sz="2000" spc="-5" dirty="0">
                <a:solidFill>
                  <a:srgbClr val="008000"/>
                </a:solidFill>
                <a:latin typeface="Calibri"/>
                <a:cs typeface="Calibri"/>
              </a:rPr>
              <a:t>facilidad de  </a:t>
            </a:r>
            <a:r>
              <a:rPr sz="2000" dirty="0">
                <a:solidFill>
                  <a:srgbClr val="008000"/>
                </a:solidFill>
                <a:latin typeface="Calibri"/>
                <a:cs typeface="Calibri"/>
              </a:rPr>
              <a:t>composición</a:t>
            </a:r>
            <a:endParaRPr sz="2000" dirty="0">
              <a:latin typeface="Calibri"/>
              <a:cs typeface="Calibri"/>
            </a:endParaRPr>
          </a:p>
        </p:txBody>
      </p:sp>
      <p:sp>
        <p:nvSpPr>
          <p:cNvPr id="5" name="object 5"/>
          <p:cNvSpPr/>
          <p:nvPr/>
        </p:nvSpPr>
        <p:spPr>
          <a:xfrm>
            <a:off x="3259835" y="3282696"/>
            <a:ext cx="3435096" cy="2948940"/>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a:latin typeface="Arial"/>
              <a:cs typeface="Arial"/>
            </a:endParaRPr>
          </a:p>
        </p:txBody>
      </p:sp>
    </p:spTree>
    <p:extLst>
      <p:ext uri="{BB962C8B-B14F-4D97-AF65-F5344CB8AC3E}">
        <p14:creationId xmlns:p14="http://schemas.microsoft.com/office/powerpoint/2010/main" val="332370395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p:nvPr/>
        </p:nvSpPr>
        <p:spPr>
          <a:xfrm>
            <a:off x="458825" y="1284985"/>
            <a:ext cx="8100695" cy="2022475"/>
          </a:xfrm>
          <a:prstGeom prst="rect">
            <a:avLst/>
          </a:prstGeom>
        </p:spPr>
        <p:txBody>
          <a:bodyPr vert="horz" wrap="square" lIns="0" tIns="0" rIns="0" bIns="0" rtlCol="0">
            <a:spAutoFit/>
          </a:bodyPr>
          <a:lstStyle/>
          <a:p>
            <a:pPr marL="355600" indent="-342900">
              <a:lnSpc>
                <a:spcPct val="100000"/>
              </a:lnSpc>
              <a:buSzPct val="68750"/>
              <a:buFont typeface="Wingdings"/>
              <a:buChar char=""/>
              <a:tabLst>
                <a:tab pos="354965" algn="l"/>
                <a:tab pos="355600" algn="l"/>
              </a:tabLst>
            </a:pPr>
            <a:r>
              <a:rPr lang="es-ES" sz="2400" dirty="0">
                <a:solidFill>
                  <a:srgbClr val="970D05"/>
                </a:solidFill>
                <a:latin typeface="Calibri"/>
                <a:cs typeface="Calibri"/>
              </a:rPr>
              <a:t>8</a:t>
            </a:r>
            <a:r>
              <a:rPr sz="2400" dirty="0">
                <a:solidFill>
                  <a:srgbClr val="970D05"/>
                </a:solidFill>
                <a:latin typeface="Calibri"/>
                <a:cs typeface="Calibri"/>
              </a:rPr>
              <a:t> </a:t>
            </a:r>
            <a:r>
              <a:rPr sz="2400" spc="-5" dirty="0">
                <a:solidFill>
                  <a:srgbClr val="970D05"/>
                </a:solidFill>
                <a:latin typeface="Calibri"/>
                <a:cs typeface="Calibri"/>
              </a:rPr>
              <a:t>patrones</a:t>
            </a:r>
            <a:r>
              <a:rPr sz="2400" spc="-95" dirty="0">
                <a:solidFill>
                  <a:srgbClr val="970D05"/>
                </a:solidFill>
                <a:latin typeface="Calibri"/>
                <a:cs typeface="Calibri"/>
              </a:rPr>
              <a:t> </a:t>
            </a:r>
            <a:r>
              <a:rPr sz="2400" spc="-5" dirty="0">
                <a:solidFill>
                  <a:srgbClr val="970D05"/>
                </a:solidFill>
                <a:latin typeface="Calibri"/>
                <a:cs typeface="Calibri"/>
              </a:rPr>
              <a:t>básicos</a:t>
            </a:r>
            <a:endParaRPr sz="2400" dirty="0">
              <a:latin typeface="Calibri"/>
              <a:cs typeface="Calibri"/>
            </a:endParaRPr>
          </a:p>
          <a:p>
            <a:pPr marL="756285" lvl="1" indent="-286385">
              <a:lnSpc>
                <a:spcPct val="100000"/>
              </a:lnSpc>
              <a:spcBef>
                <a:spcPts val="505"/>
              </a:spcBef>
              <a:buSzPct val="90000"/>
              <a:buFont typeface="Wingdings"/>
              <a:buChar char=""/>
              <a:tabLst>
                <a:tab pos="756920" algn="l"/>
              </a:tabLst>
            </a:pPr>
            <a:r>
              <a:rPr sz="2000" i="1" spc="-5" dirty="0">
                <a:solidFill>
                  <a:srgbClr val="001F5F"/>
                </a:solidFill>
                <a:latin typeface="Calibri"/>
                <a:cs typeface="Calibri"/>
              </a:rPr>
              <a:t>Transacciones </a:t>
            </a:r>
            <a:r>
              <a:rPr sz="2000" i="1" dirty="0">
                <a:solidFill>
                  <a:srgbClr val="001F5F"/>
                </a:solidFill>
                <a:latin typeface="Calibri"/>
                <a:cs typeface="Calibri"/>
              </a:rPr>
              <a:t>en </a:t>
            </a:r>
            <a:r>
              <a:rPr sz="2000" i="1" spc="-5" dirty="0">
                <a:solidFill>
                  <a:srgbClr val="001F5F"/>
                </a:solidFill>
                <a:latin typeface="Calibri"/>
                <a:cs typeface="Calibri"/>
              </a:rPr>
              <a:t>servicios</a:t>
            </a:r>
            <a:r>
              <a:rPr sz="2000" i="1" spc="-55" dirty="0">
                <a:solidFill>
                  <a:srgbClr val="001F5F"/>
                </a:solidFill>
                <a:latin typeface="Calibri"/>
                <a:cs typeface="Calibri"/>
              </a:rPr>
              <a:t> </a:t>
            </a:r>
            <a:r>
              <a:rPr sz="2000" i="1" spc="-5" dirty="0">
                <a:solidFill>
                  <a:srgbClr val="001F5F"/>
                </a:solidFill>
                <a:latin typeface="Calibri"/>
                <a:cs typeface="Calibri"/>
              </a:rPr>
              <a:t>atómicos</a:t>
            </a:r>
            <a:endParaRPr sz="2000" dirty="0">
              <a:latin typeface="Calibri"/>
              <a:cs typeface="Calibri"/>
            </a:endParaRPr>
          </a:p>
          <a:p>
            <a:pPr marL="1155700" lvl="2" indent="-228600">
              <a:lnSpc>
                <a:spcPct val="100000"/>
              </a:lnSpc>
              <a:spcBef>
                <a:spcPts val="439"/>
              </a:spcBef>
              <a:buFont typeface="Wingdings"/>
              <a:buChar char=""/>
              <a:tabLst>
                <a:tab pos="1156335" algn="l"/>
              </a:tabLst>
            </a:pPr>
            <a:r>
              <a:rPr sz="1800" spc="-5" dirty="0">
                <a:solidFill>
                  <a:srgbClr val="008000"/>
                </a:solidFill>
                <a:latin typeface="Calibri"/>
                <a:cs typeface="Calibri"/>
              </a:rPr>
              <a:t>Los servicios deberían ser capaces de </a:t>
            </a:r>
            <a:r>
              <a:rPr sz="1800" dirty="0">
                <a:solidFill>
                  <a:srgbClr val="008000"/>
                </a:solidFill>
                <a:latin typeface="Calibri"/>
                <a:cs typeface="Calibri"/>
              </a:rPr>
              <a:t>implementar </a:t>
            </a:r>
            <a:r>
              <a:rPr sz="1800" spc="-5" dirty="0">
                <a:solidFill>
                  <a:srgbClr val="008000"/>
                </a:solidFill>
                <a:latin typeface="Calibri"/>
                <a:cs typeface="Calibri"/>
              </a:rPr>
              <a:t>operaciones </a:t>
            </a:r>
            <a:r>
              <a:rPr sz="1800" dirty="0">
                <a:solidFill>
                  <a:srgbClr val="008000"/>
                </a:solidFill>
                <a:latin typeface="Calibri"/>
                <a:cs typeface="Calibri"/>
              </a:rPr>
              <a:t>y</a:t>
            </a:r>
            <a:r>
              <a:rPr sz="1800" spc="135" dirty="0">
                <a:solidFill>
                  <a:srgbClr val="008000"/>
                </a:solidFill>
                <a:latin typeface="Calibri"/>
                <a:cs typeface="Calibri"/>
              </a:rPr>
              <a:t> </a:t>
            </a:r>
            <a:r>
              <a:rPr sz="1800" spc="-10" dirty="0">
                <a:solidFill>
                  <a:srgbClr val="008000"/>
                </a:solidFill>
                <a:latin typeface="Calibri"/>
                <a:cs typeface="Calibri"/>
              </a:rPr>
              <a:t>acciones</a:t>
            </a:r>
            <a:endParaRPr sz="1800" dirty="0">
              <a:latin typeface="Calibri"/>
              <a:cs typeface="Calibri"/>
            </a:endParaRPr>
          </a:p>
          <a:p>
            <a:pPr marL="1155700">
              <a:lnSpc>
                <a:spcPct val="100000"/>
              </a:lnSpc>
            </a:pPr>
            <a:r>
              <a:rPr sz="1800" spc="-5" dirty="0">
                <a:solidFill>
                  <a:srgbClr val="008000"/>
                </a:solidFill>
                <a:latin typeface="Calibri"/>
                <a:cs typeface="Calibri"/>
              </a:rPr>
              <a:t>“reversibles” o </a:t>
            </a:r>
            <a:r>
              <a:rPr sz="1800" dirty="0">
                <a:solidFill>
                  <a:srgbClr val="008000"/>
                </a:solidFill>
                <a:latin typeface="Calibri"/>
                <a:cs typeface="Calibri"/>
              </a:rPr>
              <a:t>ser </a:t>
            </a:r>
            <a:r>
              <a:rPr sz="1800" spc="-5" dirty="0">
                <a:solidFill>
                  <a:srgbClr val="008000"/>
                </a:solidFill>
                <a:latin typeface="Calibri"/>
                <a:cs typeface="Calibri"/>
              </a:rPr>
              <a:t>capaces </a:t>
            </a:r>
            <a:r>
              <a:rPr sz="1800" dirty="0">
                <a:solidFill>
                  <a:srgbClr val="008000"/>
                </a:solidFill>
                <a:latin typeface="Calibri"/>
                <a:cs typeface="Calibri"/>
              </a:rPr>
              <a:t>de </a:t>
            </a:r>
            <a:r>
              <a:rPr sz="1800" spc="-5" dirty="0">
                <a:solidFill>
                  <a:srgbClr val="008000"/>
                </a:solidFill>
                <a:latin typeface="Calibri"/>
                <a:cs typeface="Calibri"/>
              </a:rPr>
              <a:t>participar </a:t>
            </a:r>
            <a:r>
              <a:rPr sz="1800" dirty="0">
                <a:solidFill>
                  <a:srgbClr val="008000"/>
                </a:solidFill>
                <a:latin typeface="Calibri"/>
                <a:cs typeface="Calibri"/>
              </a:rPr>
              <a:t>en </a:t>
            </a:r>
            <a:r>
              <a:rPr sz="1800" spc="-5" dirty="0">
                <a:solidFill>
                  <a:srgbClr val="008000"/>
                </a:solidFill>
                <a:latin typeface="Calibri"/>
                <a:cs typeface="Calibri"/>
              </a:rPr>
              <a:t>composiciones</a:t>
            </a:r>
            <a:r>
              <a:rPr sz="1800" spc="155" dirty="0">
                <a:solidFill>
                  <a:srgbClr val="008000"/>
                </a:solidFill>
                <a:latin typeface="Calibri"/>
                <a:cs typeface="Calibri"/>
              </a:rPr>
              <a:t> </a:t>
            </a:r>
            <a:r>
              <a:rPr sz="1800" spc="-5" dirty="0">
                <a:solidFill>
                  <a:srgbClr val="008000"/>
                </a:solidFill>
                <a:latin typeface="Calibri"/>
                <a:cs typeface="Calibri"/>
              </a:rPr>
              <a:t>transaccionales</a:t>
            </a:r>
            <a:endParaRPr sz="1800" dirty="0">
              <a:latin typeface="Calibri"/>
              <a:cs typeface="Calibri"/>
            </a:endParaRPr>
          </a:p>
          <a:p>
            <a:pPr marL="1155700"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Ha de implementarse </a:t>
            </a:r>
            <a:r>
              <a:rPr sz="1800" dirty="0">
                <a:solidFill>
                  <a:srgbClr val="008000"/>
                </a:solidFill>
                <a:latin typeface="Calibri"/>
                <a:cs typeface="Calibri"/>
              </a:rPr>
              <a:t>en </a:t>
            </a:r>
            <a:r>
              <a:rPr sz="1800" spc="-5" dirty="0">
                <a:solidFill>
                  <a:srgbClr val="008000"/>
                </a:solidFill>
                <a:latin typeface="Calibri"/>
                <a:cs typeface="Calibri"/>
              </a:rPr>
              <a:t>un componente/servicio de una capa</a:t>
            </a:r>
            <a:r>
              <a:rPr sz="1800" spc="185" dirty="0">
                <a:solidFill>
                  <a:srgbClr val="008000"/>
                </a:solidFill>
                <a:latin typeface="Calibri"/>
                <a:cs typeface="Calibri"/>
              </a:rPr>
              <a:t> </a:t>
            </a:r>
            <a:r>
              <a:rPr sz="1800" spc="-5" dirty="0">
                <a:solidFill>
                  <a:srgbClr val="008000"/>
                </a:solidFill>
                <a:latin typeface="Calibri"/>
                <a:cs typeface="Calibri"/>
              </a:rPr>
              <a:t>superior</a:t>
            </a:r>
            <a:endParaRPr sz="1800" dirty="0">
              <a:latin typeface="Calibri"/>
              <a:cs typeface="Calibri"/>
            </a:endParaRPr>
          </a:p>
          <a:p>
            <a:pPr marL="1155700"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Ventajas: statelessness </a:t>
            </a:r>
            <a:r>
              <a:rPr sz="1800" dirty="0">
                <a:solidFill>
                  <a:srgbClr val="008000"/>
                </a:solidFill>
                <a:latin typeface="Calibri"/>
                <a:cs typeface="Calibri"/>
              </a:rPr>
              <a:t>/ </a:t>
            </a:r>
            <a:r>
              <a:rPr sz="1800" spc="-5" dirty="0">
                <a:solidFill>
                  <a:srgbClr val="008000"/>
                </a:solidFill>
                <a:latin typeface="Calibri"/>
                <a:cs typeface="Calibri"/>
              </a:rPr>
              <a:t>gestión </a:t>
            </a:r>
            <a:r>
              <a:rPr sz="1800" dirty="0">
                <a:solidFill>
                  <a:srgbClr val="008000"/>
                </a:solidFill>
                <a:latin typeface="Calibri"/>
                <a:cs typeface="Calibri"/>
              </a:rPr>
              <a:t>del estado </a:t>
            </a:r>
            <a:r>
              <a:rPr sz="1800" spc="-5" dirty="0">
                <a:solidFill>
                  <a:srgbClr val="008000"/>
                </a:solidFill>
                <a:latin typeface="Calibri"/>
                <a:cs typeface="Calibri"/>
              </a:rPr>
              <a:t>entre</a:t>
            </a:r>
            <a:r>
              <a:rPr sz="1800" spc="35" dirty="0">
                <a:solidFill>
                  <a:srgbClr val="008000"/>
                </a:solidFill>
                <a:latin typeface="Calibri"/>
                <a:cs typeface="Calibri"/>
              </a:rPr>
              <a:t> </a:t>
            </a:r>
            <a:r>
              <a:rPr sz="1800" spc="-5" dirty="0">
                <a:solidFill>
                  <a:srgbClr val="008000"/>
                </a:solidFill>
                <a:latin typeface="Calibri"/>
                <a:cs typeface="Calibri"/>
              </a:rPr>
              <a:t>invocaciones</a:t>
            </a:r>
            <a:endParaRPr sz="1800" dirty="0">
              <a:latin typeface="Calibri"/>
              <a:cs typeface="Calibri"/>
            </a:endParaRPr>
          </a:p>
        </p:txBody>
      </p:sp>
      <p:sp>
        <p:nvSpPr>
          <p:cNvPr id="5" name="object 5"/>
          <p:cNvSpPr/>
          <p:nvPr/>
        </p:nvSpPr>
        <p:spPr>
          <a:xfrm>
            <a:off x="3058667" y="3480815"/>
            <a:ext cx="3122676" cy="2740151"/>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a:latin typeface="Arial"/>
              <a:cs typeface="Arial"/>
            </a:endParaRPr>
          </a:p>
        </p:txBody>
      </p:sp>
    </p:spTree>
    <p:extLst>
      <p:ext uri="{BB962C8B-B14F-4D97-AF65-F5344CB8AC3E}">
        <p14:creationId xmlns:p14="http://schemas.microsoft.com/office/powerpoint/2010/main" val="3256456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 altLang="es-ES" dirty="0"/>
              <a:t>SOAP - Protocolo simple de acceso a objetos </a:t>
            </a:r>
          </a:p>
        </p:txBody>
      </p:sp>
      <p:sp>
        <p:nvSpPr>
          <p:cNvPr id="11267" name="Rectangle 3"/>
          <p:cNvSpPr>
            <a:spLocks noGrp="1" noChangeArrowheads="1"/>
          </p:cNvSpPr>
          <p:nvPr>
            <p:ph type="body" idx="1"/>
          </p:nvPr>
        </p:nvSpPr>
        <p:spPr>
          <a:xfrm>
            <a:off x="174813" y="465412"/>
            <a:ext cx="8807822" cy="5194404"/>
          </a:xfrm>
        </p:spPr>
        <p:txBody>
          <a:bodyPr>
            <a:normAutofit lnSpcReduction="10000"/>
          </a:bodyPr>
          <a:lstStyle/>
          <a:p>
            <a:r>
              <a:rPr lang="en-GB" altLang="es-ES" dirty="0"/>
              <a:t>SOAP (Simple Object Access Protocol)</a:t>
            </a:r>
          </a:p>
          <a:p>
            <a:pPr lvl="1"/>
            <a:r>
              <a:rPr lang="en-GB" altLang="es-ES" dirty="0" err="1"/>
              <a:t>Protocolo</a:t>
            </a:r>
            <a:r>
              <a:rPr lang="en-GB" altLang="es-ES" dirty="0"/>
              <a:t> Simple de </a:t>
            </a:r>
            <a:r>
              <a:rPr lang="en-GB" altLang="es-ES" dirty="0" err="1"/>
              <a:t>Acceso</a:t>
            </a:r>
            <a:r>
              <a:rPr lang="en-GB" altLang="es-ES" dirty="0"/>
              <a:t> a </a:t>
            </a:r>
            <a:r>
              <a:rPr lang="en-GB" altLang="es-ES" dirty="0" err="1"/>
              <a:t>Objetos</a:t>
            </a:r>
            <a:endParaRPr lang="en-GB" altLang="es-ES" dirty="0"/>
          </a:p>
          <a:p>
            <a:pPr lvl="1"/>
            <a:r>
              <a:rPr lang="es-MX" altLang="es-ES" dirty="0"/>
              <a:t>Provee un mecanismo simple y ligero para intercambio de información estructurada y tipada en un ambiente descentralizado y distribuido usando XML</a:t>
            </a:r>
            <a:r>
              <a:rPr lang="es-ES" altLang="es-ES" dirty="0"/>
              <a:t> </a:t>
            </a:r>
          </a:p>
          <a:p>
            <a:pPr lvl="1"/>
            <a:r>
              <a:rPr lang="es-ES" altLang="es-ES" dirty="0"/>
              <a:t>Permite la interacción entre varios dispositivos </a:t>
            </a:r>
          </a:p>
          <a:p>
            <a:pPr lvl="1"/>
            <a:r>
              <a:rPr lang="es-ES" altLang="es-ES" dirty="0"/>
              <a:t>Tiene la capacidad de transmitir información compleja </a:t>
            </a:r>
            <a:r>
              <a:rPr lang="es-ES" altLang="es-ES" dirty="0">
                <a:sym typeface="Wingdings" pitchFamily="2" charset="2"/>
              </a:rPr>
              <a:t> información </a:t>
            </a:r>
            <a:r>
              <a:rPr lang="es-ES" altLang="es-ES" dirty="0" err="1">
                <a:sym typeface="Wingdings" pitchFamily="2" charset="2"/>
              </a:rPr>
              <a:t>semi</a:t>
            </a:r>
            <a:r>
              <a:rPr lang="es-ES" altLang="es-ES" dirty="0">
                <a:sym typeface="Wingdings" pitchFamily="2" charset="2"/>
              </a:rPr>
              <a:t>-estructurada (texto, PDF, MIME </a:t>
            </a:r>
            <a:r>
              <a:rPr lang="es-ES" altLang="es-ES" dirty="0" err="1">
                <a:sym typeface="Wingdings" pitchFamily="2" charset="2"/>
              </a:rPr>
              <a:t>Type</a:t>
            </a:r>
            <a:r>
              <a:rPr lang="es-ES" altLang="es-ES" dirty="0">
                <a:sym typeface="Wingdings" pitchFamily="2" charset="2"/>
              </a:rPr>
              <a:t>)</a:t>
            </a:r>
            <a:r>
              <a:rPr lang="es-ES" altLang="es-ES" dirty="0"/>
              <a:t> </a:t>
            </a:r>
          </a:p>
          <a:p>
            <a:pPr lvl="1"/>
            <a:r>
              <a:rPr lang="es-ES" altLang="es-ES" dirty="0"/>
              <a:t>Los datos pueden ser transmitidos a través de distintos protocolos de transporte tales como HTTP , SMTP , etc.</a:t>
            </a:r>
          </a:p>
          <a:p>
            <a:endParaRPr lang="es-ES" altLang="es-ES" dirty="0"/>
          </a:p>
          <a:p>
            <a:endParaRPr lang="es-ES" altLang="es-ES" dirty="0"/>
          </a:p>
        </p:txBody>
      </p:sp>
      <p:sp>
        <p:nvSpPr>
          <p:cNvPr id="2" name="1 Marcador de pie de página"/>
          <p:cNvSpPr>
            <a:spLocks noGrp="1"/>
          </p:cNvSpPr>
          <p:nvPr>
            <p:ph type="ftr" sz="quarter" idx="10"/>
          </p:nvPr>
        </p:nvSpPr>
        <p:spPr/>
        <p:txBody>
          <a:bodyPr/>
          <a:lstStyle/>
          <a:p>
            <a:r>
              <a:rPr lang="es-ES"/>
              <a:t>Lenguajes del triángulo SOA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9</a:t>
            </a:fld>
            <a:endParaRPr lang="es-ES" dirty="0"/>
          </a:p>
        </p:txBody>
      </p:sp>
    </p:spTree>
    <p:extLst>
      <p:ext uri="{BB962C8B-B14F-4D97-AF65-F5344CB8AC3E}">
        <p14:creationId xmlns:p14="http://schemas.microsoft.com/office/powerpoint/2010/main" val="250747708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p:nvPr/>
        </p:nvSpPr>
        <p:spPr>
          <a:xfrm>
            <a:off x="458825" y="1284985"/>
            <a:ext cx="8266430" cy="2242185"/>
          </a:xfrm>
          <a:prstGeom prst="rect">
            <a:avLst/>
          </a:prstGeom>
        </p:spPr>
        <p:txBody>
          <a:bodyPr vert="horz" wrap="square" lIns="0" tIns="0" rIns="0" bIns="0" rtlCol="0">
            <a:spAutoFit/>
          </a:bodyPr>
          <a:lstStyle/>
          <a:p>
            <a:pPr marL="355600" indent="-342900">
              <a:lnSpc>
                <a:spcPct val="100000"/>
              </a:lnSpc>
              <a:buSzPct val="68750"/>
              <a:buFont typeface="Wingdings"/>
              <a:buChar char=""/>
              <a:tabLst>
                <a:tab pos="354965" algn="l"/>
                <a:tab pos="355600" algn="l"/>
              </a:tabLst>
            </a:pPr>
            <a:r>
              <a:rPr lang="es-ES" sz="2400" dirty="0">
                <a:solidFill>
                  <a:srgbClr val="970D05"/>
                </a:solidFill>
                <a:latin typeface="Calibri"/>
                <a:cs typeface="Calibri"/>
              </a:rPr>
              <a:t>8</a:t>
            </a:r>
            <a:r>
              <a:rPr sz="2400" dirty="0">
                <a:solidFill>
                  <a:srgbClr val="970D05"/>
                </a:solidFill>
                <a:latin typeface="Calibri"/>
                <a:cs typeface="Calibri"/>
              </a:rPr>
              <a:t> </a:t>
            </a:r>
            <a:r>
              <a:rPr sz="2400" spc="-5" dirty="0">
                <a:solidFill>
                  <a:srgbClr val="970D05"/>
                </a:solidFill>
                <a:latin typeface="Calibri"/>
                <a:cs typeface="Calibri"/>
              </a:rPr>
              <a:t>patrones</a:t>
            </a:r>
            <a:r>
              <a:rPr sz="2400" spc="-95" dirty="0">
                <a:solidFill>
                  <a:srgbClr val="970D05"/>
                </a:solidFill>
                <a:latin typeface="Calibri"/>
                <a:cs typeface="Calibri"/>
              </a:rPr>
              <a:t> </a:t>
            </a:r>
            <a:r>
              <a:rPr sz="2400" spc="-5" dirty="0">
                <a:solidFill>
                  <a:srgbClr val="970D05"/>
                </a:solidFill>
                <a:latin typeface="Calibri"/>
                <a:cs typeface="Calibri"/>
              </a:rPr>
              <a:t>básicos</a:t>
            </a:r>
            <a:endParaRPr sz="2400" dirty="0">
              <a:latin typeface="Calibri"/>
              <a:cs typeface="Calibri"/>
            </a:endParaRPr>
          </a:p>
          <a:p>
            <a:pPr marL="756285" lvl="1" indent="-286385">
              <a:lnSpc>
                <a:spcPct val="100000"/>
              </a:lnSpc>
              <a:spcBef>
                <a:spcPts val="505"/>
              </a:spcBef>
              <a:buSzPct val="90000"/>
              <a:buFont typeface="Wingdings"/>
              <a:buChar char=""/>
              <a:tabLst>
                <a:tab pos="756920" algn="l"/>
              </a:tabLst>
            </a:pPr>
            <a:r>
              <a:rPr sz="2000" i="1" spc="-5" dirty="0">
                <a:solidFill>
                  <a:srgbClr val="001F5F"/>
                </a:solidFill>
                <a:latin typeface="Calibri"/>
                <a:cs typeface="Calibri"/>
              </a:rPr>
              <a:t>Enterprise Service </a:t>
            </a:r>
            <a:r>
              <a:rPr sz="2000" i="1" dirty="0">
                <a:solidFill>
                  <a:srgbClr val="001F5F"/>
                </a:solidFill>
                <a:latin typeface="Calibri"/>
                <a:cs typeface="Calibri"/>
              </a:rPr>
              <a:t>Bus</a:t>
            </a:r>
            <a:r>
              <a:rPr sz="2000" i="1" spc="-65" dirty="0">
                <a:solidFill>
                  <a:srgbClr val="001F5F"/>
                </a:solidFill>
                <a:latin typeface="Calibri"/>
                <a:cs typeface="Calibri"/>
              </a:rPr>
              <a:t> </a:t>
            </a:r>
            <a:r>
              <a:rPr sz="2000" i="1" dirty="0">
                <a:solidFill>
                  <a:srgbClr val="001F5F"/>
                </a:solidFill>
                <a:latin typeface="Calibri"/>
                <a:cs typeface="Calibri"/>
              </a:rPr>
              <a:t>(ESB)</a:t>
            </a:r>
            <a:endParaRPr sz="2000" dirty="0">
              <a:latin typeface="Calibri"/>
              <a:cs typeface="Calibri"/>
            </a:endParaRPr>
          </a:p>
          <a:p>
            <a:pPr marL="1155700" marR="5080" lvl="2" indent="-228600">
              <a:lnSpc>
                <a:spcPct val="100000"/>
              </a:lnSpc>
              <a:spcBef>
                <a:spcPts val="439"/>
              </a:spcBef>
              <a:buFont typeface="Wingdings"/>
              <a:buChar char=""/>
              <a:tabLst>
                <a:tab pos="1156335" algn="l"/>
              </a:tabLst>
            </a:pPr>
            <a:r>
              <a:rPr sz="1800" dirty="0">
                <a:solidFill>
                  <a:srgbClr val="008000"/>
                </a:solidFill>
                <a:latin typeface="Calibri"/>
                <a:cs typeface="Calibri"/>
              </a:rPr>
              <a:t>Un </a:t>
            </a:r>
            <a:r>
              <a:rPr sz="1800" spc="-5" dirty="0">
                <a:solidFill>
                  <a:srgbClr val="008000"/>
                </a:solidFill>
                <a:latin typeface="Calibri"/>
                <a:cs typeface="Calibri"/>
              </a:rPr>
              <a:t>ESB </a:t>
            </a:r>
            <a:r>
              <a:rPr sz="1800" dirty="0">
                <a:solidFill>
                  <a:srgbClr val="008000"/>
                </a:solidFill>
                <a:latin typeface="Calibri"/>
                <a:cs typeface="Calibri"/>
              </a:rPr>
              <a:t>es </a:t>
            </a:r>
            <a:r>
              <a:rPr sz="1800" spc="-5" dirty="0">
                <a:solidFill>
                  <a:srgbClr val="008000"/>
                </a:solidFill>
                <a:latin typeface="Calibri"/>
                <a:cs typeface="Calibri"/>
              </a:rPr>
              <a:t>un componente tecnológico que actúa de </a:t>
            </a:r>
            <a:r>
              <a:rPr sz="1800" dirty="0">
                <a:solidFill>
                  <a:srgbClr val="008000"/>
                </a:solidFill>
                <a:latin typeface="Calibri"/>
                <a:cs typeface="Calibri"/>
              </a:rPr>
              <a:t>gestor </a:t>
            </a:r>
            <a:r>
              <a:rPr sz="1800" spc="-5" dirty="0">
                <a:solidFill>
                  <a:srgbClr val="008000"/>
                </a:solidFill>
                <a:latin typeface="Calibri"/>
                <a:cs typeface="Calibri"/>
              </a:rPr>
              <a:t>de </a:t>
            </a:r>
            <a:r>
              <a:rPr sz="1800" dirty="0">
                <a:solidFill>
                  <a:srgbClr val="008000"/>
                </a:solidFill>
                <a:latin typeface="Calibri"/>
                <a:cs typeface="Calibri"/>
              </a:rPr>
              <a:t>mensajes  </a:t>
            </a:r>
            <a:r>
              <a:rPr sz="1800" spc="-5" dirty="0">
                <a:solidFill>
                  <a:srgbClr val="008000"/>
                </a:solidFill>
                <a:latin typeface="Calibri"/>
                <a:cs typeface="Calibri"/>
              </a:rPr>
              <a:t>(transformaciones de mensajes, enrutamiento </a:t>
            </a:r>
            <a:r>
              <a:rPr sz="1800" dirty="0">
                <a:solidFill>
                  <a:srgbClr val="008000"/>
                </a:solidFill>
                <a:latin typeface="Calibri"/>
                <a:cs typeface="Calibri"/>
              </a:rPr>
              <a:t>e </a:t>
            </a:r>
            <a:r>
              <a:rPr sz="1800" spc="-5" dirty="0">
                <a:solidFill>
                  <a:srgbClr val="008000"/>
                </a:solidFill>
                <a:latin typeface="Calibri"/>
                <a:cs typeface="Calibri"/>
              </a:rPr>
              <a:t>interconexión de mensajes)  </a:t>
            </a:r>
            <a:r>
              <a:rPr sz="1800" dirty="0">
                <a:solidFill>
                  <a:srgbClr val="008000"/>
                </a:solidFill>
                <a:latin typeface="Calibri"/>
                <a:cs typeface="Calibri"/>
              </a:rPr>
              <a:t>a través </a:t>
            </a:r>
            <a:r>
              <a:rPr sz="1800" spc="-5" dirty="0">
                <a:solidFill>
                  <a:srgbClr val="008000"/>
                </a:solidFill>
                <a:latin typeface="Calibri"/>
                <a:cs typeface="Calibri"/>
              </a:rPr>
              <a:t>de </a:t>
            </a:r>
            <a:r>
              <a:rPr sz="1800" dirty="0">
                <a:solidFill>
                  <a:srgbClr val="008000"/>
                </a:solidFill>
                <a:latin typeface="Calibri"/>
                <a:cs typeface="Calibri"/>
              </a:rPr>
              <a:t>la </a:t>
            </a:r>
            <a:r>
              <a:rPr sz="1800" spc="-5" dirty="0">
                <a:solidFill>
                  <a:srgbClr val="008000"/>
                </a:solidFill>
                <a:latin typeface="Calibri"/>
                <a:cs typeface="Calibri"/>
              </a:rPr>
              <a:t>implementación de </a:t>
            </a:r>
            <a:r>
              <a:rPr sz="1800" spc="-10" dirty="0">
                <a:solidFill>
                  <a:srgbClr val="008000"/>
                </a:solidFill>
                <a:latin typeface="Calibri"/>
                <a:cs typeface="Calibri"/>
              </a:rPr>
              <a:t>protocolos </a:t>
            </a:r>
            <a:r>
              <a:rPr sz="1800" spc="-5" dirty="0">
                <a:solidFill>
                  <a:srgbClr val="008000"/>
                </a:solidFill>
                <a:latin typeface="Calibri"/>
                <a:cs typeface="Calibri"/>
              </a:rPr>
              <a:t>de</a:t>
            </a:r>
            <a:r>
              <a:rPr sz="1800" spc="100" dirty="0">
                <a:solidFill>
                  <a:srgbClr val="008000"/>
                </a:solidFill>
                <a:latin typeface="Calibri"/>
                <a:cs typeface="Calibri"/>
              </a:rPr>
              <a:t> </a:t>
            </a:r>
            <a:r>
              <a:rPr sz="1800" spc="-5" dirty="0">
                <a:solidFill>
                  <a:srgbClr val="008000"/>
                </a:solidFill>
                <a:latin typeface="Calibri"/>
                <a:cs typeface="Calibri"/>
              </a:rPr>
              <a:t>comunicación</a:t>
            </a:r>
            <a:endParaRPr sz="1800" dirty="0">
              <a:latin typeface="Calibri"/>
              <a:cs typeface="Calibri"/>
            </a:endParaRPr>
          </a:p>
          <a:p>
            <a:pPr marL="1155700" marR="273685"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Ventajas: bajo acoplamiento, interoperabilidad, abstracción de puntos </a:t>
            </a:r>
            <a:r>
              <a:rPr sz="1800" dirty="0">
                <a:solidFill>
                  <a:srgbClr val="008000"/>
                </a:solidFill>
                <a:latin typeface="Calibri"/>
                <a:cs typeface="Calibri"/>
              </a:rPr>
              <a:t>de  </a:t>
            </a:r>
            <a:r>
              <a:rPr sz="1800" spc="-5" dirty="0">
                <a:solidFill>
                  <a:srgbClr val="008000"/>
                </a:solidFill>
                <a:latin typeface="Calibri"/>
                <a:cs typeface="Calibri"/>
              </a:rPr>
              <a:t>conexión</a:t>
            </a:r>
            <a:endParaRPr sz="1800" dirty="0">
              <a:latin typeface="Calibri"/>
              <a:cs typeface="Calibri"/>
            </a:endParaRPr>
          </a:p>
        </p:txBody>
      </p:sp>
      <p:sp>
        <p:nvSpPr>
          <p:cNvPr id="5" name="object 5"/>
          <p:cNvSpPr/>
          <p:nvPr/>
        </p:nvSpPr>
        <p:spPr>
          <a:xfrm>
            <a:off x="2833116" y="3616452"/>
            <a:ext cx="3848100" cy="2510028"/>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a:latin typeface="Arial"/>
              <a:cs typeface="Arial"/>
            </a:endParaRPr>
          </a:p>
        </p:txBody>
      </p:sp>
    </p:spTree>
    <p:extLst>
      <p:ext uri="{BB962C8B-B14F-4D97-AF65-F5344CB8AC3E}">
        <p14:creationId xmlns:p14="http://schemas.microsoft.com/office/powerpoint/2010/main" val="143115909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p:nvPr/>
        </p:nvSpPr>
        <p:spPr>
          <a:xfrm>
            <a:off x="458825" y="1284985"/>
            <a:ext cx="8192134" cy="3504565"/>
          </a:xfrm>
          <a:prstGeom prst="rect">
            <a:avLst/>
          </a:prstGeom>
        </p:spPr>
        <p:txBody>
          <a:bodyPr vert="horz" wrap="square" lIns="0" tIns="0" rIns="0" bIns="0" rtlCol="0">
            <a:spAutoFit/>
          </a:bodyPr>
          <a:lstStyle/>
          <a:p>
            <a:pPr marL="355600" indent="-342900">
              <a:lnSpc>
                <a:spcPct val="100000"/>
              </a:lnSpc>
              <a:buSzPct val="68750"/>
              <a:buFont typeface="Wingdings"/>
              <a:buChar char=""/>
              <a:tabLst>
                <a:tab pos="354965" algn="l"/>
                <a:tab pos="355600" algn="l"/>
              </a:tabLst>
            </a:pPr>
            <a:r>
              <a:rPr lang="es-ES" sz="2400" dirty="0">
                <a:solidFill>
                  <a:srgbClr val="970D05"/>
                </a:solidFill>
                <a:latin typeface="Calibri"/>
                <a:cs typeface="Calibri"/>
              </a:rPr>
              <a:t>8</a:t>
            </a:r>
            <a:r>
              <a:rPr sz="2400" dirty="0">
                <a:solidFill>
                  <a:srgbClr val="970D05"/>
                </a:solidFill>
                <a:latin typeface="Calibri"/>
                <a:cs typeface="Calibri"/>
              </a:rPr>
              <a:t> </a:t>
            </a:r>
            <a:r>
              <a:rPr sz="2400" spc="-5" dirty="0">
                <a:solidFill>
                  <a:srgbClr val="970D05"/>
                </a:solidFill>
                <a:latin typeface="Calibri"/>
                <a:cs typeface="Calibri"/>
              </a:rPr>
              <a:t>patrones</a:t>
            </a:r>
            <a:r>
              <a:rPr sz="2400" spc="-95" dirty="0">
                <a:solidFill>
                  <a:srgbClr val="970D05"/>
                </a:solidFill>
                <a:latin typeface="Calibri"/>
                <a:cs typeface="Calibri"/>
              </a:rPr>
              <a:t> </a:t>
            </a:r>
            <a:r>
              <a:rPr sz="2400" spc="-5" dirty="0">
                <a:solidFill>
                  <a:srgbClr val="970D05"/>
                </a:solidFill>
                <a:latin typeface="Calibri"/>
                <a:cs typeface="Calibri"/>
              </a:rPr>
              <a:t>básicos</a:t>
            </a:r>
            <a:endParaRPr sz="2400" dirty="0">
              <a:latin typeface="Calibri"/>
              <a:cs typeface="Calibri"/>
            </a:endParaRPr>
          </a:p>
          <a:p>
            <a:pPr marL="756285" lvl="1" indent="-286385">
              <a:lnSpc>
                <a:spcPct val="100000"/>
              </a:lnSpc>
              <a:spcBef>
                <a:spcPts val="505"/>
              </a:spcBef>
              <a:buSzPct val="90000"/>
              <a:buFont typeface="Wingdings"/>
              <a:buChar char=""/>
              <a:tabLst>
                <a:tab pos="756920" algn="l"/>
              </a:tabLst>
            </a:pPr>
            <a:r>
              <a:rPr sz="2000" i="1" spc="-5" dirty="0">
                <a:solidFill>
                  <a:srgbClr val="001F5F"/>
                </a:solidFill>
                <a:latin typeface="Calibri"/>
                <a:cs typeface="Calibri"/>
              </a:rPr>
              <a:t>Service</a:t>
            </a:r>
            <a:r>
              <a:rPr sz="2000" i="1" spc="-85" dirty="0">
                <a:solidFill>
                  <a:srgbClr val="001F5F"/>
                </a:solidFill>
                <a:latin typeface="Calibri"/>
                <a:cs typeface="Calibri"/>
              </a:rPr>
              <a:t> </a:t>
            </a:r>
            <a:r>
              <a:rPr sz="2000" i="1" dirty="0">
                <a:solidFill>
                  <a:srgbClr val="001F5F"/>
                </a:solidFill>
                <a:latin typeface="Calibri"/>
                <a:cs typeface="Calibri"/>
              </a:rPr>
              <a:t>Façade</a:t>
            </a:r>
            <a:endParaRPr sz="2000" dirty="0">
              <a:latin typeface="Calibri"/>
              <a:cs typeface="Calibri"/>
            </a:endParaRPr>
          </a:p>
          <a:p>
            <a:pPr marL="1155700" marR="5080" lvl="2" indent="-228600">
              <a:lnSpc>
                <a:spcPct val="100000"/>
              </a:lnSpc>
              <a:spcBef>
                <a:spcPts val="439"/>
              </a:spcBef>
              <a:buFont typeface="Wingdings"/>
              <a:buChar char=""/>
              <a:tabLst>
                <a:tab pos="1156335" algn="l"/>
              </a:tabLst>
            </a:pPr>
            <a:r>
              <a:rPr sz="1800" spc="-5" dirty="0">
                <a:solidFill>
                  <a:srgbClr val="008000"/>
                </a:solidFill>
                <a:latin typeface="Calibri"/>
                <a:cs typeface="Calibri"/>
              </a:rPr>
              <a:t>Implementación de un servicio intermedio que se sitúa </a:t>
            </a:r>
            <a:r>
              <a:rPr sz="1800" dirty="0">
                <a:solidFill>
                  <a:srgbClr val="008000"/>
                </a:solidFill>
                <a:latin typeface="Calibri"/>
                <a:cs typeface="Calibri"/>
              </a:rPr>
              <a:t>entre el </a:t>
            </a:r>
            <a:r>
              <a:rPr sz="1800" spc="-5" dirty="0">
                <a:solidFill>
                  <a:srgbClr val="008000"/>
                </a:solidFill>
                <a:latin typeface="Calibri"/>
                <a:cs typeface="Calibri"/>
              </a:rPr>
              <a:t>contrato de  servicio que firma </a:t>
            </a:r>
            <a:r>
              <a:rPr sz="1800" dirty="0">
                <a:solidFill>
                  <a:srgbClr val="008000"/>
                </a:solidFill>
                <a:latin typeface="Calibri"/>
                <a:cs typeface="Calibri"/>
              </a:rPr>
              <a:t>el </a:t>
            </a:r>
            <a:r>
              <a:rPr sz="1800" spc="-5" dirty="0">
                <a:solidFill>
                  <a:srgbClr val="008000"/>
                </a:solidFill>
                <a:latin typeface="Calibri"/>
                <a:cs typeface="Calibri"/>
              </a:rPr>
              <a:t>consumidor </a:t>
            </a:r>
            <a:r>
              <a:rPr sz="1800" dirty="0">
                <a:solidFill>
                  <a:srgbClr val="008000"/>
                </a:solidFill>
                <a:latin typeface="Calibri"/>
                <a:cs typeface="Calibri"/>
              </a:rPr>
              <a:t>y el </a:t>
            </a:r>
            <a:r>
              <a:rPr sz="1800" spc="-5" dirty="0">
                <a:solidFill>
                  <a:srgbClr val="008000"/>
                </a:solidFill>
                <a:latin typeface="Calibri"/>
                <a:cs typeface="Calibri"/>
              </a:rPr>
              <a:t>servicio que implementa </a:t>
            </a:r>
            <a:r>
              <a:rPr sz="1800" spc="-10" dirty="0">
                <a:solidFill>
                  <a:srgbClr val="008000"/>
                </a:solidFill>
                <a:latin typeface="Calibri"/>
                <a:cs typeface="Calibri"/>
              </a:rPr>
              <a:t>dicho  </a:t>
            </a:r>
            <a:r>
              <a:rPr sz="1800" spc="-5" dirty="0">
                <a:solidFill>
                  <a:srgbClr val="008000"/>
                </a:solidFill>
                <a:latin typeface="Calibri"/>
                <a:cs typeface="Calibri"/>
              </a:rPr>
              <a:t>contrato</a:t>
            </a:r>
            <a:endParaRPr sz="1800" dirty="0">
              <a:latin typeface="Calibri"/>
              <a:cs typeface="Calibri"/>
            </a:endParaRPr>
          </a:p>
          <a:p>
            <a:pPr marL="1155700"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Sirve para eliminar </a:t>
            </a:r>
            <a:r>
              <a:rPr sz="1800" dirty="0">
                <a:solidFill>
                  <a:srgbClr val="008000"/>
                </a:solidFill>
                <a:latin typeface="Calibri"/>
                <a:cs typeface="Calibri"/>
              </a:rPr>
              <a:t>o </a:t>
            </a:r>
            <a:r>
              <a:rPr sz="1800" spc="-5" dirty="0">
                <a:solidFill>
                  <a:srgbClr val="008000"/>
                </a:solidFill>
                <a:latin typeface="Calibri"/>
                <a:cs typeface="Calibri"/>
              </a:rPr>
              <a:t>reducir </a:t>
            </a:r>
            <a:r>
              <a:rPr sz="1800" dirty="0">
                <a:solidFill>
                  <a:srgbClr val="008000"/>
                </a:solidFill>
                <a:latin typeface="Calibri"/>
                <a:cs typeface="Calibri"/>
              </a:rPr>
              <a:t>el </a:t>
            </a:r>
            <a:r>
              <a:rPr sz="1800" spc="-5" dirty="0">
                <a:solidFill>
                  <a:srgbClr val="008000"/>
                </a:solidFill>
                <a:latin typeface="Calibri"/>
                <a:cs typeface="Calibri"/>
              </a:rPr>
              <a:t>acoplamiento entre </a:t>
            </a:r>
            <a:r>
              <a:rPr sz="1800" dirty="0">
                <a:solidFill>
                  <a:srgbClr val="008000"/>
                </a:solidFill>
                <a:latin typeface="Calibri"/>
                <a:cs typeface="Calibri"/>
              </a:rPr>
              <a:t>el </a:t>
            </a:r>
            <a:r>
              <a:rPr sz="1800" spc="-5" dirty="0">
                <a:solidFill>
                  <a:srgbClr val="008000"/>
                </a:solidFill>
                <a:latin typeface="Calibri"/>
                <a:cs typeface="Calibri"/>
              </a:rPr>
              <a:t>servicio </a:t>
            </a:r>
            <a:r>
              <a:rPr sz="1800" dirty="0">
                <a:solidFill>
                  <a:srgbClr val="008000"/>
                </a:solidFill>
                <a:latin typeface="Calibri"/>
                <a:cs typeface="Calibri"/>
              </a:rPr>
              <a:t>y su</a:t>
            </a:r>
            <a:r>
              <a:rPr sz="1800" spc="185" dirty="0">
                <a:solidFill>
                  <a:srgbClr val="008000"/>
                </a:solidFill>
                <a:latin typeface="Calibri"/>
                <a:cs typeface="Calibri"/>
              </a:rPr>
              <a:t> </a:t>
            </a:r>
            <a:r>
              <a:rPr sz="1800" spc="-5" dirty="0">
                <a:solidFill>
                  <a:srgbClr val="008000"/>
                </a:solidFill>
                <a:latin typeface="Calibri"/>
                <a:cs typeface="Calibri"/>
              </a:rPr>
              <a:t>contrato</a:t>
            </a:r>
            <a:endParaRPr sz="1800" dirty="0">
              <a:latin typeface="Calibri"/>
              <a:cs typeface="Calibri"/>
            </a:endParaRPr>
          </a:p>
          <a:p>
            <a:pPr marL="1155700"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La idea </a:t>
            </a:r>
            <a:r>
              <a:rPr sz="1800" dirty="0">
                <a:solidFill>
                  <a:srgbClr val="008000"/>
                </a:solidFill>
                <a:latin typeface="Calibri"/>
                <a:cs typeface="Calibri"/>
              </a:rPr>
              <a:t>es ser </a:t>
            </a:r>
            <a:r>
              <a:rPr sz="1800" spc="-5" dirty="0">
                <a:solidFill>
                  <a:srgbClr val="008000"/>
                </a:solidFill>
                <a:latin typeface="Calibri"/>
                <a:cs typeface="Calibri"/>
              </a:rPr>
              <a:t>capaz de reducir </a:t>
            </a:r>
            <a:r>
              <a:rPr sz="1800" dirty="0">
                <a:solidFill>
                  <a:srgbClr val="008000"/>
                </a:solidFill>
                <a:latin typeface="Calibri"/>
                <a:cs typeface="Calibri"/>
              </a:rPr>
              <a:t>el </a:t>
            </a:r>
            <a:r>
              <a:rPr sz="1800" spc="-5" dirty="0">
                <a:solidFill>
                  <a:srgbClr val="008000"/>
                </a:solidFill>
                <a:latin typeface="Calibri"/>
                <a:cs typeface="Calibri"/>
              </a:rPr>
              <a:t>impacto de un cambio bien </a:t>
            </a:r>
            <a:r>
              <a:rPr sz="1800" dirty="0">
                <a:solidFill>
                  <a:srgbClr val="008000"/>
                </a:solidFill>
                <a:latin typeface="Calibri"/>
                <a:cs typeface="Calibri"/>
              </a:rPr>
              <a:t>en el</a:t>
            </a:r>
            <a:r>
              <a:rPr sz="1800" spc="190" dirty="0">
                <a:solidFill>
                  <a:srgbClr val="008000"/>
                </a:solidFill>
                <a:latin typeface="Calibri"/>
                <a:cs typeface="Calibri"/>
              </a:rPr>
              <a:t> </a:t>
            </a:r>
            <a:r>
              <a:rPr sz="1800" spc="-5" dirty="0">
                <a:solidFill>
                  <a:srgbClr val="008000"/>
                </a:solidFill>
                <a:latin typeface="Calibri"/>
                <a:cs typeface="Calibri"/>
              </a:rPr>
              <a:t>contrato</a:t>
            </a:r>
            <a:endParaRPr sz="1800" dirty="0">
              <a:latin typeface="Calibri"/>
              <a:cs typeface="Calibri"/>
            </a:endParaRPr>
          </a:p>
          <a:p>
            <a:pPr marL="1155700">
              <a:lnSpc>
                <a:spcPct val="100000"/>
              </a:lnSpc>
            </a:pPr>
            <a:r>
              <a:rPr sz="1800" dirty="0">
                <a:solidFill>
                  <a:srgbClr val="008000"/>
                </a:solidFill>
                <a:latin typeface="Calibri"/>
                <a:cs typeface="Calibri"/>
              </a:rPr>
              <a:t>o </a:t>
            </a:r>
            <a:r>
              <a:rPr sz="1800" spc="-5" dirty="0">
                <a:solidFill>
                  <a:srgbClr val="008000"/>
                </a:solidFill>
                <a:latin typeface="Calibri"/>
                <a:cs typeface="Calibri"/>
              </a:rPr>
              <a:t>bien </a:t>
            </a:r>
            <a:r>
              <a:rPr sz="1800" dirty="0">
                <a:solidFill>
                  <a:srgbClr val="008000"/>
                </a:solidFill>
                <a:latin typeface="Calibri"/>
                <a:cs typeface="Calibri"/>
              </a:rPr>
              <a:t>en el</a:t>
            </a:r>
            <a:r>
              <a:rPr sz="1800" spc="-45" dirty="0">
                <a:solidFill>
                  <a:srgbClr val="008000"/>
                </a:solidFill>
                <a:latin typeface="Calibri"/>
                <a:cs typeface="Calibri"/>
              </a:rPr>
              <a:t> </a:t>
            </a:r>
            <a:r>
              <a:rPr sz="1800" spc="-5" dirty="0">
                <a:solidFill>
                  <a:srgbClr val="008000"/>
                </a:solidFill>
                <a:latin typeface="Calibri"/>
                <a:cs typeface="Calibri"/>
              </a:rPr>
              <a:t>servicio</a:t>
            </a:r>
            <a:endParaRPr sz="1800" dirty="0">
              <a:latin typeface="Calibri"/>
              <a:cs typeface="Calibri"/>
            </a:endParaRPr>
          </a:p>
          <a:p>
            <a:pPr marL="1155700" marR="197485" lvl="2" indent="-228600">
              <a:lnSpc>
                <a:spcPct val="100000"/>
              </a:lnSpc>
              <a:spcBef>
                <a:spcPts val="434"/>
              </a:spcBef>
              <a:buFont typeface="Wingdings"/>
              <a:buChar char=""/>
              <a:tabLst>
                <a:tab pos="1156335" algn="l"/>
              </a:tabLst>
            </a:pPr>
            <a:r>
              <a:rPr sz="1800" dirty="0">
                <a:solidFill>
                  <a:srgbClr val="008000"/>
                </a:solidFill>
                <a:latin typeface="Calibri"/>
                <a:cs typeface="Calibri"/>
              </a:rPr>
              <a:t>Un mismo </a:t>
            </a:r>
            <a:r>
              <a:rPr sz="1800" spc="-5" dirty="0">
                <a:solidFill>
                  <a:srgbClr val="008000"/>
                </a:solidFill>
                <a:latin typeface="Calibri"/>
                <a:cs typeface="Calibri"/>
              </a:rPr>
              <a:t>servicio </a:t>
            </a:r>
            <a:r>
              <a:rPr sz="1800" dirty="0">
                <a:solidFill>
                  <a:srgbClr val="008000"/>
                </a:solidFill>
                <a:latin typeface="Calibri"/>
                <a:cs typeface="Calibri"/>
              </a:rPr>
              <a:t>puede tener </a:t>
            </a:r>
            <a:r>
              <a:rPr sz="1800" spc="-5" dirty="0">
                <a:solidFill>
                  <a:srgbClr val="008000"/>
                </a:solidFill>
                <a:latin typeface="Calibri"/>
                <a:cs typeface="Calibri"/>
              </a:rPr>
              <a:t>varias </a:t>
            </a:r>
            <a:r>
              <a:rPr sz="1800" dirty="0">
                <a:solidFill>
                  <a:srgbClr val="008000"/>
                </a:solidFill>
                <a:latin typeface="Calibri"/>
                <a:cs typeface="Calibri"/>
              </a:rPr>
              <a:t>“façades” para dar </a:t>
            </a:r>
            <a:r>
              <a:rPr sz="1800" spc="-5" dirty="0">
                <a:solidFill>
                  <a:srgbClr val="008000"/>
                </a:solidFill>
                <a:latin typeface="Calibri"/>
                <a:cs typeface="Calibri"/>
              </a:rPr>
              <a:t>soporte </a:t>
            </a:r>
            <a:r>
              <a:rPr sz="1800" dirty="0">
                <a:solidFill>
                  <a:srgbClr val="008000"/>
                </a:solidFill>
                <a:latin typeface="Calibri"/>
                <a:cs typeface="Calibri"/>
              </a:rPr>
              <a:t>a </a:t>
            </a:r>
            <a:r>
              <a:rPr sz="1800" spc="-5" dirty="0">
                <a:solidFill>
                  <a:srgbClr val="008000"/>
                </a:solidFill>
                <a:latin typeface="Calibri"/>
                <a:cs typeface="Calibri"/>
              </a:rPr>
              <a:t>varios  tipos de</a:t>
            </a:r>
            <a:r>
              <a:rPr sz="1800" spc="-25" dirty="0">
                <a:solidFill>
                  <a:srgbClr val="008000"/>
                </a:solidFill>
                <a:latin typeface="Calibri"/>
                <a:cs typeface="Calibri"/>
              </a:rPr>
              <a:t> </a:t>
            </a:r>
            <a:r>
              <a:rPr sz="1800" spc="-10" dirty="0">
                <a:solidFill>
                  <a:srgbClr val="008000"/>
                </a:solidFill>
                <a:latin typeface="Calibri"/>
                <a:cs typeface="Calibri"/>
              </a:rPr>
              <a:t>contratos</a:t>
            </a:r>
            <a:endParaRPr sz="1800" dirty="0">
              <a:latin typeface="Calibri"/>
              <a:cs typeface="Calibri"/>
            </a:endParaRPr>
          </a:p>
          <a:p>
            <a:pPr marL="1155700"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Ventajas: bajo acoplamiento</a:t>
            </a:r>
            <a:endParaRPr sz="1800" dirty="0">
              <a:latin typeface="Calibri"/>
              <a:cs typeface="Calibri"/>
            </a:endParaRPr>
          </a:p>
        </p:txBody>
      </p:sp>
      <p:sp>
        <p:nvSpPr>
          <p:cNvPr id="5" name="object 5"/>
          <p:cNvSpPr/>
          <p:nvPr/>
        </p:nvSpPr>
        <p:spPr>
          <a:xfrm>
            <a:off x="2897123" y="4864608"/>
            <a:ext cx="5157216" cy="1449324"/>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a:latin typeface="Arial"/>
              <a:cs typeface="Arial"/>
            </a:endParaRPr>
          </a:p>
        </p:txBody>
      </p:sp>
    </p:spTree>
    <p:extLst>
      <p:ext uri="{BB962C8B-B14F-4D97-AF65-F5344CB8AC3E}">
        <p14:creationId xmlns:p14="http://schemas.microsoft.com/office/powerpoint/2010/main" val="253151244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p:nvPr/>
        </p:nvSpPr>
        <p:spPr>
          <a:xfrm>
            <a:off x="458825" y="1284985"/>
            <a:ext cx="7868284" cy="2296795"/>
          </a:xfrm>
          <a:prstGeom prst="rect">
            <a:avLst/>
          </a:prstGeom>
        </p:spPr>
        <p:txBody>
          <a:bodyPr vert="horz" wrap="square" lIns="0" tIns="0" rIns="0" bIns="0" rtlCol="0">
            <a:spAutoFit/>
          </a:bodyPr>
          <a:lstStyle/>
          <a:p>
            <a:pPr marL="355600" indent="-342900">
              <a:lnSpc>
                <a:spcPct val="100000"/>
              </a:lnSpc>
              <a:buSzPct val="68750"/>
              <a:buFont typeface="Wingdings"/>
              <a:buChar char=""/>
              <a:tabLst>
                <a:tab pos="354965" algn="l"/>
                <a:tab pos="355600" algn="l"/>
              </a:tabLst>
            </a:pPr>
            <a:r>
              <a:rPr lang="es-ES" sz="2400" dirty="0">
                <a:solidFill>
                  <a:srgbClr val="970D05"/>
                </a:solidFill>
                <a:latin typeface="Calibri"/>
                <a:cs typeface="Calibri"/>
              </a:rPr>
              <a:t>8</a:t>
            </a:r>
            <a:r>
              <a:rPr sz="2400" dirty="0">
                <a:solidFill>
                  <a:srgbClr val="970D05"/>
                </a:solidFill>
                <a:latin typeface="Calibri"/>
                <a:cs typeface="Calibri"/>
              </a:rPr>
              <a:t> </a:t>
            </a:r>
            <a:r>
              <a:rPr sz="2400" spc="-5" dirty="0">
                <a:solidFill>
                  <a:srgbClr val="970D05"/>
                </a:solidFill>
                <a:latin typeface="Calibri"/>
                <a:cs typeface="Calibri"/>
              </a:rPr>
              <a:t>patrones</a:t>
            </a:r>
            <a:r>
              <a:rPr sz="2400" spc="-95" dirty="0">
                <a:solidFill>
                  <a:srgbClr val="970D05"/>
                </a:solidFill>
                <a:latin typeface="Calibri"/>
                <a:cs typeface="Calibri"/>
              </a:rPr>
              <a:t> </a:t>
            </a:r>
            <a:r>
              <a:rPr sz="2400" spc="-5" dirty="0">
                <a:solidFill>
                  <a:srgbClr val="970D05"/>
                </a:solidFill>
                <a:latin typeface="Calibri"/>
                <a:cs typeface="Calibri"/>
              </a:rPr>
              <a:t>básicos</a:t>
            </a:r>
            <a:endParaRPr sz="2400" dirty="0">
              <a:latin typeface="Calibri"/>
              <a:cs typeface="Calibri"/>
            </a:endParaRPr>
          </a:p>
          <a:p>
            <a:pPr marL="756285" lvl="1" indent="-286385">
              <a:lnSpc>
                <a:spcPct val="100000"/>
              </a:lnSpc>
              <a:spcBef>
                <a:spcPts val="505"/>
              </a:spcBef>
              <a:buSzPct val="90000"/>
              <a:buFont typeface="Wingdings"/>
              <a:buChar char=""/>
              <a:tabLst>
                <a:tab pos="756920" algn="l"/>
              </a:tabLst>
            </a:pPr>
            <a:r>
              <a:rPr sz="2000" i="1" dirty="0">
                <a:solidFill>
                  <a:srgbClr val="001F5F"/>
                </a:solidFill>
                <a:latin typeface="Calibri"/>
                <a:cs typeface="Calibri"/>
              </a:rPr>
              <a:t>Gestor </a:t>
            </a:r>
            <a:r>
              <a:rPr sz="2000" i="1" spc="-5" dirty="0">
                <a:solidFill>
                  <a:srgbClr val="001F5F"/>
                </a:solidFill>
                <a:latin typeface="Calibri"/>
                <a:cs typeface="Calibri"/>
              </a:rPr>
              <a:t>de</a:t>
            </a:r>
            <a:r>
              <a:rPr sz="2000" i="1" spc="-100" dirty="0">
                <a:solidFill>
                  <a:srgbClr val="001F5F"/>
                </a:solidFill>
                <a:latin typeface="Calibri"/>
                <a:cs typeface="Calibri"/>
              </a:rPr>
              <a:t> </a:t>
            </a:r>
            <a:r>
              <a:rPr sz="2000" i="1" spc="-5" dirty="0">
                <a:solidFill>
                  <a:srgbClr val="001F5F"/>
                </a:solidFill>
                <a:latin typeface="Calibri"/>
                <a:cs typeface="Calibri"/>
              </a:rPr>
              <a:t>autenticación</a:t>
            </a:r>
            <a:endParaRPr sz="2000" dirty="0">
              <a:latin typeface="Calibri"/>
              <a:cs typeface="Calibri"/>
            </a:endParaRPr>
          </a:p>
          <a:p>
            <a:pPr marL="1155700" lvl="2" indent="-228600">
              <a:lnSpc>
                <a:spcPct val="100000"/>
              </a:lnSpc>
              <a:spcBef>
                <a:spcPts val="439"/>
              </a:spcBef>
              <a:buFont typeface="Wingdings"/>
              <a:buChar char=""/>
              <a:tabLst>
                <a:tab pos="1156335" algn="l"/>
              </a:tabLst>
            </a:pPr>
            <a:r>
              <a:rPr sz="1800" spc="-5" dirty="0">
                <a:solidFill>
                  <a:srgbClr val="008000"/>
                </a:solidFill>
                <a:latin typeface="Calibri"/>
                <a:cs typeface="Calibri"/>
              </a:rPr>
              <a:t>Servicio cuya responsabilidad única </a:t>
            </a:r>
            <a:r>
              <a:rPr sz="1800" dirty="0">
                <a:solidFill>
                  <a:srgbClr val="008000"/>
                </a:solidFill>
                <a:latin typeface="Calibri"/>
                <a:cs typeface="Calibri"/>
              </a:rPr>
              <a:t>es </a:t>
            </a:r>
            <a:r>
              <a:rPr sz="1800" spc="-5" dirty="0">
                <a:solidFill>
                  <a:srgbClr val="008000"/>
                </a:solidFill>
                <a:latin typeface="Calibri"/>
                <a:cs typeface="Calibri"/>
              </a:rPr>
              <a:t>la </a:t>
            </a:r>
            <a:r>
              <a:rPr sz="1800" dirty="0">
                <a:solidFill>
                  <a:srgbClr val="008000"/>
                </a:solidFill>
                <a:latin typeface="Calibri"/>
                <a:cs typeface="Calibri"/>
              </a:rPr>
              <a:t>de </a:t>
            </a:r>
            <a:r>
              <a:rPr sz="1800" spc="-5" dirty="0">
                <a:solidFill>
                  <a:srgbClr val="008000"/>
                </a:solidFill>
                <a:latin typeface="Calibri"/>
                <a:cs typeface="Calibri"/>
              </a:rPr>
              <a:t>actuar </a:t>
            </a:r>
            <a:r>
              <a:rPr sz="1800" dirty="0">
                <a:solidFill>
                  <a:srgbClr val="008000"/>
                </a:solidFill>
                <a:latin typeface="Calibri"/>
                <a:cs typeface="Calibri"/>
              </a:rPr>
              <a:t>de “autenticador”</a:t>
            </a:r>
            <a:r>
              <a:rPr sz="1800" spc="170" dirty="0">
                <a:solidFill>
                  <a:srgbClr val="008000"/>
                </a:solidFill>
                <a:latin typeface="Calibri"/>
                <a:cs typeface="Calibri"/>
              </a:rPr>
              <a:t> </a:t>
            </a:r>
            <a:r>
              <a:rPr sz="1800" dirty="0">
                <a:solidFill>
                  <a:srgbClr val="008000"/>
                </a:solidFill>
                <a:latin typeface="Calibri"/>
                <a:cs typeface="Calibri"/>
              </a:rPr>
              <a:t>de</a:t>
            </a:r>
            <a:endParaRPr sz="1800" dirty="0">
              <a:latin typeface="Calibri"/>
              <a:cs typeface="Calibri"/>
            </a:endParaRPr>
          </a:p>
          <a:p>
            <a:pPr marL="1155700">
              <a:lnSpc>
                <a:spcPct val="100000"/>
              </a:lnSpc>
            </a:pPr>
            <a:r>
              <a:rPr sz="1800" spc="-5" dirty="0">
                <a:solidFill>
                  <a:srgbClr val="008000"/>
                </a:solidFill>
                <a:latin typeface="Calibri"/>
                <a:cs typeface="Calibri"/>
              </a:rPr>
              <a:t>consumidores de acceso </a:t>
            </a:r>
            <a:r>
              <a:rPr sz="1800" dirty="0">
                <a:solidFill>
                  <a:srgbClr val="008000"/>
                </a:solidFill>
                <a:latin typeface="Calibri"/>
                <a:cs typeface="Calibri"/>
              </a:rPr>
              <a:t>a un</a:t>
            </a:r>
            <a:r>
              <a:rPr sz="1800" spc="15" dirty="0">
                <a:solidFill>
                  <a:srgbClr val="008000"/>
                </a:solidFill>
                <a:latin typeface="Calibri"/>
                <a:cs typeface="Calibri"/>
              </a:rPr>
              <a:t> </a:t>
            </a:r>
            <a:r>
              <a:rPr sz="1800" spc="-5" dirty="0">
                <a:solidFill>
                  <a:srgbClr val="008000"/>
                </a:solidFill>
                <a:latin typeface="Calibri"/>
                <a:cs typeface="Calibri"/>
              </a:rPr>
              <a:t>servicio</a:t>
            </a:r>
            <a:endParaRPr sz="1800" dirty="0">
              <a:latin typeface="Calibri"/>
              <a:cs typeface="Calibri"/>
            </a:endParaRPr>
          </a:p>
          <a:p>
            <a:pPr marL="1155700" marR="105410"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Normalmente </a:t>
            </a:r>
            <a:r>
              <a:rPr sz="1800" dirty="0">
                <a:solidFill>
                  <a:srgbClr val="008000"/>
                </a:solidFill>
                <a:latin typeface="Calibri"/>
                <a:cs typeface="Calibri"/>
              </a:rPr>
              <a:t>a </a:t>
            </a:r>
            <a:r>
              <a:rPr sz="1800" spc="-5" dirty="0">
                <a:solidFill>
                  <a:srgbClr val="008000"/>
                </a:solidFill>
                <a:latin typeface="Calibri"/>
                <a:cs typeface="Calibri"/>
              </a:rPr>
              <a:t>los </a:t>
            </a:r>
            <a:r>
              <a:rPr sz="1800" dirty="0">
                <a:solidFill>
                  <a:srgbClr val="008000"/>
                </a:solidFill>
                <a:latin typeface="Calibri"/>
                <a:cs typeface="Calibri"/>
              </a:rPr>
              <a:t>consumidores </a:t>
            </a:r>
            <a:r>
              <a:rPr sz="1800" spc="-5" dirty="0">
                <a:solidFill>
                  <a:srgbClr val="008000"/>
                </a:solidFill>
                <a:latin typeface="Calibri"/>
                <a:cs typeface="Calibri"/>
              </a:rPr>
              <a:t>autenticados </a:t>
            </a:r>
            <a:r>
              <a:rPr sz="1800" dirty="0">
                <a:solidFill>
                  <a:srgbClr val="008000"/>
                </a:solidFill>
                <a:latin typeface="Calibri"/>
                <a:cs typeface="Calibri"/>
              </a:rPr>
              <a:t>se </a:t>
            </a:r>
            <a:r>
              <a:rPr sz="1800" spc="-5" dirty="0">
                <a:solidFill>
                  <a:srgbClr val="008000"/>
                </a:solidFill>
                <a:latin typeface="Calibri"/>
                <a:cs typeface="Calibri"/>
              </a:rPr>
              <a:t>les da un </a:t>
            </a:r>
            <a:r>
              <a:rPr sz="1800" dirty="0">
                <a:solidFill>
                  <a:srgbClr val="008000"/>
                </a:solidFill>
                <a:latin typeface="Calibri"/>
                <a:cs typeface="Calibri"/>
              </a:rPr>
              <a:t>“token” de  </a:t>
            </a:r>
            <a:r>
              <a:rPr sz="1800" spc="-5" dirty="0">
                <a:solidFill>
                  <a:srgbClr val="008000"/>
                </a:solidFill>
                <a:latin typeface="Calibri"/>
                <a:cs typeface="Calibri"/>
              </a:rPr>
              <a:t>autorización para acceder </a:t>
            </a:r>
            <a:r>
              <a:rPr sz="1800" dirty="0">
                <a:solidFill>
                  <a:srgbClr val="008000"/>
                </a:solidFill>
                <a:latin typeface="Calibri"/>
                <a:cs typeface="Calibri"/>
              </a:rPr>
              <a:t>al</a:t>
            </a:r>
            <a:r>
              <a:rPr sz="1800" spc="25" dirty="0">
                <a:solidFill>
                  <a:srgbClr val="008000"/>
                </a:solidFill>
                <a:latin typeface="Calibri"/>
                <a:cs typeface="Calibri"/>
              </a:rPr>
              <a:t> </a:t>
            </a:r>
            <a:r>
              <a:rPr sz="1800" spc="-5" dirty="0">
                <a:solidFill>
                  <a:srgbClr val="008000"/>
                </a:solidFill>
                <a:latin typeface="Calibri"/>
                <a:cs typeface="Calibri"/>
              </a:rPr>
              <a:t>servicio</a:t>
            </a:r>
            <a:endParaRPr sz="1800" dirty="0">
              <a:latin typeface="Calibri"/>
              <a:cs typeface="Calibri"/>
            </a:endParaRPr>
          </a:p>
          <a:p>
            <a:pPr marL="1155700" lvl="2" indent="-228600">
              <a:lnSpc>
                <a:spcPct val="100000"/>
              </a:lnSpc>
              <a:spcBef>
                <a:spcPts val="430"/>
              </a:spcBef>
              <a:buFont typeface="Wingdings"/>
              <a:buChar char=""/>
              <a:tabLst>
                <a:tab pos="1156335" algn="l"/>
              </a:tabLst>
            </a:pPr>
            <a:r>
              <a:rPr sz="1800" spc="-5" dirty="0">
                <a:solidFill>
                  <a:srgbClr val="008000"/>
                </a:solidFill>
                <a:latin typeface="Calibri"/>
                <a:cs typeface="Calibri"/>
              </a:rPr>
              <a:t>Ventajas: facilidad de</a:t>
            </a:r>
            <a:r>
              <a:rPr sz="1800" spc="-10" dirty="0">
                <a:solidFill>
                  <a:srgbClr val="008000"/>
                </a:solidFill>
                <a:latin typeface="Calibri"/>
                <a:cs typeface="Calibri"/>
              </a:rPr>
              <a:t> </a:t>
            </a:r>
            <a:r>
              <a:rPr sz="1800" spc="-5" dirty="0">
                <a:solidFill>
                  <a:srgbClr val="008000"/>
                </a:solidFill>
                <a:latin typeface="Calibri"/>
                <a:cs typeface="Calibri"/>
              </a:rPr>
              <a:t>composición</a:t>
            </a:r>
            <a:endParaRPr sz="1800" dirty="0">
              <a:latin typeface="Calibri"/>
              <a:cs typeface="Calibri"/>
            </a:endParaRPr>
          </a:p>
        </p:txBody>
      </p:sp>
      <p:sp>
        <p:nvSpPr>
          <p:cNvPr id="5" name="object 5"/>
          <p:cNvSpPr/>
          <p:nvPr/>
        </p:nvSpPr>
        <p:spPr>
          <a:xfrm>
            <a:off x="2327148" y="3750564"/>
            <a:ext cx="4636008" cy="2342388"/>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a:latin typeface="Arial"/>
              <a:cs typeface="Arial"/>
            </a:endParaRPr>
          </a:p>
        </p:txBody>
      </p:sp>
    </p:spTree>
    <p:extLst>
      <p:ext uri="{BB962C8B-B14F-4D97-AF65-F5344CB8AC3E}">
        <p14:creationId xmlns:p14="http://schemas.microsoft.com/office/powerpoint/2010/main" val="358499290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p:nvPr/>
        </p:nvSpPr>
        <p:spPr>
          <a:xfrm>
            <a:off x="458825" y="1281429"/>
            <a:ext cx="7225030" cy="1630680"/>
          </a:xfrm>
          <a:prstGeom prst="rect">
            <a:avLst/>
          </a:prstGeom>
        </p:spPr>
        <p:txBody>
          <a:bodyPr vert="horz" wrap="square" lIns="0" tIns="0" rIns="0" bIns="0" rtlCol="0">
            <a:spAutoFit/>
          </a:bodyPr>
          <a:lstStyle/>
          <a:p>
            <a:pPr marL="355600" indent="-342900">
              <a:lnSpc>
                <a:spcPct val="100000"/>
              </a:lnSpc>
              <a:buSzPct val="69642"/>
              <a:buFont typeface="Wingdings"/>
              <a:buChar char=""/>
              <a:tabLst>
                <a:tab pos="355600" algn="l"/>
              </a:tabLst>
            </a:pPr>
            <a:r>
              <a:rPr lang="es-ES" sz="2800" spc="-5" dirty="0">
                <a:solidFill>
                  <a:srgbClr val="970D05"/>
                </a:solidFill>
                <a:latin typeface="Calibri"/>
                <a:cs typeface="Calibri"/>
              </a:rPr>
              <a:t>8</a:t>
            </a:r>
            <a:r>
              <a:rPr sz="2800" spc="-5" dirty="0">
                <a:solidFill>
                  <a:srgbClr val="970D05"/>
                </a:solidFill>
                <a:latin typeface="Calibri"/>
                <a:cs typeface="Calibri"/>
              </a:rPr>
              <a:t> </a:t>
            </a:r>
            <a:r>
              <a:rPr sz="2800" spc="-10" dirty="0">
                <a:solidFill>
                  <a:srgbClr val="970D05"/>
                </a:solidFill>
                <a:latin typeface="Calibri"/>
                <a:cs typeface="Calibri"/>
              </a:rPr>
              <a:t>patrones</a:t>
            </a:r>
            <a:r>
              <a:rPr sz="2800" spc="10" dirty="0">
                <a:solidFill>
                  <a:srgbClr val="970D05"/>
                </a:solidFill>
                <a:latin typeface="Calibri"/>
                <a:cs typeface="Calibri"/>
              </a:rPr>
              <a:t> </a:t>
            </a:r>
            <a:r>
              <a:rPr sz="2800" spc="-10" dirty="0">
                <a:solidFill>
                  <a:srgbClr val="970D05"/>
                </a:solidFill>
                <a:latin typeface="Calibri"/>
                <a:cs typeface="Calibri"/>
              </a:rPr>
              <a:t>básicos</a:t>
            </a:r>
            <a:endParaRPr sz="2800" dirty="0">
              <a:latin typeface="Calibri"/>
              <a:cs typeface="Calibri"/>
            </a:endParaRPr>
          </a:p>
          <a:p>
            <a:pPr marL="756285" lvl="1" indent="-286385">
              <a:lnSpc>
                <a:spcPct val="100000"/>
              </a:lnSpc>
              <a:spcBef>
                <a:spcPts val="605"/>
              </a:spcBef>
              <a:buSzPct val="89583"/>
              <a:buFont typeface="Wingdings"/>
              <a:buChar char=""/>
              <a:tabLst>
                <a:tab pos="756920" algn="l"/>
              </a:tabLst>
            </a:pPr>
            <a:r>
              <a:rPr sz="2400" i="1" dirty="0">
                <a:solidFill>
                  <a:srgbClr val="001F5F"/>
                </a:solidFill>
                <a:latin typeface="Calibri"/>
                <a:cs typeface="Calibri"/>
              </a:rPr>
              <a:t>Autenticación </a:t>
            </a:r>
            <a:r>
              <a:rPr sz="2400" i="1" spc="-5" dirty="0">
                <a:solidFill>
                  <a:srgbClr val="001F5F"/>
                </a:solidFill>
                <a:latin typeface="Calibri"/>
                <a:cs typeface="Calibri"/>
              </a:rPr>
              <a:t>de </a:t>
            </a:r>
            <a:r>
              <a:rPr sz="2400" i="1" dirty="0">
                <a:solidFill>
                  <a:srgbClr val="001F5F"/>
                </a:solidFill>
                <a:latin typeface="Calibri"/>
                <a:cs typeface="Calibri"/>
              </a:rPr>
              <a:t>mensajes </a:t>
            </a:r>
            <a:r>
              <a:rPr sz="2400" i="1" spc="-5" dirty="0">
                <a:solidFill>
                  <a:srgbClr val="001F5F"/>
                </a:solidFill>
                <a:latin typeface="Calibri"/>
                <a:cs typeface="Calibri"/>
              </a:rPr>
              <a:t>de</a:t>
            </a:r>
            <a:r>
              <a:rPr sz="2400" i="1" spc="-100" dirty="0">
                <a:solidFill>
                  <a:srgbClr val="001F5F"/>
                </a:solidFill>
                <a:latin typeface="Calibri"/>
                <a:cs typeface="Calibri"/>
              </a:rPr>
              <a:t> </a:t>
            </a:r>
            <a:r>
              <a:rPr sz="2400" i="1" dirty="0">
                <a:solidFill>
                  <a:srgbClr val="001F5F"/>
                </a:solidFill>
                <a:latin typeface="Calibri"/>
                <a:cs typeface="Calibri"/>
              </a:rPr>
              <a:t>origen</a:t>
            </a:r>
            <a:endParaRPr sz="2400" dirty="0">
              <a:latin typeface="Calibri"/>
              <a:cs typeface="Calibri"/>
            </a:endParaRPr>
          </a:p>
          <a:p>
            <a:pPr marL="1155700" lvl="2" indent="-228600">
              <a:lnSpc>
                <a:spcPct val="100000"/>
              </a:lnSpc>
              <a:spcBef>
                <a:spcPts val="509"/>
              </a:spcBef>
              <a:buFont typeface="Wingdings"/>
              <a:buChar char=""/>
              <a:tabLst>
                <a:tab pos="1156335" algn="l"/>
              </a:tabLst>
            </a:pPr>
            <a:r>
              <a:rPr sz="2000" spc="-5" dirty="0">
                <a:solidFill>
                  <a:srgbClr val="008000"/>
                </a:solidFill>
                <a:latin typeface="Calibri"/>
                <a:cs typeface="Calibri"/>
              </a:rPr>
              <a:t>Utilización de </a:t>
            </a:r>
            <a:r>
              <a:rPr sz="2000" dirty="0">
                <a:solidFill>
                  <a:srgbClr val="008000"/>
                </a:solidFill>
                <a:latin typeface="Calibri"/>
                <a:cs typeface="Calibri"/>
              </a:rPr>
              <a:t>certificados </a:t>
            </a:r>
            <a:r>
              <a:rPr sz="2000" spc="-5" dirty="0">
                <a:solidFill>
                  <a:srgbClr val="008000"/>
                </a:solidFill>
                <a:latin typeface="Calibri"/>
                <a:cs typeface="Calibri"/>
              </a:rPr>
              <a:t>para </a:t>
            </a:r>
            <a:r>
              <a:rPr sz="2000" dirty="0">
                <a:solidFill>
                  <a:srgbClr val="008000"/>
                </a:solidFill>
                <a:latin typeface="Calibri"/>
                <a:cs typeface="Calibri"/>
              </a:rPr>
              <a:t>la autenticación </a:t>
            </a:r>
            <a:r>
              <a:rPr sz="2000" spc="-5" dirty="0">
                <a:solidFill>
                  <a:srgbClr val="008000"/>
                </a:solidFill>
                <a:latin typeface="Calibri"/>
                <a:cs typeface="Calibri"/>
              </a:rPr>
              <a:t>de</a:t>
            </a:r>
            <a:r>
              <a:rPr sz="2000" spc="45" dirty="0">
                <a:solidFill>
                  <a:srgbClr val="008000"/>
                </a:solidFill>
                <a:latin typeface="Calibri"/>
                <a:cs typeface="Calibri"/>
              </a:rPr>
              <a:t> </a:t>
            </a:r>
            <a:r>
              <a:rPr sz="2000" dirty="0">
                <a:solidFill>
                  <a:srgbClr val="008000"/>
                </a:solidFill>
                <a:latin typeface="Calibri"/>
                <a:cs typeface="Calibri"/>
              </a:rPr>
              <a:t>clientes</a:t>
            </a:r>
            <a:endParaRPr sz="2000" dirty="0">
              <a:latin typeface="Calibri"/>
              <a:cs typeface="Calibri"/>
            </a:endParaRPr>
          </a:p>
          <a:p>
            <a:pPr marL="1155700" lvl="2" indent="-228600">
              <a:lnSpc>
                <a:spcPct val="100000"/>
              </a:lnSpc>
              <a:spcBef>
                <a:spcPts val="480"/>
              </a:spcBef>
              <a:buFont typeface="Wingdings"/>
              <a:buChar char=""/>
              <a:tabLst>
                <a:tab pos="1156335" algn="l"/>
              </a:tabLst>
            </a:pPr>
            <a:r>
              <a:rPr sz="2000" dirty="0">
                <a:solidFill>
                  <a:srgbClr val="008000"/>
                </a:solidFill>
                <a:latin typeface="Calibri"/>
                <a:cs typeface="Calibri"/>
              </a:rPr>
              <a:t>Ventajas: </a:t>
            </a:r>
            <a:r>
              <a:rPr sz="2000" spc="-5" dirty="0">
                <a:solidFill>
                  <a:srgbClr val="008000"/>
                </a:solidFill>
                <a:latin typeface="Calibri"/>
                <a:cs typeface="Calibri"/>
              </a:rPr>
              <a:t>facilidad de</a:t>
            </a:r>
            <a:r>
              <a:rPr sz="2000" dirty="0">
                <a:solidFill>
                  <a:srgbClr val="008000"/>
                </a:solidFill>
                <a:latin typeface="Calibri"/>
                <a:cs typeface="Calibri"/>
              </a:rPr>
              <a:t> </a:t>
            </a:r>
            <a:r>
              <a:rPr sz="2000" spc="-5" dirty="0">
                <a:solidFill>
                  <a:srgbClr val="008000"/>
                </a:solidFill>
                <a:latin typeface="Calibri"/>
                <a:cs typeface="Calibri"/>
              </a:rPr>
              <a:t>composición</a:t>
            </a:r>
            <a:endParaRPr sz="2000" dirty="0">
              <a:latin typeface="Calibri"/>
              <a:cs typeface="Calibri"/>
            </a:endParaRPr>
          </a:p>
        </p:txBody>
      </p:sp>
      <p:sp>
        <p:nvSpPr>
          <p:cNvPr id="5" name="object 5"/>
          <p:cNvSpPr/>
          <p:nvPr/>
        </p:nvSpPr>
        <p:spPr>
          <a:xfrm>
            <a:off x="2234183" y="3288791"/>
            <a:ext cx="4572000" cy="2276856"/>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a:latin typeface="Arial"/>
              <a:cs typeface="Arial"/>
            </a:endParaRPr>
          </a:p>
        </p:txBody>
      </p:sp>
    </p:spTree>
    <p:extLst>
      <p:ext uri="{BB962C8B-B14F-4D97-AF65-F5344CB8AC3E}">
        <p14:creationId xmlns:p14="http://schemas.microsoft.com/office/powerpoint/2010/main" val="299691161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489584">
              <a:lnSpc>
                <a:spcPct val="100000"/>
              </a:lnSpc>
            </a:pPr>
            <a:r>
              <a:rPr spc="-5" dirty="0"/>
              <a:t>Implementación </a:t>
            </a:r>
            <a:r>
              <a:rPr dirty="0"/>
              <a:t>de </a:t>
            </a:r>
            <a:r>
              <a:rPr spc="-5" dirty="0"/>
              <a:t>patrones</a:t>
            </a:r>
            <a:r>
              <a:rPr spc="-45" dirty="0"/>
              <a:t> </a:t>
            </a:r>
            <a:r>
              <a:rPr dirty="0"/>
              <a:t>SOA</a:t>
            </a:r>
          </a:p>
        </p:txBody>
      </p:sp>
      <p:sp>
        <p:nvSpPr>
          <p:cNvPr id="4" name="object 4"/>
          <p:cNvSpPr txBox="1">
            <a:spLocks noGrp="1"/>
          </p:cNvSpPr>
          <p:nvPr>
            <p:ph idx="1"/>
          </p:nvPr>
        </p:nvSpPr>
        <p:spPr>
          <a:xfrm>
            <a:off x="380009" y="1258785"/>
            <a:ext cx="8478983" cy="1990288"/>
          </a:xfrm>
          <a:prstGeom prst="rect">
            <a:avLst/>
          </a:prstGeom>
        </p:spPr>
        <p:txBody>
          <a:bodyPr vert="horz" wrap="square" lIns="0" tIns="0" rIns="0" bIns="0" rtlCol="0">
            <a:spAutoFit/>
          </a:bodyPr>
          <a:lstStyle/>
          <a:p>
            <a:pPr marL="426084" indent="-342900">
              <a:lnSpc>
                <a:spcPct val="100000"/>
              </a:lnSpc>
              <a:buSzPct val="69642"/>
              <a:buFont typeface="Wingdings"/>
              <a:buChar char=""/>
              <a:tabLst>
                <a:tab pos="426084" algn="l"/>
              </a:tabLst>
            </a:pPr>
            <a:r>
              <a:rPr lang="es-ES" spc="-5" dirty="0"/>
              <a:t>8</a:t>
            </a:r>
            <a:r>
              <a:rPr spc="-5" dirty="0"/>
              <a:t> </a:t>
            </a:r>
            <a:r>
              <a:rPr spc="-10" dirty="0"/>
              <a:t>patrones</a:t>
            </a:r>
            <a:r>
              <a:rPr spc="10" dirty="0"/>
              <a:t> </a:t>
            </a:r>
            <a:r>
              <a:rPr spc="-10" dirty="0"/>
              <a:t>básicos</a:t>
            </a:r>
          </a:p>
          <a:p>
            <a:pPr marL="826769" lvl="1" indent="-286385">
              <a:lnSpc>
                <a:spcPct val="100000"/>
              </a:lnSpc>
              <a:spcBef>
                <a:spcPts val="605"/>
              </a:spcBef>
              <a:buSzPct val="89583"/>
              <a:buFont typeface="Wingdings"/>
              <a:buChar char=""/>
              <a:tabLst>
                <a:tab pos="827405" algn="l"/>
              </a:tabLst>
            </a:pPr>
            <a:r>
              <a:rPr sz="2400" i="1" spc="-5" dirty="0">
                <a:solidFill>
                  <a:srgbClr val="001F5F"/>
                </a:solidFill>
                <a:latin typeface="Calibri"/>
                <a:cs typeface="Calibri"/>
              </a:rPr>
              <a:t>Análisis de</a:t>
            </a:r>
            <a:r>
              <a:rPr sz="2400" i="1" spc="-75" dirty="0">
                <a:solidFill>
                  <a:srgbClr val="001F5F"/>
                </a:solidFill>
                <a:latin typeface="Calibri"/>
                <a:cs typeface="Calibri"/>
              </a:rPr>
              <a:t> </a:t>
            </a:r>
            <a:r>
              <a:rPr sz="2400" i="1" dirty="0">
                <a:solidFill>
                  <a:srgbClr val="001F5F"/>
                </a:solidFill>
                <a:latin typeface="Calibri"/>
                <a:cs typeface="Calibri"/>
              </a:rPr>
              <a:t>mensajes</a:t>
            </a:r>
            <a:endParaRPr sz="2400" dirty="0">
              <a:latin typeface="Calibri"/>
              <a:cs typeface="Calibri"/>
            </a:endParaRPr>
          </a:p>
          <a:p>
            <a:pPr marL="1226185" marR="5080" lvl="2" indent="-228600">
              <a:lnSpc>
                <a:spcPct val="100000"/>
              </a:lnSpc>
              <a:spcBef>
                <a:spcPts val="509"/>
              </a:spcBef>
              <a:buFont typeface="Wingdings"/>
              <a:buChar char=""/>
              <a:tabLst>
                <a:tab pos="1226820" algn="l"/>
              </a:tabLst>
            </a:pPr>
            <a:r>
              <a:rPr sz="2000" spc="-5" dirty="0">
                <a:solidFill>
                  <a:srgbClr val="008000"/>
                </a:solidFill>
                <a:latin typeface="Calibri"/>
                <a:cs typeface="Calibri"/>
              </a:rPr>
              <a:t>Implementación de un servicio de </a:t>
            </a:r>
            <a:r>
              <a:rPr sz="2000" dirty="0">
                <a:solidFill>
                  <a:srgbClr val="008000"/>
                </a:solidFill>
                <a:latin typeface="Calibri"/>
                <a:cs typeface="Calibri"/>
              </a:rPr>
              <a:t>análisis </a:t>
            </a:r>
            <a:r>
              <a:rPr sz="2000" spc="-5" dirty="0">
                <a:solidFill>
                  <a:srgbClr val="008000"/>
                </a:solidFill>
                <a:latin typeface="Calibri"/>
                <a:cs typeface="Calibri"/>
              </a:rPr>
              <a:t>de mensajes </a:t>
            </a:r>
            <a:r>
              <a:rPr sz="2000" dirty="0">
                <a:solidFill>
                  <a:srgbClr val="008000"/>
                </a:solidFill>
                <a:latin typeface="Calibri"/>
                <a:cs typeface="Calibri"/>
              </a:rPr>
              <a:t>enviados a </a:t>
            </a:r>
            <a:r>
              <a:rPr sz="2000" spc="-5" dirty="0">
                <a:solidFill>
                  <a:srgbClr val="008000"/>
                </a:solidFill>
                <a:latin typeface="Calibri"/>
                <a:cs typeface="Calibri"/>
              </a:rPr>
              <a:t>un  servicio para evitar mensajes</a:t>
            </a:r>
            <a:r>
              <a:rPr sz="2000" spc="40" dirty="0">
                <a:solidFill>
                  <a:srgbClr val="008000"/>
                </a:solidFill>
                <a:latin typeface="Calibri"/>
                <a:cs typeface="Calibri"/>
              </a:rPr>
              <a:t> </a:t>
            </a:r>
            <a:r>
              <a:rPr sz="2000" dirty="0">
                <a:solidFill>
                  <a:srgbClr val="008000"/>
                </a:solidFill>
                <a:latin typeface="Calibri"/>
                <a:cs typeface="Calibri"/>
              </a:rPr>
              <a:t>malintencionados</a:t>
            </a:r>
            <a:endParaRPr sz="2000" dirty="0">
              <a:latin typeface="Calibri"/>
              <a:cs typeface="Calibri"/>
            </a:endParaRPr>
          </a:p>
          <a:p>
            <a:pPr marL="1226185" lvl="2" indent="-228600">
              <a:lnSpc>
                <a:spcPct val="100000"/>
              </a:lnSpc>
              <a:spcBef>
                <a:spcPts val="480"/>
              </a:spcBef>
              <a:buFont typeface="Wingdings"/>
              <a:buChar char=""/>
              <a:tabLst>
                <a:tab pos="1226820" algn="l"/>
              </a:tabLst>
            </a:pPr>
            <a:r>
              <a:rPr sz="2000" dirty="0">
                <a:solidFill>
                  <a:srgbClr val="008000"/>
                </a:solidFill>
                <a:latin typeface="Calibri"/>
                <a:cs typeface="Calibri"/>
              </a:rPr>
              <a:t>Ventajas: reutilización y </a:t>
            </a:r>
            <a:r>
              <a:rPr sz="2000" spc="-5" dirty="0">
                <a:solidFill>
                  <a:srgbClr val="008000"/>
                </a:solidFill>
                <a:latin typeface="Calibri"/>
                <a:cs typeface="Calibri"/>
              </a:rPr>
              <a:t>facilidad </a:t>
            </a:r>
            <a:r>
              <a:rPr sz="2000" dirty="0">
                <a:solidFill>
                  <a:srgbClr val="008000"/>
                </a:solidFill>
                <a:latin typeface="Calibri"/>
                <a:cs typeface="Calibri"/>
              </a:rPr>
              <a:t>de</a:t>
            </a:r>
            <a:r>
              <a:rPr sz="2000" spc="-50" dirty="0">
                <a:solidFill>
                  <a:srgbClr val="008000"/>
                </a:solidFill>
                <a:latin typeface="Calibri"/>
                <a:cs typeface="Calibri"/>
              </a:rPr>
              <a:t> </a:t>
            </a:r>
            <a:r>
              <a:rPr sz="2000" dirty="0">
                <a:solidFill>
                  <a:srgbClr val="008000"/>
                </a:solidFill>
                <a:latin typeface="Calibri"/>
                <a:cs typeface="Calibri"/>
              </a:rPr>
              <a:t>composición</a:t>
            </a:r>
            <a:endParaRPr sz="2000" dirty="0">
              <a:latin typeface="Calibri"/>
              <a:cs typeface="Calibri"/>
            </a:endParaRPr>
          </a:p>
        </p:txBody>
      </p:sp>
      <p:sp>
        <p:nvSpPr>
          <p:cNvPr id="5" name="object 5"/>
          <p:cNvSpPr/>
          <p:nvPr/>
        </p:nvSpPr>
        <p:spPr>
          <a:xfrm>
            <a:off x="1716023" y="3590544"/>
            <a:ext cx="6187439" cy="1717548"/>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3685159" y="6373421"/>
            <a:ext cx="5366385" cy="177800"/>
          </a:xfrm>
          <a:prstGeom prst="rect">
            <a:avLst/>
          </a:prstGeom>
        </p:spPr>
        <p:txBody>
          <a:bodyPr vert="horz" wrap="square" lIns="0" tIns="0" rIns="0" bIns="0" rtlCol="0">
            <a:spAutoFit/>
          </a:bodyPr>
          <a:lstStyle/>
          <a:p>
            <a:pPr marL="12700">
              <a:lnSpc>
                <a:spcPts val="1310"/>
              </a:lnSpc>
            </a:pPr>
            <a:r>
              <a:rPr sz="1200" i="1" spc="-5" dirty="0">
                <a:latin typeface="Arial"/>
                <a:cs typeface="Arial"/>
                <a:hlinkClick r:id="rId3"/>
              </a:rPr>
              <a:t>http://simplicable.com/new/10-soa-design-patterns-every-architect-should-know</a:t>
            </a:r>
            <a:endParaRPr sz="1200">
              <a:latin typeface="Arial"/>
              <a:cs typeface="Arial"/>
            </a:endParaRPr>
          </a:p>
        </p:txBody>
      </p:sp>
    </p:spTree>
    <p:extLst>
      <p:ext uri="{BB962C8B-B14F-4D97-AF65-F5344CB8AC3E}">
        <p14:creationId xmlns:p14="http://schemas.microsoft.com/office/powerpoint/2010/main" val="399331380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p:txBody>
          <a:bodyPr/>
          <a:lstStyle/>
          <a:p>
            <a:r>
              <a:rPr lang="es-ES" altLang="es-ES" dirty="0"/>
              <a:t>En resumen:</a:t>
            </a:r>
          </a:p>
        </p:txBody>
      </p:sp>
      <p:sp>
        <p:nvSpPr>
          <p:cNvPr id="35843" name="2 Marcador de contenido"/>
          <p:cNvSpPr>
            <a:spLocks noGrp="1"/>
          </p:cNvSpPr>
          <p:nvPr>
            <p:ph idx="1"/>
          </p:nvPr>
        </p:nvSpPr>
        <p:spPr/>
        <p:txBody>
          <a:bodyPr/>
          <a:lstStyle/>
          <a:p>
            <a:r>
              <a:rPr lang="es-ES" altLang="es-ES" dirty="0"/>
              <a:t>SOAP: Provee un protocolo de mensajería dentro de un esquema orientado a servicios</a:t>
            </a:r>
          </a:p>
          <a:p>
            <a:endParaRPr lang="es-ES" altLang="es-ES" dirty="0"/>
          </a:p>
          <a:p>
            <a:r>
              <a:rPr lang="es-ES" altLang="es-ES" dirty="0"/>
              <a:t>WSDL: Ofrece un modo formal de definir servicios web, independientemente del proveedor.</a:t>
            </a:r>
          </a:p>
          <a:p>
            <a:endParaRPr lang="es-ES" altLang="es-ES" dirty="0"/>
          </a:p>
          <a:p>
            <a:r>
              <a:rPr lang="es-ES" altLang="es-ES" dirty="0"/>
              <a:t>UDDI: Proporciona una amplia infraestructura estandarizada que permite al usuario describir y descubrir servicios web.</a:t>
            </a:r>
          </a:p>
          <a:p>
            <a:endParaRPr lang="es-ES" altLang="es-ES" dirty="0"/>
          </a:p>
          <a:p>
            <a:endParaRPr lang="es-ES" altLang="es-ES" dirty="0"/>
          </a:p>
        </p:txBody>
      </p:sp>
      <p:sp>
        <p:nvSpPr>
          <p:cNvPr id="2" name="1 Marcador de pie de página"/>
          <p:cNvSpPr>
            <a:spLocks noGrp="1"/>
          </p:cNvSpPr>
          <p:nvPr>
            <p:ph type="ftr" sz="quarter" idx="10"/>
          </p:nvPr>
        </p:nvSpPr>
        <p:spPr>
          <a:xfrm>
            <a:off x="133164" y="53071"/>
            <a:ext cx="4036500" cy="215899"/>
          </a:xfrm>
          <a:prstGeom prst="rect">
            <a:avLst/>
          </a:prstGeom>
        </p:spPr>
        <p:txBody>
          <a:bodyPr vert="horz" lIns="91440" tIns="45720" rIns="91440" bIns="45720" rtlCol="0" anchor="ctr"/>
          <a:lstStyle>
            <a:defPPr>
              <a:defRPr lang="en-US"/>
            </a:defPPr>
            <a:lvl1pPr algn="l" rtl="0" fontAlgn="base">
              <a:spcBef>
                <a:spcPct val="0"/>
              </a:spcBef>
              <a:spcAft>
                <a:spcPct val="0"/>
              </a:spcAft>
              <a:defRPr lang="es-ES" sz="800" b="1" kern="1200" dirty="0" smtClean="0">
                <a:solidFill>
                  <a:srgbClr val="808000"/>
                </a:solidFill>
                <a:latin typeface="Consolas" pitchFamily="49"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s-ES"/>
              <a:t>Lenguajes del triángulo SOA</a:t>
            </a:r>
          </a:p>
        </p:txBody>
      </p:sp>
      <p:sp>
        <p:nvSpPr>
          <p:cNvPr id="3" name="2 Marcador de número de diapositiva"/>
          <p:cNvSpPr>
            <a:spLocks noGrp="1"/>
          </p:cNvSpPr>
          <p:nvPr>
            <p:ph type="sldNum" sz="quarter" idx="11"/>
          </p:nvPr>
        </p:nvSpPr>
        <p:spPr>
          <a:xfrm>
            <a:off x="6886112" y="53071"/>
            <a:ext cx="2133600" cy="215900"/>
          </a:xfrm>
          <a:prstGeom prst="rect">
            <a:avLst/>
          </a:prstGeom>
        </p:spPr>
        <p:txBody>
          <a:bodyPr vert="horz" lIns="91440" tIns="45720" rIns="91440" bIns="45720" rtlCol="0" anchor="ctr"/>
          <a:lstStyle>
            <a:defPPr>
              <a:defRPr lang="en-US"/>
            </a:defPPr>
            <a:lvl1pPr algn="r" rtl="0" fontAlgn="base">
              <a:spcBef>
                <a:spcPct val="0"/>
              </a:spcBef>
              <a:spcAft>
                <a:spcPct val="0"/>
              </a:spcAft>
              <a:defRPr lang="es-ES" sz="800" b="1" kern="1200" smtClean="0">
                <a:solidFill>
                  <a:srgbClr val="808000"/>
                </a:solidFill>
                <a:latin typeface="Consolas" pitchFamily="49"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641E3000-C681-433C-A5C2-1B6E94BF0C1D}" type="slidenum">
              <a:rPr lang="es-ES" smtClean="0"/>
              <a:pPr/>
              <a:t>95</a:t>
            </a:fld>
            <a:endParaRPr lang="es-ES" dirty="0"/>
          </a:p>
        </p:txBody>
      </p:sp>
    </p:spTree>
    <p:extLst>
      <p:ext uri="{BB962C8B-B14F-4D97-AF65-F5344CB8AC3E}">
        <p14:creationId xmlns:p14="http://schemas.microsoft.com/office/powerpoint/2010/main" val="285732174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Review</a:t>
            </a:r>
            <a:endParaRPr lang="es-ES" dirty="0"/>
          </a:p>
        </p:txBody>
      </p:sp>
      <p:sp>
        <p:nvSpPr>
          <p:cNvPr id="4" name="3 Marcador de pie de página"/>
          <p:cNvSpPr>
            <a:spLocks noGrp="1"/>
          </p:cNvSpPr>
          <p:nvPr>
            <p:ph type="ftr" sz="quarter" idx="10"/>
          </p:nvPr>
        </p:nvSpPr>
        <p:spPr>
          <a:xfrm>
            <a:off x="133164" y="53071"/>
            <a:ext cx="4036500" cy="215899"/>
          </a:xfrm>
          <a:prstGeom prst="rect">
            <a:avLst/>
          </a:prstGeom>
        </p:spPr>
        <p:txBody>
          <a:bodyPr vert="horz" lIns="91440" tIns="45720" rIns="91440" bIns="45720" rtlCol="0" anchor="ctr"/>
          <a:lstStyle>
            <a:defPPr>
              <a:defRPr lang="en-US"/>
            </a:defPPr>
            <a:lvl1pPr algn="l" rtl="0" fontAlgn="base">
              <a:spcBef>
                <a:spcPct val="0"/>
              </a:spcBef>
              <a:spcAft>
                <a:spcPct val="0"/>
              </a:spcAft>
              <a:defRPr lang="es-ES" sz="800" b="1" kern="1200" dirty="0" smtClean="0">
                <a:solidFill>
                  <a:srgbClr val="808000"/>
                </a:solidFill>
                <a:latin typeface="Consolas" pitchFamily="49"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s-ES"/>
              <a:t>Lenguajes del triángulo SOA</a:t>
            </a:r>
          </a:p>
        </p:txBody>
      </p:sp>
      <p:sp>
        <p:nvSpPr>
          <p:cNvPr id="5" name="4 Marcador de número de diapositiva"/>
          <p:cNvSpPr>
            <a:spLocks noGrp="1"/>
          </p:cNvSpPr>
          <p:nvPr>
            <p:ph type="sldNum" sz="quarter" idx="11"/>
          </p:nvPr>
        </p:nvSpPr>
        <p:spPr>
          <a:xfrm>
            <a:off x="6886112" y="53071"/>
            <a:ext cx="2133600" cy="215900"/>
          </a:xfrm>
          <a:prstGeom prst="rect">
            <a:avLst/>
          </a:prstGeom>
        </p:spPr>
        <p:txBody>
          <a:bodyPr vert="horz" lIns="91440" tIns="45720" rIns="91440" bIns="45720" rtlCol="0" anchor="ctr"/>
          <a:lstStyle>
            <a:defPPr>
              <a:defRPr lang="en-US"/>
            </a:defPPr>
            <a:lvl1pPr algn="r" rtl="0" fontAlgn="base">
              <a:spcBef>
                <a:spcPct val="0"/>
              </a:spcBef>
              <a:spcAft>
                <a:spcPct val="0"/>
              </a:spcAft>
              <a:defRPr lang="es-ES" sz="800" b="1" kern="1200" smtClean="0">
                <a:solidFill>
                  <a:srgbClr val="808000"/>
                </a:solidFill>
                <a:latin typeface="Consolas" pitchFamily="49"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641E3000-C681-433C-A5C2-1B6E94BF0C1D}" type="slidenum">
              <a:rPr lang="es-ES" smtClean="0"/>
              <a:pPr/>
              <a:t>96</a:t>
            </a:fld>
            <a:endParaRPr lang="es-E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1433513"/>
            <a:ext cx="8001000" cy="3990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374701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s-ES_tradnl" dirty="0"/>
              <a:t>Bibliografía</a:t>
            </a:r>
            <a:endParaRPr lang="es-ES" dirty="0"/>
          </a:p>
        </p:txBody>
      </p:sp>
      <p:sp>
        <p:nvSpPr>
          <p:cNvPr id="8196" name="Rectangle 3"/>
          <p:cNvSpPr>
            <a:spLocks noGrp="1" noChangeArrowheads="1"/>
          </p:cNvSpPr>
          <p:nvPr>
            <p:ph type="body" idx="1"/>
          </p:nvPr>
        </p:nvSpPr>
        <p:spPr/>
        <p:txBody>
          <a:bodyPr>
            <a:normAutofit fontScale="62500" lnSpcReduction="20000"/>
          </a:bodyPr>
          <a:lstStyle/>
          <a:p>
            <a:r>
              <a:rPr lang="es-ES_tradnl" dirty="0"/>
              <a:t>M. </a:t>
            </a:r>
            <a:r>
              <a:rPr lang="es-ES_tradnl" dirty="0" err="1"/>
              <a:t>Papazoglou</a:t>
            </a:r>
            <a:r>
              <a:rPr lang="es-ES_tradnl" dirty="0"/>
              <a:t>, 2008. Web </a:t>
            </a:r>
            <a:r>
              <a:rPr lang="es-ES_tradnl" dirty="0" err="1"/>
              <a:t>service</a:t>
            </a:r>
            <a:r>
              <a:rPr lang="es-ES_tradnl" dirty="0"/>
              <a:t>: </a:t>
            </a:r>
            <a:r>
              <a:rPr lang="es-ES_tradnl" dirty="0" err="1"/>
              <a:t>principles</a:t>
            </a:r>
            <a:r>
              <a:rPr lang="es-ES_tradnl" dirty="0"/>
              <a:t> and </a:t>
            </a:r>
            <a:r>
              <a:rPr lang="es-ES_tradnl" dirty="0" err="1"/>
              <a:t>technology</a:t>
            </a:r>
            <a:r>
              <a:rPr lang="es-ES_tradnl" dirty="0"/>
              <a:t>. Ed. Pearson Prentice Hall.</a:t>
            </a:r>
          </a:p>
          <a:p>
            <a:endParaRPr lang="es-ES_tradnl" dirty="0"/>
          </a:p>
          <a:p>
            <a:r>
              <a:rPr lang="es-ES_tradnl" dirty="0"/>
              <a:t>Michael Bell, 2008. </a:t>
            </a:r>
            <a:r>
              <a:rPr lang="es-ES_tradnl" dirty="0" err="1"/>
              <a:t>Service-Oriented</a:t>
            </a:r>
            <a:r>
              <a:rPr lang="es-ES_tradnl" dirty="0"/>
              <a:t> </a:t>
            </a:r>
            <a:r>
              <a:rPr lang="es-ES_tradnl" dirty="0" err="1"/>
              <a:t>Modeling</a:t>
            </a:r>
            <a:r>
              <a:rPr lang="es-ES_tradnl" dirty="0"/>
              <a:t> (SOA): </a:t>
            </a:r>
            <a:r>
              <a:rPr lang="es-ES_tradnl" dirty="0" err="1"/>
              <a:t>Service</a:t>
            </a:r>
            <a:r>
              <a:rPr lang="es-ES_tradnl" dirty="0"/>
              <a:t> </a:t>
            </a:r>
            <a:r>
              <a:rPr lang="es-ES_tradnl" dirty="0" err="1"/>
              <a:t>Analysis</a:t>
            </a:r>
            <a:r>
              <a:rPr lang="es-ES_tradnl" dirty="0"/>
              <a:t>, </a:t>
            </a:r>
            <a:r>
              <a:rPr lang="es-ES_tradnl" dirty="0" err="1"/>
              <a:t>Design</a:t>
            </a:r>
            <a:r>
              <a:rPr lang="es-ES_tradnl" dirty="0"/>
              <a:t>, and </a:t>
            </a:r>
            <a:r>
              <a:rPr lang="es-ES_tradnl" dirty="0" err="1"/>
              <a:t>Architecture</a:t>
            </a:r>
            <a:r>
              <a:rPr lang="es-ES_tradnl" dirty="0"/>
              <a:t>, Ed. </a:t>
            </a:r>
            <a:r>
              <a:rPr lang="es-ES_tradnl" dirty="0" err="1"/>
              <a:t>Wiley</a:t>
            </a:r>
            <a:r>
              <a:rPr lang="es-ES_tradnl" dirty="0"/>
              <a:t>. </a:t>
            </a:r>
          </a:p>
          <a:p>
            <a:endParaRPr lang="en-GB" dirty="0"/>
          </a:p>
          <a:p>
            <a:r>
              <a:rPr lang="es-ES_tradnl" dirty="0"/>
              <a:t>Guía breve de Servicios Web W3C. </a:t>
            </a:r>
            <a:r>
              <a:rPr lang="es-ES_tradnl" dirty="0">
                <a:hlinkClick r:id="rId3"/>
              </a:rPr>
              <a:t>http://www.w3c.es/Divulgacion/GuiasBreves/ServiciosWeb</a:t>
            </a:r>
            <a:r>
              <a:rPr lang="es-ES_tradnl" dirty="0"/>
              <a:t>. Recuperado el 10 de febrero de 2015.</a:t>
            </a:r>
          </a:p>
          <a:p>
            <a:endParaRPr lang="es-ES_tradnl" dirty="0"/>
          </a:p>
          <a:p>
            <a:r>
              <a:rPr lang="es-ES_tradnl" dirty="0"/>
              <a:t>W3C. Especificación SOAP 1.2 </a:t>
            </a:r>
            <a:r>
              <a:rPr lang="es-ES_tradnl" dirty="0">
                <a:hlinkClick r:id="rId4"/>
              </a:rPr>
              <a:t>http://www.w3.org/TR/soap/</a:t>
            </a:r>
            <a:r>
              <a:rPr lang="es-ES_tradnl" dirty="0"/>
              <a:t>. Recuperado el 20 de marzo de 2015</a:t>
            </a:r>
          </a:p>
          <a:p>
            <a:endParaRPr lang="es-ES_tradnl" dirty="0"/>
          </a:p>
          <a:p>
            <a:r>
              <a:rPr lang="es-ES_tradnl" dirty="0"/>
              <a:t>W3C. Especificación WSDL 2.0. </a:t>
            </a:r>
            <a:r>
              <a:rPr lang="es-ES_tradnl" dirty="0">
                <a:hlinkClick r:id="rId5"/>
              </a:rPr>
              <a:t>http://www.w3.org/TR/wsdl20-primer/</a:t>
            </a:r>
            <a:r>
              <a:rPr lang="es-ES_tradnl" dirty="0"/>
              <a:t> Recuperado el 20 de marzo de 2015</a:t>
            </a:r>
          </a:p>
          <a:p>
            <a:endParaRPr lang="es-ES_tradnl" dirty="0"/>
          </a:p>
          <a:p>
            <a:r>
              <a:rPr lang="es-ES_tradnl" dirty="0" err="1"/>
              <a:t>Erl,Thomas</a:t>
            </a:r>
            <a:r>
              <a:rPr lang="es-ES_tradnl" dirty="0"/>
              <a:t>. </a:t>
            </a:r>
            <a:r>
              <a:rPr lang="es-ES_tradnl" dirty="0" err="1"/>
              <a:t>Service</a:t>
            </a:r>
            <a:r>
              <a:rPr lang="es-ES_tradnl" dirty="0"/>
              <a:t> </a:t>
            </a:r>
            <a:r>
              <a:rPr lang="es-ES_tradnl" dirty="0" err="1"/>
              <a:t>Oriented</a:t>
            </a:r>
            <a:r>
              <a:rPr lang="es-ES_tradnl" dirty="0"/>
              <a:t> </a:t>
            </a:r>
            <a:r>
              <a:rPr lang="es-ES_tradnl" dirty="0" err="1"/>
              <a:t>Architectures</a:t>
            </a:r>
            <a:r>
              <a:rPr lang="es-ES_tradnl" dirty="0"/>
              <a:t>: </a:t>
            </a:r>
            <a:r>
              <a:rPr lang="es-ES_tradnl" dirty="0" err="1"/>
              <a:t>Concepts</a:t>
            </a:r>
            <a:r>
              <a:rPr lang="es-ES_tradnl" dirty="0"/>
              <a:t>, </a:t>
            </a:r>
          </a:p>
          <a:p>
            <a:endParaRPr lang="es-ES_tradnl" dirty="0"/>
          </a:p>
          <a:p>
            <a:endParaRPr lang="es-ES_tradnl" dirty="0"/>
          </a:p>
          <a:p>
            <a:endParaRPr lang="es-ES_tradnl" dirty="0"/>
          </a:p>
          <a:p>
            <a:endParaRPr lang="es-ES_tradnl" dirty="0"/>
          </a:p>
        </p:txBody>
      </p:sp>
      <p:sp>
        <p:nvSpPr>
          <p:cNvPr id="5" name="32 Marcador de número de diapositiva"/>
          <p:cNvSpPr>
            <a:spLocks noGrp="1"/>
          </p:cNvSpPr>
          <p:nvPr>
            <p:ph type="sldNum" sz="quarter" idx="11"/>
          </p:nvPr>
        </p:nvSpPr>
        <p:spPr>
          <a:xfrm>
            <a:off x="6886112" y="53071"/>
            <a:ext cx="2133600" cy="215900"/>
          </a:xfrm>
          <a:prstGeom prst="rect">
            <a:avLst/>
          </a:prstGeom>
        </p:spPr>
        <p:txBody>
          <a:bodyPr vert="horz" lIns="91440" tIns="45720" rIns="91440" bIns="45720" rtlCol="0" anchor="ctr"/>
          <a:lstStyle>
            <a:defPPr>
              <a:defRPr lang="en-US"/>
            </a:defPPr>
            <a:lvl1pPr algn="r" rtl="0" fontAlgn="base">
              <a:spcBef>
                <a:spcPct val="0"/>
              </a:spcBef>
              <a:spcAft>
                <a:spcPct val="0"/>
              </a:spcAft>
              <a:defRPr lang="es-ES" sz="800" b="1" kern="1200" smtClean="0">
                <a:solidFill>
                  <a:srgbClr val="808000"/>
                </a:solidFill>
                <a:latin typeface="Consolas" pitchFamily="49"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641E3000-C681-433C-A5C2-1B6E94BF0C1D}" type="slidenum">
              <a:rPr lang="es-ES" smtClean="0"/>
              <a:pPr/>
              <a:t>97</a:t>
            </a:fld>
            <a:endParaRPr lang="es-ES"/>
          </a:p>
        </p:txBody>
      </p:sp>
      <p:sp>
        <p:nvSpPr>
          <p:cNvPr id="8194" name="3 Marcador de número de diapositiva"/>
          <p:cNvSpPr txBox="1">
            <a:spLocks noGrp="1"/>
          </p:cNvSpPr>
          <p:nvPr/>
        </p:nvSpPr>
        <p:spPr bwMode="auto">
          <a:xfrm>
            <a:off x="8761413" y="6672263"/>
            <a:ext cx="433387" cy="288925"/>
          </a:xfrm>
          <a:prstGeom prst="rect">
            <a:avLst/>
          </a:prstGeom>
          <a:noFill/>
          <a:ln w="9525">
            <a:noFill/>
            <a:miter lim="800000"/>
            <a:headEnd/>
            <a:tailEnd/>
          </a:ln>
        </p:spPr>
        <p:txBody>
          <a:bodyPr/>
          <a:lstStyle/>
          <a:p>
            <a:pPr algn="r"/>
            <a:fld id="{5BC03913-26A5-49AE-8866-3B73839A7F6E}" type="slidenum">
              <a:rPr lang="es-ES" sz="1000">
                <a:solidFill>
                  <a:schemeClr val="bg1"/>
                </a:solidFill>
                <a:latin typeface="Trebuchet MS" pitchFamily="34" charset="0"/>
              </a:rPr>
              <a:pPr algn="r"/>
              <a:t>97</a:t>
            </a:fld>
            <a:endParaRPr lang="es-ES" sz="1000">
              <a:solidFill>
                <a:schemeClr val="bg1"/>
              </a:solidFill>
              <a:latin typeface="Trebuchet MS" pitchFamily="34" charset="0"/>
            </a:endParaRPr>
          </a:p>
        </p:txBody>
      </p:sp>
      <p:sp>
        <p:nvSpPr>
          <p:cNvPr id="6" name="5 Marcador de pie de página"/>
          <p:cNvSpPr>
            <a:spLocks noGrp="1"/>
          </p:cNvSpPr>
          <p:nvPr>
            <p:ph type="ftr" sz="quarter" idx="10"/>
          </p:nvPr>
        </p:nvSpPr>
        <p:spPr>
          <a:xfrm>
            <a:off x="133164" y="53071"/>
            <a:ext cx="4036500" cy="215899"/>
          </a:xfrm>
          <a:prstGeom prst="rect">
            <a:avLst/>
          </a:prstGeom>
        </p:spPr>
        <p:txBody>
          <a:bodyPr vert="horz" lIns="91440" tIns="45720" rIns="91440" bIns="45720" rtlCol="0" anchor="ctr"/>
          <a:lstStyle>
            <a:defPPr>
              <a:defRPr lang="en-US"/>
            </a:defPPr>
            <a:lvl1pPr algn="l" rtl="0" fontAlgn="base">
              <a:spcBef>
                <a:spcPct val="0"/>
              </a:spcBef>
              <a:spcAft>
                <a:spcPct val="0"/>
              </a:spcAft>
              <a:defRPr lang="es-ES" sz="800" b="1" kern="1200" dirty="0" smtClean="0">
                <a:solidFill>
                  <a:srgbClr val="808000"/>
                </a:solidFill>
                <a:latin typeface="Consolas" pitchFamily="49"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s-ES"/>
              <a:t>Lenguajes del triángulo SOA</a:t>
            </a:r>
          </a:p>
        </p:txBody>
      </p:sp>
    </p:spTree>
    <p:extLst>
      <p:ext uri="{BB962C8B-B14F-4D97-AF65-F5344CB8AC3E}">
        <p14:creationId xmlns:p14="http://schemas.microsoft.com/office/powerpoint/2010/main" val="1199327216"/>
      </p:ext>
    </p:extLst>
  </p:cSld>
  <p:clrMapOvr>
    <a:masterClrMapping/>
  </p:clrMapOvr>
</p:sld>
</file>

<file path=ppt/theme/theme1.xml><?xml version="1.0" encoding="utf-8"?>
<a:theme xmlns:a="http://schemas.openxmlformats.org/drawingml/2006/main" name="2_Kybele_Template.JMVARA.2010.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_Kybele_Template.JMVARA.2010.V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2_Kybele_Template.JMVARA.2010.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Kybele_Template.JMVARA.2010.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Kybele_Template.JMVARA.2010.V3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Kybele_Template.JMVARA.2010.V3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Kybele_Template.JMVARA.2010.V3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Kybele_Template.JMVARA.2010.V3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Kybele_Template.JMVARA.2010.V3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Kybele_Template.JMVARA.2010.V3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Kybele_Template.JMVARA.2010.V3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Kybele_Template.JMVARA.2010.V3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Kybele_Template.JMVARA.2010.V3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Kybele_Template.JMVARA.2010.V3 12">
        <a:dk1>
          <a:srgbClr val="000066"/>
        </a:dk1>
        <a:lt1>
          <a:srgbClr val="FFFFFF"/>
        </a:lt1>
        <a:dk2>
          <a:srgbClr val="000000"/>
        </a:dk2>
        <a:lt2>
          <a:srgbClr val="808080"/>
        </a:lt2>
        <a:accent1>
          <a:srgbClr val="99CCFF"/>
        </a:accent1>
        <a:accent2>
          <a:srgbClr val="CCCCFF"/>
        </a:accent2>
        <a:accent3>
          <a:srgbClr val="FFFFFF"/>
        </a:accent3>
        <a:accent4>
          <a:srgbClr val="000056"/>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Kybele_Template.JMVARA.2010.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_Kybele_Template.JMVARA.2010.V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2_Kybele_Template.JMVARA.2010.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Kybele_Template.JMVARA.2010.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Kybele_Template.JMVARA.2010.V3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Kybele_Template.JMVARA.2010.V3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Kybele_Template.JMVARA.2010.V3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Kybele_Template.JMVARA.2010.V3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Kybele_Template.JMVARA.2010.V3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Kybele_Template.JMVARA.2010.V3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Kybele_Template.JMVARA.2010.V3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Kybele_Template.JMVARA.2010.V3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Kybele_Template.JMVARA.2010.V3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Kybele_Template.JMVARA.2010.V3 12">
        <a:dk1>
          <a:srgbClr val="000066"/>
        </a:dk1>
        <a:lt1>
          <a:srgbClr val="FFFFFF"/>
        </a:lt1>
        <a:dk2>
          <a:srgbClr val="000000"/>
        </a:dk2>
        <a:lt2>
          <a:srgbClr val="808080"/>
        </a:lt2>
        <a:accent1>
          <a:srgbClr val="99CCFF"/>
        </a:accent1>
        <a:accent2>
          <a:srgbClr val="CCCCFF"/>
        </a:accent2>
        <a:accent3>
          <a:srgbClr val="FFFFFF"/>
        </a:accent3>
        <a:accent4>
          <a:srgbClr val="000056"/>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[IS-LADE-2010-11]TEMA I - Introduccion</Template>
  <TotalTime>27008</TotalTime>
  <Words>10483</Words>
  <Application>Microsoft Macintosh PowerPoint</Application>
  <PresentationFormat>Presentación en pantalla (4:3)</PresentationFormat>
  <Paragraphs>1360</Paragraphs>
  <Slides>97</Slides>
  <Notes>27</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97</vt:i4>
      </vt:variant>
    </vt:vector>
  </HeadingPairs>
  <TitlesOfParts>
    <vt:vector size="108" baseType="lpstr">
      <vt:lpstr>Arial</vt:lpstr>
      <vt:lpstr>Calibri</vt:lpstr>
      <vt:lpstr>Comic Sans MS</vt:lpstr>
      <vt:lpstr>Consolas</vt:lpstr>
      <vt:lpstr>Courier New</vt:lpstr>
      <vt:lpstr>Sansumi-DemiBold</vt:lpstr>
      <vt:lpstr>Times New Roman</vt:lpstr>
      <vt:lpstr>Trebuchet MS</vt:lpstr>
      <vt:lpstr>Wingdings</vt:lpstr>
      <vt:lpstr>2_Kybele_Template.JMVARA.2010.V3</vt:lpstr>
      <vt:lpstr>3_Kybele_Template.JMVARA.2010.V3</vt:lpstr>
      <vt:lpstr>Lenguajes del triángulo SOA  Service Development</vt:lpstr>
      <vt:lpstr>Agenda</vt:lpstr>
      <vt:lpstr>Lenguajes de SW  vs Operaciones SOA</vt:lpstr>
      <vt:lpstr>SOA con Servicios Web</vt:lpstr>
      <vt:lpstr>SOA con Servicios Web</vt:lpstr>
      <vt:lpstr>SOA con Servicios Web</vt:lpstr>
      <vt:lpstr>SOA con Servicios Web</vt:lpstr>
      <vt:lpstr>SOAP (Protocolo simple de acceso a objetos)</vt:lpstr>
      <vt:lpstr>SOAP - Protocolo simple de acceso a objetos </vt:lpstr>
      <vt:lpstr>Algunas de las Ventajas de SOAP </vt:lpstr>
      <vt:lpstr>Intercambio básico de mensajes en SOAP</vt:lpstr>
      <vt:lpstr>SOAP (Simple Object Access Protocol)</vt:lpstr>
      <vt:lpstr>Ejemplo mensaje SOAP petición</vt:lpstr>
      <vt:lpstr>Ejemplo mensaje SOAP respuesta</vt:lpstr>
      <vt:lpstr>Introducción a SOAP</vt:lpstr>
      <vt:lpstr>Estructura de un mensaje SOAP</vt:lpstr>
      <vt:lpstr>Anatomía de un mensaje SOAP</vt:lpstr>
      <vt:lpstr>SOAP Petición (ejemplo)</vt:lpstr>
      <vt:lpstr>SOAP Respuesta (ejemplo)</vt:lpstr>
      <vt:lpstr>Elementos SOAP:  Sobre (Envelope)</vt:lpstr>
      <vt:lpstr>Elementos SOAP: Encabezado (Header)</vt:lpstr>
      <vt:lpstr>Elementos SOAP: Cuerpo  (Body)</vt:lpstr>
      <vt:lpstr>Elementos SOAP: Error (Fault Element)</vt:lpstr>
      <vt:lpstr>Errores SOAP</vt:lpstr>
      <vt:lpstr>Ejemplo de Error SOAP</vt:lpstr>
      <vt:lpstr>Modelo de Procesamiento SOAP</vt:lpstr>
      <vt:lpstr>El atributo “role”</vt:lpstr>
      <vt:lpstr>El atributo “must-Understand”</vt:lpstr>
      <vt:lpstr>El atributo “relay”</vt:lpstr>
      <vt:lpstr>Bloques de encabezado:  MustUnderstand y Relay</vt:lpstr>
      <vt:lpstr>RPC usando SOAP</vt:lpstr>
      <vt:lpstr>RPC usando SOAP</vt:lpstr>
      <vt:lpstr>Invocación RPC</vt:lpstr>
      <vt:lpstr>Resultado RPC</vt:lpstr>
      <vt:lpstr>Implementar SOAP</vt:lpstr>
      <vt:lpstr>SOAP Remoting Architecture</vt:lpstr>
      <vt:lpstr>A More Involved Example </vt:lpstr>
      <vt:lpstr>Conversational SOAP  Message Exchange: A Request</vt:lpstr>
      <vt:lpstr>Conversational Exchange:  A Response</vt:lpstr>
      <vt:lpstr>Conversational Exchange: Completion</vt:lpstr>
      <vt:lpstr>WSDL (Lenguaje de Descripción de Servicios Web)</vt:lpstr>
      <vt:lpstr>WSDL (Web Services Description Language) </vt:lpstr>
      <vt:lpstr>Introducción a WSDL</vt:lpstr>
      <vt:lpstr>Introducción a WSDL</vt:lpstr>
      <vt:lpstr>Cómo iniciar un archivo WSDL</vt:lpstr>
      <vt:lpstr>Información abstracta del servicio web</vt:lpstr>
      <vt:lpstr>Información concreta de enlace del servicio web</vt:lpstr>
      <vt:lpstr>Especificación WSDL</vt:lpstr>
      <vt:lpstr>Componentes WSDL</vt:lpstr>
      <vt:lpstr>Definición de tipos WSDL  (Ejemplo Pizza)</vt:lpstr>
      <vt:lpstr>Ejemplo de tipos (Cotización de acciones) </vt:lpstr>
      <vt:lpstr>Definición de mensajes en WSDL</vt:lpstr>
      <vt:lpstr>Port Types </vt:lpstr>
      <vt:lpstr>Mensajes, Puertos y Operaciones en WSDL (Ejemplo Cotización de acciones)</vt:lpstr>
      <vt:lpstr>Operaciones en WSDL (Ejemplo Pizzas)</vt:lpstr>
      <vt:lpstr>Enlaces WSDL (Binding)</vt:lpstr>
      <vt:lpstr>Enlaces (usando HTTP bindings) en WSDL</vt:lpstr>
      <vt:lpstr>Definiendo Servicios en WSDL</vt:lpstr>
      <vt:lpstr>Servicios y finalización de un WSDL</vt:lpstr>
      <vt:lpstr>Ejemplo de Enlaces (sobre SMTP), Servicios y Puertos en  WSDL</vt:lpstr>
      <vt:lpstr>Estándares de Servicios Web</vt:lpstr>
      <vt:lpstr>Presentación de PowerPoint</vt:lpstr>
      <vt:lpstr>UDDI (Descripción, Descubrimiento e Interacción Universales –para servicios web-)</vt:lpstr>
      <vt:lpstr>UDDI (Universal Description, Discovery and Integration)</vt:lpstr>
      <vt:lpstr>Introducción a UDDI</vt:lpstr>
      <vt:lpstr>¿Cómo muestra UDDI la información de un servicio web?</vt:lpstr>
      <vt:lpstr>Entidades para cada tipo de sección en UDDI</vt:lpstr>
      <vt:lpstr>Entidades en UDDI</vt:lpstr>
      <vt:lpstr>Relación entre entidades en UDDI</vt:lpstr>
      <vt:lpstr>Ejemplo de Registro UDDI</vt:lpstr>
      <vt:lpstr>tModel e Instancia tModel</vt:lpstr>
      <vt:lpstr>Consulta a un UDDI</vt:lpstr>
      <vt:lpstr>SOA con Servicios Web</vt:lpstr>
      <vt:lpstr>SOA con Servicios Web</vt:lpstr>
      <vt:lpstr>SOA con Servicios Web</vt:lpstr>
      <vt:lpstr>SOA con Servicios Web</vt:lpstr>
      <vt:lpstr>SOA con Servicios Web</vt:lpstr>
      <vt:lpstr>SOA con Servicios Web</vt:lpstr>
      <vt:lpstr>SOA con Servicios Web</vt:lpstr>
      <vt:lpstr>Presentación de PowerPoint</vt:lpstr>
      <vt:lpstr>Presentación de PowerPoint</vt:lpstr>
      <vt:lpstr>WSDL</vt:lpstr>
      <vt:lpstr>WSDL</vt:lpstr>
      <vt:lpstr>Presentación de PowerPoint</vt:lpstr>
      <vt:lpstr>Presentación de PowerPoint</vt:lpstr>
      <vt:lpstr>Tecnologías middleware para integración</vt:lpstr>
      <vt:lpstr>Implementación de patrones SOA</vt:lpstr>
      <vt:lpstr>Implementación de patrones SOA</vt:lpstr>
      <vt:lpstr>Implementación de patrones SOA</vt:lpstr>
      <vt:lpstr>Implementación de patrones SOA</vt:lpstr>
      <vt:lpstr>Implementación de patrones SOA</vt:lpstr>
      <vt:lpstr>Implementación de patrones SOA</vt:lpstr>
      <vt:lpstr>Implementación de patrones SOA</vt:lpstr>
      <vt:lpstr>Implementación de patrones SOA</vt:lpstr>
      <vt:lpstr>En resumen:</vt:lpstr>
      <vt:lpstr>Review</vt:lpstr>
      <vt:lpstr>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IS-LADE: Introducción a la IS</dc:title>
  <dc:creator>Universidad Rey Juan Carlos</dc:creator>
  <cp:lastModifiedBy>Marcos López Sanz</cp:lastModifiedBy>
  <cp:revision>894</cp:revision>
  <cp:lastPrinted>2001-02-23T19:33:49Z</cp:lastPrinted>
  <dcterms:created xsi:type="dcterms:W3CDTF">2001-02-21T19:24:47Z</dcterms:created>
  <dcterms:modified xsi:type="dcterms:W3CDTF">2020-04-27T07:59:01Z</dcterms:modified>
</cp:coreProperties>
</file>