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388" r:id="rId2"/>
    <p:sldId id="451" r:id="rId3"/>
    <p:sldId id="526" r:id="rId4"/>
    <p:sldId id="527" r:id="rId5"/>
    <p:sldId id="528" r:id="rId6"/>
    <p:sldId id="529" r:id="rId7"/>
    <p:sldId id="530" r:id="rId8"/>
    <p:sldId id="531" r:id="rId9"/>
    <p:sldId id="536" r:id="rId10"/>
    <p:sldId id="537" r:id="rId11"/>
    <p:sldId id="538" r:id="rId12"/>
    <p:sldId id="455" r:id="rId13"/>
    <p:sldId id="483" r:id="rId14"/>
    <p:sldId id="484" r:id="rId15"/>
    <p:sldId id="485" r:id="rId16"/>
    <p:sldId id="486" r:id="rId17"/>
    <p:sldId id="487" r:id="rId18"/>
    <p:sldId id="519" r:id="rId19"/>
    <p:sldId id="522" r:id="rId20"/>
    <p:sldId id="520" r:id="rId21"/>
    <p:sldId id="488" r:id="rId22"/>
    <p:sldId id="524" r:id="rId23"/>
    <p:sldId id="492" r:id="rId24"/>
    <p:sldId id="493" r:id="rId25"/>
    <p:sldId id="494" r:id="rId26"/>
    <p:sldId id="495" r:id="rId27"/>
    <p:sldId id="496" r:id="rId28"/>
    <p:sldId id="497" r:id="rId29"/>
    <p:sldId id="498" r:id="rId30"/>
    <p:sldId id="499" r:id="rId31"/>
    <p:sldId id="500" r:id="rId32"/>
    <p:sldId id="501" r:id="rId33"/>
    <p:sldId id="502" r:id="rId34"/>
    <p:sldId id="503" r:id="rId35"/>
    <p:sldId id="504" r:id="rId36"/>
    <p:sldId id="505" r:id="rId37"/>
    <p:sldId id="506" r:id="rId38"/>
    <p:sldId id="507" r:id="rId39"/>
    <p:sldId id="525" r:id="rId40"/>
    <p:sldId id="509" r:id="rId41"/>
    <p:sldId id="510" r:id="rId42"/>
    <p:sldId id="511" r:id="rId43"/>
    <p:sldId id="512" r:id="rId44"/>
    <p:sldId id="513" r:id="rId45"/>
    <p:sldId id="514" r:id="rId46"/>
    <p:sldId id="516" r:id="rId47"/>
    <p:sldId id="523" r:id="rId48"/>
    <p:sldId id="517" r:id="rId49"/>
    <p:sldId id="518" r:id="rId50"/>
    <p:sldId id="456" r:id="rId51"/>
    <p:sldId id="457" r:id="rId52"/>
    <p:sldId id="481" r:id="rId53"/>
    <p:sldId id="482" r:id="rId54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1pPr>
    <a:lvl2pPr marL="4572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2pPr>
    <a:lvl3pPr marL="9144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3pPr>
    <a:lvl4pPr marL="13716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4pPr>
    <a:lvl5pPr marL="18288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42093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18"/>
    <p:restoredTop sz="94697"/>
  </p:normalViewPr>
  <p:slideViewPr>
    <p:cSldViewPr>
      <p:cViewPr varScale="1">
        <p:scale>
          <a:sx n="108" d="100"/>
          <a:sy n="108" d="100"/>
        </p:scale>
        <p:origin x="1616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7523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3656" y="22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charset="0"/>
              <a:buNone/>
              <a:defRPr sz="1200"/>
            </a:lvl1pPr>
          </a:lstStyle>
          <a:p>
            <a:fld id="{87E96D7E-5617-4C43-A20A-E2B4D9EE9BC6}" type="datetimeFigureOut">
              <a:rPr lang="es-ES" altLang="es-ES_tradnl"/>
              <a:pPr/>
              <a:t>11/5/20</a:t>
            </a:fld>
            <a:endParaRPr lang="es-ES_tradnl" alt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charset="0"/>
              <a:buNone/>
              <a:defRPr sz="1200"/>
            </a:lvl1pPr>
          </a:lstStyle>
          <a:p>
            <a:fld id="{7086A3F7-A00C-714A-8C18-BEE92F826A11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1105427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/>
          </a:p>
        </p:txBody>
      </p:sp>
      <p:sp>
        <p:nvSpPr>
          <p:cNvPr id="15363" name="AutoShape 2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/>
          </a:p>
        </p:txBody>
      </p:sp>
      <p:sp>
        <p:nvSpPr>
          <p:cNvPr id="15364" name="AutoShape 3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/>
          </a:p>
        </p:txBody>
      </p:sp>
      <p:sp>
        <p:nvSpPr>
          <p:cNvPr id="15365" name="AutoShape 4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/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/>
          </a:p>
        </p:txBody>
      </p:sp>
      <p:sp>
        <p:nvSpPr>
          <p:cNvPr id="15367" name="Text Box 6"/>
          <p:cNvSpPr txBox="1">
            <a:spLocks noChangeArrowheads="1"/>
          </p:cNvSpPr>
          <p:nvPr/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/>
          </a:p>
        </p:txBody>
      </p:sp>
      <p:sp>
        <p:nvSpPr>
          <p:cNvPr id="15368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0162" cy="383063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946150" y="4860925"/>
            <a:ext cx="5200650" cy="4598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680" tIns="47520" rIns="94680" bIns="475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noProof="0"/>
          </a:p>
        </p:txBody>
      </p:sp>
      <p:sp>
        <p:nvSpPr>
          <p:cNvPr id="15370" name="Text Box 9"/>
          <p:cNvSpPr txBox="1">
            <a:spLocks noChangeArrowheads="1"/>
          </p:cNvSpPr>
          <p:nvPr/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4022725" y="9723438"/>
            <a:ext cx="3070225" cy="50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680" tIns="47520" rIns="94680" bIns="4752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602F3FFA-96C8-8E44-ADB9-5772830EDF64}" type="slidenum">
              <a:rPr lang="en-GB" altLang="es-ES_tradnl"/>
              <a:pPr/>
              <a:t>‹Nº›</a:t>
            </a:fld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9441225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2500"/>
            <a:fld id="{F29D0278-C22A-4976-8A2F-BFE7DB19827E}" type="slidenum">
              <a:rPr lang="es-ES_tradnl" smtClean="0"/>
              <a:pPr defTabSz="952500"/>
              <a:t>1</a:t>
            </a:fld>
            <a:endParaRPr lang="es-ES_tradnl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06988" cy="3830638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75596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330E1F-9FDB-BD4C-9A8B-FB4AB83C28C2}" type="slidenum">
              <a:rPr lang="es-ES_tradnl" altLang="es-ES_tradnl"/>
              <a:pPr/>
              <a:t>10</a:t>
            </a:fld>
            <a:endParaRPr lang="es-ES_tradnl" altLang="es-ES_tradnl"/>
          </a:p>
        </p:txBody>
      </p:sp>
      <p:sp>
        <p:nvSpPr>
          <p:cNvPr id="95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</p:spPr>
        <p:txBody>
          <a:bodyPr/>
          <a:lstStyle/>
          <a:p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890088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4B5B38-B989-1846-8B33-A19C97B56592}" type="slidenum">
              <a:rPr lang="es-ES_tradnl" altLang="es-ES_tradnl"/>
              <a:pPr/>
              <a:t>11</a:t>
            </a:fld>
            <a:endParaRPr lang="es-ES_tradnl" altLang="es-ES_tradnl"/>
          </a:p>
        </p:txBody>
      </p:sp>
      <p:sp>
        <p:nvSpPr>
          <p:cNvPr id="95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958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</p:spPr>
        <p:txBody>
          <a:bodyPr/>
          <a:lstStyle/>
          <a:p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0179133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C7AAB5-793A-6B4B-94EA-8435D35470CB}" type="slidenum">
              <a:rPr lang="es-ES_tradnl" altLang="es-ES_tradnl"/>
              <a:pPr/>
              <a:t>12</a:t>
            </a:fld>
            <a:endParaRPr lang="es-ES_tradnl" altLang="es-ES_tradnl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06988" cy="3830638"/>
          </a:xfrm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8663962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8DEC0CD6-FA4A-CE4D-A97B-A1091E72CBE7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13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92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398252F8-5C06-A549-8157-4E8D3D91EC72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14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67587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3503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6FB7BC7F-012E-B043-BDE7-097037E9B133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15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5441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B7B56CC1-3C3B-AC43-BBF7-6707CD059FBC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16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779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3C3D3A6A-8325-3845-BD37-7BB3EDF721CF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17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6999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2D3F971B-173D-EC44-B619-F5D4A79A75F7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18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4925" cy="38354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940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D5EA14C8-1FE1-484C-9ED0-2E3F5CBA09DF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19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4925" cy="38354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44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C7AAB5-793A-6B4B-94EA-8435D35470CB}" type="slidenum">
              <a:rPr lang="es-ES_tradnl" altLang="es-ES_tradnl"/>
              <a:pPr/>
              <a:t>2</a:t>
            </a:fld>
            <a:endParaRPr lang="es-ES_tradnl" altLang="es-ES_tradnl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06988" cy="3830638"/>
          </a:xfrm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846418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D5EA14C8-1FE1-484C-9ED0-2E3F5CBA09DF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20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4925" cy="38354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6821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F844BBA6-E07E-5845-ABCA-D8903D885230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21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2141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802B251A-D950-8C4B-9510-19CF0CB3B51D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22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99331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99332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4743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8C6DBFB8-94F2-4140-BCDC-72027B28DBD3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23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4925" cy="38354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8685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BE9CF3B6-763B-3549-AE4F-C3027B50A13B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24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76803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4925" cy="38354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2493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1ACF4909-66BD-494C-ACA0-4E788E69A45D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25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9641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E94AD311-C9CD-684C-B9E7-E6507DF47C91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26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78851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9886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7E45D7F6-C4A4-2F46-8DE1-74C73941DDC8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27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79875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1123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D0D7958A-313E-1041-A88B-7CB0BE192125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28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80899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6830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E7600C92-A206-2848-BCE0-E600E15AA778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29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81923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69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3D2EDA4F-7918-D842-820B-6D80EB91112F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3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92163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B2AB26FE-BA06-4D42-B7B2-B087E910F31F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3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92164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0774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0C8196AA-5128-8646-B5C0-33C3E2A4120F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30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82947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0250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F8F16957-DD8B-FE49-8D3A-8463CA85A053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31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83971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83972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1600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B6479380-1BC0-F643-BBFB-E7B98BDB3DDA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32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84995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3211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369C8766-C47C-974D-AB1E-284689971783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33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86019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69460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31FB142A-FBED-B447-8CED-28B9DE633206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34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87043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2421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3043AA5A-9C5E-D142-9EFA-B83E7C82EB06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35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62331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2AB1445E-49DD-9C4B-BEB1-DA8E65CEA40F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36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89091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89092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595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E0C56114-CD74-6744-8A11-217863A9E2B5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37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90115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90116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849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9951E282-FECF-F640-895C-3B7795B589A8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38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91139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91140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44405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0B06FA19-43E9-5243-B432-3384689A354B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39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92163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539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8044894C-840E-A847-822E-09B7FEB896D2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94211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4DB71509-0048-774C-9FF4-C190C0BE57D2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4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94212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94213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323822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19D43E7E-EBD6-E14C-B4CE-F47361AA5B27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40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93187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7113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B7BED8C3-2162-4441-B1FA-016A2EE3CBA0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41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94211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94212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18128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84ED4473-02A7-7648-8FF7-CA20B3E43B2F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42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95235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95236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85804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E2226C98-E993-DC41-924A-D917E2F562BE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43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96259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6512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94710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C1FA0C03-A112-6342-B90D-A212C733A43D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44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97283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97284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53833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43D60F30-C1FE-A447-9F4D-4DE0744FE296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45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98307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98308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12608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CDF0EE0D-D879-B142-9B87-25C2ECC1276A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46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100355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10264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AAFC8E09-E55D-704D-B4E9-921C100040F6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47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4925" cy="38354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25788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A65D18C0-451C-8849-B8F0-726F0B36FAEB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48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101379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101380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37895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D365F78E-92CF-AC48-BCAE-D8BF857C5BD7}" type="slidenum">
              <a:rPr lang="en-GB" altLang="es-ES_tradnl" sz="1200">
                <a:solidFill>
                  <a:srgbClr val="000000"/>
                </a:solidFill>
              </a:rPr>
              <a:pPr eaLnBrk="1" hangingPunct="1"/>
              <a:t>49</a:t>
            </a:fld>
            <a:endParaRPr lang="en-GB" altLang="es-ES_tradnl" sz="1200">
              <a:solidFill>
                <a:srgbClr val="000000"/>
              </a:solidFill>
            </a:endParaRPr>
          </a:p>
        </p:txBody>
      </p:sp>
      <p:sp>
        <p:nvSpPr>
          <p:cNvPr id="102403" name="Text Box 1"/>
          <p:cNvSpPr txBox="1">
            <a:spLocks noChangeArrowheads="1"/>
          </p:cNvSpPr>
          <p:nvPr/>
        </p:nvSpPr>
        <p:spPr bwMode="auto">
          <a:xfrm>
            <a:off x="992188" y="768350"/>
            <a:ext cx="5113337" cy="3833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102404" name="Rectangle 2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2238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706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E617056-12E6-DA40-A3E0-81B55DB948A9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5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96259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10448A66-4BD5-794C-A433-8893AFF9E12B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5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96260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96261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535763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defTabSz="9477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defTabSz="9477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defTabSz="9477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defTabSz="9477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defTabSz="9477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</a:pPr>
            <a:fld id="{0F5EBC8A-1A1D-0F4A-A9B5-954220CA48DF}" type="slidenum">
              <a:rPr lang="es-ES_tradnl" altLang="es-ES_tradnl"/>
              <a:pPr>
                <a:spcBef>
                  <a:spcPct val="0"/>
                </a:spcBef>
              </a:pPr>
              <a:t>53</a:t>
            </a:fld>
            <a:endParaRPr lang="es-ES_tradnl" altLang="es-ES_tradnl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14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5E79BEC3-FA78-FD41-99FD-46756A63C78B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9830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31E6C4AD-8D3D-F644-970C-770A4B8289B9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9830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9830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3653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90F6CE20-7F80-F644-9F0D-C897BE168EB0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7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100355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C8C848BA-4E5B-A74C-96F4-9FCBCA7F7BDB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7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100356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4002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54711C-611F-6240-9EC1-374F155F2AC2}" type="slidenum">
              <a:rPr lang="es-ES_tradnl" altLang="es-ES_tradnl"/>
              <a:pPr/>
              <a:t>8</a:t>
            </a:fld>
            <a:endParaRPr lang="es-ES_tradnl" altLang="es-ES_tradnl"/>
          </a:p>
        </p:txBody>
      </p:sp>
      <p:sp>
        <p:nvSpPr>
          <p:cNvPr id="95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</p:spPr>
        <p:txBody>
          <a:bodyPr/>
          <a:lstStyle/>
          <a:p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4258258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54711C-611F-6240-9EC1-374F155F2AC2}" type="slidenum">
              <a:rPr lang="es-ES_tradnl" altLang="es-ES_tradnl"/>
              <a:pPr/>
              <a:t>9</a:t>
            </a:fld>
            <a:endParaRPr lang="es-ES_tradnl" altLang="es-ES_tradnl"/>
          </a:p>
        </p:txBody>
      </p:sp>
      <p:sp>
        <p:nvSpPr>
          <p:cNvPr id="95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</p:spPr>
        <p:txBody>
          <a:bodyPr/>
          <a:lstStyle/>
          <a:p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2506003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3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29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3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3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3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35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5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8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11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14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1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2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20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2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23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2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26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52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53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54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16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935F80-DF71-D144-B16B-DD11F0446271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7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24128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68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69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70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6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026482-F38C-F044-BE36-C07EAAE34B8B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7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84796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92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93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94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0338" y="341313"/>
            <a:ext cx="1941512" cy="567213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341313"/>
            <a:ext cx="5672138" cy="567213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6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757B9B-C234-B24F-9319-F7156E1E20D1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7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666409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16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17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18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41313"/>
            <a:ext cx="7766050" cy="45878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15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51F32C-53C8-CF49-9F40-382A04B223D8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6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2669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6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7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78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6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6A7987-7B6A-F24E-8F44-8A89BD71C8A4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7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8018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00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01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02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6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5A5027-07F0-0B4D-B29E-102DACFCFE08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7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80741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4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5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6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26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06825" cy="4794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5025" y="1219200"/>
            <a:ext cx="3806825" cy="4794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7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B2BE5C-6D49-474C-A149-55E1484AE251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8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5893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48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49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8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50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9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1A7A25-516E-2D48-ACB0-08D54D866479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20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57017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72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73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74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15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50095D5-15A6-EF4A-8707-119AAF312EA1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6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69658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296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297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298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59FFF3-EE4A-9E46-9630-60B47EBB7229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5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12728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320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321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6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322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7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AC19C95-D04A-964B-9E0E-A9F290B03346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8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4210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44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45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6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46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7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C1E060-A456-6643-885D-52CC3108259C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8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0816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41313"/>
            <a:ext cx="77660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_tradnl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66050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_tradnl"/>
              <a:t>Click to edit the outline text format</a:t>
            </a:r>
          </a:p>
          <a:p>
            <a:pPr lvl="1"/>
            <a:r>
              <a:rPr lang="en-GB" altLang="es-ES_tradnl"/>
              <a:t>Second Outline Level</a:t>
            </a:r>
          </a:p>
          <a:p>
            <a:pPr lvl="2"/>
            <a:r>
              <a:rPr lang="en-GB" altLang="es-ES_tradnl"/>
              <a:t>Third Outline Level</a:t>
            </a:r>
          </a:p>
          <a:p>
            <a:pPr lvl="3"/>
            <a:r>
              <a:rPr lang="en-GB" altLang="es-ES_tradnl"/>
              <a:t>Fourth Outline Level</a:t>
            </a:r>
          </a:p>
          <a:p>
            <a:pPr lvl="4"/>
            <a:r>
              <a:rPr lang="en-GB" altLang="es-ES_tradnl"/>
              <a:t>Fifth Outline Level</a:t>
            </a:r>
          </a:p>
          <a:p>
            <a:pPr lvl="4"/>
            <a:r>
              <a:rPr lang="en-GB" altLang="es-ES_tradnl"/>
              <a:t>Sixth Outline Level</a:t>
            </a:r>
          </a:p>
          <a:p>
            <a:pPr lvl="4"/>
            <a:r>
              <a:rPr lang="en-GB" altLang="es-ES_tradnl"/>
              <a:t>Seventh Outline Level</a:t>
            </a:r>
          </a:p>
          <a:p>
            <a:pPr lvl="4"/>
            <a:r>
              <a:rPr lang="en-GB" altLang="es-ES_tradnl"/>
              <a:t>Eighth Outline Level</a:t>
            </a:r>
          </a:p>
          <a:p>
            <a:pPr lvl="4"/>
            <a:r>
              <a:rPr lang="en-GB" altLang="es-ES_tradnl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7" r:id="rId16" imgW="7171041" imgH="2872989" progId="">
                  <p:embed/>
                </p:oleObj>
              </mc:Choice>
              <mc:Fallback>
                <p:oleObj r:id="rId16" imgW="7171041" imgH="2872989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8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charset="0"/>
              <a:buNone/>
              <a:defRPr sz="1400">
                <a:solidFill>
                  <a:srgbClr val="898989"/>
                </a:solidFill>
              </a:defRPr>
            </a:lvl1pPr>
          </a:lstStyle>
          <a:p>
            <a:fld id="{248B94D7-EC4E-184A-83FF-A353BA96F052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r>
              <a:rPr lang="en-GB" altLang="es-ES_tradnl"/>
              <a:t>Inteligencia Artificial  </a:t>
            </a:r>
          </a:p>
          <a:p>
            <a:r>
              <a:rPr lang="en-GB" altLang="es-ES_tradnl"/>
              <a:t>Grado en Ingeniería Informática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  <p:sldLayoutId id="2147484308" r:id="rId12"/>
  </p:sldLayoutIdLst>
  <p:transition>
    <p:fade/>
  </p:transition>
  <p:hf hd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5pPr>
      <a:lvl6pPr marL="4572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9144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1371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18288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36550" indent="-33655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0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36600" indent="-27940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1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1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38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9.bin"/><Relationship Id="rId9" Type="http://schemas.openxmlformats.org/officeDocument/2006/relationships/image" Target="../media/image6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4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_tradnl"/>
              <a:t>– </a:t>
            </a:r>
            <a:fld id="{9906514A-F84A-42D2-AE20-52B37E6277E9}" type="slidenum">
              <a:rPr lang="es-ES_tradnl" smtClean="0"/>
              <a:pPr/>
              <a:t>1</a:t>
            </a:fld>
            <a:r>
              <a:rPr lang="es-ES_tradnl"/>
              <a:t> –</a:t>
            </a:r>
            <a:endParaRPr lang="es-ES_tradnl" sz="1400"/>
          </a:p>
        </p:txBody>
      </p:sp>
      <p:sp>
        <p:nvSpPr>
          <p:cNvPr id="6149" name="Rectangle 4099"/>
          <p:cNvSpPr>
            <a:spLocks noChangeArrowheads="1"/>
          </p:cNvSpPr>
          <p:nvPr/>
        </p:nvSpPr>
        <p:spPr bwMode="auto">
          <a:xfrm>
            <a:off x="911225" y="4478338"/>
            <a:ext cx="72675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s-ES_tradnl" sz="2200" i="1" dirty="0">
                <a:solidFill>
                  <a:schemeClr val="tx1"/>
                </a:solidFill>
              </a:rPr>
              <a:t>Año académico 2019/20</a:t>
            </a:r>
          </a:p>
          <a:p>
            <a:pPr algn="ctr">
              <a:spcBef>
                <a:spcPct val="30000"/>
              </a:spcBef>
            </a:pPr>
            <a:r>
              <a:rPr lang="es-ES_tradnl" sz="2000" i="1" dirty="0">
                <a:solidFill>
                  <a:schemeClr val="tx1"/>
                </a:solidFill>
              </a:rPr>
              <a:t>Profesores: </a:t>
            </a:r>
            <a:br>
              <a:rPr lang="es-ES_tradnl" sz="2000" i="1" dirty="0">
                <a:solidFill>
                  <a:schemeClr val="tx1"/>
                </a:solidFill>
              </a:rPr>
            </a:br>
            <a:r>
              <a:rPr lang="es-ES_tradnl" sz="2000" i="1" dirty="0">
                <a:solidFill>
                  <a:schemeClr val="tx1"/>
                </a:solidFill>
              </a:rPr>
              <a:t>Alberto Fernández Gil, Holger Billhardt</a:t>
            </a:r>
          </a:p>
        </p:txBody>
      </p:sp>
      <p:graphicFrame>
        <p:nvGraphicFramePr>
          <p:cNvPr id="6146" name="Object 4100"/>
          <p:cNvGraphicFramePr>
            <a:graphicFrameLocks noChangeAspect="1"/>
          </p:cNvGraphicFramePr>
          <p:nvPr/>
        </p:nvGraphicFramePr>
        <p:xfrm>
          <a:off x="911225" y="1536700"/>
          <a:ext cx="1798638" cy="220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56" name="Foto de Photo Editor" r:id="rId4" imgW="1143099" imgH="1402202" progId="">
                  <p:embed/>
                </p:oleObj>
              </mc:Choice>
              <mc:Fallback>
                <p:oleObj name="Foto de Photo Editor" r:id="rId4" imgW="1143099" imgH="140220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225" y="1536700"/>
                        <a:ext cx="1798638" cy="220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9900">
                                <a:alpha val="50000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3162300" y="2565400"/>
            <a:ext cx="540702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ts val="3400"/>
              </a:lnSpc>
              <a:spcBef>
                <a:spcPts val="4000"/>
              </a:spcBef>
            </a:pPr>
            <a:r>
              <a:rPr lang="es-ES_tradnl" sz="2800" b="1" dirty="0">
                <a:solidFill>
                  <a:srgbClr val="333399"/>
                </a:solidFill>
                <a:latin typeface="Arial" charset="0"/>
              </a:rPr>
              <a:t>Aprendizaje </a:t>
            </a:r>
            <a:r>
              <a:rPr lang="es-ES_tradnl" sz="2800" b="1" dirty="0" err="1">
                <a:solidFill>
                  <a:srgbClr val="333399"/>
                </a:solidFill>
                <a:latin typeface="Arial" charset="0"/>
              </a:rPr>
              <a:t>autom</a:t>
            </a:r>
            <a:r>
              <a:rPr lang="es-ES" sz="2800" b="1" dirty="0">
                <a:solidFill>
                  <a:srgbClr val="333399"/>
                </a:solidFill>
                <a:latin typeface="Arial" charset="0"/>
              </a:rPr>
              <a:t>ático</a:t>
            </a:r>
            <a:endParaRPr lang="es-ES_tradnl" sz="2800" b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3162300" y="1922463"/>
            <a:ext cx="54070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3400"/>
              </a:lnSpc>
              <a:spcBef>
                <a:spcPts val="4000"/>
              </a:spcBef>
            </a:pPr>
            <a:r>
              <a:rPr lang="es-ES_tradnl" sz="3200" b="1" dirty="0">
                <a:solidFill>
                  <a:srgbClr val="333399"/>
                </a:solidFill>
                <a:latin typeface="Arial" charset="0"/>
              </a:rPr>
              <a:t>Inteligencia Artificial:</a:t>
            </a:r>
          </a:p>
        </p:txBody>
      </p:sp>
    </p:spTree>
    <p:extLst>
      <p:ext uri="{BB962C8B-B14F-4D97-AF65-F5344CB8AC3E}">
        <p14:creationId xmlns:p14="http://schemas.microsoft.com/office/powerpoint/2010/main" val="370335287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altLang="es-ES_tradnl"/>
              <a:t>– </a:t>
            </a:r>
            <a:fld id="{F58D0673-BD08-9B42-A6B2-D3D4F7B4EA53}" type="slidenum">
              <a:rPr lang="es-ES_tradnl" altLang="es-ES_tradnl"/>
              <a:pPr/>
              <a:t>10</a:t>
            </a:fld>
            <a:r>
              <a:rPr lang="es-ES_tradnl" altLang="es-ES_tradnl"/>
              <a:t> –</a:t>
            </a:r>
            <a:endParaRPr lang="es-ES_tradnl" altLang="es-ES_tradnl" sz="1400"/>
          </a:p>
        </p:txBody>
      </p:sp>
      <p:sp>
        <p:nvSpPr>
          <p:cNvPr id="955394" name="Rectangle 2"/>
          <p:cNvSpPr>
            <a:spLocks noChangeArrowheads="1"/>
          </p:cNvSpPr>
          <p:nvPr/>
        </p:nvSpPr>
        <p:spPr bwMode="auto">
          <a:xfrm>
            <a:off x="468313" y="1093788"/>
            <a:ext cx="7961312" cy="501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284163" indent="-284163" algn="l"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60413" indent="-285750" algn="l">
              <a:buChar char="–"/>
              <a:defRPr>
                <a:solidFill>
                  <a:schemeClr val="tx1"/>
                </a:solidFill>
                <a:latin typeface="Times New Roman" charset="0"/>
              </a:defRPr>
            </a:lvl2pPr>
            <a:lvl3pPr marL="1179513" indent="-228600" algn="l"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s-ES" altLang="es-ES_tradnl"/>
              <a:t>Idea:</a:t>
            </a:r>
          </a:p>
          <a:p>
            <a:pPr lvl="1"/>
            <a:r>
              <a:rPr lang="es-ES" altLang="es-ES_tradnl" sz="1800"/>
              <a:t>Ningún clasificador es ideal</a:t>
            </a:r>
          </a:p>
          <a:p>
            <a:pPr lvl="1"/>
            <a:r>
              <a:rPr lang="es-ES" altLang="es-ES_tradnl" sz="1800"/>
              <a:t>Utilizar varios clasificadores y combinar sus resultados</a:t>
            </a:r>
          </a:p>
          <a:p>
            <a:pPr lvl="1"/>
            <a:r>
              <a:rPr lang="es-ES" altLang="es-ES_tradnl" sz="1800"/>
              <a:t>Ventaja: se puede obtener mejores resultados</a:t>
            </a:r>
          </a:p>
          <a:p>
            <a:pPr lvl="1"/>
            <a:r>
              <a:rPr lang="es-ES" altLang="es-ES_tradnl" sz="1800"/>
              <a:t>Desventaja: mayor coste computacional</a:t>
            </a:r>
          </a:p>
          <a:p>
            <a:endParaRPr lang="es-ES" altLang="es-ES_tradnl"/>
          </a:p>
          <a:p>
            <a:r>
              <a:rPr lang="es-ES" altLang="es-ES_tradnl" i="1"/>
              <a:t>Boosting:</a:t>
            </a:r>
          </a:p>
          <a:p>
            <a:pPr lvl="1"/>
            <a:r>
              <a:rPr lang="es-ES" altLang="es-ES_tradnl" sz="1800"/>
              <a:t>dar pesos a los ejemplos; inicialmente todos tienen un peso 1</a:t>
            </a:r>
          </a:p>
          <a:p>
            <a:pPr lvl="1"/>
            <a:r>
              <a:rPr lang="es-ES" altLang="es-ES_tradnl" sz="1800"/>
              <a:t>aprender una hipótesis </a:t>
            </a:r>
            <a:r>
              <a:rPr lang="es-ES" altLang="es-ES_tradnl" sz="1800" i="1"/>
              <a:t>h</a:t>
            </a:r>
            <a:r>
              <a:rPr lang="es-ES" altLang="es-ES_tradnl" sz="1800" i="1" baseline="-25000"/>
              <a:t>1</a:t>
            </a:r>
            <a:r>
              <a:rPr lang="es-ES" altLang="es-ES_tradnl" sz="1800"/>
              <a:t> con los ejemplos E</a:t>
            </a:r>
          </a:p>
          <a:p>
            <a:pPr lvl="1"/>
            <a:r>
              <a:rPr lang="es-ES" altLang="es-ES_tradnl" sz="1800"/>
              <a:t>aumentar el peso de los ejemplos mal clasificados por </a:t>
            </a:r>
            <a:r>
              <a:rPr lang="es-ES" altLang="es-ES_tradnl" sz="1800" i="1"/>
              <a:t>h</a:t>
            </a:r>
            <a:r>
              <a:rPr lang="es-ES" altLang="es-ES_tradnl" sz="1800" i="1" baseline="-25000"/>
              <a:t>1</a:t>
            </a:r>
            <a:r>
              <a:rPr lang="es-ES" altLang="es-ES_tradnl" sz="1800"/>
              <a:t> y disminuir los pesos de los ejemplos bien clasificados por </a:t>
            </a:r>
            <a:r>
              <a:rPr lang="es-ES" altLang="es-ES_tradnl" sz="1800" i="1"/>
              <a:t>h</a:t>
            </a:r>
            <a:r>
              <a:rPr lang="es-ES" altLang="es-ES_tradnl" sz="1800" i="1" baseline="-25000"/>
              <a:t>1</a:t>
            </a:r>
            <a:r>
              <a:rPr lang="es-ES" altLang="es-ES_tradnl" sz="1800"/>
              <a:t> </a:t>
            </a:r>
          </a:p>
          <a:p>
            <a:pPr lvl="1"/>
            <a:r>
              <a:rPr lang="es-ES" altLang="es-ES_tradnl" sz="1800"/>
              <a:t>aprender una nueva hipótesis </a:t>
            </a:r>
            <a:r>
              <a:rPr lang="es-ES" altLang="es-ES_tradnl" sz="1800" i="1"/>
              <a:t>h</a:t>
            </a:r>
            <a:r>
              <a:rPr lang="es-ES" altLang="es-ES_tradnl" sz="1800" i="1" baseline="-25000"/>
              <a:t>2</a:t>
            </a:r>
            <a:r>
              <a:rPr lang="es-ES" altLang="es-ES_tradnl" sz="1800"/>
              <a:t> con los ejemplos</a:t>
            </a:r>
          </a:p>
          <a:p>
            <a:pPr lvl="1"/>
            <a:r>
              <a:rPr lang="es-ES" altLang="es-ES_tradnl" sz="1800"/>
              <a:t>repite el proceso x veces</a:t>
            </a:r>
          </a:p>
          <a:p>
            <a:pPr lvl="1"/>
            <a:r>
              <a:rPr lang="es-ES" altLang="es-ES_tradnl" sz="1800"/>
              <a:t>usar como clasificador una media ponderada de las hipótesis h</a:t>
            </a:r>
            <a:r>
              <a:rPr lang="es-ES" altLang="es-ES_tradnl" sz="1800" baseline="-25000"/>
              <a:t>1</a:t>
            </a:r>
            <a:r>
              <a:rPr lang="es-ES" altLang="es-ES_tradnl" sz="1800"/>
              <a:t>, h</a:t>
            </a:r>
            <a:r>
              <a:rPr lang="es-ES" altLang="es-ES_tradnl" sz="1800" baseline="-25000"/>
              <a:t>2</a:t>
            </a:r>
            <a:r>
              <a:rPr lang="es-ES" altLang="es-ES_tradnl" sz="1800"/>
              <a:t>, …  </a:t>
            </a:r>
          </a:p>
        </p:txBody>
      </p:sp>
      <p:sp>
        <p:nvSpPr>
          <p:cNvPr id="9553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Combinar clasificadores</a:t>
            </a:r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48782583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altLang="es-ES_tradnl"/>
              <a:t>– </a:t>
            </a:r>
            <a:fld id="{B6DBC831-382C-4745-93B3-001DBF796DE5}" type="slidenum">
              <a:rPr lang="es-ES_tradnl" altLang="es-ES_tradnl"/>
              <a:pPr/>
              <a:t>11</a:t>
            </a:fld>
            <a:r>
              <a:rPr lang="es-ES_tradnl" altLang="es-ES_tradnl"/>
              <a:t> –</a:t>
            </a:r>
            <a:endParaRPr lang="es-ES_tradnl" altLang="es-ES_tradnl" sz="1400"/>
          </a:p>
        </p:txBody>
      </p:sp>
      <p:sp>
        <p:nvSpPr>
          <p:cNvPr id="957442" name="Rectangle 2"/>
          <p:cNvSpPr>
            <a:spLocks noChangeArrowheads="1"/>
          </p:cNvSpPr>
          <p:nvPr/>
        </p:nvSpPr>
        <p:spPr bwMode="auto">
          <a:xfrm>
            <a:off x="468313" y="1093788"/>
            <a:ext cx="7961312" cy="501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284163" indent="-284163" algn="l"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60413" indent="-285750" algn="l">
              <a:buChar char="–"/>
              <a:defRPr>
                <a:solidFill>
                  <a:schemeClr val="tx1"/>
                </a:solidFill>
                <a:latin typeface="Times New Roman" charset="0"/>
              </a:defRPr>
            </a:lvl2pPr>
            <a:lvl3pPr marL="1179513" indent="-228600" algn="l"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s-ES" altLang="es-ES_tradnl" i="1"/>
              <a:t>Bagging:</a:t>
            </a:r>
          </a:p>
          <a:p>
            <a:pPr lvl="1"/>
            <a:r>
              <a:rPr lang="es-ES" altLang="es-ES_tradnl" sz="1800"/>
              <a:t>Dado un conjunto de ejemplos, genera n nuevos conjuntos del mismo tamaño (de forma aleatoria , tal que algunos ejemplos falten y otros estén duplicados)</a:t>
            </a:r>
          </a:p>
          <a:p>
            <a:pPr lvl="1"/>
            <a:r>
              <a:rPr lang="es-ES" altLang="es-ES_tradnl" sz="1800"/>
              <a:t>aprende una hipótesis (clasificador) para cada conjunto generado</a:t>
            </a:r>
          </a:p>
          <a:p>
            <a:pPr lvl="1"/>
            <a:r>
              <a:rPr lang="es-ES" altLang="es-ES_tradnl" sz="1800"/>
              <a:t>Finalmente utilice como clasificador la media de los n clasificadores aprendidos</a:t>
            </a:r>
          </a:p>
          <a:p>
            <a:r>
              <a:rPr lang="es-ES" altLang="es-ES_tradnl" i="1"/>
              <a:t>Stacking:</a:t>
            </a:r>
          </a:p>
          <a:p>
            <a:pPr lvl="1"/>
            <a:r>
              <a:rPr lang="es-ES" altLang="es-ES_tradnl" sz="1800"/>
              <a:t>aprender clasificadores con varios algoritmos distintos sobre el mismo conjunto de ejemplos de entrenamiento</a:t>
            </a:r>
          </a:p>
          <a:p>
            <a:pPr lvl="1"/>
            <a:r>
              <a:rPr lang="es-ES" altLang="es-ES_tradnl" sz="1800"/>
              <a:t>combinar los clasificadores usando meta-clasificadores:</a:t>
            </a:r>
          </a:p>
          <a:p>
            <a:pPr lvl="2"/>
            <a:r>
              <a:rPr lang="es-ES" altLang="es-ES_tradnl"/>
              <a:t>combinaciones lineales de los resultados de los distintos clasificadores</a:t>
            </a:r>
          </a:p>
          <a:p>
            <a:pPr lvl="2"/>
            <a:r>
              <a:rPr lang="es-ES" altLang="es-ES_tradnl"/>
              <a:t>asignar ejemplos según características a determinados clasificadores</a:t>
            </a:r>
          </a:p>
          <a:p>
            <a:pPr lvl="2"/>
            <a:r>
              <a:rPr lang="es-ES" altLang="es-ES_tradnl"/>
              <a:t>…</a:t>
            </a:r>
          </a:p>
        </p:txBody>
      </p:sp>
      <p:sp>
        <p:nvSpPr>
          <p:cNvPr id="9574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Combinar clasificadores</a:t>
            </a:r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3230764688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1733550" y="4869160"/>
            <a:ext cx="6870898" cy="432048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dirty="0"/>
              <a:t>Aprendizaje Automático</a:t>
            </a:r>
            <a:endParaRPr lang="es-ES_tradnl" altLang="es-ES_tradnl" b="0" dirty="0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957388" y="1412776"/>
            <a:ext cx="6647060" cy="117475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100000"/>
              </a:spcBef>
              <a:buFontTx/>
              <a:buNone/>
            </a:pPr>
            <a:r>
              <a:rPr lang="es-ES" altLang="es-ES_tradnl" dirty="0"/>
              <a:t>	Aprendizaje automático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1	Introducción al aprendizaje automático	 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2 	Aprendizaje Supervisado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3	Aprendizaje de </a:t>
            </a:r>
            <a:r>
              <a:rPr lang="es-ES" altLang="es-ES_tradnl" dirty="0"/>
              <a:t>á</a:t>
            </a:r>
            <a:r>
              <a:rPr lang="es-ES_tradnl" altLang="es-ES_tradnl" dirty="0" err="1"/>
              <a:t>rboles</a:t>
            </a:r>
            <a:r>
              <a:rPr lang="es-ES_tradnl" altLang="es-ES_tradnl" dirty="0"/>
              <a:t> de decisión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4	Aprendizaje de redes neuronales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5	</a:t>
            </a:r>
            <a:r>
              <a:rPr lang="es-ES_tradnl" altLang="es-ES_tradnl" dirty="0" err="1"/>
              <a:t>Evaluaci</a:t>
            </a:r>
            <a:r>
              <a:rPr lang="es-ES" altLang="es-ES_tradnl" dirty="0" err="1"/>
              <a:t>ón</a:t>
            </a:r>
            <a:r>
              <a:rPr lang="es-ES" altLang="es-ES_tradnl" dirty="0"/>
              <a:t> de métodos de aprendizaje supervisado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6	 Algoritmos genéticos y otros m</a:t>
            </a:r>
            <a:r>
              <a:rPr lang="es-ES" altLang="es-ES_tradnl" dirty="0" err="1"/>
              <a:t>étodos</a:t>
            </a:r>
            <a:r>
              <a:rPr lang="es-ES" altLang="es-ES_tradnl" dirty="0"/>
              <a:t> de aprendizaje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29091177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Motivación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685800" y="1136650"/>
            <a:ext cx="7772400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36600" indent="-2794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La </a:t>
            </a:r>
            <a:r>
              <a:rPr lang="es-ES_tradnl" altLang="es-ES_tradnl" sz="2000" b="1" dirty="0">
                <a:solidFill>
                  <a:srgbClr val="000000"/>
                </a:solidFill>
              </a:rPr>
              <a:t>evolución</a:t>
            </a:r>
            <a:r>
              <a:rPr lang="es-ES_tradnl" altLang="es-ES_tradnl" sz="2000" dirty="0">
                <a:solidFill>
                  <a:srgbClr val="000000"/>
                </a:solidFill>
              </a:rPr>
              <a:t> es un principio exitoso para la </a:t>
            </a:r>
            <a:r>
              <a:rPr lang="es-ES_tradnl" altLang="es-ES_tradnl" sz="2000" b="1" dirty="0">
                <a:solidFill>
                  <a:srgbClr val="000000"/>
                </a:solidFill>
              </a:rPr>
              <a:t>seleccionar</a:t>
            </a:r>
            <a:r>
              <a:rPr lang="es-ES_tradnl" altLang="es-ES_tradnl" sz="2000" dirty="0">
                <a:solidFill>
                  <a:srgbClr val="000000"/>
                </a:solidFill>
              </a:rPr>
              <a:t> individuos capaces de sobrevivir en un entorno. </a:t>
            </a:r>
          </a:p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Idea:  imitar la selección natural para </a:t>
            </a:r>
            <a:r>
              <a:rPr lang="es-ES_tradnl" altLang="es-ES_tradnl" sz="2000" b="1" dirty="0">
                <a:solidFill>
                  <a:srgbClr val="000000"/>
                </a:solidFill>
              </a:rPr>
              <a:t>aprender hipótesis </a:t>
            </a:r>
            <a:r>
              <a:rPr lang="es-ES_tradnl" altLang="es-ES_tradnl" sz="2000" dirty="0">
                <a:solidFill>
                  <a:srgbClr val="000000"/>
                </a:solidFill>
              </a:rPr>
              <a:t>de un determinado concepto objetivo</a:t>
            </a:r>
          </a:p>
          <a:p>
            <a:pPr lvl="1" eaLnBrk="1" hangingPunct="1">
              <a:spcBef>
                <a:spcPts val="700"/>
              </a:spcBef>
              <a:buFont typeface="Times New Roman" charset="0"/>
              <a:buAutoNum type="arabicParenR"/>
            </a:pPr>
            <a:r>
              <a:rPr lang="es-ES_tradnl" altLang="es-ES_tradnl" sz="2000" dirty="0">
                <a:solidFill>
                  <a:srgbClr val="000000"/>
                </a:solidFill>
              </a:rPr>
              <a:t>Una posible hipótesis se formaliza como un individuo que lucha para la sobrevivencia dentro de una población de individuos</a:t>
            </a:r>
          </a:p>
          <a:p>
            <a:pPr lvl="1" eaLnBrk="1" hangingPunct="1">
              <a:spcBef>
                <a:spcPts val="700"/>
              </a:spcBef>
              <a:buFont typeface="Times New Roman" charset="0"/>
              <a:buAutoNum type="arabicParenR"/>
            </a:pPr>
            <a:r>
              <a:rPr lang="es-ES_tradnl" altLang="es-ES_tradnl" sz="2000" dirty="0">
                <a:solidFill>
                  <a:srgbClr val="000000"/>
                </a:solidFill>
              </a:rPr>
              <a:t>Solo los mejores sobreviven y se reproducen</a:t>
            </a:r>
          </a:p>
          <a:p>
            <a:pPr marL="1206500" lvl="2" indent="-342900" eaLnBrk="1" hangingPunct="1">
              <a:spcBef>
                <a:spcPts val="700"/>
              </a:spcBef>
              <a:buFont typeface="Arial" charset="0"/>
              <a:buChar char="•"/>
            </a:pPr>
            <a:r>
              <a:rPr lang="es-ES_tradnl" altLang="es-ES_tradnl" sz="2000" dirty="0" err="1">
                <a:solidFill>
                  <a:srgbClr val="000000"/>
                </a:solidFill>
              </a:rPr>
              <a:t>Reproducci</a:t>
            </a:r>
            <a:r>
              <a:rPr lang="es-ES" altLang="es-ES_tradnl" sz="2000" dirty="0" err="1">
                <a:solidFill>
                  <a:srgbClr val="000000"/>
                </a:solidFill>
              </a:rPr>
              <a:t>ón</a:t>
            </a:r>
            <a:r>
              <a:rPr lang="es-ES" altLang="es-ES_tradnl" sz="2000" dirty="0">
                <a:solidFill>
                  <a:srgbClr val="000000"/>
                </a:solidFill>
              </a:rPr>
              <a:t>: </a:t>
            </a:r>
          </a:p>
          <a:p>
            <a:pPr marL="1663700" lvl="3" indent="-342900" eaLnBrk="1" hangingPunct="1">
              <a:spcBef>
                <a:spcPts val="700"/>
              </a:spcBef>
              <a:buFont typeface="Arial" charset="0"/>
              <a:buChar char="•"/>
            </a:pPr>
            <a:r>
              <a:rPr lang="es-ES" altLang="es-ES_tradnl" sz="2000" dirty="0">
                <a:solidFill>
                  <a:srgbClr val="000000"/>
                </a:solidFill>
              </a:rPr>
              <a:t>creación de hijos </a:t>
            </a:r>
            <a:r>
              <a:rPr lang="es-ES" altLang="es-ES_tradnl" sz="2000" dirty="0" err="1">
                <a:solidFill>
                  <a:srgbClr val="000000"/>
                </a:solidFill>
              </a:rPr>
              <a:t>geneticamente</a:t>
            </a:r>
            <a:r>
              <a:rPr lang="es-ES" altLang="es-ES_tradnl" sz="2000" dirty="0">
                <a:solidFill>
                  <a:srgbClr val="000000"/>
                </a:solidFill>
              </a:rPr>
              <a:t> similares y con pequeños cambios (mutaciones)</a:t>
            </a:r>
          </a:p>
          <a:p>
            <a:pPr marL="1206500" lvl="2" indent="-342900" eaLnBrk="1" hangingPunct="1">
              <a:spcBef>
                <a:spcPts val="700"/>
              </a:spcBef>
              <a:buFont typeface="Arial" charset="0"/>
              <a:buChar char="•"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700"/>
              </a:spcBef>
              <a:buFont typeface="Times New Roman" charset="0"/>
              <a:buAutoNum type="arabicParenR"/>
            </a:pPr>
            <a:endParaRPr lang="es-ES_tradnl" altLang="es-ES_tradnl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98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3 Datos"/>
          <p:cNvSpPr>
            <a:spLocks noChangeArrowheads="1"/>
          </p:cNvSpPr>
          <p:nvPr/>
        </p:nvSpPr>
        <p:spPr bwMode="auto">
          <a:xfrm>
            <a:off x="685800" y="4038600"/>
            <a:ext cx="7696200" cy="1371600"/>
          </a:xfrm>
          <a:prstGeom prst="flowChartInputOutput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39" name="38 Forma libre"/>
          <p:cNvSpPr>
            <a:spLocks noChangeArrowheads="1"/>
          </p:cNvSpPr>
          <p:nvPr/>
        </p:nvSpPr>
        <p:spPr bwMode="auto">
          <a:xfrm>
            <a:off x="2133600" y="4038600"/>
            <a:ext cx="1524000" cy="1295400"/>
          </a:xfrm>
          <a:custGeom>
            <a:avLst/>
            <a:gdLst>
              <a:gd name="T0" fmla="*/ 70466 w 1429789"/>
              <a:gd name="T1" fmla="*/ 1746485 h 931026"/>
              <a:gd name="T2" fmla="*/ 90599 w 1429789"/>
              <a:gd name="T3" fmla="*/ 1813656 h 931026"/>
              <a:gd name="T4" fmla="*/ 110732 w 1429789"/>
              <a:gd name="T5" fmla="*/ 1858438 h 931026"/>
              <a:gd name="T6" fmla="*/ 140932 w 1429789"/>
              <a:gd name="T7" fmla="*/ 2015176 h 931026"/>
              <a:gd name="T8" fmla="*/ 201332 w 1429789"/>
              <a:gd name="T9" fmla="*/ 2104738 h 931026"/>
              <a:gd name="T10" fmla="*/ 261732 w 1429789"/>
              <a:gd name="T11" fmla="*/ 2149519 h 931026"/>
              <a:gd name="T12" fmla="*/ 322132 w 1429789"/>
              <a:gd name="T13" fmla="*/ 2239083 h 931026"/>
              <a:gd name="T14" fmla="*/ 382529 w 1429789"/>
              <a:gd name="T15" fmla="*/ 2283861 h 931026"/>
              <a:gd name="T16" fmla="*/ 442929 w 1429789"/>
              <a:gd name="T17" fmla="*/ 2351038 h 931026"/>
              <a:gd name="T18" fmla="*/ 513396 w 1429789"/>
              <a:gd name="T19" fmla="*/ 2418209 h 931026"/>
              <a:gd name="T20" fmla="*/ 614062 w 1429789"/>
              <a:gd name="T21" fmla="*/ 2440600 h 931026"/>
              <a:gd name="T22" fmla="*/ 724795 w 1429789"/>
              <a:gd name="T23" fmla="*/ 2485382 h 931026"/>
              <a:gd name="T24" fmla="*/ 875793 w 1429789"/>
              <a:gd name="T25" fmla="*/ 2507773 h 931026"/>
              <a:gd name="T26" fmla="*/ 1298591 w 1429789"/>
              <a:gd name="T27" fmla="*/ 2485382 h 931026"/>
              <a:gd name="T28" fmla="*/ 1439524 w 1429789"/>
              <a:gd name="T29" fmla="*/ 2462989 h 931026"/>
              <a:gd name="T30" fmla="*/ 1540189 w 1429789"/>
              <a:gd name="T31" fmla="*/ 2395816 h 931026"/>
              <a:gd name="T32" fmla="*/ 1580455 w 1429789"/>
              <a:gd name="T33" fmla="*/ 2328645 h 931026"/>
              <a:gd name="T34" fmla="*/ 1620722 w 1429789"/>
              <a:gd name="T35" fmla="*/ 2239083 h 931026"/>
              <a:gd name="T36" fmla="*/ 1640854 w 1429789"/>
              <a:gd name="T37" fmla="*/ 2149519 h 931026"/>
              <a:gd name="T38" fmla="*/ 1660988 w 1429789"/>
              <a:gd name="T39" fmla="*/ 1970392 h 931026"/>
              <a:gd name="T40" fmla="*/ 1701255 w 1429789"/>
              <a:gd name="T41" fmla="*/ 1858438 h 931026"/>
              <a:gd name="T42" fmla="*/ 1711320 w 1429789"/>
              <a:gd name="T43" fmla="*/ 1791264 h 931026"/>
              <a:gd name="T44" fmla="*/ 1721387 w 1429789"/>
              <a:gd name="T45" fmla="*/ 1656921 h 931026"/>
              <a:gd name="T46" fmla="*/ 1731454 w 1429789"/>
              <a:gd name="T47" fmla="*/ 1567359 h 931026"/>
              <a:gd name="T48" fmla="*/ 1701255 w 1429789"/>
              <a:gd name="T49" fmla="*/ 1343449 h 931026"/>
              <a:gd name="T50" fmla="*/ 1681120 w 1429789"/>
              <a:gd name="T51" fmla="*/ 1209107 h 931026"/>
              <a:gd name="T52" fmla="*/ 1640854 w 1429789"/>
              <a:gd name="T53" fmla="*/ 1119542 h 931026"/>
              <a:gd name="T54" fmla="*/ 1620722 w 1429789"/>
              <a:gd name="T55" fmla="*/ 1029980 h 931026"/>
              <a:gd name="T56" fmla="*/ 1540189 w 1429789"/>
              <a:gd name="T57" fmla="*/ 918023 h 931026"/>
              <a:gd name="T58" fmla="*/ 1509990 w 1429789"/>
              <a:gd name="T59" fmla="*/ 873242 h 931026"/>
              <a:gd name="T60" fmla="*/ 1409323 w 1429789"/>
              <a:gd name="T61" fmla="*/ 783680 h 931026"/>
              <a:gd name="T62" fmla="*/ 1228124 w 1429789"/>
              <a:gd name="T63" fmla="*/ 514990 h 931026"/>
              <a:gd name="T64" fmla="*/ 1097257 w 1429789"/>
              <a:gd name="T65" fmla="*/ 291083 h 931026"/>
              <a:gd name="T66" fmla="*/ 1036859 w 1429789"/>
              <a:gd name="T67" fmla="*/ 246300 h 931026"/>
              <a:gd name="T68" fmla="*/ 905993 w 1429789"/>
              <a:gd name="T69" fmla="*/ 134346 h 931026"/>
              <a:gd name="T70" fmla="*/ 815394 w 1429789"/>
              <a:gd name="T71" fmla="*/ 89562 h 931026"/>
              <a:gd name="T72" fmla="*/ 795261 w 1429789"/>
              <a:gd name="T73" fmla="*/ 44784 h 931026"/>
              <a:gd name="T74" fmla="*/ 714727 w 1429789"/>
              <a:gd name="T75" fmla="*/ 22391 h 931026"/>
              <a:gd name="T76" fmla="*/ 674461 w 1429789"/>
              <a:gd name="T77" fmla="*/ 0 h 931026"/>
              <a:gd name="T78" fmla="*/ 281864 w 1429789"/>
              <a:gd name="T79" fmla="*/ 22391 h 931026"/>
              <a:gd name="T80" fmla="*/ 251664 w 1429789"/>
              <a:gd name="T81" fmla="*/ 44784 h 931026"/>
              <a:gd name="T82" fmla="*/ 171132 w 1429789"/>
              <a:gd name="T83" fmla="*/ 89562 h 931026"/>
              <a:gd name="T84" fmla="*/ 150998 w 1429789"/>
              <a:gd name="T85" fmla="*/ 134346 h 931026"/>
              <a:gd name="T86" fmla="*/ 140932 w 1429789"/>
              <a:gd name="T87" fmla="*/ 201517 h 931026"/>
              <a:gd name="T88" fmla="*/ 120799 w 1429789"/>
              <a:gd name="T89" fmla="*/ 268690 h 931026"/>
              <a:gd name="T90" fmla="*/ 100665 w 1429789"/>
              <a:gd name="T91" fmla="*/ 403035 h 931026"/>
              <a:gd name="T92" fmla="*/ 80533 w 1429789"/>
              <a:gd name="T93" fmla="*/ 470209 h 931026"/>
              <a:gd name="T94" fmla="*/ 20133 w 1429789"/>
              <a:gd name="T95" fmla="*/ 895634 h 931026"/>
              <a:gd name="T96" fmla="*/ 10066 w 1429789"/>
              <a:gd name="T97" fmla="*/ 1007587 h 931026"/>
              <a:gd name="T98" fmla="*/ 0 w 1429789"/>
              <a:gd name="T99" fmla="*/ 1186715 h 931026"/>
              <a:gd name="T100" fmla="*/ 10066 w 1429789"/>
              <a:gd name="T101" fmla="*/ 1522576 h 931026"/>
              <a:gd name="T102" fmla="*/ 30199 w 1429789"/>
              <a:gd name="T103" fmla="*/ 1656921 h 931026"/>
              <a:gd name="T104" fmla="*/ 40266 w 1429789"/>
              <a:gd name="T105" fmla="*/ 1724092 h 931026"/>
              <a:gd name="T106" fmla="*/ 70466 w 1429789"/>
              <a:gd name="T107" fmla="*/ 1746485 h 9310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429789"/>
              <a:gd name="T163" fmla="*/ 0 h 931026"/>
              <a:gd name="T164" fmla="*/ 1429789 w 1429789"/>
              <a:gd name="T165" fmla="*/ 931026 h 93102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429789" h="931026">
                <a:moveTo>
                  <a:pt x="58189" y="648393"/>
                </a:moveTo>
                <a:cubicBezTo>
                  <a:pt x="63731" y="656706"/>
                  <a:pt x="68573" y="665530"/>
                  <a:pt x="74814" y="673331"/>
                </a:cubicBezTo>
                <a:cubicBezTo>
                  <a:pt x="79710" y="679451"/>
                  <a:pt x="87935" y="682947"/>
                  <a:pt x="91440" y="689957"/>
                </a:cubicBezTo>
                <a:cubicBezTo>
                  <a:pt x="106675" y="720427"/>
                  <a:pt x="89480" y="724610"/>
                  <a:pt x="116378" y="748146"/>
                </a:cubicBezTo>
                <a:cubicBezTo>
                  <a:pt x="131415" y="761304"/>
                  <a:pt x="147298" y="775079"/>
                  <a:pt x="166254" y="781397"/>
                </a:cubicBezTo>
                <a:lnTo>
                  <a:pt x="216131" y="798022"/>
                </a:lnTo>
                <a:cubicBezTo>
                  <a:pt x="237275" y="819167"/>
                  <a:pt x="232455" y="817853"/>
                  <a:pt x="266007" y="831273"/>
                </a:cubicBezTo>
                <a:cubicBezTo>
                  <a:pt x="282278" y="837781"/>
                  <a:pt x="315883" y="847898"/>
                  <a:pt x="315883" y="847898"/>
                </a:cubicBezTo>
                <a:cubicBezTo>
                  <a:pt x="357922" y="875924"/>
                  <a:pt x="322741" y="855629"/>
                  <a:pt x="365760" y="872837"/>
                </a:cubicBezTo>
                <a:cubicBezTo>
                  <a:pt x="385353" y="880674"/>
                  <a:pt x="403407" y="892942"/>
                  <a:pt x="423949" y="897775"/>
                </a:cubicBezTo>
                <a:cubicBezTo>
                  <a:pt x="451056" y="904153"/>
                  <a:pt x="479473" y="902408"/>
                  <a:pt x="507076" y="906088"/>
                </a:cubicBezTo>
                <a:cubicBezTo>
                  <a:pt x="566500" y="914011"/>
                  <a:pt x="533114" y="916484"/>
                  <a:pt x="598516" y="922713"/>
                </a:cubicBezTo>
                <a:cubicBezTo>
                  <a:pt x="639984" y="926662"/>
                  <a:pt x="681643" y="928255"/>
                  <a:pt x="723207" y="931026"/>
                </a:cubicBezTo>
                <a:lnTo>
                  <a:pt x="1072342" y="922713"/>
                </a:lnTo>
                <a:cubicBezTo>
                  <a:pt x="1111209" y="921325"/>
                  <a:pt x="1150066" y="918695"/>
                  <a:pt x="1188720" y="914400"/>
                </a:cubicBezTo>
                <a:cubicBezTo>
                  <a:pt x="1207571" y="912305"/>
                  <a:pt x="1259300" y="893645"/>
                  <a:pt x="1271847" y="889462"/>
                </a:cubicBezTo>
                <a:cubicBezTo>
                  <a:pt x="1282931" y="881149"/>
                  <a:pt x="1294671" y="873647"/>
                  <a:pt x="1305098" y="864524"/>
                </a:cubicBezTo>
                <a:cubicBezTo>
                  <a:pt x="1316894" y="854202"/>
                  <a:pt x="1338349" y="831273"/>
                  <a:pt x="1338349" y="831273"/>
                </a:cubicBezTo>
                <a:cubicBezTo>
                  <a:pt x="1343891" y="820189"/>
                  <a:pt x="1351055" y="809778"/>
                  <a:pt x="1354974" y="798022"/>
                </a:cubicBezTo>
                <a:cubicBezTo>
                  <a:pt x="1364460" y="769563"/>
                  <a:pt x="1359157" y="756406"/>
                  <a:pt x="1371600" y="731520"/>
                </a:cubicBezTo>
                <a:cubicBezTo>
                  <a:pt x="1382087" y="710545"/>
                  <a:pt x="1389386" y="705421"/>
                  <a:pt x="1404851" y="689957"/>
                </a:cubicBezTo>
                <a:cubicBezTo>
                  <a:pt x="1407622" y="681644"/>
                  <a:pt x="1411262" y="673572"/>
                  <a:pt x="1413163" y="665018"/>
                </a:cubicBezTo>
                <a:cubicBezTo>
                  <a:pt x="1416819" y="648565"/>
                  <a:pt x="1418170" y="631669"/>
                  <a:pt x="1421476" y="615142"/>
                </a:cubicBezTo>
                <a:cubicBezTo>
                  <a:pt x="1423717" y="603939"/>
                  <a:pt x="1427018" y="592975"/>
                  <a:pt x="1429789" y="581891"/>
                </a:cubicBezTo>
                <a:cubicBezTo>
                  <a:pt x="1416249" y="514194"/>
                  <a:pt x="1429153" y="565593"/>
                  <a:pt x="1404851" y="498764"/>
                </a:cubicBezTo>
                <a:cubicBezTo>
                  <a:pt x="1398862" y="482294"/>
                  <a:pt x="1397241" y="463915"/>
                  <a:pt x="1388225" y="448888"/>
                </a:cubicBezTo>
                <a:cubicBezTo>
                  <a:pt x="1380160" y="435447"/>
                  <a:pt x="1354974" y="415637"/>
                  <a:pt x="1354974" y="415637"/>
                </a:cubicBezTo>
                <a:cubicBezTo>
                  <a:pt x="1349432" y="404553"/>
                  <a:pt x="1346413" y="391795"/>
                  <a:pt x="1338349" y="382386"/>
                </a:cubicBezTo>
                <a:cubicBezTo>
                  <a:pt x="1319278" y="360136"/>
                  <a:pt x="1295940" y="354589"/>
                  <a:pt x="1271847" y="340822"/>
                </a:cubicBezTo>
                <a:cubicBezTo>
                  <a:pt x="1263173" y="335865"/>
                  <a:pt x="1256038" y="328255"/>
                  <a:pt x="1246909" y="324197"/>
                </a:cubicBezTo>
                <a:cubicBezTo>
                  <a:pt x="1209878" y="307739"/>
                  <a:pt x="1195312" y="312519"/>
                  <a:pt x="1163782" y="290946"/>
                </a:cubicBezTo>
                <a:cubicBezTo>
                  <a:pt x="1013579" y="188176"/>
                  <a:pt x="1091124" y="216850"/>
                  <a:pt x="1014152" y="191193"/>
                </a:cubicBezTo>
                <a:cubicBezTo>
                  <a:pt x="998666" y="177919"/>
                  <a:pt x="931952" y="116688"/>
                  <a:pt x="906087" y="108066"/>
                </a:cubicBezTo>
                <a:cubicBezTo>
                  <a:pt x="889462" y="102524"/>
                  <a:pt x="872319" y="98343"/>
                  <a:pt x="856211" y="91440"/>
                </a:cubicBezTo>
                <a:cubicBezTo>
                  <a:pt x="831005" y="80637"/>
                  <a:pt x="777274" y="55703"/>
                  <a:pt x="748145" y="49877"/>
                </a:cubicBezTo>
                <a:cubicBezTo>
                  <a:pt x="695379" y="39323"/>
                  <a:pt x="720289" y="44991"/>
                  <a:pt x="673331" y="33251"/>
                </a:cubicBezTo>
                <a:cubicBezTo>
                  <a:pt x="667789" y="27709"/>
                  <a:pt x="664212" y="18878"/>
                  <a:pt x="656705" y="16626"/>
                </a:cubicBezTo>
                <a:cubicBezTo>
                  <a:pt x="635307" y="10207"/>
                  <a:pt x="612239" y="11986"/>
                  <a:pt x="590203" y="8313"/>
                </a:cubicBezTo>
                <a:cubicBezTo>
                  <a:pt x="578934" y="6435"/>
                  <a:pt x="568036" y="2771"/>
                  <a:pt x="556952" y="0"/>
                </a:cubicBezTo>
                <a:cubicBezTo>
                  <a:pt x="448887" y="2771"/>
                  <a:pt x="340734" y="3171"/>
                  <a:pt x="232756" y="8313"/>
                </a:cubicBezTo>
                <a:cubicBezTo>
                  <a:pt x="224004" y="8730"/>
                  <a:pt x="216272" y="14320"/>
                  <a:pt x="207818" y="16626"/>
                </a:cubicBezTo>
                <a:cubicBezTo>
                  <a:pt x="185774" y="22638"/>
                  <a:pt x="141316" y="33251"/>
                  <a:pt x="141316" y="33251"/>
                </a:cubicBezTo>
                <a:cubicBezTo>
                  <a:pt x="135774" y="38793"/>
                  <a:pt x="128723" y="43157"/>
                  <a:pt x="124691" y="49877"/>
                </a:cubicBezTo>
                <a:cubicBezTo>
                  <a:pt x="120183" y="57391"/>
                  <a:pt x="120297" y="66978"/>
                  <a:pt x="116378" y="74815"/>
                </a:cubicBezTo>
                <a:cubicBezTo>
                  <a:pt x="111910" y="83751"/>
                  <a:pt x="105294" y="91440"/>
                  <a:pt x="99752" y="99753"/>
                </a:cubicBezTo>
                <a:cubicBezTo>
                  <a:pt x="94210" y="116378"/>
                  <a:pt x="92847" y="135047"/>
                  <a:pt x="83127" y="149629"/>
                </a:cubicBezTo>
                <a:cubicBezTo>
                  <a:pt x="77585" y="157942"/>
                  <a:pt x="70123" y="165257"/>
                  <a:pt x="66502" y="174568"/>
                </a:cubicBezTo>
                <a:cubicBezTo>
                  <a:pt x="50194" y="216502"/>
                  <a:pt x="28036" y="281161"/>
                  <a:pt x="16625" y="332509"/>
                </a:cubicBezTo>
                <a:cubicBezTo>
                  <a:pt x="13560" y="346302"/>
                  <a:pt x="10460" y="360108"/>
                  <a:pt x="8312" y="374073"/>
                </a:cubicBezTo>
                <a:cubicBezTo>
                  <a:pt x="4915" y="396153"/>
                  <a:pt x="2771" y="418408"/>
                  <a:pt x="0" y="440575"/>
                </a:cubicBezTo>
                <a:cubicBezTo>
                  <a:pt x="2771" y="482139"/>
                  <a:pt x="2421" y="524029"/>
                  <a:pt x="8312" y="565266"/>
                </a:cubicBezTo>
                <a:cubicBezTo>
                  <a:pt x="10790" y="582615"/>
                  <a:pt x="19396" y="598517"/>
                  <a:pt x="24938" y="615142"/>
                </a:cubicBezTo>
                <a:cubicBezTo>
                  <a:pt x="27709" y="623455"/>
                  <a:pt x="33251" y="631318"/>
                  <a:pt x="33251" y="640080"/>
                </a:cubicBezTo>
                <a:lnTo>
                  <a:pt x="58189" y="648393"/>
                </a:lnTo>
                <a:close/>
              </a:path>
            </a:pathLst>
          </a:custGeom>
          <a:solidFill>
            <a:srgbClr val="00B8FF"/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38" name="37 Forma libre"/>
          <p:cNvSpPr>
            <a:spLocks noChangeArrowheads="1"/>
          </p:cNvSpPr>
          <p:nvPr/>
        </p:nvSpPr>
        <p:spPr bwMode="auto">
          <a:xfrm>
            <a:off x="2203450" y="4381500"/>
            <a:ext cx="1428750" cy="930275"/>
          </a:xfrm>
          <a:custGeom>
            <a:avLst/>
            <a:gdLst>
              <a:gd name="T0" fmla="*/ 58105 w 1429789"/>
              <a:gd name="T1" fmla="*/ 647347 h 931026"/>
              <a:gd name="T2" fmla="*/ 74706 w 1429789"/>
              <a:gd name="T3" fmla="*/ 672245 h 931026"/>
              <a:gd name="T4" fmla="*/ 91308 w 1429789"/>
              <a:gd name="T5" fmla="*/ 688845 h 931026"/>
              <a:gd name="T6" fmla="*/ 116208 w 1429789"/>
              <a:gd name="T7" fmla="*/ 746940 h 931026"/>
              <a:gd name="T8" fmla="*/ 166012 w 1429789"/>
              <a:gd name="T9" fmla="*/ 780137 h 931026"/>
              <a:gd name="T10" fmla="*/ 215817 w 1429789"/>
              <a:gd name="T11" fmla="*/ 796735 h 931026"/>
              <a:gd name="T12" fmla="*/ 265621 w 1429789"/>
              <a:gd name="T13" fmla="*/ 829932 h 931026"/>
              <a:gd name="T14" fmla="*/ 315424 w 1429789"/>
              <a:gd name="T15" fmla="*/ 846531 h 931026"/>
              <a:gd name="T16" fmla="*/ 365228 w 1429789"/>
              <a:gd name="T17" fmla="*/ 871430 h 931026"/>
              <a:gd name="T18" fmla="*/ 423333 w 1429789"/>
              <a:gd name="T19" fmla="*/ 896327 h 931026"/>
              <a:gd name="T20" fmla="*/ 506339 w 1429789"/>
              <a:gd name="T21" fmla="*/ 904627 h 931026"/>
              <a:gd name="T22" fmla="*/ 597646 w 1429789"/>
              <a:gd name="T23" fmla="*/ 921225 h 931026"/>
              <a:gd name="T24" fmla="*/ 722156 w 1429789"/>
              <a:gd name="T25" fmla="*/ 929525 h 931026"/>
              <a:gd name="T26" fmla="*/ 1070784 w 1429789"/>
              <a:gd name="T27" fmla="*/ 921225 h 931026"/>
              <a:gd name="T28" fmla="*/ 1186993 w 1429789"/>
              <a:gd name="T29" fmla="*/ 912925 h 931026"/>
              <a:gd name="T30" fmla="*/ 1270000 w 1429789"/>
              <a:gd name="T31" fmla="*/ 888028 h 931026"/>
              <a:gd name="T32" fmla="*/ 1303202 w 1429789"/>
              <a:gd name="T33" fmla="*/ 863130 h 931026"/>
              <a:gd name="T34" fmla="*/ 1336404 w 1429789"/>
              <a:gd name="T35" fmla="*/ 829932 h 931026"/>
              <a:gd name="T36" fmla="*/ 1353005 w 1429789"/>
              <a:gd name="T37" fmla="*/ 796735 h 931026"/>
              <a:gd name="T38" fmla="*/ 1369607 w 1429789"/>
              <a:gd name="T39" fmla="*/ 730340 h 931026"/>
              <a:gd name="T40" fmla="*/ 1402810 w 1429789"/>
              <a:gd name="T41" fmla="*/ 688845 h 931026"/>
              <a:gd name="T42" fmla="*/ 1411110 w 1429789"/>
              <a:gd name="T43" fmla="*/ 663946 h 931026"/>
              <a:gd name="T44" fmla="*/ 1419411 w 1429789"/>
              <a:gd name="T45" fmla="*/ 614150 h 931026"/>
              <a:gd name="T46" fmla="*/ 1427712 w 1429789"/>
              <a:gd name="T47" fmla="*/ 580953 h 931026"/>
              <a:gd name="T48" fmla="*/ 1402810 w 1429789"/>
              <a:gd name="T49" fmla="*/ 497960 h 931026"/>
              <a:gd name="T50" fmla="*/ 1386208 w 1429789"/>
              <a:gd name="T51" fmla="*/ 448164 h 931026"/>
              <a:gd name="T52" fmla="*/ 1353005 w 1429789"/>
              <a:gd name="T53" fmla="*/ 414967 h 931026"/>
              <a:gd name="T54" fmla="*/ 1336404 w 1429789"/>
              <a:gd name="T55" fmla="*/ 381770 h 931026"/>
              <a:gd name="T56" fmla="*/ 1270000 w 1429789"/>
              <a:gd name="T57" fmla="*/ 340272 h 931026"/>
              <a:gd name="T58" fmla="*/ 1245098 w 1429789"/>
              <a:gd name="T59" fmla="*/ 323675 h 931026"/>
              <a:gd name="T60" fmla="*/ 1162091 w 1429789"/>
              <a:gd name="T61" fmla="*/ 290477 h 931026"/>
              <a:gd name="T62" fmla="*/ 1012678 w 1429789"/>
              <a:gd name="T63" fmla="*/ 190885 h 931026"/>
              <a:gd name="T64" fmla="*/ 904770 w 1429789"/>
              <a:gd name="T65" fmla="*/ 107892 h 931026"/>
              <a:gd name="T66" fmla="*/ 854967 w 1429789"/>
              <a:gd name="T67" fmla="*/ 91292 h 931026"/>
              <a:gd name="T68" fmla="*/ 747058 w 1429789"/>
              <a:gd name="T69" fmla="*/ 49797 h 931026"/>
              <a:gd name="T70" fmla="*/ 672353 w 1429789"/>
              <a:gd name="T71" fmla="*/ 33197 h 931026"/>
              <a:gd name="T72" fmla="*/ 655751 w 1429789"/>
              <a:gd name="T73" fmla="*/ 16600 h 931026"/>
              <a:gd name="T74" fmla="*/ 589345 w 1429789"/>
              <a:gd name="T75" fmla="*/ 8299 h 931026"/>
              <a:gd name="T76" fmla="*/ 556143 w 1429789"/>
              <a:gd name="T77" fmla="*/ 0 h 931026"/>
              <a:gd name="T78" fmla="*/ 232418 w 1429789"/>
              <a:gd name="T79" fmla="*/ 8299 h 931026"/>
              <a:gd name="T80" fmla="*/ 207516 w 1429789"/>
              <a:gd name="T81" fmla="*/ 16600 h 931026"/>
              <a:gd name="T82" fmla="*/ 141110 w 1429789"/>
              <a:gd name="T83" fmla="*/ 33197 h 931026"/>
              <a:gd name="T84" fmla="*/ 124509 w 1429789"/>
              <a:gd name="T85" fmla="*/ 49797 h 931026"/>
              <a:gd name="T86" fmla="*/ 116208 w 1429789"/>
              <a:gd name="T87" fmla="*/ 74695 h 931026"/>
              <a:gd name="T88" fmla="*/ 99608 w 1429789"/>
              <a:gd name="T89" fmla="*/ 99593 h 931026"/>
              <a:gd name="T90" fmla="*/ 83007 w 1429789"/>
              <a:gd name="T91" fmla="*/ 149387 h 931026"/>
              <a:gd name="T92" fmla="*/ 66406 w 1429789"/>
              <a:gd name="T93" fmla="*/ 174286 h 931026"/>
              <a:gd name="T94" fmla="*/ 16601 w 1429789"/>
              <a:gd name="T95" fmla="*/ 331973 h 931026"/>
              <a:gd name="T96" fmla="*/ 8300 w 1429789"/>
              <a:gd name="T97" fmla="*/ 373470 h 931026"/>
              <a:gd name="T98" fmla="*/ 0 w 1429789"/>
              <a:gd name="T99" fmla="*/ 439865 h 931026"/>
              <a:gd name="T100" fmla="*/ 8300 w 1429789"/>
              <a:gd name="T101" fmla="*/ 564355 h 931026"/>
              <a:gd name="T102" fmla="*/ 24902 w 1429789"/>
              <a:gd name="T103" fmla="*/ 614150 h 931026"/>
              <a:gd name="T104" fmla="*/ 33203 w 1429789"/>
              <a:gd name="T105" fmla="*/ 639048 h 931026"/>
              <a:gd name="T106" fmla="*/ 58105 w 1429789"/>
              <a:gd name="T107" fmla="*/ 647347 h 9310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429789"/>
              <a:gd name="T163" fmla="*/ 0 h 931026"/>
              <a:gd name="T164" fmla="*/ 1429789 w 1429789"/>
              <a:gd name="T165" fmla="*/ 931026 h 93102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429789" h="931026">
                <a:moveTo>
                  <a:pt x="58189" y="648393"/>
                </a:moveTo>
                <a:cubicBezTo>
                  <a:pt x="63731" y="656706"/>
                  <a:pt x="68573" y="665530"/>
                  <a:pt x="74814" y="673331"/>
                </a:cubicBezTo>
                <a:cubicBezTo>
                  <a:pt x="79710" y="679451"/>
                  <a:pt x="87935" y="682947"/>
                  <a:pt x="91440" y="689957"/>
                </a:cubicBezTo>
                <a:cubicBezTo>
                  <a:pt x="106675" y="720427"/>
                  <a:pt x="89480" y="724610"/>
                  <a:pt x="116378" y="748146"/>
                </a:cubicBezTo>
                <a:cubicBezTo>
                  <a:pt x="131415" y="761304"/>
                  <a:pt x="147298" y="775079"/>
                  <a:pt x="166254" y="781397"/>
                </a:cubicBezTo>
                <a:lnTo>
                  <a:pt x="216131" y="798022"/>
                </a:lnTo>
                <a:cubicBezTo>
                  <a:pt x="237275" y="819167"/>
                  <a:pt x="232455" y="817853"/>
                  <a:pt x="266007" y="831273"/>
                </a:cubicBezTo>
                <a:cubicBezTo>
                  <a:pt x="282278" y="837781"/>
                  <a:pt x="315883" y="847898"/>
                  <a:pt x="315883" y="847898"/>
                </a:cubicBezTo>
                <a:cubicBezTo>
                  <a:pt x="357922" y="875924"/>
                  <a:pt x="322741" y="855629"/>
                  <a:pt x="365760" y="872837"/>
                </a:cubicBezTo>
                <a:cubicBezTo>
                  <a:pt x="385353" y="880674"/>
                  <a:pt x="403407" y="892942"/>
                  <a:pt x="423949" y="897775"/>
                </a:cubicBezTo>
                <a:cubicBezTo>
                  <a:pt x="451056" y="904153"/>
                  <a:pt x="479473" y="902408"/>
                  <a:pt x="507076" y="906088"/>
                </a:cubicBezTo>
                <a:cubicBezTo>
                  <a:pt x="566500" y="914011"/>
                  <a:pt x="533114" y="916484"/>
                  <a:pt x="598516" y="922713"/>
                </a:cubicBezTo>
                <a:cubicBezTo>
                  <a:pt x="639984" y="926662"/>
                  <a:pt x="681643" y="928255"/>
                  <a:pt x="723207" y="931026"/>
                </a:cubicBezTo>
                <a:lnTo>
                  <a:pt x="1072342" y="922713"/>
                </a:lnTo>
                <a:cubicBezTo>
                  <a:pt x="1111209" y="921325"/>
                  <a:pt x="1150066" y="918695"/>
                  <a:pt x="1188720" y="914400"/>
                </a:cubicBezTo>
                <a:cubicBezTo>
                  <a:pt x="1207571" y="912305"/>
                  <a:pt x="1259300" y="893645"/>
                  <a:pt x="1271847" y="889462"/>
                </a:cubicBezTo>
                <a:cubicBezTo>
                  <a:pt x="1282931" y="881149"/>
                  <a:pt x="1294671" y="873647"/>
                  <a:pt x="1305098" y="864524"/>
                </a:cubicBezTo>
                <a:cubicBezTo>
                  <a:pt x="1316894" y="854202"/>
                  <a:pt x="1338349" y="831273"/>
                  <a:pt x="1338349" y="831273"/>
                </a:cubicBezTo>
                <a:cubicBezTo>
                  <a:pt x="1343891" y="820189"/>
                  <a:pt x="1351055" y="809778"/>
                  <a:pt x="1354974" y="798022"/>
                </a:cubicBezTo>
                <a:cubicBezTo>
                  <a:pt x="1364460" y="769563"/>
                  <a:pt x="1359157" y="756406"/>
                  <a:pt x="1371600" y="731520"/>
                </a:cubicBezTo>
                <a:cubicBezTo>
                  <a:pt x="1382087" y="710545"/>
                  <a:pt x="1389386" y="705421"/>
                  <a:pt x="1404851" y="689957"/>
                </a:cubicBezTo>
                <a:cubicBezTo>
                  <a:pt x="1407622" y="681644"/>
                  <a:pt x="1411262" y="673572"/>
                  <a:pt x="1413163" y="665018"/>
                </a:cubicBezTo>
                <a:cubicBezTo>
                  <a:pt x="1416819" y="648565"/>
                  <a:pt x="1418170" y="631669"/>
                  <a:pt x="1421476" y="615142"/>
                </a:cubicBezTo>
                <a:cubicBezTo>
                  <a:pt x="1423717" y="603939"/>
                  <a:pt x="1427018" y="592975"/>
                  <a:pt x="1429789" y="581891"/>
                </a:cubicBezTo>
                <a:cubicBezTo>
                  <a:pt x="1416249" y="514194"/>
                  <a:pt x="1429153" y="565593"/>
                  <a:pt x="1404851" y="498764"/>
                </a:cubicBezTo>
                <a:cubicBezTo>
                  <a:pt x="1398862" y="482294"/>
                  <a:pt x="1397241" y="463915"/>
                  <a:pt x="1388225" y="448888"/>
                </a:cubicBezTo>
                <a:cubicBezTo>
                  <a:pt x="1380160" y="435447"/>
                  <a:pt x="1354974" y="415637"/>
                  <a:pt x="1354974" y="415637"/>
                </a:cubicBezTo>
                <a:cubicBezTo>
                  <a:pt x="1349432" y="404553"/>
                  <a:pt x="1346413" y="391795"/>
                  <a:pt x="1338349" y="382386"/>
                </a:cubicBezTo>
                <a:cubicBezTo>
                  <a:pt x="1319278" y="360136"/>
                  <a:pt x="1295940" y="354589"/>
                  <a:pt x="1271847" y="340822"/>
                </a:cubicBezTo>
                <a:cubicBezTo>
                  <a:pt x="1263173" y="335865"/>
                  <a:pt x="1256038" y="328255"/>
                  <a:pt x="1246909" y="324197"/>
                </a:cubicBezTo>
                <a:cubicBezTo>
                  <a:pt x="1209878" y="307739"/>
                  <a:pt x="1195312" y="312519"/>
                  <a:pt x="1163782" y="290946"/>
                </a:cubicBezTo>
                <a:cubicBezTo>
                  <a:pt x="1013579" y="188176"/>
                  <a:pt x="1091124" y="216850"/>
                  <a:pt x="1014152" y="191193"/>
                </a:cubicBezTo>
                <a:cubicBezTo>
                  <a:pt x="998666" y="177919"/>
                  <a:pt x="931952" y="116688"/>
                  <a:pt x="906087" y="108066"/>
                </a:cubicBezTo>
                <a:cubicBezTo>
                  <a:pt x="889462" y="102524"/>
                  <a:pt x="872319" y="98343"/>
                  <a:pt x="856211" y="91440"/>
                </a:cubicBezTo>
                <a:cubicBezTo>
                  <a:pt x="831005" y="80637"/>
                  <a:pt x="777274" y="55703"/>
                  <a:pt x="748145" y="49877"/>
                </a:cubicBezTo>
                <a:cubicBezTo>
                  <a:pt x="695379" y="39323"/>
                  <a:pt x="720289" y="44991"/>
                  <a:pt x="673331" y="33251"/>
                </a:cubicBezTo>
                <a:cubicBezTo>
                  <a:pt x="667789" y="27709"/>
                  <a:pt x="664212" y="18878"/>
                  <a:pt x="656705" y="16626"/>
                </a:cubicBezTo>
                <a:cubicBezTo>
                  <a:pt x="635307" y="10207"/>
                  <a:pt x="612239" y="11986"/>
                  <a:pt x="590203" y="8313"/>
                </a:cubicBezTo>
                <a:cubicBezTo>
                  <a:pt x="578934" y="6435"/>
                  <a:pt x="568036" y="2771"/>
                  <a:pt x="556952" y="0"/>
                </a:cubicBezTo>
                <a:cubicBezTo>
                  <a:pt x="448887" y="2771"/>
                  <a:pt x="340734" y="3171"/>
                  <a:pt x="232756" y="8313"/>
                </a:cubicBezTo>
                <a:cubicBezTo>
                  <a:pt x="224004" y="8730"/>
                  <a:pt x="216272" y="14320"/>
                  <a:pt x="207818" y="16626"/>
                </a:cubicBezTo>
                <a:cubicBezTo>
                  <a:pt x="185774" y="22638"/>
                  <a:pt x="141316" y="33251"/>
                  <a:pt x="141316" y="33251"/>
                </a:cubicBezTo>
                <a:cubicBezTo>
                  <a:pt x="135774" y="38793"/>
                  <a:pt x="128723" y="43157"/>
                  <a:pt x="124691" y="49877"/>
                </a:cubicBezTo>
                <a:cubicBezTo>
                  <a:pt x="120183" y="57391"/>
                  <a:pt x="120297" y="66978"/>
                  <a:pt x="116378" y="74815"/>
                </a:cubicBezTo>
                <a:cubicBezTo>
                  <a:pt x="111910" y="83751"/>
                  <a:pt x="105294" y="91440"/>
                  <a:pt x="99752" y="99753"/>
                </a:cubicBezTo>
                <a:cubicBezTo>
                  <a:pt x="94210" y="116378"/>
                  <a:pt x="92847" y="135047"/>
                  <a:pt x="83127" y="149629"/>
                </a:cubicBezTo>
                <a:cubicBezTo>
                  <a:pt x="77585" y="157942"/>
                  <a:pt x="70123" y="165257"/>
                  <a:pt x="66502" y="174568"/>
                </a:cubicBezTo>
                <a:cubicBezTo>
                  <a:pt x="50194" y="216502"/>
                  <a:pt x="28036" y="281161"/>
                  <a:pt x="16625" y="332509"/>
                </a:cubicBezTo>
                <a:cubicBezTo>
                  <a:pt x="13560" y="346302"/>
                  <a:pt x="10460" y="360108"/>
                  <a:pt x="8312" y="374073"/>
                </a:cubicBezTo>
                <a:cubicBezTo>
                  <a:pt x="4915" y="396153"/>
                  <a:pt x="2771" y="418408"/>
                  <a:pt x="0" y="440575"/>
                </a:cubicBezTo>
                <a:cubicBezTo>
                  <a:pt x="2771" y="482139"/>
                  <a:pt x="2421" y="524029"/>
                  <a:pt x="8312" y="565266"/>
                </a:cubicBezTo>
                <a:cubicBezTo>
                  <a:pt x="10790" y="582615"/>
                  <a:pt x="19396" y="598517"/>
                  <a:pt x="24938" y="615142"/>
                </a:cubicBezTo>
                <a:cubicBezTo>
                  <a:pt x="27709" y="623455"/>
                  <a:pt x="33251" y="631318"/>
                  <a:pt x="33251" y="640080"/>
                </a:cubicBezTo>
                <a:lnTo>
                  <a:pt x="58189" y="648393"/>
                </a:lnTo>
                <a:close/>
              </a:path>
            </a:pathLst>
          </a:custGeom>
          <a:solidFill>
            <a:srgbClr val="00B8FF"/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53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Motivación</a:t>
            </a:r>
          </a:p>
        </p:txBody>
      </p:sp>
      <p:sp>
        <p:nvSpPr>
          <p:cNvPr id="5" name="4 Elipse"/>
          <p:cNvSpPr/>
          <p:nvPr/>
        </p:nvSpPr>
        <p:spPr bwMode="auto">
          <a:xfrm>
            <a:off x="2362200" y="47244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6" name="5 Elipse"/>
          <p:cNvSpPr/>
          <p:nvPr/>
        </p:nvSpPr>
        <p:spPr bwMode="auto">
          <a:xfrm>
            <a:off x="2895600" y="44958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27656" name="6 Elipse"/>
          <p:cNvSpPr>
            <a:spLocks noChangeArrowheads="1"/>
          </p:cNvSpPr>
          <p:nvPr/>
        </p:nvSpPr>
        <p:spPr bwMode="auto">
          <a:xfrm>
            <a:off x="4724400" y="4572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57" name="7 Elipse"/>
          <p:cNvSpPr>
            <a:spLocks noChangeArrowheads="1"/>
          </p:cNvSpPr>
          <p:nvPr/>
        </p:nvSpPr>
        <p:spPr bwMode="auto">
          <a:xfrm>
            <a:off x="39624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9" name="8 Elipse"/>
          <p:cNvSpPr/>
          <p:nvPr/>
        </p:nvSpPr>
        <p:spPr bwMode="auto">
          <a:xfrm>
            <a:off x="3352800" y="48768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27659" name="9 Elipse"/>
          <p:cNvSpPr>
            <a:spLocks noChangeArrowheads="1"/>
          </p:cNvSpPr>
          <p:nvPr/>
        </p:nvSpPr>
        <p:spPr bwMode="auto">
          <a:xfrm>
            <a:off x="3962400" y="4419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60" name="10 Elipse"/>
          <p:cNvSpPr>
            <a:spLocks noChangeArrowheads="1"/>
          </p:cNvSpPr>
          <p:nvPr/>
        </p:nvSpPr>
        <p:spPr bwMode="auto">
          <a:xfrm>
            <a:off x="50292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61" name="11 Elipse"/>
          <p:cNvSpPr>
            <a:spLocks noChangeArrowheads="1"/>
          </p:cNvSpPr>
          <p:nvPr/>
        </p:nvSpPr>
        <p:spPr bwMode="auto">
          <a:xfrm>
            <a:off x="5257800" y="4419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13" name="12 Elipse"/>
          <p:cNvSpPr/>
          <p:nvPr/>
        </p:nvSpPr>
        <p:spPr bwMode="auto">
          <a:xfrm>
            <a:off x="2514600" y="50292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27663" name="13 Elipse"/>
          <p:cNvSpPr>
            <a:spLocks noChangeArrowheads="1"/>
          </p:cNvSpPr>
          <p:nvPr/>
        </p:nvSpPr>
        <p:spPr bwMode="auto">
          <a:xfrm>
            <a:off x="1828800" y="5181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64" name="14 Elipse"/>
          <p:cNvSpPr>
            <a:spLocks noChangeArrowheads="1"/>
          </p:cNvSpPr>
          <p:nvPr/>
        </p:nvSpPr>
        <p:spPr bwMode="auto">
          <a:xfrm>
            <a:off x="6248400" y="4343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65" name="15 Elipse"/>
          <p:cNvSpPr>
            <a:spLocks noChangeArrowheads="1"/>
          </p:cNvSpPr>
          <p:nvPr/>
        </p:nvSpPr>
        <p:spPr bwMode="auto">
          <a:xfrm>
            <a:off x="58674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66" name="16 Elipse"/>
          <p:cNvSpPr>
            <a:spLocks noChangeArrowheads="1"/>
          </p:cNvSpPr>
          <p:nvPr/>
        </p:nvSpPr>
        <p:spPr bwMode="auto">
          <a:xfrm>
            <a:off x="4648200" y="4343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67" name="17 Elipse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68" name="18 Elipse"/>
          <p:cNvSpPr>
            <a:spLocks noChangeArrowheads="1"/>
          </p:cNvSpPr>
          <p:nvPr/>
        </p:nvSpPr>
        <p:spPr bwMode="auto">
          <a:xfrm>
            <a:off x="5715000" y="4724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69" name="19 Elipse"/>
          <p:cNvSpPr>
            <a:spLocks noChangeArrowheads="1"/>
          </p:cNvSpPr>
          <p:nvPr/>
        </p:nvSpPr>
        <p:spPr bwMode="auto">
          <a:xfrm>
            <a:off x="5105400" y="4724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70" name="20 Elipse"/>
          <p:cNvSpPr>
            <a:spLocks noChangeArrowheads="1"/>
          </p:cNvSpPr>
          <p:nvPr/>
        </p:nvSpPr>
        <p:spPr bwMode="auto">
          <a:xfrm>
            <a:off x="5715000" y="4267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71" name="21 Elipse"/>
          <p:cNvSpPr>
            <a:spLocks noChangeArrowheads="1"/>
          </p:cNvSpPr>
          <p:nvPr/>
        </p:nvSpPr>
        <p:spPr bwMode="auto">
          <a:xfrm>
            <a:off x="67818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72" name="22 Elipse"/>
          <p:cNvSpPr>
            <a:spLocks noChangeArrowheads="1"/>
          </p:cNvSpPr>
          <p:nvPr/>
        </p:nvSpPr>
        <p:spPr bwMode="auto">
          <a:xfrm>
            <a:off x="7010400" y="4267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73" name="23 Elipse"/>
          <p:cNvSpPr>
            <a:spLocks noChangeArrowheads="1"/>
          </p:cNvSpPr>
          <p:nvPr/>
        </p:nvSpPr>
        <p:spPr bwMode="auto">
          <a:xfrm>
            <a:off x="2362200" y="4114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74" name="24 Elipse"/>
          <p:cNvSpPr>
            <a:spLocks noChangeArrowheads="1"/>
          </p:cNvSpPr>
          <p:nvPr/>
        </p:nvSpPr>
        <p:spPr bwMode="auto">
          <a:xfrm>
            <a:off x="4419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75" name="25 Elipse"/>
          <p:cNvSpPr>
            <a:spLocks noChangeArrowheads="1"/>
          </p:cNvSpPr>
          <p:nvPr/>
        </p:nvSpPr>
        <p:spPr bwMode="auto">
          <a:xfrm>
            <a:off x="3352800" y="4267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" name="26 Elipse"/>
          <p:cNvSpPr/>
          <p:nvPr/>
        </p:nvSpPr>
        <p:spPr bwMode="auto">
          <a:xfrm>
            <a:off x="2514600" y="44196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27677" name="27 Elipse"/>
          <p:cNvSpPr>
            <a:spLocks noChangeArrowheads="1"/>
          </p:cNvSpPr>
          <p:nvPr/>
        </p:nvSpPr>
        <p:spPr bwMode="auto">
          <a:xfrm>
            <a:off x="1828800" y="4572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78" name="28 Elipse"/>
          <p:cNvSpPr>
            <a:spLocks noChangeArrowheads="1"/>
          </p:cNvSpPr>
          <p:nvPr/>
        </p:nvSpPr>
        <p:spPr bwMode="auto">
          <a:xfrm>
            <a:off x="5334000" y="5867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79" name="30 Datos"/>
          <p:cNvSpPr>
            <a:spLocks noChangeArrowheads="1"/>
          </p:cNvSpPr>
          <p:nvPr/>
        </p:nvSpPr>
        <p:spPr bwMode="auto">
          <a:xfrm>
            <a:off x="1295400" y="5867400"/>
            <a:ext cx="990600" cy="176213"/>
          </a:xfrm>
          <a:prstGeom prst="flowChartInputOutput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680" name="31 CuadroTexto"/>
          <p:cNvSpPr txBox="1">
            <a:spLocks noChangeArrowheads="1"/>
          </p:cNvSpPr>
          <p:nvPr/>
        </p:nvSpPr>
        <p:spPr bwMode="auto">
          <a:xfrm>
            <a:off x="2209800" y="5757863"/>
            <a:ext cx="3048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600">
                <a:solidFill>
                  <a:schemeClr val="tx1"/>
                </a:solidFill>
              </a:rPr>
              <a:t>espacio de hipótesis (o soluciones)</a:t>
            </a:r>
            <a:endParaRPr lang="en-US" altLang="es-ES_tradnl" sz="1600">
              <a:solidFill>
                <a:schemeClr val="tx1"/>
              </a:solidFill>
            </a:endParaRPr>
          </a:p>
        </p:txBody>
      </p:sp>
      <p:sp>
        <p:nvSpPr>
          <p:cNvPr id="27681" name="32 CuadroTexto"/>
          <p:cNvSpPr txBox="1">
            <a:spLocks noChangeArrowheads="1"/>
          </p:cNvSpPr>
          <p:nvPr/>
        </p:nvSpPr>
        <p:spPr bwMode="auto">
          <a:xfrm>
            <a:off x="5486400" y="5757863"/>
            <a:ext cx="2895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600">
                <a:solidFill>
                  <a:schemeClr val="tx1"/>
                </a:solidFill>
              </a:rPr>
              <a:t>soluciónes posibles</a:t>
            </a:r>
            <a:endParaRPr lang="en-US" altLang="es-ES_tradnl" sz="1600">
              <a:solidFill>
                <a:schemeClr val="tx1"/>
              </a:solidFill>
            </a:endParaRPr>
          </a:p>
        </p:txBody>
      </p:sp>
      <p:sp>
        <p:nvSpPr>
          <p:cNvPr id="34" name="33 Elipse"/>
          <p:cNvSpPr/>
          <p:nvPr/>
        </p:nvSpPr>
        <p:spPr bwMode="auto">
          <a:xfrm>
            <a:off x="5334000" y="56388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27683" name="34 CuadroTexto"/>
          <p:cNvSpPr txBox="1">
            <a:spLocks noChangeArrowheads="1"/>
          </p:cNvSpPr>
          <p:nvPr/>
        </p:nvSpPr>
        <p:spPr bwMode="auto">
          <a:xfrm>
            <a:off x="5486400" y="5529263"/>
            <a:ext cx="2895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600">
                <a:solidFill>
                  <a:schemeClr val="tx1"/>
                </a:solidFill>
              </a:rPr>
              <a:t>soluciones iniciales</a:t>
            </a:r>
            <a:endParaRPr lang="en-US" altLang="es-ES_tradnl" sz="1600">
              <a:solidFill>
                <a:schemeClr val="tx1"/>
              </a:solidFill>
            </a:endParaRPr>
          </a:p>
        </p:txBody>
      </p:sp>
      <p:sp>
        <p:nvSpPr>
          <p:cNvPr id="36" name="35 CuadroTexto"/>
          <p:cNvSpPr txBox="1">
            <a:spLocks noChangeArrowheads="1"/>
          </p:cNvSpPr>
          <p:nvPr/>
        </p:nvSpPr>
        <p:spPr bwMode="auto">
          <a:xfrm>
            <a:off x="3657600" y="2133600"/>
            <a:ext cx="3810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600">
                <a:solidFill>
                  <a:schemeClr val="tx1"/>
                </a:solidFill>
              </a:rPr>
              <a:t>combinación de dos soluciones (cruce)</a:t>
            </a:r>
            <a:endParaRPr lang="en-US" altLang="es-ES_tradnl" sz="1600">
              <a:solidFill>
                <a:schemeClr val="tx1"/>
              </a:solidFill>
            </a:endParaRPr>
          </a:p>
        </p:txBody>
      </p:sp>
      <p:sp>
        <p:nvSpPr>
          <p:cNvPr id="37" name="36 Elipse"/>
          <p:cNvSpPr/>
          <p:nvPr/>
        </p:nvSpPr>
        <p:spPr bwMode="auto">
          <a:xfrm>
            <a:off x="2362200" y="22098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7663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22222E-6 L 5.55112E-17 -0.3888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3.33333E-6 0.27778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88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0.38889 L 5.55112E-17 -2.22222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8" grpId="0" animBg="1"/>
      <p:bldP spid="6" grpId="0" animBg="1"/>
      <p:bldP spid="6" grpId="1" animBg="1"/>
      <p:bldP spid="9" grpId="0" animBg="1"/>
      <p:bldP spid="9" grpId="1" animBg="1"/>
      <p:bldP spid="36" grpId="0"/>
      <p:bldP spid="36" grpId="1"/>
      <p:bldP spid="37" grpId="0" animBg="1"/>
      <p:bldP spid="3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3 Datos"/>
          <p:cNvSpPr>
            <a:spLocks noChangeArrowheads="1"/>
          </p:cNvSpPr>
          <p:nvPr/>
        </p:nvSpPr>
        <p:spPr bwMode="auto">
          <a:xfrm>
            <a:off x="685800" y="4038600"/>
            <a:ext cx="7696200" cy="1371600"/>
          </a:xfrm>
          <a:prstGeom prst="flowChartInputOutput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39" name="38 Forma libre"/>
          <p:cNvSpPr>
            <a:spLocks noChangeArrowheads="1"/>
          </p:cNvSpPr>
          <p:nvPr/>
        </p:nvSpPr>
        <p:spPr bwMode="auto">
          <a:xfrm>
            <a:off x="2133600" y="4038600"/>
            <a:ext cx="1524000" cy="1295400"/>
          </a:xfrm>
          <a:custGeom>
            <a:avLst/>
            <a:gdLst>
              <a:gd name="T0" fmla="*/ 70466 w 1429789"/>
              <a:gd name="T1" fmla="*/ 1746485 h 931026"/>
              <a:gd name="T2" fmla="*/ 90599 w 1429789"/>
              <a:gd name="T3" fmla="*/ 1813656 h 931026"/>
              <a:gd name="T4" fmla="*/ 110732 w 1429789"/>
              <a:gd name="T5" fmla="*/ 1858438 h 931026"/>
              <a:gd name="T6" fmla="*/ 140932 w 1429789"/>
              <a:gd name="T7" fmla="*/ 2015176 h 931026"/>
              <a:gd name="T8" fmla="*/ 201332 w 1429789"/>
              <a:gd name="T9" fmla="*/ 2104738 h 931026"/>
              <a:gd name="T10" fmla="*/ 261732 w 1429789"/>
              <a:gd name="T11" fmla="*/ 2149519 h 931026"/>
              <a:gd name="T12" fmla="*/ 322132 w 1429789"/>
              <a:gd name="T13" fmla="*/ 2239083 h 931026"/>
              <a:gd name="T14" fmla="*/ 382529 w 1429789"/>
              <a:gd name="T15" fmla="*/ 2283861 h 931026"/>
              <a:gd name="T16" fmla="*/ 442929 w 1429789"/>
              <a:gd name="T17" fmla="*/ 2351038 h 931026"/>
              <a:gd name="T18" fmla="*/ 513396 w 1429789"/>
              <a:gd name="T19" fmla="*/ 2418209 h 931026"/>
              <a:gd name="T20" fmla="*/ 614062 w 1429789"/>
              <a:gd name="T21" fmla="*/ 2440600 h 931026"/>
              <a:gd name="T22" fmla="*/ 724795 w 1429789"/>
              <a:gd name="T23" fmla="*/ 2485382 h 931026"/>
              <a:gd name="T24" fmla="*/ 875793 w 1429789"/>
              <a:gd name="T25" fmla="*/ 2507773 h 931026"/>
              <a:gd name="T26" fmla="*/ 1298591 w 1429789"/>
              <a:gd name="T27" fmla="*/ 2485382 h 931026"/>
              <a:gd name="T28" fmla="*/ 1439524 w 1429789"/>
              <a:gd name="T29" fmla="*/ 2462989 h 931026"/>
              <a:gd name="T30" fmla="*/ 1540189 w 1429789"/>
              <a:gd name="T31" fmla="*/ 2395816 h 931026"/>
              <a:gd name="T32" fmla="*/ 1580455 w 1429789"/>
              <a:gd name="T33" fmla="*/ 2328645 h 931026"/>
              <a:gd name="T34" fmla="*/ 1620722 w 1429789"/>
              <a:gd name="T35" fmla="*/ 2239083 h 931026"/>
              <a:gd name="T36" fmla="*/ 1640854 w 1429789"/>
              <a:gd name="T37" fmla="*/ 2149519 h 931026"/>
              <a:gd name="T38" fmla="*/ 1660988 w 1429789"/>
              <a:gd name="T39" fmla="*/ 1970392 h 931026"/>
              <a:gd name="T40" fmla="*/ 1701255 w 1429789"/>
              <a:gd name="T41" fmla="*/ 1858438 h 931026"/>
              <a:gd name="T42" fmla="*/ 1711320 w 1429789"/>
              <a:gd name="T43" fmla="*/ 1791264 h 931026"/>
              <a:gd name="T44" fmla="*/ 1721387 w 1429789"/>
              <a:gd name="T45" fmla="*/ 1656921 h 931026"/>
              <a:gd name="T46" fmla="*/ 1731454 w 1429789"/>
              <a:gd name="T47" fmla="*/ 1567359 h 931026"/>
              <a:gd name="T48" fmla="*/ 1701255 w 1429789"/>
              <a:gd name="T49" fmla="*/ 1343449 h 931026"/>
              <a:gd name="T50" fmla="*/ 1681120 w 1429789"/>
              <a:gd name="T51" fmla="*/ 1209107 h 931026"/>
              <a:gd name="T52" fmla="*/ 1640854 w 1429789"/>
              <a:gd name="T53" fmla="*/ 1119542 h 931026"/>
              <a:gd name="T54" fmla="*/ 1620722 w 1429789"/>
              <a:gd name="T55" fmla="*/ 1029980 h 931026"/>
              <a:gd name="T56" fmla="*/ 1540189 w 1429789"/>
              <a:gd name="T57" fmla="*/ 918023 h 931026"/>
              <a:gd name="T58" fmla="*/ 1509990 w 1429789"/>
              <a:gd name="T59" fmla="*/ 873242 h 931026"/>
              <a:gd name="T60" fmla="*/ 1409323 w 1429789"/>
              <a:gd name="T61" fmla="*/ 783680 h 931026"/>
              <a:gd name="T62" fmla="*/ 1228124 w 1429789"/>
              <a:gd name="T63" fmla="*/ 514990 h 931026"/>
              <a:gd name="T64" fmla="*/ 1097257 w 1429789"/>
              <a:gd name="T65" fmla="*/ 291083 h 931026"/>
              <a:gd name="T66" fmla="*/ 1036859 w 1429789"/>
              <a:gd name="T67" fmla="*/ 246300 h 931026"/>
              <a:gd name="T68" fmla="*/ 905993 w 1429789"/>
              <a:gd name="T69" fmla="*/ 134346 h 931026"/>
              <a:gd name="T70" fmla="*/ 815394 w 1429789"/>
              <a:gd name="T71" fmla="*/ 89562 h 931026"/>
              <a:gd name="T72" fmla="*/ 795261 w 1429789"/>
              <a:gd name="T73" fmla="*/ 44784 h 931026"/>
              <a:gd name="T74" fmla="*/ 714727 w 1429789"/>
              <a:gd name="T75" fmla="*/ 22391 h 931026"/>
              <a:gd name="T76" fmla="*/ 674461 w 1429789"/>
              <a:gd name="T77" fmla="*/ 0 h 931026"/>
              <a:gd name="T78" fmla="*/ 281864 w 1429789"/>
              <a:gd name="T79" fmla="*/ 22391 h 931026"/>
              <a:gd name="T80" fmla="*/ 251664 w 1429789"/>
              <a:gd name="T81" fmla="*/ 44784 h 931026"/>
              <a:gd name="T82" fmla="*/ 171132 w 1429789"/>
              <a:gd name="T83" fmla="*/ 89562 h 931026"/>
              <a:gd name="T84" fmla="*/ 150998 w 1429789"/>
              <a:gd name="T85" fmla="*/ 134346 h 931026"/>
              <a:gd name="T86" fmla="*/ 140932 w 1429789"/>
              <a:gd name="T87" fmla="*/ 201517 h 931026"/>
              <a:gd name="T88" fmla="*/ 120799 w 1429789"/>
              <a:gd name="T89" fmla="*/ 268690 h 931026"/>
              <a:gd name="T90" fmla="*/ 100665 w 1429789"/>
              <a:gd name="T91" fmla="*/ 403035 h 931026"/>
              <a:gd name="T92" fmla="*/ 80533 w 1429789"/>
              <a:gd name="T93" fmla="*/ 470209 h 931026"/>
              <a:gd name="T94" fmla="*/ 20133 w 1429789"/>
              <a:gd name="T95" fmla="*/ 895634 h 931026"/>
              <a:gd name="T96" fmla="*/ 10066 w 1429789"/>
              <a:gd name="T97" fmla="*/ 1007587 h 931026"/>
              <a:gd name="T98" fmla="*/ 0 w 1429789"/>
              <a:gd name="T99" fmla="*/ 1186715 h 931026"/>
              <a:gd name="T100" fmla="*/ 10066 w 1429789"/>
              <a:gd name="T101" fmla="*/ 1522576 h 931026"/>
              <a:gd name="T102" fmla="*/ 30199 w 1429789"/>
              <a:gd name="T103" fmla="*/ 1656921 h 931026"/>
              <a:gd name="T104" fmla="*/ 40266 w 1429789"/>
              <a:gd name="T105" fmla="*/ 1724092 h 931026"/>
              <a:gd name="T106" fmla="*/ 70466 w 1429789"/>
              <a:gd name="T107" fmla="*/ 1746485 h 9310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429789"/>
              <a:gd name="T163" fmla="*/ 0 h 931026"/>
              <a:gd name="T164" fmla="*/ 1429789 w 1429789"/>
              <a:gd name="T165" fmla="*/ 931026 h 93102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429789" h="931026">
                <a:moveTo>
                  <a:pt x="58189" y="648393"/>
                </a:moveTo>
                <a:cubicBezTo>
                  <a:pt x="63731" y="656706"/>
                  <a:pt x="68573" y="665530"/>
                  <a:pt x="74814" y="673331"/>
                </a:cubicBezTo>
                <a:cubicBezTo>
                  <a:pt x="79710" y="679451"/>
                  <a:pt x="87935" y="682947"/>
                  <a:pt x="91440" y="689957"/>
                </a:cubicBezTo>
                <a:cubicBezTo>
                  <a:pt x="106675" y="720427"/>
                  <a:pt x="89480" y="724610"/>
                  <a:pt x="116378" y="748146"/>
                </a:cubicBezTo>
                <a:cubicBezTo>
                  <a:pt x="131415" y="761304"/>
                  <a:pt x="147298" y="775079"/>
                  <a:pt x="166254" y="781397"/>
                </a:cubicBezTo>
                <a:lnTo>
                  <a:pt x="216131" y="798022"/>
                </a:lnTo>
                <a:cubicBezTo>
                  <a:pt x="237275" y="819167"/>
                  <a:pt x="232455" y="817853"/>
                  <a:pt x="266007" y="831273"/>
                </a:cubicBezTo>
                <a:cubicBezTo>
                  <a:pt x="282278" y="837781"/>
                  <a:pt x="315883" y="847898"/>
                  <a:pt x="315883" y="847898"/>
                </a:cubicBezTo>
                <a:cubicBezTo>
                  <a:pt x="357922" y="875924"/>
                  <a:pt x="322741" y="855629"/>
                  <a:pt x="365760" y="872837"/>
                </a:cubicBezTo>
                <a:cubicBezTo>
                  <a:pt x="385353" y="880674"/>
                  <a:pt x="403407" y="892942"/>
                  <a:pt x="423949" y="897775"/>
                </a:cubicBezTo>
                <a:cubicBezTo>
                  <a:pt x="451056" y="904153"/>
                  <a:pt x="479473" y="902408"/>
                  <a:pt x="507076" y="906088"/>
                </a:cubicBezTo>
                <a:cubicBezTo>
                  <a:pt x="566500" y="914011"/>
                  <a:pt x="533114" y="916484"/>
                  <a:pt x="598516" y="922713"/>
                </a:cubicBezTo>
                <a:cubicBezTo>
                  <a:pt x="639984" y="926662"/>
                  <a:pt x="681643" y="928255"/>
                  <a:pt x="723207" y="931026"/>
                </a:cubicBezTo>
                <a:lnTo>
                  <a:pt x="1072342" y="922713"/>
                </a:lnTo>
                <a:cubicBezTo>
                  <a:pt x="1111209" y="921325"/>
                  <a:pt x="1150066" y="918695"/>
                  <a:pt x="1188720" y="914400"/>
                </a:cubicBezTo>
                <a:cubicBezTo>
                  <a:pt x="1207571" y="912305"/>
                  <a:pt x="1259300" y="893645"/>
                  <a:pt x="1271847" y="889462"/>
                </a:cubicBezTo>
                <a:cubicBezTo>
                  <a:pt x="1282931" y="881149"/>
                  <a:pt x="1294671" y="873647"/>
                  <a:pt x="1305098" y="864524"/>
                </a:cubicBezTo>
                <a:cubicBezTo>
                  <a:pt x="1316894" y="854202"/>
                  <a:pt x="1338349" y="831273"/>
                  <a:pt x="1338349" y="831273"/>
                </a:cubicBezTo>
                <a:cubicBezTo>
                  <a:pt x="1343891" y="820189"/>
                  <a:pt x="1351055" y="809778"/>
                  <a:pt x="1354974" y="798022"/>
                </a:cubicBezTo>
                <a:cubicBezTo>
                  <a:pt x="1364460" y="769563"/>
                  <a:pt x="1359157" y="756406"/>
                  <a:pt x="1371600" y="731520"/>
                </a:cubicBezTo>
                <a:cubicBezTo>
                  <a:pt x="1382087" y="710545"/>
                  <a:pt x="1389386" y="705421"/>
                  <a:pt x="1404851" y="689957"/>
                </a:cubicBezTo>
                <a:cubicBezTo>
                  <a:pt x="1407622" y="681644"/>
                  <a:pt x="1411262" y="673572"/>
                  <a:pt x="1413163" y="665018"/>
                </a:cubicBezTo>
                <a:cubicBezTo>
                  <a:pt x="1416819" y="648565"/>
                  <a:pt x="1418170" y="631669"/>
                  <a:pt x="1421476" y="615142"/>
                </a:cubicBezTo>
                <a:cubicBezTo>
                  <a:pt x="1423717" y="603939"/>
                  <a:pt x="1427018" y="592975"/>
                  <a:pt x="1429789" y="581891"/>
                </a:cubicBezTo>
                <a:cubicBezTo>
                  <a:pt x="1416249" y="514194"/>
                  <a:pt x="1429153" y="565593"/>
                  <a:pt x="1404851" y="498764"/>
                </a:cubicBezTo>
                <a:cubicBezTo>
                  <a:pt x="1398862" y="482294"/>
                  <a:pt x="1397241" y="463915"/>
                  <a:pt x="1388225" y="448888"/>
                </a:cubicBezTo>
                <a:cubicBezTo>
                  <a:pt x="1380160" y="435447"/>
                  <a:pt x="1354974" y="415637"/>
                  <a:pt x="1354974" y="415637"/>
                </a:cubicBezTo>
                <a:cubicBezTo>
                  <a:pt x="1349432" y="404553"/>
                  <a:pt x="1346413" y="391795"/>
                  <a:pt x="1338349" y="382386"/>
                </a:cubicBezTo>
                <a:cubicBezTo>
                  <a:pt x="1319278" y="360136"/>
                  <a:pt x="1295940" y="354589"/>
                  <a:pt x="1271847" y="340822"/>
                </a:cubicBezTo>
                <a:cubicBezTo>
                  <a:pt x="1263173" y="335865"/>
                  <a:pt x="1256038" y="328255"/>
                  <a:pt x="1246909" y="324197"/>
                </a:cubicBezTo>
                <a:cubicBezTo>
                  <a:pt x="1209878" y="307739"/>
                  <a:pt x="1195312" y="312519"/>
                  <a:pt x="1163782" y="290946"/>
                </a:cubicBezTo>
                <a:cubicBezTo>
                  <a:pt x="1013579" y="188176"/>
                  <a:pt x="1091124" y="216850"/>
                  <a:pt x="1014152" y="191193"/>
                </a:cubicBezTo>
                <a:cubicBezTo>
                  <a:pt x="998666" y="177919"/>
                  <a:pt x="931952" y="116688"/>
                  <a:pt x="906087" y="108066"/>
                </a:cubicBezTo>
                <a:cubicBezTo>
                  <a:pt x="889462" y="102524"/>
                  <a:pt x="872319" y="98343"/>
                  <a:pt x="856211" y="91440"/>
                </a:cubicBezTo>
                <a:cubicBezTo>
                  <a:pt x="831005" y="80637"/>
                  <a:pt x="777274" y="55703"/>
                  <a:pt x="748145" y="49877"/>
                </a:cubicBezTo>
                <a:cubicBezTo>
                  <a:pt x="695379" y="39323"/>
                  <a:pt x="720289" y="44991"/>
                  <a:pt x="673331" y="33251"/>
                </a:cubicBezTo>
                <a:cubicBezTo>
                  <a:pt x="667789" y="27709"/>
                  <a:pt x="664212" y="18878"/>
                  <a:pt x="656705" y="16626"/>
                </a:cubicBezTo>
                <a:cubicBezTo>
                  <a:pt x="635307" y="10207"/>
                  <a:pt x="612239" y="11986"/>
                  <a:pt x="590203" y="8313"/>
                </a:cubicBezTo>
                <a:cubicBezTo>
                  <a:pt x="578934" y="6435"/>
                  <a:pt x="568036" y="2771"/>
                  <a:pt x="556952" y="0"/>
                </a:cubicBezTo>
                <a:cubicBezTo>
                  <a:pt x="448887" y="2771"/>
                  <a:pt x="340734" y="3171"/>
                  <a:pt x="232756" y="8313"/>
                </a:cubicBezTo>
                <a:cubicBezTo>
                  <a:pt x="224004" y="8730"/>
                  <a:pt x="216272" y="14320"/>
                  <a:pt x="207818" y="16626"/>
                </a:cubicBezTo>
                <a:cubicBezTo>
                  <a:pt x="185774" y="22638"/>
                  <a:pt x="141316" y="33251"/>
                  <a:pt x="141316" y="33251"/>
                </a:cubicBezTo>
                <a:cubicBezTo>
                  <a:pt x="135774" y="38793"/>
                  <a:pt x="128723" y="43157"/>
                  <a:pt x="124691" y="49877"/>
                </a:cubicBezTo>
                <a:cubicBezTo>
                  <a:pt x="120183" y="57391"/>
                  <a:pt x="120297" y="66978"/>
                  <a:pt x="116378" y="74815"/>
                </a:cubicBezTo>
                <a:cubicBezTo>
                  <a:pt x="111910" y="83751"/>
                  <a:pt x="105294" y="91440"/>
                  <a:pt x="99752" y="99753"/>
                </a:cubicBezTo>
                <a:cubicBezTo>
                  <a:pt x="94210" y="116378"/>
                  <a:pt x="92847" y="135047"/>
                  <a:pt x="83127" y="149629"/>
                </a:cubicBezTo>
                <a:cubicBezTo>
                  <a:pt x="77585" y="157942"/>
                  <a:pt x="70123" y="165257"/>
                  <a:pt x="66502" y="174568"/>
                </a:cubicBezTo>
                <a:cubicBezTo>
                  <a:pt x="50194" y="216502"/>
                  <a:pt x="28036" y="281161"/>
                  <a:pt x="16625" y="332509"/>
                </a:cubicBezTo>
                <a:cubicBezTo>
                  <a:pt x="13560" y="346302"/>
                  <a:pt x="10460" y="360108"/>
                  <a:pt x="8312" y="374073"/>
                </a:cubicBezTo>
                <a:cubicBezTo>
                  <a:pt x="4915" y="396153"/>
                  <a:pt x="2771" y="418408"/>
                  <a:pt x="0" y="440575"/>
                </a:cubicBezTo>
                <a:cubicBezTo>
                  <a:pt x="2771" y="482139"/>
                  <a:pt x="2421" y="524029"/>
                  <a:pt x="8312" y="565266"/>
                </a:cubicBezTo>
                <a:cubicBezTo>
                  <a:pt x="10790" y="582615"/>
                  <a:pt x="19396" y="598517"/>
                  <a:pt x="24938" y="615142"/>
                </a:cubicBezTo>
                <a:cubicBezTo>
                  <a:pt x="27709" y="623455"/>
                  <a:pt x="33251" y="631318"/>
                  <a:pt x="33251" y="640080"/>
                </a:cubicBezTo>
                <a:lnTo>
                  <a:pt x="58189" y="648393"/>
                </a:lnTo>
                <a:close/>
              </a:path>
            </a:pathLst>
          </a:custGeom>
          <a:solidFill>
            <a:srgbClr val="00B8FF"/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38" name="37 Forma libre"/>
          <p:cNvSpPr>
            <a:spLocks noChangeArrowheads="1"/>
          </p:cNvSpPr>
          <p:nvPr/>
        </p:nvSpPr>
        <p:spPr bwMode="auto">
          <a:xfrm>
            <a:off x="2203450" y="4381500"/>
            <a:ext cx="1428750" cy="930275"/>
          </a:xfrm>
          <a:custGeom>
            <a:avLst/>
            <a:gdLst>
              <a:gd name="T0" fmla="*/ 58105 w 1429789"/>
              <a:gd name="T1" fmla="*/ 647347 h 931026"/>
              <a:gd name="T2" fmla="*/ 74706 w 1429789"/>
              <a:gd name="T3" fmla="*/ 672245 h 931026"/>
              <a:gd name="T4" fmla="*/ 91308 w 1429789"/>
              <a:gd name="T5" fmla="*/ 688845 h 931026"/>
              <a:gd name="T6" fmla="*/ 116208 w 1429789"/>
              <a:gd name="T7" fmla="*/ 746940 h 931026"/>
              <a:gd name="T8" fmla="*/ 166012 w 1429789"/>
              <a:gd name="T9" fmla="*/ 780137 h 931026"/>
              <a:gd name="T10" fmla="*/ 215817 w 1429789"/>
              <a:gd name="T11" fmla="*/ 796735 h 931026"/>
              <a:gd name="T12" fmla="*/ 265621 w 1429789"/>
              <a:gd name="T13" fmla="*/ 829932 h 931026"/>
              <a:gd name="T14" fmla="*/ 315424 w 1429789"/>
              <a:gd name="T15" fmla="*/ 846531 h 931026"/>
              <a:gd name="T16" fmla="*/ 365228 w 1429789"/>
              <a:gd name="T17" fmla="*/ 871430 h 931026"/>
              <a:gd name="T18" fmla="*/ 423333 w 1429789"/>
              <a:gd name="T19" fmla="*/ 896327 h 931026"/>
              <a:gd name="T20" fmla="*/ 506339 w 1429789"/>
              <a:gd name="T21" fmla="*/ 904627 h 931026"/>
              <a:gd name="T22" fmla="*/ 597646 w 1429789"/>
              <a:gd name="T23" fmla="*/ 921225 h 931026"/>
              <a:gd name="T24" fmla="*/ 722156 w 1429789"/>
              <a:gd name="T25" fmla="*/ 929525 h 931026"/>
              <a:gd name="T26" fmla="*/ 1070784 w 1429789"/>
              <a:gd name="T27" fmla="*/ 921225 h 931026"/>
              <a:gd name="T28" fmla="*/ 1186993 w 1429789"/>
              <a:gd name="T29" fmla="*/ 912925 h 931026"/>
              <a:gd name="T30" fmla="*/ 1270000 w 1429789"/>
              <a:gd name="T31" fmla="*/ 888028 h 931026"/>
              <a:gd name="T32" fmla="*/ 1303202 w 1429789"/>
              <a:gd name="T33" fmla="*/ 863130 h 931026"/>
              <a:gd name="T34" fmla="*/ 1336404 w 1429789"/>
              <a:gd name="T35" fmla="*/ 829932 h 931026"/>
              <a:gd name="T36" fmla="*/ 1353005 w 1429789"/>
              <a:gd name="T37" fmla="*/ 796735 h 931026"/>
              <a:gd name="T38" fmla="*/ 1369607 w 1429789"/>
              <a:gd name="T39" fmla="*/ 730340 h 931026"/>
              <a:gd name="T40" fmla="*/ 1402810 w 1429789"/>
              <a:gd name="T41" fmla="*/ 688845 h 931026"/>
              <a:gd name="T42" fmla="*/ 1411110 w 1429789"/>
              <a:gd name="T43" fmla="*/ 663946 h 931026"/>
              <a:gd name="T44" fmla="*/ 1419411 w 1429789"/>
              <a:gd name="T45" fmla="*/ 614150 h 931026"/>
              <a:gd name="T46" fmla="*/ 1427712 w 1429789"/>
              <a:gd name="T47" fmla="*/ 580953 h 931026"/>
              <a:gd name="T48" fmla="*/ 1402810 w 1429789"/>
              <a:gd name="T49" fmla="*/ 497960 h 931026"/>
              <a:gd name="T50" fmla="*/ 1386208 w 1429789"/>
              <a:gd name="T51" fmla="*/ 448164 h 931026"/>
              <a:gd name="T52" fmla="*/ 1353005 w 1429789"/>
              <a:gd name="T53" fmla="*/ 414967 h 931026"/>
              <a:gd name="T54" fmla="*/ 1336404 w 1429789"/>
              <a:gd name="T55" fmla="*/ 381770 h 931026"/>
              <a:gd name="T56" fmla="*/ 1270000 w 1429789"/>
              <a:gd name="T57" fmla="*/ 340272 h 931026"/>
              <a:gd name="T58" fmla="*/ 1245098 w 1429789"/>
              <a:gd name="T59" fmla="*/ 323675 h 931026"/>
              <a:gd name="T60" fmla="*/ 1162091 w 1429789"/>
              <a:gd name="T61" fmla="*/ 290477 h 931026"/>
              <a:gd name="T62" fmla="*/ 1012678 w 1429789"/>
              <a:gd name="T63" fmla="*/ 190885 h 931026"/>
              <a:gd name="T64" fmla="*/ 904770 w 1429789"/>
              <a:gd name="T65" fmla="*/ 107892 h 931026"/>
              <a:gd name="T66" fmla="*/ 854967 w 1429789"/>
              <a:gd name="T67" fmla="*/ 91292 h 931026"/>
              <a:gd name="T68" fmla="*/ 747058 w 1429789"/>
              <a:gd name="T69" fmla="*/ 49797 h 931026"/>
              <a:gd name="T70" fmla="*/ 672353 w 1429789"/>
              <a:gd name="T71" fmla="*/ 33197 h 931026"/>
              <a:gd name="T72" fmla="*/ 655751 w 1429789"/>
              <a:gd name="T73" fmla="*/ 16600 h 931026"/>
              <a:gd name="T74" fmla="*/ 589345 w 1429789"/>
              <a:gd name="T75" fmla="*/ 8299 h 931026"/>
              <a:gd name="T76" fmla="*/ 556143 w 1429789"/>
              <a:gd name="T77" fmla="*/ 0 h 931026"/>
              <a:gd name="T78" fmla="*/ 232418 w 1429789"/>
              <a:gd name="T79" fmla="*/ 8299 h 931026"/>
              <a:gd name="T80" fmla="*/ 207516 w 1429789"/>
              <a:gd name="T81" fmla="*/ 16600 h 931026"/>
              <a:gd name="T82" fmla="*/ 141110 w 1429789"/>
              <a:gd name="T83" fmla="*/ 33197 h 931026"/>
              <a:gd name="T84" fmla="*/ 124509 w 1429789"/>
              <a:gd name="T85" fmla="*/ 49797 h 931026"/>
              <a:gd name="T86" fmla="*/ 116208 w 1429789"/>
              <a:gd name="T87" fmla="*/ 74695 h 931026"/>
              <a:gd name="T88" fmla="*/ 99608 w 1429789"/>
              <a:gd name="T89" fmla="*/ 99593 h 931026"/>
              <a:gd name="T90" fmla="*/ 83007 w 1429789"/>
              <a:gd name="T91" fmla="*/ 149387 h 931026"/>
              <a:gd name="T92" fmla="*/ 66406 w 1429789"/>
              <a:gd name="T93" fmla="*/ 174286 h 931026"/>
              <a:gd name="T94" fmla="*/ 16601 w 1429789"/>
              <a:gd name="T95" fmla="*/ 331973 h 931026"/>
              <a:gd name="T96" fmla="*/ 8300 w 1429789"/>
              <a:gd name="T97" fmla="*/ 373470 h 931026"/>
              <a:gd name="T98" fmla="*/ 0 w 1429789"/>
              <a:gd name="T99" fmla="*/ 439865 h 931026"/>
              <a:gd name="T100" fmla="*/ 8300 w 1429789"/>
              <a:gd name="T101" fmla="*/ 564355 h 931026"/>
              <a:gd name="T102" fmla="*/ 24902 w 1429789"/>
              <a:gd name="T103" fmla="*/ 614150 h 931026"/>
              <a:gd name="T104" fmla="*/ 33203 w 1429789"/>
              <a:gd name="T105" fmla="*/ 639048 h 931026"/>
              <a:gd name="T106" fmla="*/ 58105 w 1429789"/>
              <a:gd name="T107" fmla="*/ 647347 h 9310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429789"/>
              <a:gd name="T163" fmla="*/ 0 h 931026"/>
              <a:gd name="T164" fmla="*/ 1429789 w 1429789"/>
              <a:gd name="T165" fmla="*/ 931026 h 93102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429789" h="931026">
                <a:moveTo>
                  <a:pt x="58189" y="648393"/>
                </a:moveTo>
                <a:cubicBezTo>
                  <a:pt x="63731" y="656706"/>
                  <a:pt x="68573" y="665530"/>
                  <a:pt x="74814" y="673331"/>
                </a:cubicBezTo>
                <a:cubicBezTo>
                  <a:pt x="79710" y="679451"/>
                  <a:pt x="87935" y="682947"/>
                  <a:pt x="91440" y="689957"/>
                </a:cubicBezTo>
                <a:cubicBezTo>
                  <a:pt x="106675" y="720427"/>
                  <a:pt x="89480" y="724610"/>
                  <a:pt x="116378" y="748146"/>
                </a:cubicBezTo>
                <a:cubicBezTo>
                  <a:pt x="131415" y="761304"/>
                  <a:pt x="147298" y="775079"/>
                  <a:pt x="166254" y="781397"/>
                </a:cubicBezTo>
                <a:lnTo>
                  <a:pt x="216131" y="798022"/>
                </a:lnTo>
                <a:cubicBezTo>
                  <a:pt x="237275" y="819167"/>
                  <a:pt x="232455" y="817853"/>
                  <a:pt x="266007" y="831273"/>
                </a:cubicBezTo>
                <a:cubicBezTo>
                  <a:pt x="282278" y="837781"/>
                  <a:pt x="315883" y="847898"/>
                  <a:pt x="315883" y="847898"/>
                </a:cubicBezTo>
                <a:cubicBezTo>
                  <a:pt x="357922" y="875924"/>
                  <a:pt x="322741" y="855629"/>
                  <a:pt x="365760" y="872837"/>
                </a:cubicBezTo>
                <a:cubicBezTo>
                  <a:pt x="385353" y="880674"/>
                  <a:pt x="403407" y="892942"/>
                  <a:pt x="423949" y="897775"/>
                </a:cubicBezTo>
                <a:cubicBezTo>
                  <a:pt x="451056" y="904153"/>
                  <a:pt x="479473" y="902408"/>
                  <a:pt x="507076" y="906088"/>
                </a:cubicBezTo>
                <a:cubicBezTo>
                  <a:pt x="566500" y="914011"/>
                  <a:pt x="533114" y="916484"/>
                  <a:pt x="598516" y="922713"/>
                </a:cubicBezTo>
                <a:cubicBezTo>
                  <a:pt x="639984" y="926662"/>
                  <a:pt x="681643" y="928255"/>
                  <a:pt x="723207" y="931026"/>
                </a:cubicBezTo>
                <a:lnTo>
                  <a:pt x="1072342" y="922713"/>
                </a:lnTo>
                <a:cubicBezTo>
                  <a:pt x="1111209" y="921325"/>
                  <a:pt x="1150066" y="918695"/>
                  <a:pt x="1188720" y="914400"/>
                </a:cubicBezTo>
                <a:cubicBezTo>
                  <a:pt x="1207571" y="912305"/>
                  <a:pt x="1259300" y="893645"/>
                  <a:pt x="1271847" y="889462"/>
                </a:cubicBezTo>
                <a:cubicBezTo>
                  <a:pt x="1282931" y="881149"/>
                  <a:pt x="1294671" y="873647"/>
                  <a:pt x="1305098" y="864524"/>
                </a:cubicBezTo>
                <a:cubicBezTo>
                  <a:pt x="1316894" y="854202"/>
                  <a:pt x="1338349" y="831273"/>
                  <a:pt x="1338349" y="831273"/>
                </a:cubicBezTo>
                <a:cubicBezTo>
                  <a:pt x="1343891" y="820189"/>
                  <a:pt x="1351055" y="809778"/>
                  <a:pt x="1354974" y="798022"/>
                </a:cubicBezTo>
                <a:cubicBezTo>
                  <a:pt x="1364460" y="769563"/>
                  <a:pt x="1359157" y="756406"/>
                  <a:pt x="1371600" y="731520"/>
                </a:cubicBezTo>
                <a:cubicBezTo>
                  <a:pt x="1382087" y="710545"/>
                  <a:pt x="1389386" y="705421"/>
                  <a:pt x="1404851" y="689957"/>
                </a:cubicBezTo>
                <a:cubicBezTo>
                  <a:pt x="1407622" y="681644"/>
                  <a:pt x="1411262" y="673572"/>
                  <a:pt x="1413163" y="665018"/>
                </a:cubicBezTo>
                <a:cubicBezTo>
                  <a:pt x="1416819" y="648565"/>
                  <a:pt x="1418170" y="631669"/>
                  <a:pt x="1421476" y="615142"/>
                </a:cubicBezTo>
                <a:cubicBezTo>
                  <a:pt x="1423717" y="603939"/>
                  <a:pt x="1427018" y="592975"/>
                  <a:pt x="1429789" y="581891"/>
                </a:cubicBezTo>
                <a:cubicBezTo>
                  <a:pt x="1416249" y="514194"/>
                  <a:pt x="1429153" y="565593"/>
                  <a:pt x="1404851" y="498764"/>
                </a:cubicBezTo>
                <a:cubicBezTo>
                  <a:pt x="1398862" y="482294"/>
                  <a:pt x="1397241" y="463915"/>
                  <a:pt x="1388225" y="448888"/>
                </a:cubicBezTo>
                <a:cubicBezTo>
                  <a:pt x="1380160" y="435447"/>
                  <a:pt x="1354974" y="415637"/>
                  <a:pt x="1354974" y="415637"/>
                </a:cubicBezTo>
                <a:cubicBezTo>
                  <a:pt x="1349432" y="404553"/>
                  <a:pt x="1346413" y="391795"/>
                  <a:pt x="1338349" y="382386"/>
                </a:cubicBezTo>
                <a:cubicBezTo>
                  <a:pt x="1319278" y="360136"/>
                  <a:pt x="1295940" y="354589"/>
                  <a:pt x="1271847" y="340822"/>
                </a:cubicBezTo>
                <a:cubicBezTo>
                  <a:pt x="1263173" y="335865"/>
                  <a:pt x="1256038" y="328255"/>
                  <a:pt x="1246909" y="324197"/>
                </a:cubicBezTo>
                <a:cubicBezTo>
                  <a:pt x="1209878" y="307739"/>
                  <a:pt x="1195312" y="312519"/>
                  <a:pt x="1163782" y="290946"/>
                </a:cubicBezTo>
                <a:cubicBezTo>
                  <a:pt x="1013579" y="188176"/>
                  <a:pt x="1091124" y="216850"/>
                  <a:pt x="1014152" y="191193"/>
                </a:cubicBezTo>
                <a:cubicBezTo>
                  <a:pt x="998666" y="177919"/>
                  <a:pt x="931952" y="116688"/>
                  <a:pt x="906087" y="108066"/>
                </a:cubicBezTo>
                <a:cubicBezTo>
                  <a:pt x="889462" y="102524"/>
                  <a:pt x="872319" y="98343"/>
                  <a:pt x="856211" y="91440"/>
                </a:cubicBezTo>
                <a:cubicBezTo>
                  <a:pt x="831005" y="80637"/>
                  <a:pt x="777274" y="55703"/>
                  <a:pt x="748145" y="49877"/>
                </a:cubicBezTo>
                <a:cubicBezTo>
                  <a:pt x="695379" y="39323"/>
                  <a:pt x="720289" y="44991"/>
                  <a:pt x="673331" y="33251"/>
                </a:cubicBezTo>
                <a:cubicBezTo>
                  <a:pt x="667789" y="27709"/>
                  <a:pt x="664212" y="18878"/>
                  <a:pt x="656705" y="16626"/>
                </a:cubicBezTo>
                <a:cubicBezTo>
                  <a:pt x="635307" y="10207"/>
                  <a:pt x="612239" y="11986"/>
                  <a:pt x="590203" y="8313"/>
                </a:cubicBezTo>
                <a:cubicBezTo>
                  <a:pt x="578934" y="6435"/>
                  <a:pt x="568036" y="2771"/>
                  <a:pt x="556952" y="0"/>
                </a:cubicBezTo>
                <a:cubicBezTo>
                  <a:pt x="448887" y="2771"/>
                  <a:pt x="340734" y="3171"/>
                  <a:pt x="232756" y="8313"/>
                </a:cubicBezTo>
                <a:cubicBezTo>
                  <a:pt x="224004" y="8730"/>
                  <a:pt x="216272" y="14320"/>
                  <a:pt x="207818" y="16626"/>
                </a:cubicBezTo>
                <a:cubicBezTo>
                  <a:pt x="185774" y="22638"/>
                  <a:pt x="141316" y="33251"/>
                  <a:pt x="141316" y="33251"/>
                </a:cubicBezTo>
                <a:cubicBezTo>
                  <a:pt x="135774" y="38793"/>
                  <a:pt x="128723" y="43157"/>
                  <a:pt x="124691" y="49877"/>
                </a:cubicBezTo>
                <a:cubicBezTo>
                  <a:pt x="120183" y="57391"/>
                  <a:pt x="120297" y="66978"/>
                  <a:pt x="116378" y="74815"/>
                </a:cubicBezTo>
                <a:cubicBezTo>
                  <a:pt x="111910" y="83751"/>
                  <a:pt x="105294" y="91440"/>
                  <a:pt x="99752" y="99753"/>
                </a:cubicBezTo>
                <a:cubicBezTo>
                  <a:pt x="94210" y="116378"/>
                  <a:pt x="92847" y="135047"/>
                  <a:pt x="83127" y="149629"/>
                </a:cubicBezTo>
                <a:cubicBezTo>
                  <a:pt x="77585" y="157942"/>
                  <a:pt x="70123" y="165257"/>
                  <a:pt x="66502" y="174568"/>
                </a:cubicBezTo>
                <a:cubicBezTo>
                  <a:pt x="50194" y="216502"/>
                  <a:pt x="28036" y="281161"/>
                  <a:pt x="16625" y="332509"/>
                </a:cubicBezTo>
                <a:cubicBezTo>
                  <a:pt x="13560" y="346302"/>
                  <a:pt x="10460" y="360108"/>
                  <a:pt x="8312" y="374073"/>
                </a:cubicBezTo>
                <a:cubicBezTo>
                  <a:pt x="4915" y="396153"/>
                  <a:pt x="2771" y="418408"/>
                  <a:pt x="0" y="440575"/>
                </a:cubicBezTo>
                <a:cubicBezTo>
                  <a:pt x="2771" y="482139"/>
                  <a:pt x="2421" y="524029"/>
                  <a:pt x="8312" y="565266"/>
                </a:cubicBezTo>
                <a:cubicBezTo>
                  <a:pt x="10790" y="582615"/>
                  <a:pt x="19396" y="598517"/>
                  <a:pt x="24938" y="615142"/>
                </a:cubicBezTo>
                <a:cubicBezTo>
                  <a:pt x="27709" y="623455"/>
                  <a:pt x="33251" y="631318"/>
                  <a:pt x="33251" y="640080"/>
                </a:cubicBezTo>
                <a:lnTo>
                  <a:pt x="58189" y="648393"/>
                </a:lnTo>
                <a:close/>
              </a:path>
            </a:pathLst>
          </a:custGeom>
          <a:solidFill>
            <a:srgbClr val="00B8FF"/>
          </a:solidFill>
          <a:ln w="9525">
            <a:solidFill>
              <a:schemeClr val="tx1"/>
            </a:solidFill>
            <a:prstDash val="sysDash"/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77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Motivación</a:t>
            </a:r>
          </a:p>
        </p:txBody>
      </p:sp>
      <p:sp>
        <p:nvSpPr>
          <p:cNvPr id="5" name="4 Elipse"/>
          <p:cNvSpPr/>
          <p:nvPr/>
        </p:nvSpPr>
        <p:spPr bwMode="auto">
          <a:xfrm>
            <a:off x="2362200" y="47244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6" name="5 Elipse"/>
          <p:cNvSpPr/>
          <p:nvPr/>
        </p:nvSpPr>
        <p:spPr bwMode="auto">
          <a:xfrm>
            <a:off x="2895600" y="44958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28680" name="6 Elipse"/>
          <p:cNvSpPr>
            <a:spLocks noChangeArrowheads="1"/>
          </p:cNvSpPr>
          <p:nvPr/>
        </p:nvSpPr>
        <p:spPr bwMode="auto">
          <a:xfrm>
            <a:off x="4724400" y="4572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81" name="7 Elipse"/>
          <p:cNvSpPr>
            <a:spLocks noChangeArrowheads="1"/>
          </p:cNvSpPr>
          <p:nvPr/>
        </p:nvSpPr>
        <p:spPr bwMode="auto">
          <a:xfrm>
            <a:off x="39624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9" name="8 Elipse"/>
          <p:cNvSpPr/>
          <p:nvPr/>
        </p:nvSpPr>
        <p:spPr bwMode="auto">
          <a:xfrm>
            <a:off x="3352800" y="48768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28683" name="9 Elipse"/>
          <p:cNvSpPr>
            <a:spLocks noChangeArrowheads="1"/>
          </p:cNvSpPr>
          <p:nvPr/>
        </p:nvSpPr>
        <p:spPr bwMode="auto">
          <a:xfrm>
            <a:off x="3962400" y="4419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84" name="10 Elipse"/>
          <p:cNvSpPr>
            <a:spLocks noChangeArrowheads="1"/>
          </p:cNvSpPr>
          <p:nvPr/>
        </p:nvSpPr>
        <p:spPr bwMode="auto">
          <a:xfrm>
            <a:off x="50292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85" name="11 Elipse"/>
          <p:cNvSpPr>
            <a:spLocks noChangeArrowheads="1"/>
          </p:cNvSpPr>
          <p:nvPr/>
        </p:nvSpPr>
        <p:spPr bwMode="auto">
          <a:xfrm>
            <a:off x="5257800" y="4419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13" name="12 Elipse"/>
          <p:cNvSpPr/>
          <p:nvPr/>
        </p:nvSpPr>
        <p:spPr bwMode="auto">
          <a:xfrm>
            <a:off x="2514600" y="50292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28687" name="13 Elipse"/>
          <p:cNvSpPr>
            <a:spLocks noChangeArrowheads="1"/>
          </p:cNvSpPr>
          <p:nvPr/>
        </p:nvSpPr>
        <p:spPr bwMode="auto">
          <a:xfrm>
            <a:off x="1828800" y="5181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88" name="14 Elipse"/>
          <p:cNvSpPr>
            <a:spLocks noChangeArrowheads="1"/>
          </p:cNvSpPr>
          <p:nvPr/>
        </p:nvSpPr>
        <p:spPr bwMode="auto">
          <a:xfrm>
            <a:off x="6248400" y="4343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89" name="15 Elipse"/>
          <p:cNvSpPr>
            <a:spLocks noChangeArrowheads="1"/>
          </p:cNvSpPr>
          <p:nvPr/>
        </p:nvSpPr>
        <p:spPr bwMode="auto">
          <a:xfrm>
            <a:off x="58674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90" name="16 Elipse"/>
          <p:cNvSpPr>
            <a:spLocks noChangeArrowheads="1"/>
          </p:cNvSpPr>
          <p:nvPr/>
        </p:nvSpPr>
        <p:spPr bwMode="auto">
          <a:xfrm>
            <a:off x="4648200" y="4343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91" name="17 Elipse"/>
          <p:cNvSpPr>
            <a:spLocks noChangeArrowheads="1"/>
          </p:cNvSpPr>
          <p:nvPr/>
        </p:nvSpPr>
        <p:spPr bwMode="auto">
          <a:xfrm>
            <a:off x="6477000" y="4419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92" name="18 Elipse"/>
          <p:cNvSpPr>
            <a:spLocks noChangeArrowheads="1"/>
          </p:cNvSpPr>
          <p:nvPr/>
        </p:nvSpPr>
        <p:spPr bwMode="auto">
          <a:xfrm>
            <a:off x="5715000" y="4724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93" name="19 Elipse"/>
          <p:cNvSpPr>
            <a:spLocks noChangeArrowheads="1"/>
          </p:cNvSpPr>
          <p:nvPr/>
        </p:nvSpPr>
        <p:spPr bwMode="auto">
          <a:xfrm>
            <a:off x="5105400" y="4724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94" name="20 Elipse"/>
          <p:cNvSpPr>
            <a:spLocks noChangeArrowheads="1"/>
          </p:cNvSpPr>
          <p:nvPr/>
        </p:nvSpPr>
        <p:spPr bwMode="auto">
          <a:xfrm>
            <a:off x="5715000" y="4267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95" name="21 Elipse"/>
          <p:cNvSpPr>
            <a:spLocks noChangeArrowheads="1"/>
          </p:cNvSpPr>
          <p:nvPr/>
        </p:nvSpPr>
        <p:spPr bwMode="auto">
          <a:xfrm>
            <a:off x="67818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96" name="22 Elipse"/>
          <p:cNvSpPr>
            <a:spLocks noChangeArrowheads="1"/>
          </p:cNvSpPr>
          <p:nvPr/>
        </p:nvSpPr>
        <p:spPr bwMode="auto">
          <a:xfrm>
            <a:off x="7010400" y="4267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97" name="23 Elipse"/>
          <p:cNvSpPr>
            <a:spLocks noChangeArrowheads="1"/>
          </p:cNvSpPr>
          <p:nvPr/>
        </p:nvSpPr>
        <p:spPr bwMode="auto">
          <a:xfrm>
            <a:off x="2362200" y="4114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98" name="24 Elipse"/>
          <p:cNvSpPr>
            <a:spLocks noChangeArrowheads="1"/>
          </p:cNvSpPr>
          <p:nvPr/>
        </p:nvSpPr>
        <p:spPr bwMode="auto">
          <a:xfrm>
            <a:off x="4419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699" name="25 Elipse"/>
          <p:cNvSpPr>
            <a:spLocks noChangeArrowheads="1"/>
          </p:cNvSpPr>
          <p:nvPr/>
        </p:nvSpPr>
        <p:spPr bwMode="auto">
          <a:xfrm>
            <a:off x="3352800" y="4267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7" name="26 Elipse"/>
          <p:cNvSpPr/>
          <p:nvPr/>
        </p:nvSpPr>
        <p:spPr bwMode="auto">
          <a:xfrm>
            <a:off x="2514600" y="44196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28701" name="27 Elipse"/>
          <p:cNvSpPr>
            <a:spLocks noChangeArrowheads="1"/>
          </p:cNvSpPr>
          <p:nvPr/>
        </p:nvSpPr>
        <p:spPr bwMode="auto">
          <a:xfrm>
            <a:off x="1828800" y="4572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702" name="28 Elipse"/>
          <p:cNvSpPr>
            <a:spLocks noChangeArrowheads="1"/>
          </p:cNvSpPr>
          <p:nvPr/>
        </p:nvSpPr>
        <p:spPr bwMode="auto">
          <a:xfrm>
            <a:off x="5334000" y="5867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703" name="30 Datos"/>
          <p:cNvSpPr>
            <a:spLocks noChangeArrowheads="1"/>
          </p:cNvSpPr>
          <p:nvPr/>
        </p:nvSpPr>
        <p:spPr bwMode="auto">
          <a:xfrm>
            <a:off x="1295400" y="5867400"/>
            <a:ext cx="990600" cy="176213"/>
          </a:xfrm>
          <a:prstGeom prst="flowChartInputOutput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n-US" altLang="es-ES_tradnl"/>
          </a:p>
        </p:txBody>
      </p:sp>
      <p:sp>
        <p:nvSpPr>
          <p:cNvPr id="28704" name="31 CuadroTexto"/>
          <p:cNvSpPr txBox="1">
            <a:spLocks noChangeArrowheads="1"/>
          </p:cNvSpPr>
          <p:nvPr/>
        </p:nvSpPr>
        <p:spPr bwMode="auto">
          <a:xfrm>
            <a:off x="2209800" y="5757863"/>
            <a:ext cx="3048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600">
                <a:solidFill>
                  <a:schemeClr val="tx1"/>
                </a:solidFill>
              </a:rPr>
              <a:t>espacio de hipótesis (o soluciones)</a:t>
            </a:r>
            <a:endParaRPr lang="en-US" altLang="es-ES_tradnl" sz="1600">
              <a:solidFill>
                <a:schemeClr val="tx1"/>
              </a:solidFill>
            </a:endParaRPr>
          </a:p>
        </p:txBody>
      </p:sp>
      <p:sp>
        <p:nvSpPr>
          <p:cNvPr id="28705" name="32 CuadroTexto"/>
          <p:cNvSpPr txBox="1">
            <a:spLocks noChangeArrowheads="1"/>
          </p:cNvSpPr>
          <p:nvPr/>
        </p:nvSpPr>
        <p:spPr bwMode="auto">
          <a:xfrm>
            <a:off x="5486400" y="5757863"/>
            <a:ext cx="2895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600">
                <a:solidFill>
                  <a:schemeClr val="tx1"/>
                </a:solidFill>
              </a:rPr>
              <a:t>soluciónes posibles</a:t>
            </a:r>
            <a:endParaRPr lang="en-US" altLang="es-ES_tradnl" sz="1600">
              <a:solidFill>
                <a:schemeClr val="tx1"/>
              </a:solidFill>
            </a:endParaRPr>
          </a:p>
        </p:txBody>
      </p:sp>
      <p:sp>
        <p:nvSpPr>
          <p:cNvPr id="34" name="33 Elipse"/>
          <p:cNvSpPr/>
          <p:nvPr/>
        </p:nvSpPr>
        <p:spPr bwMode="auto">
          <a:xfrm>
            <a:off x="5334000" y="56388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  <p:sp>
        <p:nvSpPr>
          <p:cNvPr id="28707" name="34 CuadroTexto"/>
          <p:cNvSpPr txBox="1">
            <a:spLocks noChangeArrowheads="1"/>
          </p:cNvSpPr>
          <p:nvPr/>
        </p:nvSpPr>
        <p:spPr bwMode="auto">
          <a:xfrm>
            <a:off x="5486400" y="5529263"/>
            <a:ext cx="2895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600">
                <a:solidFill>
                  <a:schemeClr val="tx1"/>
                </a:solidFill>
              </a:rPr>
              <a:t>soluciones iniciales</a:t>
            </a:r>
            <a:endParaRPr lang="en-US" altLang="es-ES_tradnl" sz="1600">
              <a:solidFill>
                <a:schemeClr val="tx1"/>
              </a:solidFill>
            </a:endParaRPr>
          </a:p>
        </p:txBody>
      </p:sp>
      <p:sp>
        <p:nvSpPr>
          <p:cNvPr id="36" name="35 CuadroTexto"/>
          <p:cNvSpPr txBox="1">
            <a:spLocks noChangeArrowheads="1"/>
          </p:cNvSpPr>
          <p:nvPr/>
        </p:nvSpPr>
        <p:spPr bwMode="auto">
          <a:xfrm>
            <a:off x="3124200" y="2133600"/>
            <a:ext cx="3810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600">
                <a:solidFill>
                  <a:schemeClr val="tx1"/>
                </a:solidFill>
              </a:rPr>
              <a:t>modificación de una solución (mutación)</a:t>
            </a:r>
            <a:endParaRPr lang="en-US" altLang="es-ES_tradnl" sz="1600">
              <a:solidFill>
                <a:schemeClr val="tx1"/>
              </a:solidFill>
            </a:endParaRPr>
          </a:p>
        </p:txBody>
      </p:sp>
      <p:sp>
        <p:nvSpPr>
          <p:cNvPr id="37" name="36 Elipse"/>
          <p:cNvSpPr/>
          <p:nvPr/>
        </p:nvSpPr>
        <p:spPr bwMode="auto">
          <a:xfrm>
            <a:off x="2362200" y="2209800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8447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3.33333E-6 0.2777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8" grpId="0" animBg="1"/>
      <p:bldP spid="6" grpId="0" animBg="1"/>
      <p:bldP spid="6" grpId="1" animBg="1"/>
      <p:bldP spid="36" grpId="0"/>
      <p:bldP spid="36" grpId="1"/>
      <p:bldP spid="37" grpId="0" animBg="1"/>
      <p:bldP spid="3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Terminología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685800" y="1111250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Cromosoma</a:t>
            </a: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1371600" y="2081213"/>
            <a:ext cx="274638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1654175" y="2081213"/>
            <a:ext cx="274638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02" name="Rectangle 5"/>
          <p:cNvSpPr>
            <a:spLocks noChangeArrowheads="1"/>
          </p:cNvSpPr>
          <p:nvPr/>
        </p:nvSpPr>
        <p:spPr bwMode="auto">
          <a:xfrm>
            <a:off x="1920875" y="2081213"/>
            <a:ext cx="274638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03" name="Rectangle 6"/>
          <p:cNvSpPr>
            <a:spLocks noChangeArrowheads="1"/>
          </p:cNvSpPr>
          <p:nvPr/>
        </p:nvSpPr>
        <p:spPr bwMode="auto">
          <a:xfrm>
            <a:off x="2185988" y="2081213"/>
            <a:ext cx="274637" cy="27463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04" name="Rectangle 7"/>
          <p:cNvSpPr>
            <a:spLocks noChangeArrowheads="1"/>
          </p:cNvSpPr>
          <p:nvPr/>
        </p:nvSpPr>
        <p:spPr bwMode="auto">
          <a:xfrm>
            <a:off x="2436813" y="2081213"/>
            <a:ext cx="274637" cy="27463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05" name="Rectangle 8"/>
          <p:cNvSpPr>
            <a:spLocks noChangeArrowheads="1"/>
          </p:cNvSpPr>
          <p:nvPr/>
        </p:nvSpPr>
        <p:spPr bwMode="auto">
          <a:xfrm>
            <a:off x="2689225" y="2081213"/>
            <a:ext cx="274638" cy="27463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06" name="Rectangle 9"/>
          <p:cNvSpPr>
            <a:spLocks noChangeArrowheads="1"/>
          </p:cNvSpPr>
          <p:nvPr/>
        </p:nvSpPr>
        <p:spPr bwMode="auto">
          <a:xfrm>
            <a:off x="2941638" y="2081213"/>
            <a:ext cx="274637" cy="27463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07" name="Rectangle 10"/>
          <p:cNvSpPr>
            <a:spLocks noChangeArrowheads="1"/>
          </p:cNvSpPr>
          <p:nvPr/>
        </p:nvSpPr>
        <p:spPr bwMode="auto">
          <a:xfrm>
            <a:off x="3194050" y="2081213"/>
            <a:ext cx="274638" cy="27463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08" name="Rectangle 11"/>
          <p:cNvSpPr>
            <a:spLocks noChangeArrowheads="1"/>
          </p:cNvSpPr>
          <p:nvPr/>
        </p:nvSpPr>
        <p:spPr bwMode="auto">
          <a:xfrm>
            <a:off x="3459163" y="2081213"/>
            <a:ext cx="274637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09" name="Rectangle 12"/>
          <p:cNvSpPr>
            <a:spLocks noChangeArrowheads="1"/>
          </p:cNvSpPr>
          <p:nvPr/>
        </p:nvSpPr>
        <p:spPr bwMode="auto">
          <a:xfrm>
            <a:off x="3706813" y="2081213"/>
            <a:ext cx="274637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10" name="Rectangle 13"/>
          <p:cNvSpPr>
            <a:spLocks noChangeArrowheads="1"/>
          </p:cNvSpPr>
          <p:nvPr/>
        </p:nvSpPr>
        <p:spPr bwMode="auto">
          <a:xfrm>
            <a:off x="3971925" y="2081213"/>
            <a:ext cx="274638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11" name="Rectangle 14"/>
          <p:cNvSpPr>
            <a:spLocks noChangeArrowheads="1"/>
          </p:cNvSpPr>
          <p:nvPr/>
        </p:nvSpPr>
        <p:spPr bwMode="auto">
          <a:xfrm>
            <a:off x="4214813" y="2081213"/>
            <a:ext cx="274637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12" name="Rectangle 15"/>
          <p:cNvSpPr>
            <a:spLocks noChangeArrowheads="1"/>
          </p:cNvSpPr>
          <p:nvPr/>
        </p:nvSpPr>
        <p:spPr bwMode="auto">
          <a:xfrm>
            <a:off x="4498975" y="2081213"/>
            <a:ext cx="274638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13" name="Rectangle 16"/>
          <p:cNvSpPr>
            <a:spLocks noChangeArrowheads="1"/>
          </p:cNvSpPr>
          <p:nvPr/>
        </p:nvSpPr>
        <p:spPr bwMode="auto">
          <a:xfrm>
            <a:off x="4764088" y="2081213"/>
            <a:ext cx="274637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14" name="Rectangle 17"/>
          <p:cNvSpPr>
            <a:spLocks noChangeArrowheads="1"/>
          </p:cNvSpPr>
          <p:nvPr/>
        </p:nvSpPr>
        <p:spPr bwMode="auto">
          <a:xfrm>
            <a:off x="5029200" y="2081213"/>
            <a:ext cx="274638" cy="27463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15" name="Rectangle 18"/>
          <p:cNvSpPr>
            <a:spLocks noChangeArrowheads="1"/>
          </p:cNvSpPr>
          <p:nvPr/>
        </p:nvSpPr>
        <p:spPr bwMode="auto">
          <a:xfrm>
            <a:off x="5295900" y="2081213"/>
            <a:ext cx="274638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16" name="Rectangle 19"/>
          <p:cNvSpPr>
            <a:spLocks noChangeArrowheads="1"/>
          </p:cNvSpPr>
          <p:nvPr/>
        </p:nvSpPr>
        <p:spPr bwMode="auto">
          <a:xfrm>
            <a:off x="5578475" y="2081213"/>
            <a:ext cx="274638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17" name="Rectangle 20"/>
          <p:cNvSpPr>
            <a:spLocks noChangeArrowheads="1"/>
          </p:cNvSpPr>
          <p:nvPr/>
        </p:nvSpPr>
        <p:spPr bwMode="auto">
          <a:xfrm>
            <a:off x="5843588" y="2081213"/>
            <a:ext cx="274637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18" name="Rectangle 21"/>
          <p:cNvSpPr>
            <a:spLocks noChangeArrowheads="1"/>
          </p:cNvSpPr>
          <p:nvPr/>
        </p:nvSpPr>
        <p:spPr bwMode="auto">
          <a:xfrm>
            <a:off x="6110288" y="2081213"/>
            <a:ext cx="274637" cy="27463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19" name="Rectangle 22"/>
          <p:cNvSpPr>
            <a:spLocks noChangeArrowheads="1"/>
          </p:cNvSpPr>
          <p:nvPr/>
        </p:nvSpPr>
        <p:spPr bwMode="auto">
          <a:xfrm>
            <a:off x="6361113" y="2081213"/>
            <a:ext cx="274637" cy="27463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20" name="Rectangle 23"/>
          <p:cNvSpPr>
            <a:spLocks noChangeArrowheads="1"/>
          </p:cNvSpPr>
          <p:nvPr/>
        </p:nvSpPr>
        <p:spPr bwMode="auto">
          <a:xfrm>
            <a:off x="6613525" y="2081213"/>
            <a:ext cx="274638" cy="27463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21" name="Rectangle 24"/>
          <p:cNvSpPr>
            <a:spLocks noChangeArrowheads="1"/>
          </p:cNvSpPr>
          <p:nvPr/>
        </p:nvSpPr>
        <p:spPr bwMode="auto">
          <a:xfrm>
            <a:off x="6865938" y="2081213"/>
            <a:ext cx="274637" cy="274637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22" name="Rectangle 25"/>
          <p:cNvSpPr>
            <a:spLocks noChangeArrowheads="1"/>
          </p:cNvSpPr>
          <p:nvPr/>
        </p:nvSpPr>
        <p:spPr bwMode="auto">
          <a:xfrm>
            <a:off x="7132638" y="2081213"/>
            <a:ext cx="274637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23" name="Rectangle 26"/>
          <p:cNvSpPr>
            <a:spLocks noChangeArrowheads="1"/>
          </p:cNvSpPr>
          <p:nvPr/>
        </p:nvSpPr>
        <p:spPr bwMode="auto">
          <a:xfrm>
            <a:off x="7378700" y="2081213"/>
            <a:ext cx="274638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9724" name="Rectangle 27"/>
          <p:cNvSpPr>
            <a:spLocks noChangeArrowheads="1"/>
          </p:cNvSpPr>
          <p:nvPr/>
        </p:nvSpPr>
        <p:spPr bwMode="auto">
          <a:xfrm>
            <a:off x="7643813" y="2081213"/>
            <a:ext cx="274637" cy="274637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6173" name="Text Box 28"/>
          <p:cNvSpPr txBox="1">
            <a:spLocks noChangeArrowheads="1"/>
          </p:cNvSpPr>
          <p:nvPr/>
        </p:nvSpPr>
        <p:spPr bwMode="auto">
          <a:xfrm>
            <a:off x="5370513" y="2862263"/>
            <a:ext cx="7858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Gen</a:t>
            </a:r>
          </a:p>
        </p:txBody>
      </p:sp>
      <p:cxnSp>
        <p:nvCxnSpPr>
          <p:cNvPr id="6174" name="AutoShape 29"/>
          <p:cNvCxnSpPr>
            <a:cxnSpLocks noChangeShapeType="1"/>
            <a:stCxn id="6173" idx="0"/>
            <a:endCxn id="29714" idx="2"/>
          </p:cNvCxnSpPr>
          <p:nvPr/>
        </p:nvCxnSpPr>
        <p:spPr bwMode="auto">
          <a:xfrm rot="16200000" flipV="1">
            <a:off x="5212556" y="2310607"/>
            <a:ext cx="506413" cy="5969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75" name="Rectangle 30"/>
          <p:cNvSpPr>
            <a:spLocks noChangeArrowheads="1"/>
          </p:cNvSpPr>
          <p:nvPr/>
        </p:nvSpPr>
        <p:spPr bwMode="auto">
          <a:xfrm>
            <a:off x="1143000" y="1852613"/>
            <a:ext cx="7086600" cy="685800"/>
          </a:xfrm>
          <a:prstGeom prst="rect">
            <a:avLst/>
          </a:prstGeom>
          <a:noFill/>
          <a:ln w="1836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cxnSp>
        <p:nvCxnSpPr>
          <p:cNvPr id="6176" name="AutoShape 31"/>
          <p:cNvCxnSpPr>
            <a:cxnSpLocks noChangeShapeType="1"/>
            <a:stCxn id="6147" idx="3"/>
            <a:endCxn id="6175" idx="0"/>
          </p:cNvCxnSpPr>
          <p:nvPr/>
        </p:nvCxnSpPr>
        <p:spPr bwMode="auto">
          <a:xfrm>
            <a:off x="2286000" y="1309688"/>
            <a:ext cx="2400300" cy="542925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143000" y="3154363"/>
            <a:ext cx="271463" cy="2832100"/>
            <a:chOff x="720" y="1987"/>
            <a:chExt cx="171" cy="1784"/>
          </a:xfrm>
        </p:grpSpPr>
        <p:sp>
          <p:nvSpPr>
            <p:cNvPr id="29825" name="Rectangle 33"/>
            <p:cNvSpPr>
              <a:spLocks noChangeArrowheads="1"/>
            </p:cNvSpPr>
            <p:nvPr/>
          </p:nvSpPr>
          <p:spPr bwMode="auto">
            <a:xfrm>
              <a:off x="720" y="2472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26" name="Rectangle 34"/>
            <p:cNvSpPr>
              <a:spLocks noChangeArrowheads="1"/>
            </p:cNvSpPr>
            <p:nvPr/>
          </p:nvSpPr>
          <p:spPr bwMode="auto">
            <a:xfrm>
              <a:off x="720" y="2631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27" name="Rectangle 35"/>
            <p:cNvSpPr>
              <a:spLocks noChangeArrowheads="1"/>
            </p:cNvSpPr>
            <p:nvPr/>
          </p:nvSpPr>
          <p:spPr bwMode="auto">
            <a:xfrm>
              <a:off x="720" y="3265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28" name="Rectangle 36"/>
            <p:cNvSpPr>
              <a:spLocks noChangeArrowheads="1"/>
            </p:cNvSpPr>
            <p:nvPr/>
          </p:nvSpPr>
          <p:spPr bwMode="auto">
            <a:xfrm>
              <a:off x="720" y="2789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29" name="Rectangle 37"/>
            <p:cNvSpPr>
              <a:spLocks noChangeArrowheads="1"/>
            </p:cNvSpPr>
            <p:nvPr/>
          </p:nvSpPr>
          <p:spPr bwMode="auto">
            <a:xfrm>
              <a:off x="720" y="2948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30" name="Rectangle 38"/>
            <p:cNvSpPr>
              <a:spLocks noChangeArrowheads="1"/>
            </p:cNvSpPr>
            <p:nvPr/>
          </p:nvSpPr>
          <p:spPr bwMode="auto">
            <a:xfrm>
              <a:off x="720" y="3106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31" name="Rectangle 39"/>
            <p:cNvSpPr>
              <a:spLocks noChangeArrowheads="1"/>
            </p:cNvSpPr>
            <p:nvPr/>
          </p:nvSpPr>
          <p:spPr bwMode="auto">
            <a:xfrm>
              <a:off x="720" y="3432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32" name="Rectangle 40"/>
            <p:cNvSpPr>
              <a:spLocks noChangeArrowheads="1"/>
            </p:cNvSpPr>
            <p:nvPr/>
          </p:nvSpPr>
          <p:spPr bwMode="auto">
            <a:xfrm>
              <a:off x="720" y="2155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33" name="Rectangle 41"/>
            <p:cNvSpPr>
              <a:spLocks noChangeArrowheads="1"/>
            </p:cNvSpPr>
            <p:nvPr/>
          </p:nvSpPr>
          <p:spPr bwMode="auto">
            <a:xfrm>
              <a:off x="720" y="2314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34" name="Rectangle 42"/>
            <p:cNvSpPr>
              <a:spLocks noChangeArrowheads="1"/>
            </p:cNvSpPr>
            <p:nvPr/>
          </p:nvSpPr>
          <p:spPr bwMode="auto">
            <a:xfrm>
              <a:off x="720" y="1987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35" name="Rectangle 43"/>
            <p:cNvSpPr>
              <a:spLocks noChangeArrowheads="1"/>
            </p:cNvSpPr>
            <p:nvPr/>
          </p:nvSpPr>
          <p:spPr bwMode="auto">
            <a:xfrm>
              <a:off x="720" y="3599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</p:grp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1682750" y="2867025"/>
            <a:ext cx="271463" cy="2841625"/>
            <a:chOff x="1060" y="1806"/>
            <a:chExt cx="171" cy="1790"/>
          </a:xfrm>
        </p:grpSpPr>
        <p:sp>
          <p:nvSpPr>
            <p:cNvPr id="29814" name="Rectangle 45"/>
            <p:cNvSpPr>
              <a:spLocks noChangeArrowheads="1"/>
            </p:cNvSpPr>
            <p:nvPr/>
          </p:nvSpPr>
          <p:spPr bwMode="auto">
            <a:xfrm>
              <a:off x="1060" y="1974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15" name="Rectangle 46"/>
            <p:cNvSpPr>
              <a:spLocks noChangeArrowheads="1"/>
            </p:cNvSpPr>
            <p:nvPr/>
          </p:nvSpPr>
          <p:spPr bwMode="auto">
            <a:xfrm>
              <a:off x="1060" y="2450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16" name="Rectangle 47"/>
            <p:cNvSpPr>
              <a:spLocks noChangeArrowheads="1"/>
            </p:cNvSpPr>
            <p:nvPr/>
          </p:nvSpPr>
          <p:spPr bwMode="auto">
            <a:xfrm>
              <a:off x="1060" y="3084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17" name="Rectangle 48"/>
            <p:cNvSpPr>
              <a:spLocks noChangeArrowheads="1"/>
            </p:cNvSpPr>
            <p:nvPr/>
          </p:nvSpPr>
          <p:spPr bwMode="auto">
            <a:xfrm>
              <a:off x="1060" y="2609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18" name="Rectangle 49"/>
            <p:cNvSpPr>
              <a:spLocks noChangeArrowheads="1"/>
            </p:cNvSpPr>
            <p:nvPr/>
          </p:nvSpPr>
          <p:spPr bwMode="auto">
            <a:xfrm>
              <a:off x="1060" y="2766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19" name="Rectangle 50"/>
            <p:cNvSpPr>
              <a:spLocks noChangeArrowheads="1"/>
            </p:cNvSpPr>
            <p:nvPr/>
          </p:nvSpPr>
          <p:spPr bwMode="auto">
            <a:xfrm>
              <a:off x="1060" y="2925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20" name="Rectangle 51"/>
            <p:cNvSpPr>
              <a:spLocks noChangeArrowheads="1"/>
            </p:cNvSpPr>
            <p:nvPr/>
          </p:nvSpPr>
          <p:spPr bwMode="auto">
            <a:xfrm>
              <a:off x="1060" y="3251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21" name="Rectangle 52"/>
            <p:cNvSpPr>
              <a:spLocks noChangeArrowheads="1"/>
            </p:cNvSpPr>
            <p:nvPr/>
          </p:nvSpPr>
          <p:spPr bwMode="auto">
            <a:xfrm>
              <a:off x="1060" y="2291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22" name="Rectangle 53"/>
            <p:cNvSpPr>
              <a:spLocks noChangeArrowheads="1"/>
            </p:cNvSpPr>
            <p:nvPr/>
          </p:nvSpPr>
          <p:spPr bwMode="auto">
            <a:xfrm>
              <a:off x="1060" y="2132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23" name="Rectangle 54"/>
            <p:cNvSpPr>
              <a:spLocks noChangeArrowheads="1"/>
            </p:cNvSpPr>
            <p:nvPr/>
          </p:nvSpPr>
          <p:spPr bwMode="auto">
            <a:xfrm>
              <a:off x="1060" y="1806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24" name="Rectangle 55"/>
            <p:cNvSpPr>
              <a:spLocks noChangeArrowheads="1"/>
            </p:cNvSpPr>
            <p:nvPr/>
          </p:nvSpPr>
          <p:spPr bwMode="auto">
            <a:xfrm>
              <a:off x="1060" y="3424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</p:grpSp>
      <p:grpSp>
        <p:nvGrpSpPr>
          <p:cNvPr id="4" name="Group 56"/>
          <p:cNvGrpSpPr>
            <a:grpSpLocks/>
          </p:cNvGrpSpPr>
          <p:nvPr/>
        </p:nvGrpSpPr>
        <p:grpSpPr bwMode="auto">
          <a:xfrm>
            <a:off x="2187575" y="3154363"/>
            <a:ext cx="271463" cy="2841625"/>
            <a:chOff x="1378" y="1987"/>
            <a:chExt cx="171" cy="1790"/>
          </a:xfrm>
        </p:grpSpPr>
        <p:sp>
          <p:nvSpPr>
            <p:cNvPr id="29803" name="Rectangle 57"/>
            <p:cNvSpPr>
              <a:spLocks noChangeArrowheads="1"/>
            </p:cNvSpPr>
            <p:nvPr/>
          </p:nvSpPr>
          <p:spPr bwMode="auto">
            <a:xfrm>
              <a:off x="1378" y="2155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04" name="Rectangle 58"/>
            <p:cNvSpPr>
              <a:spLocks noChangeArrowheads="1"/>
            </p:cNvSpPr>
            <p:nvPr/>
          </p:nvSpPr>
          <p:spPr bwMode="auto">
            <a:xfrm>
              <a:off x="1378" y="2631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05" name="Rectangle 59"/>
            <p:cNvSpPr>
              <a:spLocks noChangeArrowheads="1"/>
            </p:cNvSpPr>
            <p:nvPr/>
          </p:nvSpPr>
          <p:spPr bwMode="auto">
            <a:xfrm>
              <a:off x="1378" y="3265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06" name="Rectangle 60"/>
            <p:cNvSpPr>
              <a:spLocks noChangeArrowheads="1"/>
            </p:cNvSpPr>
            <p:nvPr/>
          </p:nvSpPr>
          <p:spPr bwMode="auto">
            <a:xfrm>
              <a:off x="1378" y="2790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07" name="Rectangle 61"/>
            <p:cNvSpPr>
              <a:spLocks noChangeArrowheads="1"/>
            </p:cNvSpPr>
            <p:nvPr/>
          </p:nvSpPr>
          <p:spPr bwMode="auto">
            <a:xfrm>
              <a:off x="1378" y="2948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08" name="Rectangle 62"/>
            <p:cNvSpPr>
              <a:spLocks noChangeArrowheads="1"/>
            </p:cNvSpPr>
            <p:nvPr/>
          </p:nvSpPr>
          <p:spPr bwMode="auto">
            <a:xfrm>
              <a:off x="1378" y="3106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09" name="Rectangle 63"/>
            <p:cNvSpPr>
              <a:spLocks noChangeArrowheads="1"/>
            </p:cNvSpPr>
            <p:nvPr/>
          </p:nvSpPr>
          <p:spPr bwMode="auto">
            <a:xfrm>
              <a:off x="1378" y="3432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10" name="Rectangle 64"/>
            <p:cNvSpPr>
              <a:spLocks noChangeArrowheads="1"/>
            </p:cNvSpPr>
            <p:nvPr/>
          </p:nvSpPr>
          <p:spPr bwMode="auto">
            <a:xfrm>
              <a:off x="1378" y="2472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11" name="Rectangle 65"/>
            <p:cNvSpPr>
              <a:spLocks noChangeArrowheads="1"/>
            </p:cNvSpPr>
            <p:nvPr/>
          </p:nvSpPr>
          <p:spPr bwMode="auto">
            <a:xfrm>
              <a:off x="1378" y="2314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12" name="Rectangle 66"/>
            <p:cNvSpPr>
              <a:spLocks noChangeArrowheads="1"/>
            </p:cNvSpPr>
            <p:nvPr/>
          </p:nvSpPr>
          <p:spPr bwMode="auto">
            <a:xfrm>
              <a:off x="1378" y="1987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13" name="Rectangle 67"/>
            <p:cNvSpPr>
              <a:spLocks noChangeArrowheads="1"/>
            </p:cNvSpPr>
            <p:nvPr/>
          </p:nvSpPr>
          <p:spPr bwMode="auto">
            <a:xfrm>
              <a:off x="1378" y="3605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</p:grpSp>
      <p:grpSp>
        <p:nvGrpSpPr>
          <p:cNvPr id="5" name="Group 68"/>
          <p:cNvGrpSpPr>
            <a:grpSpLocks/>
          </p:cNvGrpSpPr>
          <p:nvPr/>
        </p:nvGrpSpPr>
        <p:grpSpPr bwMode="auto">
          <a:xfrm>
            <a:off x="2690813" y="2867025"/>
            <a:ext cx="271462" cy="2841625"/>
            <a:chOff x="1695" y="1806"/>
            <a:chExt cx="171" cy="1790"/>
          </a:xfrm>
        </p:grpSpPr>
        <p:sp>
          <p:nvSpPr>
            <p:cNvPr id="29792" name="Rectangle 69"/>
            <p:cNvSpPr>
              <a:spLocks noChangeArrowheads="1"/>
            </p:cNvSpPr>
            <p:nvPr/>
          </p:nvSpPr>
          <p:spPr bwMode="auto">
            <a:xfrm>
              <a:off x="1695" y="1974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93" name="Rectangle 70"/>
            <p:cNvSpPr>
              <a:spLocks noChangeArrowheads="1"/>
            </p:cNvSpPr>
            <p:nvPr/>
          </p:nvSpPr>
          <p:spPr bwMode="auto">
            <a:xfrm>
              <a:off x="1695" y="2450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94" name="Rectangle 71"/>
            <p:cNvSpPr>
              <a:spLocks noChangeArrowheads="1"/>
            </p:cNvSpPr>
            <p:nvPr/>
          </p:nvSpPr>
          <p:spPr bwMode="auto">
            <a:xfrm>
              <a:off x="1695" y="3084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95" name="Rectangle 72"/>
            <p:cNvSpPr>
              <a:spLocks noChangeArrowheads="1"/>
            </p:cNvSpPr>
            <p:nvPr/>
          </p:nvSpPr>
          <p:spPr bwMode="auto">
            <a:xfrm>
              <a:off x="1695" y="2609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96" name="Rectangle 73"/>
            <p:cNvSpPr>
              <a:spLocks noChangeArrowheads="1"/>
            </p:cNvSpPr>
            <p:nvPr/>
          </p:nvSpPr>
          <p:spPr bwMode="auto">
            <a:xfrm>
              <a:off x="1695" y="2766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97" name="Rectangle 74"/>
            <p:cNvSpPr>
              <a:spLocks noChangeArrowheads="1"/>
            </p:cNvSpPr>
            <p:nvPr/>
          </p:nvSpPr>
          <p:spPr bwMode="auto">
            <a:xfrm>
              <a:off x="1695" y="2925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98" name="Rectangle 75"/>
            <p:cNvSpPr>
              <a:spLocks noChangeArrowheads="1"/>
            </p:cNvSpPr>
            <p:nvPr/>
          </p:nvSpPr>
          <p:spPr bwMode="auto">
            <a:xfrm>
              <a:off x="1695" y="3251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99" name="Rectangle 76"/>
            <p:cNvSpPr>
              <a:spLocks noChangeArrowheads="1"/>
            </p:cNvSpPr>
            <p:nvPr/>
          </p:nvSpPr>
          <p:spPr bwMode="auto">
            <a:xfrm>
              <a:off x="1695" y="2291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00" name="Rectangle 77"/>
            <p:cNvSpPr>
              <a:spLocks noChangeArrowheads="1"/>
            </p:cNvSpPr>
            <p:nvPr/>
          </p:nvSpPr>
          <p:spPr bwMode="auto">
            <a:xfrm>
              <a:off x="1695" y="2132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01" name="Rectangle 78"/>
            <p:cNvSpPr>
              <a:spLocks noChangeArrowheads="1"/>
            </p:cNvSpPr>
            <p:nvPr/>
          </p:nvSpPr>
          <p:spPr bwMode="auto">
            <a:xfrm>
              <a:off x="1695" y="1806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802" name="Rectangle 79"/>
            <p:cNvSpPr>
              <a:spLocks noChangeArrowheads="1"/>
            </p:cNvSpPr>
            <p:nvPr/>
          </p:nvSpPr>
          <p:spPr bwMode="auto">
            <a:xfrm>
              <a:off x="1695" y="3424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</p:grpSp>
      <p:sp>
        <p:nvSpPr>
          <p:cNvPr id="6181" name="Text Box 80"/>
          <p:cNvSpPr txBox="1">
            <a:spLocks noChangeArrowheads="1"/>
          </p:cNvSpPr>
          <p:nvPr/>
        </p:nvSpPr>
        <p:spPr bwMode="auto">
          <a:xfrm>
            <a:off x="1143000" y="5935663"/>
            <a:ext cx="1790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</a:pPr>
            <a:r>
              <a:rPr lang="es-ES_tradnl" altLang="es-ES_tradnl" sz="2000" b="1">
                <a:solidFill>
                  <a:srgbClr val="000000"/>
                </a:solidFill>
              </a:rPr>
              <a:t>Generación N</a:t>
            </a:r>
          </a:p>
        </p:txBody>
      </p:sp>
      <p:sp>
        <p:nvSpPr>
          <p:cNvPr id="6182" name="Text Box 81"/>
          <p:cNvSpPr txBox="1">
            <a:spLocks noChangeArrowheads="1"/>
          </p:cNvSpPr>
          <p:nvPr/>
        </p:nvSpPr>
        <p:spPr bwMode="auto">
          <a:xfrm>
            <a:off x="217488" y="2695575"/>
            <a:ext cx="1225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Individuo</a:t>
            </a:r>
          </a:p>
        </p:txBody>
      </p:sp>
      <p:cxnSp>
        <p:nvCxnSpPr>
          <p:cNvPr id="6183" name="AutoShape 82"/>
          <p:cNvCxnSpPr>
            <a:cxnSpLocks noChangeShapeType="1"/>
            <a:stCxn id="6182" idx="2"/>
          </p:cNvCxnSpPr>
          <p:nvPr/>
        </p:nvCxnSpPr>
        <p:spPr bwMode="auto">
          <a:xfrm rot="16200000" flipH="1">
            <a:off x="247651" y="3675062"/>
            <a:ext cx="1479550" cy="314325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84" name="Text Box 83"/>
          <p:cNvSpPr txBox="1">
            <a:spLocks noChangeArrowheads="1"/>
          </p:cNvSpPr>
          <p:nvPr/>
        </p:nvSpPr>
        <p:spPr bwMode="auto">
          <a:xfrm>
            <a:off x="3297238" y="5394325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</a:pPr>
            <a:r>
              <a:rPr lang="es-ES_tradnl" altLang="es-ES_tradnl" sz="2000" b="1">
                <a:solidFill>
                  <a:srgbClr val="000000"/>
                </a:solidFill>
              </a:rPr>
              <a:t>Operadores Genéticos</a:t>
            </a:r>
          </a:p>
        </p:txBody>
      </p:sp>
      <p:sp>
        <p:nvSpPr>
          <p:cNvPr id="6185" name="Text Box 84"/>
          <p:cNvSpPr txBox="1">
            <a:spLocks noChangeArrowheads="1"/>
          </p:cNvSpPr>
          <p:nvPr/>
        </p:nvSpPr>
        <p:spPr bwMode="auto">
          <a:xfrm>
            <a:off x="4056063" y="3595688"/>
            <a:ext cx="1225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Selección</a:t>
            </a:r>
          </a:p>
        </p:txBody>
      </p:sp>
      <p:sp>
        <p:nvSpPr>
          <p:cNvPr id="6186" name="Text Box 85"/>
          <p:cNvSpPr txBox="1">
            <a:spLocks noChangeArrowheads="1"/>
          </p:cNvSpPr>
          <p:nvPr/>
        </p:nvSpPr>
        <p:spPr bwMode="auto">
          <a:xfrm>
            <a:off x="4056063" y="3954463"/>
            <a:ext cx="1225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Cruce</a:t>
            </a:r>
          </a:p>
        </p:txBody>
      </p:sp>
      <p:sp>
        <p:nvSpPr>
          <p:cNvPr id="6187" name="Text Box 86"/>
          <p:cNvSpPr txBox="1">
            <a:spLocks noChangeArrowheads="1"/>
          </p:cNvSpPr>
          <p:nvPr/>
        </p:nvSpPr>
        <p:spPr bwMode="auto">
          <a:xfrm>
            <a:off x="4056063" y="4638675"/>
            <a:ext cx="1225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Mutación</a:t>
            </a:r>
          </a:p>
        </p:txBody>
      </p:sp>
      <p:sp>
        <p:nvSpPr>
          <p:cNvPr id="6188" name="Text Box 87"/>
          <p:cNvSpPr txBox="1">
            <a:spLocks noChangeArrowheads="1"/>
          </p:cNvSpPr>
          <p:nvPr/>
        </p:nvSpPr>
        <p:spPr bwMode="auto">
          <a:xfrm>
            <a:off x="4056063" y="4286250"/>
            <a:ext cx="1225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Inserción</a:t>
            </a:r>
          </a:p>
        </p:txBody>
      </p:sp>
      <p:sp>
        <p:nvSpPr>
          <p:cNvPr id="6189" name="AutoShape 88"/>
          <p:cNvSpPr>
            <a:spLocks noChangeArrowheads="1"/>
          </p:cNvSpPr>
          <p:nvPr/>
        </p:nvSpPr>
        <p:spPr bwMode="auto">
          <a:xfrm>
            <a:off x="3200400" y="4114800"/>
            <a:ext cx="685800" cy="457200"/>
          </a:xfrm>
          <a:prstGeom prst="rightArrow">
            <a:avLst>
              <a:gd name="adj1" fmla="val 50000"/>
              <a:gd name="adj2" fmla="val 37500"/>
            </a:avLst>
          </a:prstGeom>
          <a:gradFill rotWithShape="0">
            <a:gsLst>
              <a:gs pos="0">
                <a:srgbClr val="FFFFFF"/>
              </a:gs>
              <a:gs pos="100000">
                <a:srgbClr val="FF420E"/>
              </a:gs>
            </a:gsLst>
            <a:lin ang="0" scaled="1"/>
          </a:gra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6362700" y="3154363"/>
            <a:ext cx="271463" cy="2832100"/>
            <a:chOff x="4008" y="1987"/>
            <a:chExt cx="171" cy="1784"/>
          </a:xfrm>
        </p:grpSpPr>
        <p:sp>
          <p:nvSpPr>
            <p:cNvPr id="29781" name="Rectangle 90"/>
            <p:cNvSpPr>
              <a:spLocks noChangeArrowheads="1"/>
            </p:cNvSpPr>
            <p:nvPr/>
          </p:nvSpPr>
          <p:spPr bwMode="auto">
            <a:xfrm>
              <a:off x="4008" y="2472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82" name="Rectangle 91"/>
            <p:cNvSpPr>
              <a:spLocks noChangeArrowheads="1"/>
            </p:cNvSpPr>
            <p:nvPr/>
          </p:nvSpPr>
          <p:spPr bwMode="auto">
            <a:xfrm>
              <a:off x="4008" y="2631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83" name="Rectangle 92"/>
            <p:cNvSpPr>
              <a:spLocks noChangeArrowheads="1"/>
            </p:cNvSpPr>
            <p:nvPr/>
          </p:nvSpPr>
          <p:spPr bwMode="auto">
            <a:xfrm>
              <a:off x="4008" y="3265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84" name="Rectangle 93"/>
            <p:cNvSpPr>
              <a:spLocks noChangeArrowheads="1"/>
            </p:cNvSpPr>
            <p:nvPr/>
          </p:nvSpPr>
          <p:spPr bwMode="auto">
            <a:xfrm>
              <a:off x="4008" y="2789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85" name="Rectangle 94"/>
            <p:cNvSpPr>
              <a:spLocks noChangeArrowheads="1"/>
            </p:cNvSpPr>
            <p:nvPr/>
          </p:nvSpPr>
          <p:spPr bwMode="auto">
            <a:xfrm>
              <a:off x="4008" y="2948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86" name="Rectangle 95"/>
            <p:cNvSpPr>
              <a:spLocks noChangeArrowheads="1"/>
            </p:cNvSpPr>
            <p:nvPr/>
          </p:nvSpPr>
          <p:spPr bwMode="auto">
            <a:xfrm>
              <a:off x="4008" y="3107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87" name="Rectangle 96"/>
            <p:cNvSpPr>
              <a:spLocks noChangeArrowheads="1"/>
            </p:cNvSpPr>
            <p:nvPr/>
          </p:nvSpPr>
          <p:spPr bwMode="auto">
            <a:xfrm>
              <a:off x="4008" y="3433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88" name="Rectangle 97"/>
            <p:cNvSpPr>
              <a:spLocks noChangeArrowheads="1"/>
            </p:cNvSpPr>
            <p:nvPr/>
          </p:nvSpPr>
          <p:spPr bwMode="auto">
            <a:xfrm>
              <a:off x="4008" y="2155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89" name="Rectangle 98"/>
            <p:cNvSpPr>
              <a:spLocks noChangeArrowheads="1"/>
            </p:cNvSpPr>
            <p:nvPr/>
          </p:nvSpPr>
          <p:spPr bwMode="auto">
            <a:xfrm>
              <a:off x="4008" y="2314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90" name="Rectangle 99"/>
            <p:cNvSpPr>
              <a:spLocks noChangeArrowheads="1"/>
            </p:cNvSpPr>
            <p:nvPr/>
          </p:nvSpPr>
          <p:spPr bwMode="auto">
            <a:xfrm>
              <a:off x="4008" y="1987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91" name="Rectangle 100"/>
            <p:cNvSpPr>
              <a:spLocks noChangeArrowheads="1"/>
            </p:cNvSpPr>
            <p:nvPr/>
          </p:nvSpPr>
          <p:spPr bwMode="auto">
            <a:xfrm>
              <a:off x="4008" y="3599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</p:grpSp>
      <p:grpSp>
        <p:nvGrpSpPr>
          <p:cNvPr id="7" name="Group 101"/>
          <p:cNvGrpSpPr>
            <a:grpSpLocks/>
          </p:cNvGrpSpPr>
          <p:nvPr/>
        </p:nvGrpSpPr>
        <p:grpSpPr bwMode="auto">
          <a:xfrm>
            <a:off x="6904038" y="2867025"/>
            <a:ext cx="271462" cy="2841625"/>
            <a:chOff x="4349" y="1806"/>
            <a:chExt cx="171" cy="1790"/>
          </a:xfrm>
        </p:grpSpPr>
        <p:sp>
          <p:nvSpPr>
            <p:cNvPr id="29770" name="Rectangle 102"/>
            <p:cNvSpPr>
              <a:spLocks noChangeArrowheads="1"/>
            </p:cNvSpPr>
            <p:nvPr/>
          </p:nvSpPr>
          <p:spPr bwMode="auto">
            <a:xfrm>
              <a:off x="4349" y="1974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71" name="Rectangle 103"/>
            <p:cNvSpPr>
              <a:spLocks noChangeArrowheads="1"/>
            </p:cNvSpPr>
            <p:nvPr/>
          </p:nvSpPr>
          <p:spPr bwMode="auto">
            <a:xfrm>
              <a:off x="4349" y="2450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72" name="Rectangle 104"/>
            <p:cNvSpPr>
              <a:spLocks noChangeArrowheads="1"/>
            </p:cNvSpPr>
            <p:nvPr/>
          </p:nvSpPr>
          <p:spPr bwMode="auto">
            <a:xfrm>
              <a:off x="4349" y="3084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73" name="Rectangle 105"/>
            <p:cNvSpPr>
              <a:spLocks noChangeArrowheads="1"/>
            </p:cNvSpPr>
            <p:nvPr/>
          </p:nvSpPr>
          <p:spPr bwMode="auto">
            <a:xfrm>
              <a:off x="4349" y="2609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74" name="Rectangle 106"/>
            <p:cNvSpPr>
              <a:spLocks noChangeArrowheads="1"/>
            </p:cNvSpPr>
            <p:nvPr/>
          </p:nvSpPr>
          <p:spPr bwMode="auto">
            <a:xfrm>
              <a:off x="4349" y="2767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75" name="Rectangle 107"/>
            <p:cNvSpPr>
              <a:spLocks noChangeArrowheads="1"/>
            </p:cNvSpPr>
            <p:nvPr/>
          </p:nvSpPr>
          <p:spPr bwMode="auto">
            <a:xfrm>
              <a:off x="4349" y="2925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76" name="Rectangle 108"/>
            <p:cNvSpPr>
              <a:spLocks noChangeArrowheads="1"/>
            </p:cNvSpPr>
            <p:nvPr/>
          </p:nvSpPr>
          <p:spPr bwMode="auto">
            <a:xfrm>
              <a:off x="4349" y="3251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77" name="Rectangle 109"/>
            <p:cNvSpPr>
              <a:spLocks noChangeArrowheads="1"/>
            </p:cNvSpPr>
            <p:nvPr/>
          </p:nvSpPr>
          <p:spPr bwMode="auto">
            <a:xfrm>
              <a:off x="4349" y="2291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78" name="Rectangle 110"/>
            <p:cNvSpPr>
              <a:spLocks noChangeArrowheads="1"/>
            </p:cNvSpPr>
            <p:nvPr/>
          </p:nvSpPr>
          <p:spPr bwMode="auto">
            <a:xfrm>
              <a:off x="4349" y="2133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79" name="Rectangle 111"/>
            <p:cNvSpPr>
              <a:spLocks noChangeArrowheads="1"/>
            </p:cNvSpPr>
            <p:nvPr/>
          </p:nvSpPr>
          <p:spPr bwMode="auto">
            <a:xfrm>
              <a:off x="4349" y="1806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80" name="Rectangle 112"/>
            <p:cNvSpPr>
              <a:spLocks noChangeArrowheads="1"/>
            </p:cNvSpPr>
            <p:nvPr/>
          </p:nvSpPr>
          <p:spPr bwMode="auto">
            <a:xfrm>
              <a:off x="4349" y="3424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</p:grpSp>
      <p:grpSp>
        <p:nvGrpSpPr>
          <p:cNvPr id="8" name="Group 113"/>
          <p:cNvGrpSpPr>
            <a:grpSpLocks/>
          </p:cNvGrpSpPr>
          <p:nvPr/>
        </p:nvGrpSpPr>
        <p:grpSpPr bwMode="auto">
          <a:xfrm>
            <a:off x="7407275" y="3154363"/>
            <a:ext cx="271463" cy="2841625"/>
            <a:chOff x="4666" y="1987"/>
            <a:chExt cx="171" cy="1790"/>
          </a:xfrm>
        </p:grpSpPr>
        <p:sp>
          <p:nvSpPr>
            <p:cNvPr id="29759" name="Rectangle 114"/>
            <p:cNvSpPr>
              <a:spLocks noChangeArrowheads="1"/>
            </p:cNvSpPr>
            <p:nvPr/>
          </p:nvSpPr>
          <p:spPr bwMode="auto">
            <a:xfrm>
              <a:off x="4666" y="2155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60" name="Rectangle 115"/>
            <p:cNvSpPr>
              <a:spLocks noChangeArrowheads="1"/>
            </p:cNvSpPr>
            <p:nvPr/>
          </p:nvSpPr>
          <p:spPr bwMode="auto">
            <a:xfrm>
              <a:off x="4666" y="2630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61" name="Rectangle 116"/>
            <p:cNvSpPr>
              <a:spLocks noChangeArrowheads="1"/>
            </p:cNvSpPr>
            <p:nvPr/>
          </p:nvSpPr>
          <p:spPr bwMode="auto">
            <a:xfrm>
              <a:off x="4666" y="3264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62" name="Rectangle 117"/>
            <p:cNvSpPr>
              <a:spLocks noChangeArrowheads="1"/>
            </p:cNvSpPr>
            <p:nvPr/>
          </p:nvSpPr>
          <p:spPr bwMode="auto">
            <a:xfrm>
              <a:off x="4666" y="2789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63" name="Rectangle 118"/>
            <p:cNvSpPr>
              <a:spLocks noChangeArrowheads="1"/>
            </p:cNvSpPr>
            <p:nvPr/>
          </p:nvSpPr>
          <p:spPr bwMode="auto">
            <a:xfrm>
              <a:off x="4666" y="2948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64" name="Rectangle 119"/>
            <p:cNvSpPr>
              <a:spLocks noChangeArrowheads="1"/>
            </p:cNvSpPr>
            <p:nvPr/>
          </p:nvSpPr>
          <p:spPr bwMode="auto">
            <a:xfrm>
              <a:off x="4666" y="3107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65" name="Rectangle 120"/>
            <p:cNvSpPr>
              <a:spLocks noChangeArrowheads="1"/>
            </p:cNvSpPr>
            <p:nvPr/>
          </p:nvSpPr>
          <p:spPr bwMode="auto">
            <a:xfrm>
              <a:off x="4666" y="3432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66" name="Rectangle 121"/>
            <p:cNvSpPr>
              <a:spLocks noChangeArrowheads="1"/>
            </p:cNvSpPr>
            <p:nvPr/>
          </p:nvSpPr>
          <p:spPr bwMode="auto">
            <a:xfrm>
              <a:off x="4666" y="2472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67" name="Rectangle 122"/>
            <p:cNvSpPr>
              <a:spLocks noChangeArrowheads="1"/>
            </p:cNvSpPr>
            <p:nvPr/>
          </p:nvSpPr>
          <p:spPr bwMode="auto">
            <a:xfrm>
              <a:off x="4666" y="2314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68" name="Rectangle 123"/>
            <p:cNvSpPr>
              <a:spLocks noChangeArrowheads="1"/>
            </p:cNvSpPr>
            <p:nvPr/>
          </p:nvSpPr>
          <p:spPr bwMode="auto">
            <a:xfrm>
              <a:off x="4666" y="1987"/>
              <a:ext cx="172" cy="17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69" name="Rectangle 124"/>
            <p:cNvSpPr>
              <a:spLocks noChangeArrowheads="1"/>
            </p:cNvSpPr>
            <p:nvPr/>
          </p:nvSpPr>
          <p:spPr bwMode="auto">
            <a:xfrm>
              <a:off x="4666" y="3605"/>
              <a:ext cx="172" cy="17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</p:grpSp>
      <p:grpSp>
        <p:nvGrpSpPr>
          <p:cNvPr id="9" name="138 Grupo"/>
          <p:cNvGrpSpPr>
            <a:grpSpLocks/>
          </p:cNvGrpSpPr>
          <p:nvPr/>
        </p:nvGrpSpPr>
        <p:grpSpPr bwMode="auto">
          <a:xfrm>
            <a:off x="7912100" y="2867025"/>
            <a:ext cx="274638" cy="2844800"/>
            <a:chOff x="7912100" y="2867025"/>
            <a:chExt cx="274638" cy="2844800"/>
          </a:xfrm>
        </p:grpSpPr>
        <p:sp>
          <p:nvSpPr>
            <p:cNvPr id="29748" name="Rectangle 125"/>
            <p:cNvSpPr>
              <a:spLocks noChangeArrowheads="1"/>
            </p:cNvSpPr>
            <p:nvPr/>
          </p:nvSpPr>
          <p:spPr bwMode="auto">
            <a:xfrm>
              <a:off x="7912100" y="3133725"/>
              <a:ext cx="274638" cy="274638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49" name="Rectangle 126"/>
            <p:cNvSpPr>
              <a:spLocks noChangeArrowheads="1"/>
            </p:cNvSpPr>
            <p:nvPr/>
          </p:nvSpPr>
          <p:spPr bwMode="auto">
            <a:xfrm>
              <a:off x="7912100" y="3889375"/>
              <a:ext cx="274638" cy="27463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50" name="Rectangle 127"/>
            <p:cNvSpPr>
              <a:spLocks noChangeArrowheads="1"/>
            </p:cNvSpPr>
            <p:nvPr/>
          </p:nvSpPr>
          <p:spPr bwMode="auto">
            <a:xfrm>
              <a:off x="7912100" y="4897438"/>
              <a:ext cx="274638" cy="27463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51" name="Rectangle 128"/>
            <p:cNvSpPr>
              <a:spLocks noChangeArrowheads="1"/>
            </p:cNvSpPr>
            <p:nvPr/>
          </p:nvSpPr>
          <p:spPr bwMode="auto">
            <a:xfrm>
              <a:off x="7912100" y="4141788"/>
              <a:ext cx="274638" cy="27463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52" name="Rectangle 129"/>
            <p:cNvSpPr>
              <a:spLocks noChangeArrowheads="1"/>
            </p:cNvSpPr>
            <p:nvPr/>
          </p:nvSpPr>
          <p:spPr bwMode="auto">
            <a:xfrm>
              <a:off x="7912100" y="4394200"/>
              <a:ext cx="274638" cy="27463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53" name="Rectangle 130"/>
            <p:cNvSpPr>
              <a:spLocks noChangeArrowheads="1"/>
            </p:cNvSpPr>
            <p:nvPr/>
          </p:nvSpPr>
          <p:spPr bwMode="auto">
            <a:xfrm>
              <a:off x="7912100" y="4645025"/>
              <a:ext cx="274638" cy="27463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54" name="Rectangle 131"/>
            <p:cNvSpPr>
              <a:spLocks noChangeArrowheads="1"/>
            </p:cNvSpPr>
            <p:nvPr/>
          </p:nvSpPr>
          <p:spPr bwMode="auto">
            <a:xfrm>
              <a:off x="7912100" y="5162550"/>
              <a:ext cx="274638" cy="274638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55" name="Rectangle 132"/>
            <p:cNvSpPr>
              <a:spLocks noChangeArrowheads="1"/>
            </p:cNvSpPr>
            <p:nvPr/>
          </p:nvSpPr>
          <p:spPr bwMode="auto">
            <a:xfrm>
              <a:off x="7912100" y="3636963"/>
              <a:ext cx="274638" cy="27463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56" name="Rectangle 133"/>
            <p:cNvSpPr>
              <a:spLocks noChangeArrowheads="1"/>
            </p:cNvSpPr>
            <p:nvPr/>
          </p:nvSpPr>
          <p:spPr bwMode="auto">
            <a:xfrm>
              <a:off x="7912100" y="3386138"/>
              <a:ext cx="274638" cy="27463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57" name="Rectangle 134"/>
            <p:cNvSpPr>
              <a:spLocks noChangeArrowheads="1"/>
            </p:cNvSpPr>
            <p:nvPr/>
          </p:nvSpPr>
          <p:spPr bwMode="auto">
            <a:xfrm>
              <a:off x="7912100" y="2867025"/>
              <a:ext cx="274638" cy="274638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29758" name="Rectangle 135"/>
            <p:cNvSpPr>
              <a:spLocks noChangeArrowheads="1"/>
            </p:cNvSpPr>
            <p:nvPr/>
          </p:nvSpPr>
          <p:spPr bwMode="auto">
            <a:xfrm>
              <a:off x="7912100" y="5437188"/>
              <a:ext cx="274638" cy="27463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</p:grpSp>
      <p:sp>
        <p:nvSpPr>
          <p:cNvPr id="6204" name="Text Box 136"/>
          <p:cNvSpPr txBox="1">
            <a:spLocks noChangeArrowheads="1"/>
          </p:cNvSpPr>
          <p:nvPr/>
        </p:nvSpPr>
        <p:spPr bwMode="auto">
          <a:xfrm>
            <a:off x="6362700" y="5935663"/>
            <a:ext cx="2095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</a:pPr>
            <a:r>
              <a:rPr lang="es-ES_tradnl" altLang="es-ES_tradnl" sz="2000" b="1">
                <a:solidFill>
                  <a:srgbClr val="000000"/>
                </a:solidFill>
              </a:rPr>
              <a:t>Generación N+1</a:t>
            </a:r>
          </a:p>
        </p:txBody>
      </p:sp>
      <p:sp>
        <p:nvSpPr>
          <p:cNvPr id="6205" name="AutoShape 137"/>
          <p:cNvSpPr>
            <a:spLocks noChangeArrowheads="1"/>
          </p:cNvSpPr>
          <p:nvPr/>
        </p:nvSpPr>
        <p:spPr bwMode="auto">
          <a:xfrm>
            <a:off x="5397500" y="4114800"/>
            <a:ext cx="685800" cy="457200"/>
          </a:xfrm>
          <a:prstGeom prst="rightArrow">
            <a:avLst>
              <a:gd name="adj1" fmla="val 50000"/>
              <a:gd name="adj2" fmla="val 37500"/>
            </a:avLst>
          </a:prstGeom>
          <a:gradFill rotWithShape="0">
            <a:gsLst>
              <a:gs pos="0">
                <a:srgbClr val="FFFFFF"/>
              </a:gs>
              <a:gs pos="100000">
                <a:srgbClr val="FF420E"/>
              </a:gs>
            </a:gsLst>
            <a:lin ang="0" scaled="1"/>
          </a:gra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11590134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73" grpId="0"/>
      <p:bldP spid="6175" grpId="0" animBg="1"/>
      <p:bldP spid="6181" grpId="0"/>
      <p:bldP spid="6182" grpId="0"/>
      <p:bldP spid="6184" grpId="0"/>
      <p:bldP spid="6185" grpId="0"/>
      <p:bldP spid="6186" grpId="0"/>
      <p:bldP spid="6187" grpId="0"/>
      <p:bldP spid="6188" grpId="0"/>
      <p:bldP spid="6189" grpId="0" animBg="1"/>
      <p:bldP spid="6204" grpId="0"/>
      <p:bldP spid="620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Cromosoma</a:t>
            </a:r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1300163" y="1289050"/>
            <a:ext cx="274637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1546225" y="1289050"/>
            <a:ext cx="274638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1812925" y="1289050"/>
            <a:ext cx="274638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26" name="Rectangle 5"/>
          <p:cNvSpPr>
            <a:spLocks noChangeArrowheads="1"/>
          </p:cNvSpPr>
          <p:nvPr/>
        </p:nvSpPr>
        <p:spPr bwMode="auto">
          <a:xfrm>
            <a:off x="2078038" y="1289050"/>
            <a:ext cx="274637" cy="27463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2328863" y="1289050"/>
            <a:ext cx="274637" cy="27463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28" name="Rectangle 7"/>
          <p:cNvSpPr>
            <a:spLocks noChangeArrowheads="1"/>
          </p:cNvSpPr>
          <p:nvPr/>
        </p:nvSpPr>
        <p:spPr bwMode="auto">
          <a:xfrm>
            <a:off x="2581275" y="1289050"/>
            <a:ext cx="274638" cy="27463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29" name="Rectangle 8"/>
          <p:cNvSpPr>
            <a:spLocks noChangeArrowheads="1"/>
          </p:cNvSpPr>
          <p:nvPr/>
        </p:nvSpPr>
        <p:spPr bwMode="auto">
          <a:xfrm>
            <a:off x="2833688" y="1289050"/>
            <a:ext cx="274637" cy="27463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30" name="Rectangle 9"/>
          <p:cNvSpPr>
            <a:spLocks noChangeArrowheads="1"/>
          </p:cNvSpPr>
          <p:nvPr/>
        </p:nvSpPr>
        <p:spPr bwMode="auto">
          <a:xfrm>
            <a:off x="3086100" y="1289050"/>
            <a:ext cx="274638" cy="27463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31" name="Rectangle 10"/>
          <p:cNvSpPr>
            <a:spLocks noChangeArrowheads="1"/>
          </p:cNvSpPr>
          <p:nvPr/>
        </p:nvSpPr>
        <p:spPr bwMode="auto">
          <a:xfrm>
            <a:off x="3351213" y="1289050"/>
            <a:ext cx="274637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32" name="Rectangle 11"/>
          <p:cNvSpPr>
            <a:spLocks noChangeArrowheads="1"/>
          </p:cNvSpPr>
          <p:nvPr/>
        </p:nvSpPr>
        <p:spPr bwMode="auto">
          <a:xfrm>
            <a:off x="3598863" y="1289050"/>
            <a:ext cx="274637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33" name="Rectangle 12"/>
          <p:cNvSpPr>
            <a:spLocks noChangeArrowheads="1"/>
          </p:cNvSpPr>
          <p:nvPr/>
        </p:nvSpPr>
        <p:spPr bwMode="auto">
          <a:xfrm>
            <a:off x="3863975" y="1289050"/>
            <a:ext cx="274638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34" name="Rectangle 13"/>
          <p:cNvSpPr>
            <a:spLocks noChangeArrowheads="1"/>
          </p:cNvSpPr>
          <p:nvPr/>
        </p:nvSpPr>
        <p:spPr bwMode="auto">
          <a:xfrm>
            <a:off x="4106863" y="1289050"/>
            <a:ext cx="274637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35" name="Rectangle 14"/>
          <p:cNvSpPr>
            <a:spLocks noChangeArrowheads="1"/>
          </p:cNvSpPr>
          <p:nvPr/>
        </p:nvSpPr>
        <p:spPr bwMode="auto">
          <a:xfrm>
            <a:off x="4354513" y="1289050"/>
            <a:ext cx="274637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36" name="Rectangle 15"/>
          <p:cNvSpPr>
            <a:spLocks noChangeArrowheads="1"/>
          </p:cNvSpPr>
          <p:nvPr/>
        </p:nvSpPr>
        <p:spPr bwMode="auto">
          <a:xfrm>
            <a:off x="4619625" y="1289050"/>
            <a:ext cx="274638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37" name="Rectangle 16"/>
          <p:cNvSpPr>
            <a:spLocks noChangeArrowheads="1"/>
          </p:cNvSpPr>
          <p:nvPr/>
        </p:nvSpPr>
        <p:spPr bwMode="auto">
          <a:xfrm>
            <a:off x="4886325" y="1289050"/>
            <a:ext cx="274638" cy="27463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38" name="Rectangle 17"/>
          <p:cNvSpPr>
            <a:spLocks noChangeArrowheads="1"/>
          </p:cNvSpPr>
          <p:nvPr/>
        </p:nvSpPr>
        <p:spPr bwMode="auto">
          <a:xfrm>
            <a:off x="5151438" y="1289050"/>
            <a:ext cx="274637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39" name="Rectangle 18"/>
          <p:cNvSpPr>
            <a:spLocks noChangeArrowheads="1"/>
          </p:cNvSpPr>
          <p:nvPr/>
        </p:nvSpPr>
        <p:spPr bwMode="auto">
          <a:xfrm>
            <a:off x="5399088" y="1289050"/>
            <a:ext cx="274637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40" name="Rectangle 19"/>
          <p:cNvSpPr>
            <a:spLocks noChangeArrowheads="1"/>
          </p:cNvSpPr>
          <p:nvPr/>
        </p:nvSpPr>
        <p:spPr bwMode="auto">
          <a:xfrm>
            <a:off x="5664200" y="1289050"/>
            <a:ext cx="274638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41" name="Rectangle 20"/>
          <p:cNvSpPr>
            <a:spLocks noChangeArrowheads="1"/>
          </p:cNvSpPr>
          <p:nvPr/>
        </p:nvSpPr>
        <p:spPr bwMode="auto">
          <a:xfrm>
            <a:off x="5929313" y="1289050"/>
            <a:ext cx="274637" cy="27463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42" name="Rectangle 21"/>
          <p:cNvSpPr>
            <a:spLocks noChangeArrowheads="1"/>
          </p:cNvSpPr>
          <p:nvPr/>
        </p:nvSpPr>
        <p:spPr bwMode="auto">
          <a:xfrm>
            <a:off x="6181725" y="1289050"/>
            <a:ext cx="274638" cy="27463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43" name="Rectangle 22"/>
          <p:cNvSpPr>
            <a:spLocks noChangeArrowheads="1"/>
          </p:cNvSpPr>
          <p:nvPr/>
        </p:nvSpPr>
        <p:spPr bwMode="auto">
          <a:xfrm>
            <a:off x="6434138" y="1289050"/>
            <a:ext cx="274637" cy="27463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44" name="Rectangle 23"/>
          <p:cNvSpPr>
            <a:spLocks noChangeArrowheads="1"/>
          </p:cNvSpPr>
          <p:nvPr/>
        </p:nvSpPr>
        <p:spPr bwMode="auto">
          <a:xfrm>
            <a:off x="6686550" y="1289050"/>
            <a:ext cx="274638" cy="27463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45" name="Rectangle 24"/>
          <p:cNvSpPr>
            <a:spLocks noChangeArrowheads="1"/>
          </p:cNvSpPr>
          <p:nvPr/>
        </p:nvSpPr>
        <p:spPr bwMode="auto">
          <a:xfrm>
            <a:off x="6951663" y="1289050"/>
            <a:ext cx="274637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46" name="Rectangle 25"/>
          <p:cNvSpPr>
            <a:spLocks noChangeArrowheads="1"/>
          </p:cNvSpPr>
          <p:nvPr/>
        </p:nvSpPr>
        <p:spPr bwMode="auto">
          <a:xfrm>
            <a:off x="7199313" y="1289050"/>
            <a:ext cx="274637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0747" name="Rectangle 26"/>
          <p:cNvSpPr>
            <a:spLocks noChangeArrowheads="1"/>
          </p:cNvSpPr>
          <p:nvPr/>
        </p:nvSpPr>
        <p:spPr bwMode="auto">
          <a:xfrm>
            <a:off x="7464425" y="1289050"/>
            <a:ext cx="274638" cy="274638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grpSp>
        <p:nvGrpSpPr>
          <p:cNvPr id="30748" name="Group 27"/>
          <p:cNvGrpSpPr>
            <a:grpSpLocks/>
          </p:cNvGrpSpPr>
          <p:nvPr/>
        </p:nvGrpSpPr>
        <p:grpSpPr bwMode="auto">
          <a:xfrm>
            <a:off x="1300163" y="1828800"/>
            <a:ext cx="6537325" cy="979488"/>
            <a:chOff x="819" y="1152"/>
            <a:chExt cx="4118" cy="617"/>
          </a:xfrm>
        </p:grpSpPr>
        <p:sp>
          <p:nvSpPr>
            <p:cNvPr id="30750" name="Text Box 28"/>
            <p:cNvSpPr txBox="1">
              <a:spLocks noChangeArrowheads="1"/>
            </p:cNvSpPr>
            <p:nvPr/>
          </p:nvSpPr>
          <p:spPr bwMode="auto">
            <a:xfrm>
              <a:off x="819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30751" name="Text Box 29"/>
            <p:cNvSpPr txBox="1">
              <a:spLocks noChangeArrowheads="1"/>
            </p:cNvSpPr>
            <p:nvPr/>
          </p:nvSpPr>
          <p:spPr bwMode="auto">
            <a:xfrm>
              <a:off x="1000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52" name="Text Box 30"/>
            <p:cNvSpPr txBox="1">
              <a:spLocks noChangeArrowheads="1"/>
            </p:cNvSpPr>
            <p:nvPr/>
          </p:nvSpPr>
          <p:spPr bwMode="auto">
            <a:xfrm>
              <a:off x="1181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53" name="Text Box 31"/>
            <p:cNvSpPr txBox="1">
              <a:spLocks noChangeArrowheads="1"/>
            </p:cNvSpPr>
            <p:nvPr/>
          </p:nvSpPr>
          <p:spPr bwMode="auto">
            <a:xfrm>
              <a:off x="1363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54" name="Text Box 32"/>
            <p:cNvSpPr txBox="1">
              <a:spLocks noChangeArrowheads="1"/>
            </p:cNvSpPr>
            <p:nvPr/>
          </p:nvSpPr>
          <p:spPr bwMode="auto">
            <a:xfrm>
              <a:off x="1544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30755" name="Text Box 33"/>
            <p:cNvSpPr txBox="1">
              <a:spLocks noChangeArrowheads="1"/>
            </p:cNvSpPr>
            <p:nvPr/>
          </p:nvSpPr>
          <p:spPr bwMode="auto">
            <a:xfrm>
              <a:off x="1726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30756" name="Text Box 34"/>
            <p:cNvSpPr txBox="1">
              <a:spLocks noChangeArrowheads="1"/>
            </p:cNvSpPr>
            <p:nvPr/>
          </p:nvSpPr>
          <p:spPr bwMode="auto">
            <a:xfrm>
              <a:off x="1907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30757" name="Text Box 35"/>
            <p:cNvSpPr txBox="1">
              <a:spLocks noChangeArrowheads="1"/>
            </p:cNvSpPr>
            <p:nvPr/>
          </p:nvSpPr>
          <p:spPr bwMode="auto">
            <a:xfrm>
              <a:off x="2089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58" name="Text Box 36"/>
            <p:cNvSpPr txBox="1">
              <a:spLocks noChangeArrowheads="1"/>
            </p:cNvSpPr>
            <p:nvPr/>
          </p:nvSpPr>
          <p:spPr bwMode="auto">
            <a:xfrm>
              <a:off x="2270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59" name="Text Box 37"/>
            <p:cNvSpPr txBox="1">
              <a:spLocks noChangeArrowheads="1"/>
            </p:cNvSpPr>
            <p:nvPr/>
          </p:nvSpPr>
          <p:spPr bwMode="auto">
            <a:xfrm>
              <a:off x="2451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60" name="Text Box 38"/>
            <p:cNvSpPr txBox="1">
              <a:spLocks noChangeArrowheads="1"/>
            </p:cNvSpPr>
            <p:nvPr/>
          </p:nvSpPr>
          <p:spPr bwMode="auto">
            <a:xfrm>
              <a:off x="2633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61" name="Text Box 39"/>
            <p:cNvSpPr txBox="1">
              <a:spLocks noChangeArrowheads="1"/>
            </p:cNvSpPr>
            <p:nvPr/>
          </p:nvSpPr>
          <p:spPr bwMode="auto">
            <a:xfrm>
              <a:off x="2814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62" name="Text Box 40"/>
            <p:cNvSpPr txBox="1">
              <a:spLocks noChangeArrowheads="1"/>
            </p:cNvSpPr>
            <p:nvPr/>
          </p:nvSpPr>
          <p:spPr bwMode="auto">
            <a:xfrm>
              <a:off x="2996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30763" name="Text Box 41"/>
            <p:cNvSpPr txBox="1">
              <a:spLocks noChangeArrowheads="1"/>
            </p:cNvSpPr>
            <p:nvPr/>
          </p:nvSpPr>
          <p:spPr bwMode="auto">
            <a:xfrm>
              <a:off x="3177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30764" name="Text Box 42"/>
            <p:cNvSpPr txBox="1">
              <a:spLocks noChangeArrowheads="1"/>
            </p:cNvSpPr>
            <p:nvPr/>
          </p:nvSpPr>
          <p:spPr bwMode="auto">
            <a:xfrm>
              <a:off x="3358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30765" name="Text Box 43"/>
            <p:cNvSpPr txBox="1">
              <a:spLocks noChangeArrowheads="1"/>
            </p:cNvSpPr>
            <p:nvPr/>
          </p:nvSpPr>
          <p:spPr bwMode="auto">
            <a:xfrm>
              <a:off x="3540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30766" name="Text Box 44"/>
            <p:cNvSpPr txBox="1">
              <a:spLocks noChangeArrowheads="1"/>
            </p:cNvSpPr>
            <p:nvPr/>
          </p:nvSpPr>
          <p:spPr bwMode="auto">
            <a:xfrm>
              <a:off x="3721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30767" name="Text Box 45"/>
            <p:cNvSpPr txBox="1">
              <a:spLocks noChangeArrowheads="1"/>
            </p:cNvSpPr>
            <p:nvPr/>
          </p:nvSpPr>
          <p:spPr bwMode="auto">
            <a:xfrm>
              <a:off x="3903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68" name="Text Box 46"/>
            <p:cNvSpPr txBox="1">
              <a:spLocks noChangeArrowheads="1"/>
            </p:cNvSpPr>
            <p:nvPr/>
          </p:nvSpPr>
          <p:spPr bwMode="auto">
            <a:xfrm>
              <a:off x="4061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69" name="Text Box 47"/>
            <p:cNvSpPr txBox="1">
              <a:spLocks noChangeArrowheads="1"/>
            </p:cNvSpPr>
            <p:nvPr/>
          </p:nvSpPr>
          <p:spPr bwMode="auto">
            <a:xfrm>
              <a:off x="4243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30770" name="Text Box 48"/>
            <p:cNvSpPr txBox="1">
              <a:spLocks noChangeArrowheads="1"/>
            </p:cNvSpPr>
            <p:nvPr/>
          </p:nvSpPr>
          <p:spPr bwMode="auto">
            <a:xfrm>
              <a:off x="4424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30771" name="Text Box 49"/>
            <p:cNvSpPr txBox="1">
              <a:spLocks noChangeArrowheads="1"/>
            </p:cNvSpPr>
            <p:nvPr/>
          </p:nvSpPr>
          <p:spPr bwMode="auto">
            <a:xfrm>
              <a:off x="4606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72" name="Text Box 50"/>
            <p:cNvSpPr txBox="1">
              <a:spLocks noChangeArrowheads="1"/>
            </p:cNvSpPr>
            <p:nvPr/>
          </p:nvSpPr>
          <p:spPr bwMode="auto">
            <a:xfrm>
              <a:off x="4764" y="1152"/>
              <a:ext cx="173" cy="19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lnSpc>
                  <a:spcPct val="116000"/>
                </a:lnSpc>
              </a:pPr>
              <a:r>
                <a:rPr lang="es-ES_tradnl" altLang="es-ES_tradnl" sz="11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0773" name="Text Box 51"/>
            <p:cNvSpPr txBox="1">
              <a:spLocks noChangeArrowheads="1"/>
            </p:cNvSpPr>
            <p:nvPr/>
          </p:nvSpPr>
          <p:spPr bwMode="auto">
            <a:xfrm>
              <a:off x="2529" y="1520"/>
              <a:ext cx="495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marL="336550" indent="-336550" eaLnBrk="0" hangingPunct="0">
                <a:tabLst>
                  <a:tab pos="336550" algn="l"/>
                  <a:tab pos="784225" algn="l"/>
                  <a:tab pos="1233488" algn="l"/>
                  <a:tab pos="1682750" algn="l"/>
                  <a:tab pos="2132013" algn="l"/>
                  <a:tab pos="2581275" algn="l"/>
                  <a:tab pos="3030538" algn="l"/>
                  <a:tab pos="3479800" algn="l"/>
                  <a:tab pos="3929063" algn="l"/>
                  <a:tab pos="4378325" algn="l"/>
                  <a:tab pos="4827588" algn="l"/>
                  <a:tab pos="5276850" algn="l"/>
                  <a:tab pos="5726113" algn="l"/>
                  <a:tab pos="6175375" algn="l"/>
                  <a:tab pos="6624638" algn="l"/>
                  <a:tab pos="7073900" algn="l"/>
                  <a:tab pos="7523163" algn="l"/>
                  <a:tab pos="7972425" algn="l"/>
                  <a:tab pos="8421688" algn="l"/>
                  <a:tab pos="8870950" algn="l"/>
                  <a:tab pos="932021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336550" algn="l"/>
                  <a:tab pos="784225" algn="l"/>
                  <a:tab pos="1233488" algn="l"/>
                  <a:tab pos="1682750" algn="l"/>
                  <a:tab pos="2132013" algn="l"/>
                  <a:tab pos="2581275" algn="l"/>
                  <a:tab pos="3030538" algn="l"/>
                  <a:tab pos="3479800" algn="l"/>
                  <a:tab pos="3929063" algn="l"/>
                  <a:tab pos="4378325" algn="l"/>
                  <a:tab pos="4827588" algn="l"/>
                  <a:tab pos="5276850" algn="l"/>
                  <a:tab pos="5726113" algn="l"/>
                  <a:tab pos="6175375" algn="l"/>
                  <a:tab pos="6624638" algn="l"/>
                  <a:tab pos="7073900" algn="l"/>
                  <a:tab pos="7523163" algn="l"/>
                  <a:tab pos="7972425" algn="l"/>
                  <a:tab pos="8421688" algn="l"/>
                  <a:tab pos="8870950" algn="l"/>
                  <a:tab pos="932021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336550" algn="l"/>
                  <a:tab pos="784225" algn="l"/>
                  <a:tab pos="1233488" algn="l"/>
                  <a:tab pos="1682750" algn="l"/>
                  <a:tab pos="2132013" algn="l"/>
                  <a:tab pos="2581275" algn="l"/>
                  <a:tab pos="3030538" algn="l"/>
                  <a:tab pos="3479800" algn="l"/>
                  <a:tab pos="3929063" algn="l"/>
                  <a:tab pos="4378325" algn="l"/>
                  <a:tab pos="4827588" algn="l"/>
                  <a:tab pos="5276850" algn="l"/>
                  <a:tab pos="5726113" algn="l"/>
                  <a:tab pos="6175375" algn="l"/>
                  <a:tab pos="6624638" algn="l"/>
                  <a:tab pos="7073900" algn="l"/>
                  <a:tab pos="7523163" algn="l"/>
                  <a:tab pos="7972425" algn="l"/>
                  <a:tab pos="8421688" algn="l"/>
                  <a:tab pos="8870950" algn="l"/>
                  <a:tab pos="932021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336550" algn="l"/>
                  <a:tab pos="784225" algn="l"/>
                  <a:tab pos="1233488" algn="l"/>
                  <a:tab pos="1682750" algn="l"/>
                  <a:tab pos="2132013" algn="l"/>
                  <a:tab pos="2581275" algn="l"/>
                  <a:tab pos="3030538" algn="l"/>
                  <a:tab pos="3479800" algn="l"/>
                  <a:tab pos="3929063" algn="l"/>
                  <a:tab pos="4378325" algn="l"/>
                  <a:tab pos="4827588" algn="l"/>
                  <a:tab pos="5276850" algn="l"/>
                  <a:tab pos="5726113" algn="l"/>
                  <a:tab pos="6175375" algn="l"/>
                  <a:tab pos="6624638" algn="l"/>
                  <a:tab pos="7073900" algn="l"/>
                  <a:tab pos="7523163" algn="l"/>
                  <a:tab pos="7972425" algn="l"/>
                  <a:tab pos="8421688" algn="l"/>
                  <a:tab pos="8870950" algn="l"/>
                  <a:tab pos="932021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336550" algn="l"/>
                  <a:tab pos="784225" algn="l"/>
                  <a:tab pos="1233488" algn="l"/>
                  <a:tab pos="1682750" algn="l"/>
                  <a:tab pos="2132013" algn="l"/>
                  <a:tab pos="2581275" algn="l"/>
                  <a:tab pos="3030538" algn="l"/>
                  <a:tab pos="3479800" algn="l"/>
                  <a:tab pos="3929063" algn="l"/>
                  <a:tab pos="4378325" algn="l"/>
                  <a:tab pos="4827588" algn="l"/>
                  <a:tab pos="5276850" algn="l"/>
                  <a:tab pos="5726113" algn="l"/>
                  <a:tab pos="6175375" algn="l"/>
                  <a:tab pos="6624638" algn="l"/>
                  <a:tab pos="7073900" algn="l"/>
                  <a:tab pos="7523163" algn="l"/>
                  <a:tab pos="7972425" algn="l"/>
                  <a:tab pos="8421688" algn="l"/>
                  <a:tab pos="8870950" algn="l"/>
                  <a:tab pos="932021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36550" algn="l"/>
                  <a:tab pos="784225" algn="l"/>
                  <a:tab pos="1233488" algn="l"/>
                  <a:tab pos="1682750" algn="l"/>
                  <a:tab pos="2132013" algn="l"/>
                  <a:tab pos="2581275" algn="l"/>
                  <a:tab pos="3030538" algn="l"/>
                  <a:tab pos="3479800" algn="l"/>
                  <a:tab pos="3929063" algn="l"/>
                  <a:tab pos="4378325" algn="l"/>
                  <a:tab pos="4827588" algn="l"/>
                  <a:tab pos="5276850" algn="l"/>
                  <a:tab pos="5726113" algn="l"/>
                  <a:tab pos="6175375" algn="l"/>
                  <a:tab pos="6624638" algn="l"/>
                  <a:tab pos="7073900" algn="l"/>
                  <a:tab pos="7523163" algn="l"/>
                  <a:tab pos="7972425" algn="l"/>
                  <a:tab pos="8421688" algn="l"/>
                  <a:tab pos="8870950" algn="l"/>
                  <a:tab pos="932021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36550" algn="l"/>
                  <a:tab pos="784225" algn="l"/>
                  <a:tab pos="1233488" algn="l"/>
                  <a:tab pos="1682750" algn="l"/>
                  <a:tab pos="2132013" algn="l"/>
                  <a:tab pos="2581275" algn="l"/>
                  <a:tab pos="3030538" algn="l"/>
                  <a:tab pos="3479800" algn="l"/>
                  <a:tab pos="3929063" algn="l"/>
                  <a:tab pos="4378325" algn="l"/>
                  <a:tab pos="4827588" algn="l"/>
                  <a:tab pos="5276850" algn="l"/>
                  <a:tab pos="5726113" algn="l"/>
                  <a:tab pos="6175375" algn="l"/>
                  <a:tab pos="6624638" algn="l"/>
                  <a:tab pos="7073900" algn="l"/>
                  <a:tab pos="7523163" algn="l"/>
                  <a:tab pos="7972425" algn="l"/>
                  <a:tab pos="8421688" algn="l"/>
                  <a:tab pos="8870950" algn="l"/>
                  <a:tab pos="932021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36550" algn="l"/>
                  <a:tab pos="784225" algn="l"/>
                  <a:tab pos="1233488" algn="l"/>
                  <a:tab pos="1682750" algn="l"/>
                  <a:tab pos="2132013" algn="l"/>
                  <a:tab pos="2581275" algn="l"/>
                  <a:tab pos="3030538" algn="l"/>
                  <a:tab pos="3479800" algn="l"/>
                  <a:tab pos="3929063" algn="l"/>
                  <a:tab pos="4378325" algn="l"/>
                  <a:tab pos="4827588" algn="l"/>
                  <a:tab pos="5276850" algn="l"/>
                  <a:tab pos="5726113" algn="l"/>
                  <a:tab pos="6175375" algn="l"/>
                  <a:tab pos="6624638" algn="l"/>
                  <a:tab pos="7073900" algn="l"/>
                  <a:tab pos="7523163" algn="l"/>
                  <a:tab pos="7972425" algn="l"/>
                  <a:tab pos="8421688" algn="l"/>
                  <a:tab pos="8870950" algn="l"/>
                  <a:tab pos="932021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336550" algn="l"/>
                  <a:tab pos="784225" algn="l"/>
                  <a:tab pos="1233488" algn="l"/>
                  <a:tab pos="1682750" algn="l"/>
                  <a:tab pos="2132013" algn="l"/>
                  <a:tab pos="2581275" algn="l"/>
                  <a:tab pos="3030538" algn="l"/>
                  <a:tab pos="3479800" algn="l"/>
                  <a:tab pos="3929063" algn="l"/>
                  <a:tab pos="4378325" algn="l"/>
                  <a:tab pos="4827588" algn="l"/>
                  <a:tab pos="5276850" algn="l"/>
                  <a:tab pos="5726113" algn="l"/>
                  <a:tab pos="6175375" algn="l"/>
                  <a:tab pos="6624638" algn="l"/>
                  <a:tab pos="7073900" algn="l"/>
                  <a:tab pos="7523163" algn="l"/>
                  <a:tab pos="7972425" algn="l"/>
                  <a:tab pos="8421688" algn="l"/>
                  <a:tab pos="8870950" algn="l"/>
                  <a:tab pos="932021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>
                <a:spcBef>
                  <a:spcPts val="500"/>
                </a:spcBef>
              </a:pPr>
              <a:r>
                <a:rPr lang="es-ES_tradnl" altLang="es-ES_tradnl" sz="2000">
                  <a:solidFill>
                    <a:srgbClr val="000000"/>
                  </a:solidFill>
                </a:rPr>
                <a:t>Alelo</a:t>
              </a:r>
            </a:p>
          </p:txBody>
        </p:sp>
        <p:cxnSp>
          <p:nvCxnSpPr>
            <p:cNvPr id="30774" name="AutoShape 52"/>
            <p:cNvCxnSpPr>
              <a:cxnSpLocks noChangeShapeType="1"/>
              <a:stCxn id="30773" idx="3"/>
              <a:endCxn id="30775" idx="4"/>
            </p:cNvCxnSpPr>
            <p:nvPr/>
          </p:nvCxnSpPr>
          <p:spPr bwMode="auto">
            <a:xfrm flipV="1">
              <a:off x="3024" y="1314"/>
              <a:ext cx="54" cy="331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775" name="Oval 53"/>
            <p:cNvSpPr>
              <a:spLocks noChangeArrowheads="1"/>
            </p:cNvSpPr>
            <p:nvPr/>
          </p:nvSpPr>
          <p:spPr bwMode="auto">
            <a:xfrm>
              <a:off x="3006" y="1170"/>
              <a:ext cx="144" cy="144"/>
            </a:xfrm>
            <a:prstGeom prst="ellips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</p:grpSp>
      <p:sp>
        <p:nvSpPr>
          <p:cNvPr id="30749" name="Text Box 54"/>
          <p:cNvSpPr txBox="1">
            <a:spLocks noChangeArrowheads="1"/>
          </p:cNvSpPr>
          <p:nvPr/>
        </p:nvSpPr>
        <p:spPr bwMode="auto">
          <a:xfrm>
            <a:off x="914400" y="3200400"/>
            <a:ext cx="7772400" cy="319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lnSpc>
                <a:spcPct val="116000"/>
              </a:lnSpc>
              <a:buFont typeface="Times New Roman" charset="0"/>
              <a:buChar char="•"/>
            </a:pPr>
            <a:r>
              <a:rPr lang="en-GB" altLang="es-ES_tradnl">
                <a:solidFill>
                  <a:srgbClr val="000000"/>
                </a:solidFill>
              </a:rPr>
              <a:t>  </a:t>
            </a:r>
            <a:r>
              <a:rPr lang="es-ES_tradnl" altLang="es-ES_tradnl">
                <a:solidFill>
                  <a:srgbClr val="000000"/>
                </a:solidFill>
              </a:rPr>
              <a:t>Cada cromosoma representa una hipótesis, codificada como un conjunto de </a:t>
            </a:r>
            <a:r>
              <a:rPr lang="es-ES_tradnl" altLang="es-ES_tradnl" b="1">
                <a:solidFill>
                  <a:srgbClr val="000000"/>
                </a:solidFill>
              </a:rPr>
              <a:t>valores discretos </a:t>
            </a:r>
            <a:r>
              <a:rPr lang="es-ES_tradnl" altLang="es-ES_tradnl">
                <a:solidFill>
                  <a:srgbClr val="000000"/>
                </a:solidFill>
              </a:rPr>
              <a:t>(binarios, enteros …)</a:t>
            </a:r>
            <a:r>
              <a:rPr lang="ar-SA" altLang="es-ES_tradnl">
                <a:solidFill>
                  <a:srgbClr val="000000"/>
                </a:solidFill>
                <a:ea typeface="Arial" charset="0"/>
                <a:cs typeface="Arial" charset="0"/>
              </a:rPr>
              <a:t>‏</a:t>
            </a:r>
            <a:endParaRPr lang="es-ES_tradnl" altLang="es-ES_tradnl">
              <a:solidFill>
                <a:srgbClr val="000000"/>
              </a:solidFill>
            </a:endParaRPr>
          </a:p>
          <a:p>
            <a:pPr eaLnBrk="1" hangingPunct="1">
              <a:lnSpc>
                <a:spcPct val="116000"/>
              </a:lnSpc>
              <a:buFont typeface="Times New Roman" charset="0"/>
              <a:buChar char="•"/>
            </a:pPr>
            <a:r>
              <a:rPr lang="es-ES_tradnl" altLang="es-ES_tradnl">
                <a:solidFill>
                  <a:srgbClr val="000000"/>
                </a:solidFill>
              </a:rPr>
              <a:t>  El valor de cada gen se llama alelo</a:t>
            </a:r>
          </a:p>
          <a:p>
            <a:pPr eaLnBrk="1" hangingPunct="1">
              <a:lnSpc>
                <a:spcPct val="116000"/>
              </a:lnSpc>
              <a:buFont typeface="Times New Roman" charset="0"/>
              <a:buChar char="•"/>
            </a:pPr>
            <a:r>
              <a:rPr lang="es-ES_tradnl" altLang="es-ES_tradnl">
                <a:solidFill>
                  <a:srgbClr val="000000"/>
                </a:solidFill>
              </a:rPr>
              <a:t>  Un cromosoma aislado no tiene</a:t>
            </a:r>
            <a:r>
              <a:rPr lang="es-ES_tradnl" altLang="es-ES_tradnl" b="1">
                <a:solidFill>
                  <a:srgbClr val="000000"/>
                </a:solidFill>
              </a:rPr>
              <a:t> significado</a:t>
            </a:r>
            <a:r>
              <a:rPr lang="es-ES_tradnl" altLang="es-ES_tradnl">
                <a:solidFill>
                  <a:srgbClr val="000000"/>
                </a:solidFill>
              </a:rPr>
              <a:t>, necesita una</a:t>
            </a:r>
            <a:r>
              <a:rPr lang="es-ES_tradnl" altLang="es-ES_tradnl" b="1">
                <a:solidFill>
                  <a:srgbClr val="000000"/>
                </a:solidFill>
              </a:rPr>
              <a:t> decodificación</a:t>
            </a:r>
          </a:p>
          <a:p>
            <a:pPr eaLnBrk="1" hangingPunct="1">
              <a:lnSpc>
                <a:spcPct val="116000"/>
              </a:lnSpc>
            </a:pPr>
            <a:endParaRPr lang="en-GB" altLang="es-ES_tradnl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8790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41313"/>
            <a:ext cx="7770813" cy="460375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Representación de un cromosoma </a:t>
            </a: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2303463" y="1341438"/>
            <a:ext cx="1512887" cy="39846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125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Genotipo</a:t>
            </a: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6227763" y="1341438"/>
            <a:ext cx="1512887" cy="39846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125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Fenotipo</a:t>
            </a: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2232025" y="1773238"/>
            <a:ext cx="1728788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1125"/>
              </a:spcBef>
            </a:pPr>
            <a:r>
              <a:rPr lang="es-ES_tradnl" altLang="es-ES_tradnl" sz="1800" dirty="0">
                <a:solidFill>
                  <a:srgbClr val="000000"/>
                </a:solidFill>
              </a:rPr>
              <a:t>Codificación </a:t>
            </a:r>
          </a:p>
          <a:p>
            <a:pPr algn="ctr" eaLnBrk="1" hangingPunct="1">
              <a:spcBef>
                <a:spcPts val="0"/>
              </a:spcBef>
            </a:pPr>
            <a:r>
              <a:rPr lang="es-ES_tradnl" altLang="es-ES_tradnl" sz="1800" dirty="0">
                <a:solidFill>
                  <a:srgbClr val="000000"/>
                </a:solidFill>
              </a:rPr>
              <a:t>(cromosoma)</a:t>
            </a:r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6227763" y="1773238"/>
            <a:ext cx="16557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decodificación</a:t>
            </a:r>
          </a:p>
        </p:txBody>
      </p:sp>
      <p:sp>
        <p:nvSpPr>
          <p:cNvPr id="33799" name="AutoShape 6"/>
          <p:cNvSpPr>
            <a:spLocks noChangeArrowheads="1"/>
          </p:cNvSpPr>
          <p:nvPr/>
        </p:nvSpPr>
        <p:spPr bwMode="auto">
          <a:xfrm>
            <a:off x="4103688" y="1404938"/>
            <a:ext cx="1655762" cy="215900"/>
          </a:xfrm>
          <a:prstGeom prst="leftRightArrow">
            <a:avLst>
              <a:gd name="adj1" fmla="val 50000"/>
              <a:gd name="adj2" fmla="val 152672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3800" name="Text Box 7"/>
          <p:cNvSpPr txBox="1">
            <a:spLocks noChangeArrowheads="1"/>
          </p:cNvSpPr>
          <p:nvPr/>
        </p:nvSpPr>
        <p:spPr bwMode="auto">
          <a:xfrm>
            <a:off x="395288" y="2673350"/>
            <a:ext cx="1873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500"/>
              </a:spcBef>
            </a:pPr>
            <a:r>
              <a:rPr lang="es-ES_tradnl" altLang="es-ES_tradnl">
                <a:solidFill>
                  <a:srgbClr val="000000"/>
                </a:solidFill>
              </a:rPr>
              <a:t>Biología:</a:t>
            </a:r>
          </a:p>
        </p:txBody>
      </p:sp>
      <p:sp>
        <p:nvSpPr>
          <p:cNvPr id="33801" name="Text Box 8"/>
          <p:cNvSpPr txBox="1">
            <a:spLocks noChangeArrowheads="1"/>
          </p:cNvSpPr>
          <p:nvPr/>
        </p:nvSpPr>
        <p:spPr bwMode="auto">
          <a:xfrm>
            <a:off x="1798638" y="2673350"/>
            <a:ext cx="21605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500"/>
              </a:spcBef>
            </a:pPr>
            <a:r>
              <a:rPr lang="es-ES_tradnl" altLang="es-ES_tradnl">
                <a:solidFill>
                  <a:srgbClr val="000000"/>
                </a:solidFill>
              </a:rPr>
              <a:t>UCGAACCGU</a:t>
            </a:r>
          </a:p>
        </p:txBody>
      </p:sp>
      <p:sp>
        <p:nvSpPr>
          <p:cNvPr id="33802" name="Text Box 9"/>
          <p:cNvSpPr txBox="1">
            <a:spLocks noChangeArrowheads="1"/>
          </p:cNvSpPr>
          <p:nvPr/>
        </p:nvSpPr>
        <p:spPr bwMode="auto">
          <a:xfrm>
            <a:off x="1997075" y="3176588"/>
            <a:ext cx="1765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bloques de ADN</a:t>
            </a:r>
          </a:p>
        </p:txBody>
      </p:sp>
      <p:sp>
        <p:nvSpPr>
          <p:cNvPr id="33803" name="AutoShape 10"/>
          <p:cNvSpPr>
            <a:spLocks noChangeArrowheads="1"/>
          </p:cNvSpPr>
          <p:nvPr/>
        </p:nvSpPr>
        <p:spPr bwMode="auto">
          <a:xfrm>
            <a:off x="4067175" y="2795588"/>
            <a:ext cx="1727200" cy="215900"/>
          </a:xfrm>
          <a:prstGeom prst="leftRightArrow">
            <a:avLst>
              <a:gd name="adj1" fmla="val 50000"/>
              <a:gd name="adj2" fmla="val 159259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pic>
        <p:nvPicPr>
          <p:cNvPr id="3380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2232025"/>
            <a:ext cx="1800225" cy="1368425"/>
          </a:xfrm>
          <a:prstGeom prst="rect">
            <a:avLst/>
          </a:prstGeom>
          <a:noFill/>
          <a:ln w="36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805" name="Text Box 12"/>
          <p:cNvSpPr txBox="1">
            <a:spLocks noChangeArrowheads="1"/>
          </p:cNvSpPr>
          <p:nvPr/>
        </p:nvSpPr>
        <p:spPr bwMode="auto">
          <a:xfrm>
            <a:off x="395288" y="4689475"/>
            <a:ext cx="1873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500"/>
              </a:spcBef>
            </a:pPr>
            <a:r>
              <a:rPr lang="es-ES_tradnl" altLang="es-ES_tradnl">
                <a:solidFill>
                  <a:srgbClr val="000000"/>
                </a:solidFill>
              </a:rPr>
              <a:t>Diseño:</a:t>
            </a:r>
          </a:p>
        </p:txBody>
      </p:sp>
      <p:sp>
        <p:nvSpPr>
          <p:cNvPr id="33806" name="Text Box 13"/>
          <p:cNvSpPr txBox="1">
            <a:spLocks noChangeArrowheads="1"/>
          </p:cNvSpPr>
          <p:nvPr/>
        </p:nvSpPr>
        <p:spPr bwMode="auto">
          <a:xfrm>
            <a:off x="1763713" y="4689475"/>
            <a:ext cx="2016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500"/>
              </a:spcBef>
            </a:pPr>
            <a:r>
              <a:rPr lang="es-ES_tradnl" altLang="es-ES_tradnl">
                <a:solidFill>
                  <a:srgbClr val="000000"/>
                </a:solidFill>
              </a:rPr>
              <a:t>100101010010</a:t>
            </a:r>
          </a:p>
        </p:txBody>
      </p:sp>
      <p:sp>
        <p:nvSpPr>
          <p:cNvPr id="33808" name="AutoShape 15"/>
          <p:cNvSpPr>
            <a:spLocks noChangeArrowheads="1"/>
          </p:cNvSpPr>
          <p:nvPr/>
        </p:nvSpPr>
        <p:spPr bwMode="auto">
          <a:xfrm>
            <a:off x="4067175" y="4811713"/>
            <a:ext cx="1727200" cy="215900"/>
          </a:xfrm>
          <a:prstGeom prst="leftRightArrow">
            <a:avLst>
              <a:gd name="adj1" fmla="val 50000"/>
              <a:gd name="adj2" fmla="val 159259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grpSp>
        <p:nvGrpSpPr>
          <p:cNvPr id="33809" name="Group 16"/>
          <p:cNvGrpSpPr>
            <a:grpSpLocks/>
          </p:cNvGrpSpPr>
          <p:nvPr/>
        </p:nvGrpSpPr>
        <p:grpSpPr bwMode="auto">
          <a:xfrm>
            <a:off x="6046788" y="3887788"/>
            <a:ext cx="2771775" cy="2301875"/>
            <a:chOff x="3809" y="2449"/>
            <a:chExt cx="1746" cy="1450"/>
          </a:xfrm>
        </p:grpSpPr>
        <p:sp>
          <p:nvSpPr>
            <p:cNvPr id="33810" name="Rectangle 17"/>
            <p:cNvSpPr>
              <a:spLocks noChangeArrowheads="1"/>
            </p:cNvSpPr>
            <p:nvPr/>
          </p:nvSpPr>
          <p:spPr bwMode="auto">
            <a:xfrm>
              <a:off x="3810" y="2789"/>
              <a:ext cx="1383" cy="680"/>
            </a:xfrm>
            <a:prstGeom prst="rect">
              <a:avLst/>
            </a:prstGeom>
            <a:noFill/>
            <a:ln w="720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33811" name="Oval 18"/>
            <p:cNvSpPr>
              <a:spLocks noChangeArrowheads="1"/>
            </p:cNvSpPr>
            <p:nvPr/>
          </p:nvSpPr>
          <p:spPr bwMode="auto">
            <a:xfrm>
              <a:off x="4082" y="3084"/>
              <a:ext cx="794" cy="680"/>
            </a:xfrm>
            <a:prstGeom prst="ellipse">
              <a:avLst/>
            </a:prstGeom>
            <a:solidFill>
              <a:srgbClr val="FFFFFF"/>
            </a:solidFill>
            <a:ln w="720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33812" name="Rectangle 19"/>
            <p:cNvSpPr>
              <a:spLocks noChangeArrowheads="1"/>
            </p:cNvSpPr>
            <p:nvPr/>
          </p:nvSpPr>
          <p:spPr bwMode="auto">
            <a:xfrm>
              <a:off x="3969" y="3492"/>
              <a:ext cx="1020" cy="3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grpSp>
          <p:nvGrpSpPr>
            <p:cNvPr id="33813" name="Group 20"/>
            <p:cNvGrpSpPr>
              <a:grpSpLocks/>
            </p:cNvGrpSpPr>
            <p:nvPr/>
          </p:nvGrpSpPr>
          <p:grpSpPr bwMode="auto">
            <a:xfrm>
              <a:off x="5238" y="2789"/>
              <a:ext cx="317" cy="703"/>
              <a:chOff x="5238" y="2789"/>
              <a:chExt cx="317" cy="703"/>
            </a:xfrm>
          </p:grpSpPr>
          <p:grpSp>
            <p:nvGrpSpPr>
              <p:cNvPr id="33821" name="Group 21"/>
              <p:cNvGrpSpPr>
                <a:grpSpLocks/>
              </p:cNvGrpSpPr>
              <p:nvPr/>
            </p:nvGrpSpPr>
            <p:grpSpPr bwMode="auto">
              <a:xfrm>
                <a:off x="5238" y="2789"/>
                <a:ext cx="226" cy="703"/>
                <a:chOff x="5238" y="2789"/>
                <a:chExt cx="226" cy="703"/>
              </a:xfrm>
            </p:grpSpPr>
            <p:sp>
              <p:nvSpPr>
                <p:cNvPr id="33823" name="Line 22"/>
                <p:cNvSpPr>
                  <a:spLocks noChangeShapeType="1"/>
                </p:cNvSpPr>
                <p:nvPr/>
              </p:nvSpPr>
              <p:spPr bwMode="auto">
                <a:xfrm>
                  <a:off x="5238" y="2789"/>
                  <a:ext cx="227" cy="1"/>
                </a:xfrm>
                <a:prstGeom prst="line">
                  <a:avLst/>
                </a:prstGeom>
                <a:noFill/>
                <a:ln w="360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3824" name="Line 23"/>
                <p:cNvSpPr>
                  <a:spLocks noChangeShapeType="1"/>
                </p:cNvSpPr>
                <p:nvPr/>
              </p:nvSpPr>
              <p:spPr bwMode="auto">
                <a:xfrm>
                  <a:off x="5238" y="3492"/>
                  <a:ext cx="227" cy="1"/>
                </a:xfrm>
                <a:prstGeom prst="line">
                  <a:avLst/>
                </a:prstGeom>
                <a:noFill/>
                <a:ln w="360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_tradnl"/>
                </a:p>
              </p:txBody>
            </p:sp>
            <p:sp>
              <p:nvSpPr>
                <p:cNvPr id="33825" name="Line 24"/>
                <p:cNvSpPr>
                  <a:spLocks noChangeShapeType="1"/>
                </p:cNvSpPr>
                <p:nvPr/>
              </p:nvSpPr>
              <p:spPr bwMode="auto">
                <a:xfrm>
                  <a:off x="5352" y="2789"/>
                  <a:ext cx="1" cy="703"/>
                </a:xfrm>
                <a:prstGeom prst="line">
                  <a:avLst/>
                </a:prstGeom>
                <a:noFill/>
                <a:ln w="360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s-ES_tradnl"/>
                </a:p>
              </p:txBody>
            </p:sp>
          </p:grpSp>
          <p:sp>
            <p:nvSpPr>
              <p:cNvPr id="33822" name="Text Box 25"/>
              <p:cNvSpPr txBox="1">
                <a:spLocks noChangeArrowheads="1"/>
              </p:cNvSpPr>
              <p:nvPr/>
            </p:nvSpPr>
            <p:spPr bwMode="auto">
              <a:xfrm>
                <a:off x="5329" y="3016"/>
                <a:ext cx="227" cy="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eaLnBrk="1" hangingPunct="1">
                  <a:spcBef>
                    <a:spcPts val="1125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H</a:t>
                </a:r>
              </a:p>
            </p:txBody>
          </p:sp>
        </p:grpSp>
        <p:sp>
          <p:nvSpPr>
            <p:cNvPr id="33814" name="Text Box 26"/>
            <p:cNvSpPr txBox="1">
              <a:spLocks noChangeArrowheads="1"/>
            </p:cNvSpPr>
            <p:nvPr/>
          </p:nvSpPr>
          <p:spPr bwMode="auto">
            <a:xfrm>
              <a:off x="3809" y="3668"/>
              <a:ext cx="840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>
                <a:spcBef>
                  <a:spcPts val="1125"/>
                </a:spcBef>
              </a:pPr>
              <a:r>
                <a:rPr lang="es-ES_tradnl" altLang="es-ES_tradnl" sz="1800" b="1">
                  <a:solidFill>
                    <a:srgbClr val="000000"/>
                  </a:solidFill>
                </a:rPr>
                <a:t>radio</a:t>
              </a:r>
            </a:p>
          </p:txBody>
        </p:sp>
        <p:sp>
          <p:nvSpPr>
            <p:cNvPr id="33815" name="Line 27"/>
            <p:cNvSpPr>
              <a:spLocks noChangeShapeType="1"/>
            </p:cNvSpPr>
            <p:nvPr/>
          </p:nvSpPr>
          <p:spPr bwMode="auto">
            <a:xfrm flipV="1">
              <a:off x="4082" y="3149"/>
              <a:ext cx="340" cy="573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grpSp>
          <p:nvGrpSpPr>
            <p:cNvPr id="33816" name="Group 28"/>
            <p:cNvGrpSpPr>
              <a:grpSpLocks/>
            </p:cNvGrpSpPr>
            <p:nvPr/>
          </p:nvGrpSpPr>
          <p:grpSpPr bwMode="auto">
            <a:xfrm>
              <a:off x="3810" y="2515"/>
              <a:ext cx="1406" cy="230"/>
              <a:chOff x="3810" y="2515"/>
              <a:chExt cx="1406" cy="230"/>
            </a:xfrm>
          </p:grpSpPr>
          <p:sp>
            <p:nvSpPr>
              <p:cNvPr id="33818" name="Line 29"/>
              <p:cNvSpPr>
                <a:spLocks noChangeShapeType="1"/>
              </p:cNvSpPr>
              <p:nvPr/>
            </p:nvSpPr>
            <p:spPr bwMode="auto">
              <a:xfrm flipV="1">
                <a:off x="3810" y="2514"/>
                <a:ext cx="1" cy="233"/>
              </a:xfrm>
              <a:prstGeom prst="lin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33819" name="Line 30"/>
              <p:cNvSpPr>
                <a:spLocks noChangeShapeType="1"/>
              </p:cNvSpPr>
              <p:nvPr/>
            </p:nvSpPr>
            <p:spPr bwMode="auto">
              <a:xfrm flipV="1">
                <a:off x="5216" y="2514"/>
                <a:ext cx="1" cy="233"/>
              </a:xfrm>
              <a:prstGeom prst="lin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33820" name="Line 31"/>
              <p:cNvSpPr>
                <a:spLocks noChangeShapeType="1"/>
              </p:cNvSpPr>
              <p:nvPr/>
            </p:nvSpPr>
            <p:spPr bwMode="auto">
              <a:xfrm>
                <a:off x="3810" y="2631"/>
                <a:ext cx="1406" cy="1"/>
              </a:xfrm>
              <a:prstGeom prst="line">
                <a:avLst/>
              </a:prstGeom>
              <a:noFill/>
              <a:ln w="360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33817" name="Text Box 32"/>
            <p:cNvSpPr txBox="1">
              <a:spLocks noChangeArrowheads="1"/>
            </p:cNvSpPr>
            <p:nvPr/>
          </p:nvSpPr>
          <p:spPr bwMode="auto">
            <a:xfrm>
              <a:off x="4377" y="2449"/>
              <a:ext cx="340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1800" b="1">
                  <a:solidFill>
                    <a:srgbClr val="000000"/>
                  </a:solidFill>
                </a:rPr>
                <a:t>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4165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41313"/>
            <a:ext cx="7770813" cy="460375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Representación de un cromosoma </a:t>
            </a: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303463" y="1341438"/>
            <a:ext cx="1512887" cy="39846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125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Genotipo</a:t>
            </a:r>
          </a:p>
        </p:txBody>
      </p:sp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6227763" y="1341438"/>
            <a:ext cx="1512887" cy="39846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125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Fenotipo</a:t>
            </a:r>
          </a:p>
        </p:txBody>
      </p:sp>
      <p:sp>
        <p:nvSpPr>
          <p:cNvPr id="34821" name="Text Box 4"/>
          <p:cNvSpPr txBox="1">
            <a:spLocks noChangeArrowheads="1"/>
          </p:cNvSpPr>
          <p:nvPr/>
        </p:nvSpPr>
        <p:spPr bwMode="auto">
          <a:xfrm>
            <a:off x="2232025" y="1773238"/>
            <a:ext cx="1728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1125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codificación</a:t>
            </a:r>
          </a:p>
        </p:txBody>
      </p:sp>
      <p:sp>
        <p:nvSpPr>
          <p:cNvPr id="34822" name="Text Box 5"/>
          <p:cNvSpPr txBox="1">
            <a:spLocks noChangeArrowheads="1"/>
          </p:cNvSpPr>
          <p:nvPr/>
        </p:nvSpPr>
        <p:spPr bwMode="auto">
          <a:xfrm>
            <a:off x="6227763" y="1773238"/>
            <a:ext cx="16557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decodificación</a:t>
            </a:r>
          </a:p>
        </p:txBody>
      </p:sp>
      <p:sp>
        <p:nvSpPr>
          <p:cNvPr id="34823" name="AutoShape 6"/>
          <p:cNvSpPr>
            <a:spLocks noChangeArrowheads="1"/>
          </p:cNvSpPr>
          <p:nvPr/>
        </p:nvSpPr>
        <p:spPr bwMode="auto">
          <a:xfrm>
            <a:off x="4103688" y="1404938"/>
            <a:ext cx="1655762" cy="215900"/>
          </a:xfrm>
          <a:prstGeom prst="leftRightArrow">
            <a:avLst>
              <a:gd name="adj1" fmla="val 50000"/>
              <a:gd name="adj2" fmla="val 152672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395288" y="2227263"/>
            <a:ext cx="187325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500"/>
              </a:spcBef>
            </a:pPr>
            <a:r>
              <a:rPr lang="es-ES_tradnl" altLang="es-ES_tradnl">
                <a:solidFill>
                  <a:srgbClr val="000000"/>
                </a:solidFill>
              </a:rPr>
              <a:t>Satisfacción de restricciones:</a:t>
            </a:r>
          </a:p>
        </p:txBody>
      </p:sp>
      <p:sp>
        <p:nvSpPr>
          <p:cNvPr id="34825" name="Text Box 8"/>
          <p:cNvSpPr txBox="1">
            <a:spLocks noChangeArrowheads="1"/>
          </p:cNvSpPr>
          <p:nvPr/>
        </p:nvSpPr>
        <p:spPr bwMode="auto">
          <a:xfrm>
            <a:off x="1763713" y="2943225"/>
            <a:ext cx="2016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1500"/>
              </a:spcBef>
            </a:pPr>
            <a:r>
              <a:rPr lang="es-ES_tradnl" altLang="es-ES_tradnl">
                <a:solidFill>
                  <a:srgbClr val="000000"/>
                </a:solidFill>
              </a:rPr>
              <a:t>2203</a:t>
            </a:r>
          </a:p>
        </p:txBody>
      </p:sp>
      <p:sp>
        <p:nvSpPr>
          <p:cNvPr id="34826" name="Text Box 9"/>
          <p:cNvSpPr txBox="1">
            <a:spLocks noChangeArrowheads="1"/>
          </p:cNvSpPr>
          <p:nvPr/>
        </p:nvSpPr>
        <p:spPr bwMode="auto">
          <a:xfrm>
            <a:off x="2141538" y="3429000"/>
            <a:ext cx="1333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cromosoma</a:t>
            </a:r>
          </a:p>
        </p:txBody>
      </p:sp>
      <p:sp>
        <p:nvSpPr>
          <p:cNvPr id="34827" name="AutoShape 10"/>
          <p:cNvSpPr>
            <a:spLocks noChangeArrowheads="1"/>
          </p:cNvSpPr>
          <p:nvPr/>
        </p:nvSpPr>
        <p:spPr bwMode="auto">
          <a:xfrm>
            <a:off x="4067175" y="3065463"/>
            <a:ext cx="1727200" cy="215900"/>
          </a:xfrm>
          <a:prstGeom prst="leftRightArrow">
            <a:avLst>
              <a:gd name="adj1" fmla="val 50000"/>
              <a:gd name="adj2" fmla="val 159259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grpSp>
        <p:nvGrpSpPr>
          <p:cNvPr id="34828" name="Group 11"/>
          <p:cNvGrpSpPr>
            <a:grpSpLocks/>
          </p:cNvGrpSpPr>
          <p:nvPr/>
        </p:nvGrpSpPr>
        <p:grpSpPr bwMode="auto">
          <a:xfrm>
            <a:off x="6226175" y="2555875"/>
            <a:ext cx="1439863" cy="1438275"/>
            <a:chOff x="3922" y="1610"/>
            <a:chExt cx="907" cy="906"/>
          </a:xfrm>
        </p:grpSpPr>
        <p:grpSp>
          <p:nvGrpSpPr>
            <p:cNvPr id="34834" name="Group 12"/>
            <p:cNvGrpSpPr>
              <a:grpSpLocks/>
            </p:cNvGrpSpPr>
            <p:nvPr/>
          </p:nvGrpSpPr>
          <p:grpSpPr bwMode="auto">
            <a:xfrm>
              <a:off x="3922" y="1610"/>
              <a:ext cx="907" cy="453"/>
              <a:chOff x="3922" y="1610"/>
              <a:chExt cx="907" cy="453"/>
            </a:xfrm>
          </p:grpSpPr>
          <p:grpSp>
            <p:nvGrpSpPr>
              <p:cNvPr id="34849" name="Group 13"/>
              <p:cNvGrpSpPr>
                <a:grpSpLocks/>
              </p:cNvGrpSpPr>
              <p:nvPr/>
            </p:nvGrpSpPr>
            <p:grpSpPr bwMode="auto">
              <a:xfrm>
                <a:off x="3923" y="1610"/>
                <a:ext cx="906" cy="226"/>
                <a:chOff x="3923" y="1610"/>
                <a:chExt cx="906" cy="226"/>
              </a:xfrm>
            </p:grpSpPr>
            <p:grpSp>
              <p:nvGrpSpPr>
                <p:cNvPr id="34856" name="Group 14"/>
                <p:cNvGrpSpPr>
                  <a:grpSpLocks/>
                </p:cNvGrpSpPr>
                <p:nvPr/>
              </p:nvGrpSpPr>
              <p:grpSpPr bwMode="auto">
                <a:xfrm>
                  <a:off x="3923" y="1610"/>
                  <a:ext cx="453" cy="226"/>
                  <a:chOff x="3923" y="1610"/>
                  <a:chExt cx="453" cy="226"/>
                </a:xfrm>
              </p:grpSpPr>
              <p:sp>
                <p:nvSpPr>
                  <p:cNvPr id="34860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3923" y="1610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34861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150" y="1610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34857" name="Group 17"/>
                <p:cNvGrpSpPr>
                  <a:grpSpLocks/>
                </p:cNvGrpSpPr>
                <p:nvPr/>
              </p:nvGrpSpPr>
              <p:grpSpPr bwMode="auto">
                <a:xfrm>
                  <a:off x="4377" y="1610"/>
                  <a:ext cx="452" cy="226"/>
                  <a:chOff x="4377" y="1610"/>
                  <a:chExt cx="452" cy="226"/>
                </a:xfrm>
              </p:grpSpPr>
              <p:sp>
                <p:nvSpPr>
                  <p:cNvPr id="34858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4377" y="1610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34859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4603" y="1610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34850" name="Group 20"/>
              <p:cNvGrpSpPr>
                <a:grpSpLocks/>
              </p:cNvGrpSpPr>
              <p:nvPr/>
            </p:nvGrpSpPr>
            <p:grpSpPr bwMode="auto">
              <a:xfrm>
                <a:off x="3922" y="1837"/>
                <a:ext cx="453" cy="226"/>
                <a:chOff x="3922" y="1837"/>
                <a:chExt cx="453" cy="226"/>
              </a:xfrm>
            </p:grpSpPr>
            <p:sp>
              <p:nvSpPr>
                <p:cNvPr id="34854" name="Rectangle 21"/>
                <p:cNvSpPr>
                  <a:spLocks noChangeArrowheads="1"/>
                </p:cNvSpPr>
                <p:nvPr/>
              </p:nvSpPr>
              <p:spPr bwMode="auto">
                <a:xfrm flipH="1">
                  <a:off x="4149" y="1837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34855" name="Rectangle 22"/>
                <p:cNvSpPr>
                  <a:spLocks noChangeArrowheads="1"/>
                </p:cNvSpPr>
                <p:nvPr/>
              </p:nvSpPr>
              <p:spPr bwMode="auto">
                <a:xfrm flipH="1">
                  <a:off x="3922" y="1837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34851" name="Group 23"/>
              <p:cNvGrpSpPr>
                <a:grpSpLocks/>
              </p:cNvGrpSpPr>
              <p:nvPr/>
            </p:nvGrpSpPr>
            <p:grpSpPr bwMode="auto">
              <a:xfrm>
                <a:off x="4376" y="1837"/>
                <a:ext cx="453" cy="226"/>
                <a:chOff x="4376" y="1837"/>
                <a:chExt cx="453" cy="226"/>
              </a:xfrm>
            </p:grpSpPr>
            <p:sp>
              <p:nvSpPr>
                <p:cNvPr id="34852" name="Rectangle 24"/>
                <p:cNvSpPr>
                  <a:spLocks noChangeArrowheads="1"/>
                </p:cNvSpPr>
                <p:nvPr/>
              </p:nvSpPr>
              <p:spPr bwMode="auto">
                <a:xfrm flipH="1">
                  <a:off x="4603" y="1837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34853" name="Rectangle 25"/>
                <p:cNvSpPr>
                  <a:spLocks noChangeArrowheads="1"/>
                </p:cNvSpPr>
                <p:nvPr/>
              </p:nvSpPr>
              <p:spPr bwMode="auto">
                <a:xfrm flipH="1">
                  <a:off x="4376" y="1837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  <p:grpSp>
          <p:nvGrpSpPr>
            <p:cNvPr id="34835" name="Group 26"/>
            <p:cNvGrpSpPr>
              <a:grpSpLocks/>
            </p:cNvGrpSpPr>
            <p:nvPr/>
          </p:nvGrpSpPr>
          <p:grpSpPr bwMode="auto">
            <a:xfrm>
              <a:off x="3922" y="2064"/>
              <a:ext cx="907" cy="452"/>
              <a:chOff x="3922" y="2064"/>
              <a:chExt cx="907" cy="452"/>
            </a:xfrm>
          </p:grpSpPr>
          <p:grpSp>
            <p:nvGrpSpPr>
              <p:cNvPr id="34836" name="Group 27"/>
              <p:cNvGrpSpPr>
                <a:grpSpLocks/>
              </p:cNvGrpSpPr>
              <p:nvPr/>
            </p:nvGrpSpPr>
            <p:grpSpPr bwMode="auto">
              <a:xfrm>
                <a:off x="3923" y="2064"/>
                <a:ext cx="906" cy="226"/>
                <a:chOff x="3923" y="2064"/>
                <a:chExt cx="906" cy="226"/>
              </a:xfrm>
            </p:grpSpPr>
            <p:grpSp>
              <p:nvGrpSpPr>
                <p:cNvPr id="34843" name="Group 28"/>
                <p:cNvGrpSpPr>
                  <a:grpSpLocks/>
                </p:cNvGrpSpPr>
                <p:nvPr/>
              </p:nvGrpSpPr>
              <p:grpSpPr bwMode="auto">
                <a:xfrm>
                  <a:off x="3923" y="2064"/>
                  <a:ext cx="453" cy="226"/>
                  <a:chOff x="3923" y="2064"/>
                  <a:chExt cx="453" cy="226"/>
                </a:xfrm>
              </p:grpSpPr>
              <p:sp>
                <p:nvSpPr>
                  <p:cNvPr id="34847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3923" y="2064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34848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4150" y="2064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34844" name="Group 31"/>
                <p:cNvGrpSpPr>
                  <a:grpSpLocks/>
                </p:cNvGrpSpPr>
                <p:nvPr/>
              </p:nvGrpSpPr>
              <p:grpSpPr bwMode="auto">
                <a:xfrm>
                  <a:off x="4377" y="2064"/>
                  <a:ext cx="452" cy="226"/>
                  <a:chOff x="4377" y="2064"/>
                  <a:chExt cx="452" cy="226"/>
                </a:xfrm>
              </p:grpSpPr>
              <p:sp>
                <p:nvSpPr>
                  <p:cNvPr id="34845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377" y="2064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34846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4603" y="2064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34837" name="Group 34"/>
              <p:cNvGrpSpPr>
                <a:grpSpLocks/>
              </p:cNvGrpSpPr>
              <p:nvPr/>
            </p:nvGrpSpPr>
            <p:grpSpPr bwMode="auto">
              <a:xfrm>
                <a:off x="3922" y="2290"/>
                <a:ext cx="453" cy="226"/>
                <a:chOff x="3922" y="2290"/>
                <a:chExt cx="453" cy="226"/>
              </a:xfrm>
            </p:grpSpPr>
            <p:sp>
              <p:nvSpPr>
                <p:cNvPr id="34841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4149" y="2290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34842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922" y="2290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34838" name="Group 37"/>
              <p:cNvGrpSpPr>
                <a:grpSpLocks/>
              </p:cNvGrpSpPr>
              <p:nvPr/>
            </p:nvGrpSpPr>
            <p:grpSpPr bwMode="auto">
              <a:xfrm>
                <a:off x="4376" y="2290"/>
                <a:ext cx="453" cy="226"/>
                <a:chOff x="4376" y="2290"/>
                <a:chExt cx="453" cy="226"/>
              </a:xfrm>
            </p:grpSpPr>
            <p:sp>
              <p:nvSpPr>
                <p:cNvPr id="348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4603" y="2290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34840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4376" y="2290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</p:grpSp>
      <p:pic>
        <p:nvPicPr>
          <p:cNvPr id="34829" name="Picture 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5" y="2565400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4830" name="Picture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5" y="2925763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4831" name="Picture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38" y="3286125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4832" name="Picture 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438" y="3646488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4833" name="Text Box 44"/>
          <p:cNvSpPr txBox="1">
            <a:spLocks noChangeArrowheads="1"/>
          </p:cNvSpPr>
          <p:nvPr/>
        </p:nvSpPr>
        <p:spPr bwMode="auto">
          <a:xfrm>
            <a:off x="360363" y="4248150"/>
            <a:ext cx="8280400" cy="186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36600" indent="-2794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Dependiendo del problema, se pueden usar diferentes representaciones</a:t>
            </a:r>
          </a:p>
          <a:p>
            <a:pPr lvl="1">
              <a:spcBef>
                <a:spcPts val="500"/>
              </a:spcBef>
              <a:buFont typeface="Times New Roman" charset="0"/>
              <a:buChar char="–"/>
            </a:pPr>
            <a:r>
              <a:rPr lang="es-ES_tradnl" altLang="es-ES_tradnl" sz="2000" dirty="0">
                <a:solidFill>
                  <a:srgbClr val="000000"/>
                </a:solidFill>
              </a:rPr>
              <a:t>binaria {0, 1}</a:t>
            </a:r>
          </a:p>
          <a:p>
            <a:pPr lvl="1">
              <a:spcBef>
                <a:spcPts val="500"/>
              </a:spcBef>
              <a:buFont typeface="Times New Roman" charset="0"/>
              <a:buChar char="–"/>
            </a:pPr>
            <a:r>
              <a:rPr lang="es-ES_tradnl" altLang="es-ES_tradnl" sz="2000" dirty="0">
                <a:solidFill>
                  <a:srgbClr val="000000"/>
                </a:solidFill>
              </a:rPr>
              <a:t>ternaria {0, 1, 2}, {A, B, C}</a:t>
            </a:r>
          </a:p>
          <a:p>
            <a:pPr lvl="1">
              <a:spcBef>
                <a:spcPts val="500"/>
              </a:spcBef>
              <a:buFont typeface="Times New Roman" charset="0"/>
              <a:buChar char="–"/>
            </a:pPr>
            <a:r>
              <a:rPr lang="es-ES_tradnl" altLang="es-ES_tradnl" sz="2000" dirty="0">
                <a:solidFill>
                  <a:srgbClr val="000000"/>
                </a:solidFill>
              </a:rPr>
              <a:t>enteros {1, 2, 4,..., 16, 17, ...}</a:t>
            </a:r>
          </a:p>
          <a:p>
            <a:pPr lvl="1">
              <a:spcBef>
                <a:spcPts val="500"/>
              </a:spcBef>
              <a:buFont typeface="Times New Roman" charset="0"/>
              <a:buChar char="–"/>
            </a:pPr>
            <a:r>
              <a:rPr lang="es-ES_tradnl" altLang="es-ES_tradnl" sz="2000" dirty="0">
                <a:solidFill>
                  <a:srgbClr val="000000"/>
                </a:solidFill>
              </a:rPr>
              <a:t>reales {1.2, 4.5, 5.77777, -0.566 } </a:t>
            </a:r>
          </a:p>
        </p:txBody>
      </p:sp>
    </p:spTree>
    <p:extLst>
      <p:ext uri="{BB962C8B-B14F-4D97-AF65-F5344CB8AC3E}">
        <p14:creationId xmlns:p14="http://schemas.microsoft.com/office/powerpoint/2010/main" val="3518985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1733550" y="4293096"/>
            <a:ext cx="6870898" cy="432048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dirty="0"/>
              <a:t>Aprendizaje Automático</a:t>
            </a:r>
            <a:endParaRPr lang="es-ES_tradnl" altLang="es-ES_tradnl" b="0" dirty="0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957388" y="1412776"/>
            <a:ext cx="6647060" cy="117475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100000"/>
              </a:spcBef>
              <a:buFontTx/>
              <a:buNone/>
            </a:pPr>
            <a:r>
              <a:rPr lang="es-ES" altLang="es-ES_tradnl" dirty="0"/>
              <a:t>	Aprendizaje automático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1	Introducción al aprendizaje automático	 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2 	Aprendizaje Supervisado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3	Aprendizaje de </a:t>
            </a:r>
            <a:r>
              <a:rPr lang="es-ES" altLang="es-ES_tradnl" dirty="0"/>
              <a:t>á</a:t>
            </a:r>
            <a:r>
              <a:rPr lang="es-ES_tradnl" altLang="es-ES_tradnl" dirty="0" err="1"/>
              <a:t>rboles</a:t>
            </a:r>
            <a:r>
              <a:rPr lang="es-ES_tradnl" altLang="es-ES_tradnl" dirty="0"/>
              <a:t> de decisión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4	Aprendizaje de redes neuronales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5	</a:t>
            </a:r>
            <a:r>
              <a:rPr lang="es-ES_tradnl" altLang="es-ES_tradnl" dirty="0" err="1"/>
              <a:t>Evaluaci</a:t>
            </a:r>
            <a:r>
              <a:rPr lang="es-ES" altLang="es-ES_tradnl" dirty="0" err="1"/>
              <a:t>ón</a:t>
            </a:r>
            <a:r>
              <a:rPr lang="es-ES" altLang="es-ES_tradnl" dirty="0"/>
              <a:t> de métodos de aprendizaje supervisado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6	Algoritmos genéticos y otros m</a:t>
            </a:r>
            <a:r>
              <a:rPr lang="es-ES" altLang="es-ES_tradnl" dirty="0" err="1"/>
              <a:t>étodos</a:t>
            </a:r>
            <a:r>
              <a:rPr lang="es-ES" altLang="es-ES_tradnl" dirty="0"/>
              <a:t> de aprendizaje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19519340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840021" y="2776282"/>
            <a:ext cx="632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chemeClr val="tx1"/>
                </a:solidFill>
              </a:rPr>
              <a:t>Vigo</a:t>
            </a:r>
          </a:p>
        </p:txBody>
      </p:sp>
      <p:sp>
        <p:nvSpPr>
          <p:cNvPr id="57" name="CuadroTexto 56"/>
          <p:cNvSpPr txBox="1"/>
          <p:nvPr/>
        </p:nvSpPr>
        <p:spPr>
          <a:xfrm>
            <a:off x="2492334" y="228544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chemeClr val="tx1"/>
                </a:solidFill>
              </a:rPr>
              <a:t>Lugo</a:t>
            </a:r>
          </a:p>
        </p:txBody>
      </p:sp>
      <p:sp>
        <p:nvSpPr>
          <p:cNvPr id="60" name="CuadroTexto 59"/>
          <p:cNvSpPr txBox="1"/>
          <p:nvPr/>
        </p:nvSpPr>
        <p:spPr>
          <a:xfrm>
            <a:off x="3628842" y="275418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>
                <a:solidFill>
                  <a:schemeClr val="tx1"/>
                </a:solidFill>
              </a:rPr>
              <a:t>Bilbao</a:t>
            </a:r>
            <a:endParaRPr lang="es-ES_tradnl" sz="1800" dirty="0">
              <a:solidFill>
                <a:schemeClr val="tx1"/>
              </a:solidFill>
            </a:endParaRPr>
          </a:p>
        </p:txBody>
      </p:sp>
      <p:sp>
        <p:nvSpPr>
          <p:cNvPr id="63" name="CuadroTexto 62"/>
          <p:cNvSpPr txBox="1"/>
          <p:nvPr/>
        </p:nvSpPr>
        <p:spPr>
          <a:xfrm>
            <a:off x="968941" y="467699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>
                <a:solidFill>
                  <a:schemeClr val="tx1"/>
                </a:solidFill>
              </a:rPr>
              <a:t>Sevilla</a:t>
            </a:r>
            <a:endParaRPr lang="es-ES_tradnl" sz="1800" dirty="0">
              <a:solidFill>
                <a:schemeClr val="tx1"/>
              </a:solidFill>
            </a:endParaRPr>
          </a:p>
        </p:txBody>
      </p:sp>
      <p:sp>
        <p:nvSpPr>
          <p:cNvPr id="66" name="CuadroTexto 65"/>
          <p:cNvSpPr txBox="1"/>
          <p:nvPr/>
        </p:nvSpPr>
        <p:spPr>
          <a:xfrm>
            <a:off x="2780221" y="4208329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chemeClr val="tx1"/>
                </a:solidFill>
              </a:rPr>
              <a:t>Madrid</a:t>
            </a:r>
          </a:p>
        </p:txBody>
      </p:sp>
      <p:sp>
        <p:nvSpPr>
          <p:cNvPr id="3481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41313"/>
            <a:ext cx="7770813" cy="460375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 dirty="0"/>
              <a:t>Representación de un cromosoma: Ejemplo problema del viajante </a:t>
            </a:r>
          </a:p>
        </p:txBody>
      </p:sp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395536" y="1357811"/>
            <a:ext cx="7776864" cy="77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500"/>
              </a:spcBef>
            </a:pPr>
            <a:r>
              <a:rPr lang="es-ES_tradnl" altLang="es-ES_tradnl" dirty="0">
                <a:solidFill>
                  <a:srgbClr val="000000"/>
                </a:solidFill>
              </a:rPr>
              <a:t>Problema del viajante: </a:t>
            </a:r>
            <a:r>
              <a:rPr lang="es-ES_tradnl" altLang="es-ES_tradnl" sz="2000" dirty="0">
                <a:solidFill>
                  <a:srgbClr val="000000"/>
                </a:solidFill>
              </a:rPr>
              <a:t>encontrar el camino m</a:t>
            </a:r>
            <a:r>
              <a:rPr lang="es-ES" altLang="es-ES_tradnl" sz="2000" dirty="0" err="1">
                <a:solidFill>
                  <a:srgbClr val="000000"/>
                </a:solidFill>
              </a:rPr>
              <a:t>ás</a:t>
            </a:r>
            <a:r>
              <a:rPr lang="es-ES" altLang="es-ES_tradnl" sz="2000" dirty="0">
                <a:solidFill>
                  <a:srgbClr val="000000"/>
                </a:solidFill>
              </a:rPr>
              <a:t> corto </a:t>
            </a:r>
            <a:r>
              <a:rPr lang="es-ES_tradnl" altLang="es-ES_tradnl" sz="2000" dirty="0">
                <a:solidFill>
                  <a:srgbClr val="000000"/>
                </a:solidFill>
              </a:rPr>
              <a:t>para visitar un conjunto de ciudades (nodos en un grafo)</a:t>
            </a:r>
          </a:p>
        </p:txBody>
      </p:sp>
      <p:sp>
        <p:nvSpPr>
          <p:cNvPr id="3" name="Elipse 2"/>
          <p:cNvSpPr/>
          <p:nvPr/>
        </p:nvSpPr>
        <p:spPr bwMode="auto">
          <a:xfrm>
            <a:off x="685800" y="2780928"/>
            <a:ext cx="1149896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_tradnl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56" name="Elipse 55"/>
          <p:cNvSpPr/>
          <p:nvPr/>
        </p:nvSpPr>
        <p:spPr bwMode="auto">
          <a:xfrm>
            <a:off x="2344701" y="2324049"/>
            <a:ext cx="938516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_tradnl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59" name="Elipse 58"/>
          <p:cNvSpPr/>
          <p:nvPr/>
        </p:nvSpPr>
        <p:spPr bwMode="auto">
          <a:xfrm>
            <a:off x="3563573" y="2776282"/>
            <a:ext cx="1033016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_tradnl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62" name="Elipse 61"/>
          <p:cNvSpPr/>
          <p:nvPr/>
        </p:nvSpPr>
        <p:spPr bwMode="auto">
          <a:xfrm>
            <a:off x="922480" y="4699671"/>
            <a:ext cx="918787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_tradnl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65" name="Elipse 64"/>
          <p:cNvSpPr/>
          <p:nvPr/>
        </p:nvSpPr>
        <p:spPr bwMode="auto">
          <a:xfrm>
            <a:off x="2669862" y="4208329"/>
            <a:ext cx="1026984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_tradnl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cxnSp>
        <p:nvCxnSpPr>
          <p:cNvPr id="7" name="Conector recto 6"/>
          <p:cNvCxnSpPr>
            <a:stCxn id="3" idx="7"/>
            <a:endCxn id="56" idx="2"/>
          </p:cNvCxnSpPr>
          <p:nvPr/>
        </p:nvCxnSpPr>
        <p:spPr bwMode="auto">
          <a:xfrm flipV="1">
            <a:off x="1667298" y="2504069"/>
            <a:ext cx="677403" cy="32958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Conector recto 10"/>
          <p:cNvCxnSpPr>
            <a:stCxn id="56" idx="5"/>
            <a:endCxn id="59" idx="1"/>
          </p:cNvCxnSpPr>
          <p:nvPr/>
        </p:nvCxnSpPr>
        <p:spPr bwMode="auto">
          <a:xfrm>
            <a:off x="3145775" y="2631362"/>
            <a:ext cx="569080" cy="1976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Conector recto 14"/>
          <p:cNvCxnSpPr>
            <a:stCxn id="3" idx="4"/>
            <a:endCxn id="62" idx="0"/>
          </p:cNvCxnSpPr>
          <p:nvPr/>
        </p:nvCxnSpPr>
        <p:spPr bwMode="auto">
          <a:xfrm>
            <a:off x="1260748" y="3140968"/>
            <a:ext cx="121126" cy="155870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Conector recto 83"/>
          <p:cNvCxnSpPr>
            <a:stCxn id="62" idx="5"/>
            <a:endCxn id="65" idx="2"/>
          </p:cNvCxnSpPr>
          <p:nvPr/>
        </p:nvCxnSpPr>
        <p:spPr bwMode="auto">
          <a:xfrm flipV="1">
            <a:off x="1706714" y="4388349"/>
            <a:ext cx="963148" cy="61863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Conector recto 86"/>
          <p:cNvCxnSpPr>
            <a:stCxn id="133" idx="0"/>
            <a:endCxn id="59" idx="4"/>
          </p:cNvCxnSpPr>
          <p:nvPr/>
        </p:nvCxnSpPr>
        <p:spPr bwMode="auto">
          <a:xfrm flipH="1" flipV="1">
            <a:off x="4080081" y="3136322"/>
            <a:ext cx="431921" cy="54282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Conector recto 29"/>
          <p:cNvCxnSpPr>
            <a:stCxn id="3" idx="6"/>
            <a:endCxn id="59" idx="2"/>
          </p:cNvCxnSpPr>
          <p:nvPr/>
        </p:nvCxnSpPr>
        <p:spPr bwMode="auto">
          <a:xfrm flipV="1">
            <a:off x="1835696" y="2956302"/>
            <a:ext cx="1727877" cy="464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Conector recto 31"/>
          <p:cNvCxnSpPr>
            <a:stCxn id="66" idx="0"/>
            <a:endCxn id="59" idx="3"/>
          </p:cNvCxnSpPr>
          <p:nvPr/>
        </p:nvCxnSpPr>
        <p:spPr bwMode="auto">
          <a:xfrm flipV="1">
            <a:off x="3212391" y="3083595"/>
            <a:ext cx="502464" cy="112473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Conector recto 33"/>
          <p:cNvCxnSpPr>
            <a:stCxn id="3" idx="5"/>
            <a:endCxn id="65" idx="1"/>
          </p:cNvCxnSpPr>
          <p:nvPr/>
        </p:nvCxnSpPr>
        <p:spPr bwMode="auto">
          <a:xfrm>
            <a:off x="1667298" y="3088241"/>
            <a:ext cx="1152962" cy="117281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CuadroTexto 98"/>
          <p:cNvSpPr txBox="1"/>
          <p:nvPr/>
        </p:nvSpPr>
        <p:spPr>
          <a:xfrm>
            <a:off x="1938539" y="240204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>
                <a:solidFill>
                  <a:schemeClr val="tx1"/>
                </a:solidFill>
              </a:rPr>
              <a:t>2</a:t>
            </a:r>
            <a:endParaRPr lang="es-ES_tradnl" sz="1600" dirty="0">
              <a:solidFill>
                <a:schemeClr val="tx1"/>
              </a:solidFill>
            </a:endParaRPr>
          </a:p>
        </p:txBody>
      </p:sp>
      <p:sp>
        <p:nvSpPr>
          <p:cNvPr id="100" name="CuadroTexto 99"/>
          <p:cNvSpPr txBox="1"/>
          <p:nvPr/>
        </p:nvSpPr>
        <p:spPr>
          <a:xfrm>
            <a:off x="3355407" y="2439311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1" name="CuadroTexto 100"/>
          <p:cNvSpPr txBox="1"/>
          <p:nvPr/>
        </p:nvSpPr>
        <p:spPr>
          <a:xfrm>
            <a:off x="2374353" y="2855708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02" name="CuadroTexto 101"/>
          <p:cNvSpPr txBox="1"/>
          <p:nvPr/>
        </p:nvSpPr>
        <p:spPr>
          <a:xfrm>
            <a:off x="2877055" y="3238458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03" name="CuadroTexto 102"/>
          <p:cNvSpPr txBox="1"/>
          <p:nvPr/>
        </p:nvSpPr>
        <p:spPr>
          <a:xfrm>
            <a:off x="2226706" y="342493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04" name="CuadroTexto 103"/>
          <p:cNvSpPr txBox="1"/>
          <p:nvPr/>
        </p:nvSpPr>
        <p:spPr>
          <a:xfrm>
            <a:off x="1404627" y="3424934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05" name="CuadroTexto 104"/>
          <p:cNvSpPr txBox="1"/>
          <p:nvPr/>
        </p:nvSpPr>
        <p:spPr>
          <a:xfrm>
            <a:off x="2265118" y="426105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06" name="CuadroTexto 105"/>
          <p:cNvSpPr txBox="1"/>
          <p:nvPr/>
        </p:nvSpPr>
        <p:spPr>
          <a:xfrm>
            <a:off x="3348158" y="376022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07" name="Text Box 44"/>
          <p:cNvSpPr txBox="1">
            <a:spLocks noChangeArrowheads="1"/>
          </p:cNvSpPr>
          <p:nvPr/>
        </p:nvSpPr>
        <p:spPr bwMode="auto">
          <a:xfrm>
            <a:off x="4571205" y="2571323"/>
            <a:ext cx="3885407" cy="186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36600" indent="-2794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2000" dirty="0">
                <a:solidFill>
                  <a:srgbClr val="FF0000"/>
                </a:solidFill>
              </a:rPr>
              <a:t>¿</a:t>
            </a:r>
            <a:r>
              <a:rPr lang="es-ES_tradnl" altLang="es-ES_tradnl" sz="2000" dirty="0" err="1">
                <a:solidFill>
                  <a:srgbClr val="FF0000"/>
                </a:solidFill>
              </a:rPr>
              <a:t>Qu</a:t>
            </a:r>
            <a:r>
              <a:rPr lang="es-ES" altLang="es-ES_tradnl" sz="2000" dirty="0">
                <a:solidFill>
                  <a:srgbClr val="FF0000"/>
                </a:solidFill>
              </a:rPr>
              <a:t>é codificación se podría usar </a:t>
            </a:r>
          </a:p>
          <a:p>
            <a:pPr algn="ctr" eaLnBrk="1" hangingPunct="1"/>
            <a:r>
              <a:rPr lang="es-ES" altLang="es-ES_tradnl" sz="2000" dirty="0">
                <a:solidFill>
                  <a:srgbClr val="FF0000"/>
                </a:solidFill>
              </a:rPr>
              <a:t>para representar las hipótesis en el  problema del viajante?</a:t>
            </a:r>
            <a:endParaRPr lang="es-ES_tradnl" altLang="es-ES_tradnl" sz="2000" dirty="0">
              <a:solidFill>
                <a:srgbClr val="FF0000"/>
              </a:solidFill>
            </a:endParaRPr>
          </a:p>
        </p:txBody>
      </p:sp>
      <p:grpSp>
        <p:nvGrpSpPr>
          <p:cNvPr id="77" name="Agrupar 76"/>
          <p:cNvGrpSpPr/>
          <p:nvPr/>
        </p:nvGrpSpPr>
        <p:grpSpPr>
          <a:xfrm>
            <a:off x="3998510" y="3650389"/>
            <a:ext cx="1026984" cy="388800"/>
            <a:chOff x="4567138" y="4124386"/>
            <a:chExt cx="1026984" cy="388800"/>
          </a:xfrm>
        </p:grpSpPr>
        <p:sp>
          <p:nvSpPr>
            <p:cNvPr id="132" name="CuadroTexto 131"/>
            <p:cNvSpPr txBox="1"/>
            <p:nvPr/>
          </p:nvSpPr>
          <p:spPr>
            <a:xfrm>
              <a:off x="4739716" y="4124386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800" dirty="0">
                  <a:solidFill>
                    <a:schemeClr val="tx1"/>
                  </a:solidFill>
                </a:rPr>
                <a:t>Soria</a:t>
              </a:r>
            </a:p>
          </p:txBody>
        </p:sp>
        <p:sp>
          <p:nvSpPr>
            <p:cNvPr id="133" name="Elipse 132"/>
            <p:cNvSpPr/>
            <p:nvPr/>
          </p:nvSpPr>
          <p:spPr bwMode="auto">
            <a:xfrm>
              <a:off x="4567138" y="4153146"/>
              <a:ext cx="1026984" cy="36004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_tradnl" sz="9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</p:grpSp>
      <p:cxnSp>
        <p:nvCxnSpPr>
          <p:cNvPr id="89" name="Conector recto 88"/>
          <p:cNvCxnSpPr>
            <a:stCxn id="65" idx="7"/>
            <a:endCxn id="133" idx="3"/>
          </p:cNvCxnSpPr>
          <p:nvPr/>
        </p:nvCxnSpPr>
        <p:spPr bwMode="auto">
          <a:xfrm flipV="1">
            <a:off x="3546448" y="3986462"/>
            <a:ext cx="602460" cy="2745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6" name="CuadroTexto 145"/>
          <p:cNvSpPr txBox="1"/>
          <p:nvPr/>
        </p:nvSpPr>
        <p:spPr>
          <a:xfrm>
            <a:off x="3834988" y="405326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47" name="CuadroTexto 146"/>
          <p:cNvSpPr txBox="1"/>
          <p:nvPr/>
        </p:nvSpPr>
        <p:spPr>
          <a:xfrm>
            <a:off x="4309331" y="318181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600" dirty="0">
                <a:solidFill>
                  <a:schemeClr val="tx1"/>
                </a:solidFill>
              </a:rPr>
              <a:t>3</a:t>
            </a:r>
          </a:p>
        </p:txBody>
      </p:sp>
      <p:cxnSp>
        <p:nvCxnSpPr>
          <p:cNvPr id="148" name="Conector recto 147"/>
          <p:cNvCxnSpPr/>
          <p:nvPr/>
        </p:nvCxnSpPr>
        <p:spPr bwMode="auto">
          <a:xfrm>
            <a:off x="2751528" y="2659990"/>
            <a:ext cx="286097" cy="156143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679463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Algoritmos Genéticos: Estructura</a:t>
            </a:r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2123728" y="1124744"/>
            <a:ext cx="2520950" cy="360362"/>
          </a:xfrm>
          <a:prstGeom prst="rect">
            <a:avLst/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600" b="1" dirty="0">
                <a:solidFill>
                  <a:srgbClr val="000000"/>
                </a:solidFill>
              </a:rPr>
              <a:t>Inicializa población</a:t>
            </a:r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2123728" y="1772444"/>
            <a:ext cx="2520950" cy="360362"/>
          </a:xfrm>
          <a:prstGeom prst="rect">
            <a:avLst/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600" b="1" dirty="0">
                <a:solidFill>
                  <a:srgbClr val="000000"/>
                </a:solidFill>
              </a:rPr>
              <a:t>Selecciona padres</a:t>
            </a: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2123728" y="2420144"/>
            <a:ext cx="2520950" cy="360362"/>
          </a:xfrm>
          <a:prstGeom prst="rect">
            <a:avLst/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600" b="1">
                <a:solidFill>
                  <a:srgbClr val="000000"/>
                </a:solidFill>
              </a:rPr>
              <a:t>Crea hijos</a:t>
            </a:r>
          </a:p>
        </p:txBody>
      </p:sp>
      <p:sp>
        <p:nvSpPr>
          <p:cNvPr id="31750" name="Rectangle 5"/>
          <p:cNvSpPr>
            <a:spLocks noChangeArrowheads="1"/>
          </p:cNvSpPr>
          <p:nvPr/>
        </p:nvSpPr>
        <p:spPr bwMode="auto">
          <a:xfrm>
            <a:off x="2123728" y="3067844"/>
            <a:ext cx="2520950" cy="360362"/>
          </a:xfrm>
          <a:prstGeom prst="rect">
            <a:avLst/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600" b="1">
                <a:solidFill>
                  <a:srgbClr val="000000"/>
                </a:solidFill>
              </a:rPr>
              <a:t>Muta hijos</a:t>
            </a:r>
          </a:p>
        </p:txBody>
      </p:sp>
      <p:sp>
        <p:nvSpPr>
          <p:cNvPr id="31751" name="Rectangle 6"/>
          <p:cNvSpPr>
            <a:spLocks noChangeArrowheads="1"/>
          </p:cNvSpPr>
          <p:nvPr/>
        </p:nvSpPr>
        <p:spPr bwMode="auto">
          <a:xfrm>
            <a:off x="2123728" y="3715544"/>
            <a:ext cx="2520950" cy="360362"/>
          </a:xfrm>
          <a:prstGeom prst="rect">
            <a:avLst/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600" b="1">
                <a:solidFill>
                  <a:srgbClr val="000000"/>
                </a:solidFill>
              </a:rPr>
              <a:t>Inserta hijos en la población</a:t>
            </a:r>
          </a:p>
        </p:txBody>
      </p:sp>
      <p:cxnSp>
        <p:nvCxnSpPr>
          <p:cNvPr id="31752" name="AutoShape 7"/>
          <p:cNvCxnSpPr>
            <a:cxnSpLocks noChangeShapeType="1"/>
            <a:stCxn id="31747" idx="2"/>
            <a:endCxn id="31748" idx="0"/>
          </p:cNvCxnSpPr>
          <p:nvPr/>
        </p:nvCxnSpPr>
        <p:spPr bwMode="auto">
          <a:xfrm>
            <a:off x="3384203" y="1485106"/>
            <a:ext cx="1587" cy="287338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3" name="AutoShape 8"/>
          <p:cNvCxnSpPr>
            <a:cxnSpLocks noChangeShapeType="1"/>
            <a:stCxn id="31748" idx="2"/>
            <a:endCxn id="31749" idx="0"/>
          </p:cNvCxnSpPr>
          <p:nvPr/>
        </p:nvCxnSpPr>
        <p:spPr bwMode="auto">
          <a:xfrm>
            <a:off x="3384203" y="2132806"/>
            <a:ext cx="1587" cy="287338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9"/>
          <p:cNvCxnSpPr>
            <a:cxnSpLocks noChangeShapeType="1"/>
            <a:stCxn id="31749" idx="2"/>
            <a:endCxn id="31750" idx="0"/>
          </p:cNvCxnSpPr>
          <p:nvPr/>
        </p:nvCxnSpPr>
        <p:spPr bwMode="auto">
          <a:xfrm>
            <a:off x="3384203" y="2780506"/>
            <a:ext cx="1587" cy="287338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5" name="AutoShape 10"/>
          <p:cNvCxnSpPr>
            <a:cxnSpLocks noChangeShapeType="1"/>
            <a:stCxn id="31750" idx="2"/>
            <a:endCxn id="31751" idx="0"/>
          </p:cNvCxnSpPr>
          <p:nvPr/>
        </p:nvCxnSpPr>
        <p:spPr bwMode="auto">
          <a:xfrm>
            <a:off x="3384203" y="3428206"/>
            <a:ext cx="1587" cy="287338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6" name="AutoShape 11"/>
          <p:cNvSpPr>
            <a:spLocks noChangeArrowheads="1"/>
          </p:cNvSpPr>
          <p:nvPr/>
        </p:nvSpPr>
        <p:spPr bwMode="auto">
          <a:xfrm>
            <a:off x="2844453" y="4579144"/>
            <a:ext cx="1079500" cy="504825"/>
          </a:xfrm>
          <a:prstGeom prst="flowChartDecision">
            <a:avLst/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cxnSp>
        <p:nvCxnSpPr>
          <p:cNvPr id="31757" name="AutoShape 12"/>
          <p:cNvCxnSpPr>
            <a:cxnSpLocks noChangeShapeType="1"/>
            <a:stCxn id="31756" idx="1"/>
            <a:endCxn id="31748" idx="1"/>
          </p:cNvCxnSpPr>
          <p:nvPr/>
        </p:nvCxnSpPr>
        <p:spPr bwMode="auto">
          <a:xfrm flipH="1" flipV="1">
            <a:off x="2123728" y="1951831"/>
            <a:ext cx="720725" cy="2878138"/>
          </a:xfrm>
          <a:prstGeom prst="bentConnector3">
            <a:avLst>
              <a:gd name="adj1" fmla="val 158454"/>
            </a:avLst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8" name="AutoShape 13"/>
          <p:cNvCxnSpPr>
            <a:cxnSpLocks noChangeShapeType="1"/>
            <a:stCxn id="31751" idx="2"/>
            <a:endCxn id="31756" idx="0"/>
          </p:cNvCxnSpPr>
          <p:nvPr/>
        </p:nvCxnSpPr>
        <p:spPr bwMode="auto">
          <a:xfrm>
            <a:off x="3384203" y="4075906"/>
            <a:ext cx="1587" cy="503238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9" name="Text Box 14"/>
          <p:cNvSpPr txBox="1">
            <a:spLocks noChangeArrowheads="1"/>
          </p:cNvSpPr>
          <p:nvPr/>
        </p:nvSpPr>
        <p:spPr bwMode="auto">
          <a:xfrm>
            <a:off x="144115" y="3140869"/>
            <a:ext cx="2447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es-ES_tradnl" altLang="es-ES_tradnl" sz="1600" b="1">
                <a:solidFill>
                  <a:srgbClr val="000000"/>
                </a:solidFill>
              </a:rPr>
              <a:t>Generación N+1</a:t>
            </a:r>
          </a:p>
        </p:txBody>
      </p:sp>
      <p:sp>
        <p:nvSpPr>
          <p:cNvPr id="31760" name="Text Box 15"/>
          <p:cNvSpPr txBox="1">
            <a:spLocks noChangeArrowheads="1"/>
          </p:cNvSpPr>
          <p:nvPr/>
        </p:nvSpPr>
        <p:spPr bwMode="auto">
          <a:xfrm>
            <a:off x="3923953" y="4688681"/>
            <a:ext cx="22320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es-ES_tradnl" altLang="es-ES_tradnl" sz="1600" b="1">
                <a:solidFill>
                  <a:srgbClr val="000000"/>
                </a:solidFill>
              </a:rPr>
              <a:t>Criterio de stop?</a:t>
            </a:r>
          </a:p>
        </p:txBody>
      </p:sp>
      <p:sp>
        <p:nvSpPr>
          <p:cNvPr id="31761" name="Text Box 16"/>
          <p:cNvSpPr txBox="1">
            <a:spLocks noChangeArrowheads="1"/>
          </p:cNvSpPr>
          <p:nvPr/>
        </p:nvSpPr>
        <p:spPr bwMode="auto">
          <a:xfrm>
            <a:off x="2447578" y="4795044"/>
            <a:ext cx="720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es-ES_tradnl" altLang="es-ES_tradnl" sz="1600" b="1">
                <a:solidFill>
                  <a:srgbClr val="000000"/>
                </a:solidFill>
              </a:rPr>
              <a:t>no</a:t>
            </a:r>
          </a:p>
        </p:txBody>
      </p:sp>
      <p:sp>
        <p:nvSpPr>
          <p:cNvPr id="31762" name="Rectangle 17"/>
          <p:cNvSpPr>
            <a:spLocks noChangeArrowheads="1"/>
          </p:cNvSpPr>
          <p:nvPr/>
        </p:nvSpPr>
        <p:spPr bwMode="auto">
          <a:xfrm>
            <a:off x="3133378" y="5588794"/>
            <a:ext cx="503237" cy="503237"/>
          </a:xfrm>
          <a:prstGeom prst="rect">
            <a:avLst/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cxnSp>
        <p:nvCxnSpPr>
          <p:cNvPr id="31763" name="AutoShape 18"/>
          <p:cNvCxnSpPr>
            <a:cxnSpLocks noChangeShapeType="1"/>
            <a:stCxn id="31756" idx="2"/>
            <a:endCxn id="31762" idx="0"/>
          </p:cNvCxnSpPr>
          <p:nvPr/>
        </p:nvCxnSpPr>
        <p:spPr bwMode="auto">
          <a:xfrm>
            <a:off x="3384203" y="5083969"/>
            <a:ext cx="1587" cy="506412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64" name="Text Box 19"/>
          <p:cNvSpPr txBox="1">
            <a:spLocks noChangeArrowheads="1"/>
          </p:cNvSpPr>
          <p:nvPr/>
        </p:nvSpPr>
        <p:spPr bwMode="auto">
          <a:xfrm>
            <a:off x="4644678" y="1124744"/>
            <a:ext cx="2016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1125"/>
              </a:spcBef>
            </a:pPr>
            <a:r>
              <a:rPr lang="es-ES_tradnl" altLang="es-ES_tradnl" sz="1800" b="1" dirty="0">
                <a:solidFill>
                  <a:srgbClr val="FF0000"/>
                </a:solidFill>
              </a:rPr>
              <a:t>Inicialización</a:t>
            </a:r>
          </a:p>
        </p:txBody>
      </p:sp>
      <p:sp>
        <p:nvSpPr>
          <p:cNvPr id="31765" name="Text Box 20"/>
          <p:cNvSpPr txBox="1">
            <a:spLocks noChangeArrowheads="1"/>
          </p:cNvSpPr>
          <p:nvPr/>
        </p:nvSpPr>
        <p:spPr bwMode="auto">
          <a:xfrm>
            <a:off x="5076478" y="1766094"/>
            <a:ext cx="1511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_tradnl" altLang="es-ES_tradnl" sz="1800" b="1" dirty="0">
                <a:solidFill>
                  <a:srgbClr val="FF0000"/>
                </a:solidFill>
              </a:rPr>
              <a:t>Selección</a:t>
            </a:r>
          </a:p>
        </p:txBody>
      </p:sp>
      <p:sp>
        <p:nvSpPr>
          <p:cNvPr id="31766" name="Text Box 21"/>
          <p:cNvSpPr txBox="1">
            <a:spLocks noChangeArrowheads="1"/>
          </p:cNvSpPr>
          <p:nvPr/>
        </p:nvSpPr>
        <p:spPr bwMode="auto">
          <a:xfrm>
            <a:off x="3060353" y="5107781"/>
            <a:ext cx="7921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es-ES_tradnl" altLang="es-ES_tradnl" sz="1600" b="1">
                <a:solidFill>
                  <a:srgbClr val="000000"/>
                </a:solidFill>
              </a:rPr>
              <a:t>sí</a:t>
            </a:r>
          </a:p>
        </p:txBody>
      </p:sp>
      <p:sp>
        <p:nvSpPr>
          <p:cNvPr id="31767" name="Text Box 22"/>
          <p:cNvSpPr txBox="1">
            <a:spLocks noChangeArrowheads="1"/>
          </p:cNvSpPr>
          <p:nvPr/>
        </p:nvSpPr>
        <p:spPr bwMode="auto">
          <a:xfrm>
            <a:off x="5220940" y="2420144"/>
            <a:ext cx="14398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_tradnl" altLang="es-ES_tradnl" sz="1800" b="1" dirty="0">
                <a:solidFill>
                  <a:srgbClr val="FF0000"/>
                </a:solidFill>
              </a:rPr>
              <a:t>Cruce</a:t>
            </a:r>
          </a:p>
        </p:txBody>
      </p:sp>
      <p:sp>
        <p:nvSpPr>
          <p:cNvPr id="31768" name="Text Box 23"/>
          <p:cNvSpPr txBox="1">
            <a:spLocks noChangeArrowheads="1"/>
          </p:cNvSpPr>
          <p:nvPr/>
        </p:nvSpPr>
        <p:spPr bwMode="auto">
          <a:xfrm>
            <a:off x="5076478" y="3067844"/>
            <a:ext cx="1728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_tradnl" altLang="es-ES_tradnl" sz="1800" b="1" dirty="0">
                <a:solidFill>
                  <a:srgbClr val="FF0000"/>
                </a:solidFill>
              </a:rPr>
              <a:t>Mutación</a:t>
            </a:r>
          </a:p>
        </p:txBody>
      </p:sp>
      <p:sp>
        <p:nvSpPr>
          <p:cNvPr id="31769" name="Text Box 24"/>
          <p:cNvSpPr txBox="1">
            <a:spLocks noChangeArrowheads="1"/>
          </p:cNvSpPr>
          <p:nvPr/>
        </p:nvSpPr>
        <p:spPr bwMode="auto">
          <a:xfrm>
            <a:off x="5076478" y="3715544"/>
            <a:ext cx="1366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_tradnl" altLang="es-ES_tradnl" sz="1800" b="1" dirty="0">
                <a:solidFill>
                  <a:srgbClr val="FF0000"/>
                </a:solidFill>
              </a:rPr>
              <a:t>Inserción</a:t>
            </a:r>
          </a:p>
        </p:txBody>
      </p:sp>
      <p:sp>
        <p:nvSpPr>
          <p:cNvPr id="31770" name="Text Box 25"/>
          <p:cNvSpPr txBox="1">
            <a:spLocks noChangeArrowheads="1"/>
          </p:cNvSpPr>
          <p:nvPr/>
        </p:nvSpPr>
        <p:spPr bwMode="auto">
          <a:xfrm>
            <a:off x="3708053" y="5552281"/>
            <a:ext cx="345598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es-ES_tradnl" altLang="es-ES_tradnl" sz="1600" b="1">
                <a:solidFill>
                  <a:srgbClr val="000000"/>
                </a:solidFill>
              </a:rPr>
              <a:t>Devolver el mejor individuo encontrado a lo largo de la ejecución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204912" y="2236605"/>
            <a:ext cx="20262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_tradnl" sz="8000">
                <a:solidFill>
                  <a:schemeClr val="tx1"/>
                </a:solidFill>
              </a:rPr>
              <a:t>}</a:t>
            </a:r>
            <a:endParaRPr lang="es-ES_tradnl" sz="8000" dirty="0">
              <a:solidFill>
                <a:schemeClr val="tx1"/>
              </a:solidFill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 rot="16200000">
            <a:off x="5751670" y="2689758"/>
            <a:ext cx="2447925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es-ES_tradnl" altLang="es-ES_tradnl" sz="1600" b="1" dirty="0">
                <a:solidFill>
                  <a:srgbClr val="000000"/>
                </a:solidFill>
              </a:rPr>
              <a:t>Operadores gen</a:t>
            </a:r>
            <a:r>
              <a:rPr lang="es-ES" altLang="es-ES_tradnl" sz="1600" b="1" dirty="0">
                <a:solidFill>
                  <a:srgbClr val="000000"/>
                </a:solidFill>
              </a:rPr>
              <a:t>éticos</a:t>
            </a:r>
            <a:endParaRPr lang="es-ES_tradnl" altLang="es-ES_tradnl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0936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 dirty="0"/>
              <a:t>Inicialización</a:t>
            </a:r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2262188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Para poder ejecutar un algoritmo genético, hay que inicializar la población de la generación 0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En general se inicializa de manera aleatoria, usando una</a:t>
            </a:r>
            <a:r>
              <a:rPr lang="es-ES_tradnl" altLang="es-ES_tradnl" b="1"/>
              <a:t> distribución uniforme 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Se pueden insertar en la primera generación algunos </a:t>
            </a:r>
            <a:r>
              <a:rPr lang="es-ES_tradnl" altLang="es-ES_tradnl" i="1"/>
              <a:t>buenos individuos</a:t>
            </a:r>
            <a:r>
              <a:rPr lang="es-ES_tradnl" altLang="es-ES_tradnl"/>
              <a:t>, por ejemplo ejecutando una algoritmo heurístico que rápidamente pueda encontrar algunas buenas soluciones</a:t>
            </a:r>
          </a:p>
        </p:txBody>
      </p:sp>
    </p:spTree>
    <p:extLst>
      <p:ext uri="{BB962C8B-B14F-4D97-AF65-F5344CB8AC3E}">
        <p14:creationId xmlns:p14="http://schemas.microsoft.com/office/powerpoint/2010/main" val="14032544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/>
          </p:nvPr>
        </p:nvSpPr>
        <p:spPr>
          <a:xfrm>
            <a:off x="251520" y="968839"/>
            <a:ext cx="8712968" cy="4708525"/>
          </a:xfrm>
        </p:spPr>
        <p:txBody>
          <a:bodyPr lIns="0" tIns="0" rIns="0" bIns="0" anchor="t"/>
          <a:lstStyle/>
          <a:p>
            <a:pPr marL="336550" indent="-336550" algn="l">
              <a:spcBef>
                <a:spcPts val="500"/>
              </a:spcBef>
              <a:buFont typeface="Times New Roman" pitchFamily="16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s-ES_tradnl" sz="2000" b="0" dirty="0">
                <a:latin typeface="Times New Roman" pitchFamily="16" charset="0"/>
              </a:rPr>
              <a:t>El objetivo es seleccionar los (mejores) individuos candidatos a la reproducción (padres). </a:t>
            </a:r>
          </a:p>
          <a:p>
            <a:pPr marL="342900" lvl="4" indent="-342900" algn="l">
              <a:spcBef>
                <a:spcPts val="500"/>
              </a:spcBef>
              <a:buFont typeface="Arial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s-ES_tradnl" sz="2000" b="0" dirty="0">
                <a:latin typeface="Times New Roman" pitchFamily="16" charset="0"/>
              </a:rPr>
              <a:t>Se basa en la </a:t>
            </a:r>
            <a:r>
              <a:rPr lang="es-ES_tradnl" sz="2000" dirty="0">
                <a:latin typeface="Times New Roman" pitchFamily="16" charset="0"/>
              </a:rPr>
              <a:t>evaluación</a:t>
            </a:r>
            <a:r>
              <a:rPr lang="es-ES" sz="2000" b="0" dirty="0">
                <a:latin typeface="Times New Roman" pitchFamily="16" charset="0"/>
              </a:rPr>
              <a:t> de la calidad de cada individuo de la población mediante una </a:t>
            </a:r>
            <a:r>
              <a:rPr lang="es-ES" sz="2000" dirty="0">
                <a:latin typeface="Times New Roman" pitchFamily="16" charset="0"/>
              </a:rPr>
              <a:t>función de fitness </a:t>
            </a:r>
            <a:r>
              <a:rPr lang="es-ES" sz="2000" b="0" dirty="0">
                <a:latin typeface="Times New Roman" pitchFamily="16" charset="0"/>
              </a:rPr>
              <a:t>y posteriormente en la </a:t>
            </a:r>
            <a:r>
              <a:rPr lang="es-ES" sz="2000" dirty="0">
                <a:latin typeface="Times New Roman" pitchFamily="16" charset="0"/>
              </a:rPr>
              <a:t>selección de los “padres”</a:t>
            </a:r>
            <a:endParaRPr lang="es-ES_tradnl" sz="2000" dirty="0">
              <a:latin typeface="Times New Roman" pitchFamily="16" charset="0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685800" y="385763"/>
            <a:ext cx="7770813" cy="369887"/>
          </a:xfrm>
        </p:spPr>
        <p:txBody>
          <a:bodyPr lIns="0" tIns="0" rIns="0" bIns="0" anchor="ctr"/>
          <a:lstStyle/>
          <a:p>
            <a:pPr marL="0" indent="0" algn="ctr">
              <a:spcBef>
                <a:spcPct val="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_tradnl" sz="2400" b="1" dirty="0" err="1">
                <a:latin typeface="Arial" charset="0"/>
              </a:rPr>
              <a:t>Selecci</a:t>
            </a:r>
            <a:r>
              <a:rPr lang="es-ES" sz="2400" b="1" dirty="0" err="1">
                <a:latin typeface="Arial" charset="0"/>
              </a:rPr>
              <a:t>ón</a:t>
            </a:r>
            <a:endParaRPr lang="es-ES_tradnl" sz="2400" b="1" dirty="0">
              <a:latin typeface="Arial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1566366" y="2682825"/>
            <a:ext cx="2016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500"/>
              </a:spcBef>
            </a:pPr>
            <a:r>
              <a:rPr lang="es-ES_tradnl" altLang="es-ES_tradnl">
                <a:solidFill>
                  <a:srgbClr val="000000"/>
                </a:solidFill>
              </a:rPr>
              <a:t>100101010010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1909266" y="3162250"/>
            <a:ext cx="1333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cromosoma</a:t>
            </a:r>
          </a:p>
        </p:txBody>
      </p:sp>
      <p:sp>
        <p:nvSpPr>
          <p:cNvPr id="12294" name="AutoShape 5"/>
          <p:cNvSpPr>
            <a:spLocks noChangeArrowheads="1"/>
          </p:cNvSpPr>
          <p:nvPr/>
        </p:nvSpPr>
        <p:spPr bwMode="auto">
          <a:xfrm>
            <a:off x="3871416" y="2816175"/>
            <a:ext cx="1727200" cy="215900"/>
          </a:xfrm>
          <a:prstGeom prst="leftRightArrow">
            <a:avLst>
              <a:gd name="adj1" fmla="val 50000"/>
              <a:gd name="adj2" fmla="val 159259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12295" name="Oval 6"/>
          <p:cNvSpPr>
            <a:spLocks noChangeArrowheads="1"/>
          </p:cNvSpPr>
          <p:nvPr/>
        </p:nvSpPr>
        <p:spPr bwMode="auto">
          <a:xfrm>
            <a:off x="5976441" y="2420888"/>
            <a:ext cx="2160588" cy="1044575"/>
          </a:xfrm>
          <a:prstGeom prst="ellipse">
            <a:avLst/>
          </a:prstGeom>
          <a:noFill/>
          <a:ln w="54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9000" tIns="54000" rIns="99000" bIns="540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2000">
                <a:solidFill>
                  <a:srgbClr val="000000"/>
                </a:solidFill>
              </a:rPr>
              <a:t>solución </a:t>
            </a:r>
          </a:p>
          <a:p>
            <a:pPr algn="ctr" eaLnBrk="1" hangingPunct="1"/>
            <a:r>
              <a:rPr lang="es-ES_tradnl" altLang="es-ES_tradnl" sz="2000">
                <a:solidFill>
                  <a:srgbClr val="000000"/>
                </a:solidFill>
              </a:rPr>
              <a:t>candidata</a:t>
            </a:r>
          </a:p>
          <a:p>
            <a:pPr algn="ctr" eaLnBrk="1" hangingPunct="1"/>
            <a:r>
              <a:rPr lang="es-ES_tradnl" altLang="es-ES_tradnl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3880941" y="3176538"/>
            <a:ext cx="1709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decodificación</a:t>
            </a:r>
          </a:p>
        </p:txBody>
      </p:sp>
      <p:sp>
        <p:nvSpPr>
          <p:cNvPr id="12297" name="AutoShape 8"/>
          <p:cNvSpPr>
            <a:spLocks noChangeArrowheads="1"/>
          </p:cNvSpPr>
          <p:nvPr/>
        </p:nvSpPr>
        <p:spPr bwMode="auto">
          <a:xfrm rot="-5400000">
            <a:off x="6499522" y="4387007"/>
            <a:ext cx="1116013" cy="215900"/>
          </a:xfrm>
          <a:prstGeom prst="leftRightArrow">
            <a:avLst>
              <a:gd name="adj1" fmla="val 50000"/>
              <a:gd name="adj2" fmla="val 102904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12298" name="Rectangle 9"/>
          <p:cNvSpPr>
            <a:spLocks noChangeArrowheads="1"/>
          </p:cNvSpPr>
          <p:nvPr/>
        </p:nvSpPr>
        <p:spPr bwMode="auto">
          <a:xfrm>
            <a:off x="5797054" y="5480000"/>
            <a:ext cx="2519362" cy="720725"/>
          </a:xfrm>
          <a:prstGeom prst="rect">
            <a:avLst/>
          </a:prstGeom>
          <a:solidFill>
            <a:srgbClr val="FFD320"/>
          </a:solidFill>
          <a:ln w="3600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2000">
                <a:solidFill>
                  <a:srgbClr val="000000"/>
                </a:solidFill>
              </a:rPr>
              <a:t>Evaluar </a:t>
            </a:r>
            <a:r>
              <a:rPr lang="es-ES_tradnl" altLang="es-ES_tradnl">
                <a:solidFill>
                  <a:srgbClr val="000000"/>
                </a:solidFill>
              </a:rPr>
              <a:t>x</a:t>
            </a:r>
            <a:r>
              <a:rPr lang="es-ES_tradnl" altLang="es-ES_tradnl" sz="2000">
                <a:solidFill>
                  <a:srgbClr val="000000"/>
                </a:solidFill>
              </a:rPr>
              <a:t> respeto al </a:t>
            </a:r>
          </a:p>
          <a:p>
            <a:pPr algn="ctr" eaLnBrk="1" hangingPunct="1"/>
            <a:r>
              <a:rPr lang="es-ES_tradnl" altLang="es-ES_tradnl" sz="2000">
                <a:solidFill>
                  <a:srgbClr val="000000"/>
                </a:solidFill>
              </a:rPr>
              <a:t>objetivo del problema</a:t>
            </a:r>
          </a:p>
        </p:txBody>
      </p:sp>
      <p:sp>
        <p:nvSpPr>
          <p:cNvPr id="12299" name="AutoShape 10"/>
          <p:cNvSpPr>
            <a:spLocks noChangeArrowheads="1"/>
          </p:cNvSpPr>
          <p:nvPr/>
        </p:nvSpPr>
        <p:spPr bwMode="auto">
          <a:xfrm>
            <a:off x="3871416" y="5732413"/>
            <a:ext cx="1727200" cy="215900"/>
          </a:xfrm>
          <a:prstGeom prst="leftRightArrow">
            <a:avLst>
              <a:gd name="adj1" fmla="val 50000"/>
              <a:gd name="adj2" fmla="val 159259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12300" name="Text Box 11"/>
          <p:cNvSpPr txBox="1">
            <a:spLocks noChangeArrowheads="1"/>
          </p:cNvSpPr>
          <p:nvPr/>
        </p:nvSpPr>
        <p:spPr bwMode="auto">
          <a:xfrm>
            <a:off x="1836241" y="5491113"/>
            <a:ext cx="1476375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1500"/>
              </a:spcBef>
            </a:pPr>
            <a:r>
              <a:rPr lang="es-ES_tradnl" altLang="es-ES_tradnl" sz="3200">
                <a:solidFill>
                  <a:srgbClr val="000000"/>
                </a:solidFill>
              </a:rPr>
              <a:t>F = f(x)</a:t>
            </a:r>
            <a:r>
              <a:rPr lang="es-ES_tradnl" altLang="es-ES_tradnl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2301" name="Text Box 12"/>
          <p:cNvSpPr txBox="1">
            <a:spLocks noChangeArrowheads="1"/>
          </p:cNvSpPr>
          <p:nvPr/>
        </p:nvSpPr>
        <p:spPr bwMode="auto">
          <a:xfrm>
            <a:off x="2152154" y="5970538"/>
            <a:ext cx="846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1125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fitness</a:t>
            </a:r>
          </a:p>
        </p:txBody>
      </p:sp>
      <p:sp>
        <p:nvSpPr>
          <p:cNvPr id="12302" name="AutoShape 13"/>
          <p:cNvSpPr>
            <a:spLocks noChangeArrowheads="1"/>
          </p:cNvSpPr>
          <p:nvPr/>
        </p:nvSpPr>
        <p:spPr bwMode="auto">
          <a:xfrm rot="-5400000">
            <a:off x="1856084" y="4891832"/>
            <a:ext cx="1116013" cy="215900"/>
          </a:xfrm>
          <a:prstGeom prst="leftRightArrow">
            <a:avLst>
              <a:gd name="adj1" fmla="val 50000"/>
              <a:gd name="adj2" fmla="val 102904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12303" name="Text Box 14"/>
          <p:cNvSpPr txBox="1">
            <a:spLocks noChangeArrowheads="1"/>
          </p:cNvSpPr>
          <p:nvPr/>
        </p:nvSpPr>
        <p:spPr bwMode="auto">
          <a:xfrm>
            <a:off x="2772866" y="3906788"/>
            <a:ext cx="32400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1500"/>
              </a:spcBef>
            </a:pPr>
            <a:r>
              <a:rPr lang="es-ES_tradnl" altLang="es-ES_tradnl" sz="3200" i="1">
                <a:solidFill>
                  <a:srgbClr val="000000"/>
                </a:solidFill>
              </a:rPr>
              <a:t>P(</a:t>
            </a:r>
            <a:r>
              <a:rPr lang="es-ES_tradnl" altLang="es-ES_tradnl" i="1">
                <a:solidFill>
                  <a:srgbClr val="000000"/>
                </a:solidFill>
              </a:rPr>
              <a:t>seleccionado</a:t>
            </a:r>
            <a:r>
              <a:rPr lang="es-ES_tradnl" altLang="es-ES_tradnl" sz="3200" i="1">
                <a:solidFill>
                  <a:srgbClr val="000000"/>
                </a:solidFill>
              </a:rPr>
              <a:t>)</a:t>
            </a:r>
            <a:r>
              <a:rPr lang="es-ES_tradnl" altLang="es-ES_tradnl" sz="3200">
                <a:solidFill>
                  <a:srgbClr val="000000"/>
                </a:solidFill>
              </a:rPr>
              <a:t>      F</a:t>
            </a:r>
          </a:p>
        </p:txBody>
      </p:sp>
      <p:pic>
        <p:nvPicPr>
          <p:cNvPr id="12304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829" y="4083000"/>
            <a:ext cx="406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305" name="Text Box 16"/>
          <p:cNvSpPr txBox="1">
            <a:spLocks noChangeArrowheads="1"/>
          </p:cNvSpPr>
          <p:nvPr/>
        </p:nvSpPr>
        <p:spPr bwMode="auto">
          <a:xfrm>
            <a:off x="432891" y="3954413"/>
            <a:ext cx="233997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La fitness determina la probabilidad de ser seleccionado</a:t>
            </a:r>
          </a:p>
        </p:txBody>
      </p:sp>
    </p:spTree>
    <p:extLst>
      <p:ext uri="{BB962C8B-B14F-4D97-AF65-F5344CB8AC3E}">
        <p14:creationId xmlns:p14="http://schemas.microsoft.com/office/powerpoint/2010/main" val="18102354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  <p:bldP spid="12294" grpId="0" animBg="1"/>
      <p:bldP spid="12295" grpId="0" animBg="1"/>
      <p:bldP spid="12296" grpId="0"/>
      <p:bldP spid="12297" grpId="0" animBg="1"/>
      <p:bldP spid="12298" grpId="0" animBg="1"/>
      <p:bldP spid="12299" grpId="0" animBg="1"/>
      <p:bldP spid="12300" grpId="0"/>
      <p:bldP spid="12301" grpId="0"/>
      <p:bldP spid="12302" grpId="0" animBg="1"/>
      <p:bldP spid="12303" grpId="0"/>
      <p:bldP spid="1230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0813" cy="4708525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b="1" dirty="0"/>
              <a:t>Cada</a:t>
            </a:r>
            <a:r>
              <a:rPr lang="es-ES_tradnl" altLang="es-ES_tradnl" dirty="0"/>
              <a:t> </a:t>
            </a:r>
            <a:r>
              <a:rPr lang="es-ES_tradnl" altLang="es-ES_tradnl" b="1" dirty="0"/>
              <a:t>cromosoma</a:t>
            </a:r>
            <a:r>
              <a:rPr lang="es-ES_tradnl" altLang="es-ES_tradnl" dirty="0"/>
              <a:t> tiene </a:t>
            </a:r>
            <a:r>
              <a:rPr lang="es-ES_tradnl" altLang="es-ES_tradnl" b="1" dirty="0"/>
              <a:t>un valor de fitness</a:t>
            </a:r>
            <a:r>
              <a:rPr lang="es-ES_tradnl" altLang="es-ES_tradnl" dirty="0"/>
              <a:t> asociado</a:t>
            </a:r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Mapear el objetivo del problema en una función de fitness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4-Reinas: </a:t>
            </a:r>
            <a:r>
              <a:rPr lang="es-ES" altLang="es-ES_tradnl" sz="2000" dirty="0"/>
              <a:t>Número de reinas amenazadas</a:t>
            </a:r>
            <a:endParaRPr lang="es-ES_tradnl" altLang="es-ES_tradnl" sz="2000" dirty="0"/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Problema del viajero: longitud del camino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Asignación obras a empresas: coste total de la asignación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>
                <a:solidFill>
                  <a:srgbClr val="FF0000"/>
                </a:solidFill>
              </a:rPr>
              <a:t>¿Cuál ser</a:t>
            </a:r>
            <a:r>
              <a:rPr lang="es-ES" altLang="es-ES_tradnl" sz="2000" dirty="0" err="1">
                <a:solidFill>
                  <a:srgbClr val="FF0000"/>
                </a:solidFill>
              </a:rPr>
              <a:t>ía</a:t>
            </a:r>
            <a:r>
              <a:rPr lang="es-ES" altLang="es-ES_tradnl" sz="2000" dirty="0">
                <a:solidFill>
                  <a:srgbClr val="FF0000"/>
                </a:solidFill>
              </a:rPr>
              <a:t> la fitness en el problema del viajante?</a:t>
            </a:r>
            <a:endParaRPr lang="es-ES_tradnl" altLang="es-ES_tradnl" sz="2000" dirty="0"/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b="1" dirty="0"/>
              <a:t>Elegir una apropiada función de fitness es muy importante 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Si el problema tiene vínculos de factibilidad, se pueden incluir:</a:t>
            </a:r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En la función de fitness (penalidad por violación)</a:t>
            </a:r>
            <a:r>
              <a:rPr lang="ar-SA" altLang="es-ES_tradnl" sz="2000" dirty="0">
                <a:ea typeface="Arial" charset="0"/>
                <a:cs typeface="Arial" charset="0"/>
              </a:rPr>
              <a:t>‏</a:t>
            </a:r>
            <a:endParaRPr lang="es-ES_tradnl" altLang="es-ES_tradnl" sz="2000" dirty="0"/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En la representación</a:t>
            </a:r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En los operadores de cruce y mutación (crean individuos que no violan vínculos)</a:t>
            </a:r>
            <a:r>
              <a:rPr lang="ar-SA" altLang="es-ES_tradnl" sz="2000" dirty="0">
                <a:ea typeface="Arial" charset="0"/>
                <a:cs typeface="Arial" charset="0"/>
              </a:rPr>
              <a:t>‏</a:t>
            </a:r>
            <a:endParaRPr lang="es-ES_tradnl" altLang="es-ES_tradnl" sz="20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685800" y="385763"/>
            <a:ext cx="7770813" cy="369887"/>
          </a:xfrm>
        </p:spPr>
        <p:txBody>
          <a:bodyPr lIns="0" tIns="0" rIns="0" bIns="0" anchor="ctr"/>
          <a:lstStyle/>
          <a:p>
            <a:pPr marL="0" indent="0" algn="ctr">
              <a:spcBef>
                <a:spcPct val="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_tradnl" sz="2400" b="1" dirty="0" err="1">
                <a:latin typeface="Arial" charset="0"/>
              </a:rPr>
              <a:t>Selecci</a:t>
            </a:r>
            <a:r>
              <a:rPr lang="es-ES" sz="2400" b="1" dirty="0" err="1">
                <a:latin typeface="Arial" charset="0"/>
              </a:rPr>
              <a:t>ón</a:t>
            </a:r>
            <a:r>
              <a:rPr lang="es-ES" sz="2400" b="1" dirty="0">
                <a:latin typeface="Arial" charset="0"/>
              </a:rPr>
              <a:t>: Función de fitness</a:t>
            </a:r>
            <a:endParaRPr lang="es-ES_tradnl" sz="24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45188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4706938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En general, a valores de</a:t>
            </a:r>
            <a:r>
              <a:rPr lang="es-ES_tradnl" altLang="es-ES_tradnl" b="1" dirty="0"/>
              <a:t> fitness altos</a:t>
            </a:r>
            <a:r>
              <a:rPr lang="es-ES_tradnl" altLang="es-ES_tradnl" dirty="0"/>
              <a:t> corresponden individuos que son </a:t>
            </a:r>
            <a:r>
              <a:rPr lang="es-ES_tradnl" altLang="es-ES_tradnl" b="1" dirty="0"/>
              <a:t>buenos candidatos</a:t>
            </a:r>
            <a:r>
              <a:rPr lang="es-ES_tradnl" altLang="es-ES_tradnl" dirty="0"/>
              <a:t> para la reproducción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Diferentes posibilidades de funciones de fitness: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Sea </a:t>
            </a:r>
            <a:r>
              <a:rPr lang="es-ES_tradnl" altLang="es-ES_tradnl" sz="2000" dirty="0">
                <a:ea typeface="Times New Roman" charset="0"/>
                <a:cs typeface="Times New Roman" charset="0"/>
              </a:rPr>
              <a:t>g(x) la </a:t>
            </a:r>
            <a:r>
              <a:rPr lang="es-ES_tradnl" altLang="es-ES_tradnl" sz="2000" dirty="0" err="1">
                <a:ea typeface="Times New Roman" charset="0"/>
                <a:cs typeface="Times New Roman" charset="0"/>
              </a:rPr>
              <a:t>funci</a:t>
            </a:r>
            <a:r>
              <a:rPr lang="es-ES" altLang="es-ES_tradnl" sz="2000" dirty="0" err="1">
                <a:ea typeface="Times New Roman" charset="0"/>
                <a:cs typeface="Times New Roman" charset="0"/>
              </a:rPr>
              <a:t>ón</a:t>
            </a:r>
            <a:r>
              <a:rPr lang="es-ES" altLang="es-ES_tradnl" sz="2000" dirty="0">
                <a:ea typeface="Times New Roman" charset="0"/>
                <a:cs typeface="Times New Roman" charset="0"/>
              </a:rPr>
              <a:t> del objetivos (coste de una asignación, longitud de un camino,</a:t>
            </a:r>
            <a:r>
              <a:rPr lang="is-IS" altLang="es-ES_tradnl" sz="2000" dirty="0">
                <a:ea typeface="Times New Roman" charset="0"/>
                <a:cs typeface="Times New Roman" charset="0"/>
              </a:rPr>
              <a:t>…)</a:t>
            </a:r>
            <a:endParaRPr lang="es-ES_tradnl" altLang="es-ES_tradnl" sz="2000" dirty="0">
              <a:ea typeface="Times New Roman" charset="0"/>
              <a:cs typeface="Times New Roman" charset="0"/>
            </a:endParaRP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Problemas de maximización: </a:t>
            </a:r>
          </a:p>
          <a:p>
            <a:pPr marL="1392238" lvl="2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1800" dirty="0"/>
              <a:t>F =</a:t>
            </a:r>
            <a:r>
              <a:rPr lang="es-ES_tradnl" altLang="es-ES_tradnl" sz="1800" dirty="0">
                <a:ea typeface="Times New Roman" charset="0"/>
                <a:cs typeface="Times New Roman" charset="0"/>
              </a:rPr>
              <a:t> g(x)</a:t>
            </a:r>
          </a:p>
          <a:p>
            <a:pPr marL="1392238" lvl="2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1800" dirty="0">
                <a:ea typeface="Times New Roman" charset="0"/>
                <a:cs typeface="Times New Roman" charset="0"/>
              </a:rPr>
              <a:t>F = a · g(x) + b   |   a &gt; 0, b tal que F &gt; 0</a:t>
            </a:r>
          </a:p>
          <a:p>
            <a:pPr marL="1392238" lvl="2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1800" dirty="0">
                <a:ea typeface="Times New Roman" charset="0"/>
                <a:cs typeface="Times New Roman" charset="0"/>
              </a:rPr>
              <a:t>F = g(x)</a:t>
            </a:r>
            <a:r>
              <a:rPr lang="es-ES_tradnl" altLang="es-ES_tradnl" sz="1800" baseline="33000" dirty="0">
                <a:ea typeface="Times New Roman" charset="0"/>
                <a:cs typeface="Times New Roman" charset="0"/>
              </a:rPr>
              <a:t>k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Problemas de minimización</a:t>
            </a:r>
          </a:p>
          <a:p>
            <a:pPr marL="1392238" lvl="2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1800" dirty="0"/>
              <a:t>F = 1/g(x)</a:t>
            </a:r>
            <a:r>
              <a:rPr lang="ar-SA" altLang="es-ES_tradnl" sz="1800" dirty="0"/>
              <a:t>‏</a:t>
            </a:r>
            <a:endParaRPr lang="es-ES_tradnl" altLang="es-ES_tradnl" sz="1800" dirty="0"/>
          </a:p>
          <a:p>
            <a:pPr marL="1392238" lvl="2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1800" dirty="0"/>
              <a:t>F = K – g(x), K &gt;&gt; g(x)</a:t>
            </a:r>
            <a:r>
              <a:rPr lang="ar-SA" altLang="es-ES_tradnl" sz="1800" dirty="0"/>
              <a:t>‏</a:t>
            </a:r>
            <a:endParaRPr lang="es-ES_tradnl" altLang="es-ES_tradnl" sz="18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685800" y="385763"/>
            <a:ext cx="7770813" cy="369887"/>
          </a:xfrm>
        </p:spPr>
        <p:txBody>
          <a:bodyPr lIns="0" tIns="0" rIns="0" bIns="0" anchor="ctr"/>
          <a:lstStyle/>
          <a:p>
            <a:pPr marL="0" indent="0" algn="ctr">
              <a:spcBef>
                <a:spcPct val="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2400" b="1" dirty="0">
                <a:latin typeface="Arial" charset="0"/>
              </a:rPr>
              <a:t>Selección: Función de fitness</a:t>
            </a:r>
            <a:endParaRPr lang="es-ES_tradnl" sz="24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4517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4706938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El objetivo de un operador de selección es seleccionar los padres para la creación de los individuos de la generación sucesiva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Un operador de selección debería favorecer la selección de los individuos con </a:t>
            </a:r>
            <a:r>
              <a:rPr lang="es-ES_tradnl" altLang="es-ES_tradnl" b="1" dirty="0"/>
              <a:t>valor de fitness alto </a:t>
            </a:r>
            <a:r>
              <a:rPr lang="es-ES_tradnl" altLang="es-ES_tradnl" dirty="0"/>
              <a:t>pero también preservar la </a:t>
            </a:r>
            <a:r>
              <a:rPr lang="es-ES_tradnl" altLang="es-ES_tradnl" b="1" dirty="0"/>
              <a:t>diversidad</a:t>
            </a:r>
            <a:r>
              <a:rPr lang="es-ES_tradnl" altLang="es-ES_tradnl" dirty="0"/>
              <a:t> en la población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Operadores de selección</a:t>
            </a:r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Ruleta</a:t>
            </a:r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Ranking</a:t>
            </a:r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Torneo</a:t>
            </a:r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…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685800" y="385763"/>
            <a:ext cx="7770813" cy="369887"/>
          </a:xfrm>
        </p:spPr>
        <p:txBody>
          <a:bodyPr lIns="0" tIns="0" rIns="0" bIns="0" anchor="ctr"/>
          <a:lstStyle/>
          <a:p>
            <a:pPr marL="0" indent="0" algn="ctr">
              <a:spcBef>
                <a:spcPct val="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_tradnl" sz="2400" b="1" dirty="0" err="1">
                <a:latin typeface="Arial" charset="0"/>
              </a:rPr>
              <a:t>Selecci</a:t>
            </a:r>
            <a:r>
              <a:rPr lang="es-ES" sz="2400" b="1" dirty="0" err="1">
                <a:latin typeface="Arial" charset="0"/>
              </a:rPr>
              <a:t>ón</a:t>
            </a:r>
            <a:r>
              <a:rPr lang="es-ES" sz="2400" b="1" dirty="0">
                <a:latin typeface="Arial" charset="0"/>
              </a:rPr>
              <a:t> de padres</a:t>
            </a:r>
            <a:endParaRPr lang="es-ES_tradnl" sz="24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4047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685800" y="1219200"/>
            <a:ext cx="777240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36600" indent="-2794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La probabilidad de una individuo </a:t>
            </a:r>
            <a:r>
              <a:rPr lang="es-ES_tradnl" altLang="es-ES_tradnl" sz="2000" i="1">
                <a:solidFill>
                  <a:srgbClr val="000000"/>
                </a:solidFill>
              </a:rPr>
              <a:t>x </a:t>
            </a:r>
            <a:r>
              <a:rPr lang="es-ES_tradnl" altLang="es-ES_tradnl" sz="2000">
                <a:solidFill>
                  <a:srgbClr val="000000"/>
                </a:solidFill>
                <a:latin typeface="Symbol" charset="2"/>
              </a:rPr>
              <a:t>∈ </a:t>
            </a:r>
            <a:r>
              <a:rPr lang="es-ES_tradnl" altLang="es-ES_tradnl" sz="2000" i="1" dirty="0">
                <a:solidFill>
                  <a:srgbClr val="000000"/>
                </a:solidFill>
              </a:rPr>
              <a:t>población </a:t>
            </a:r>
            <a:r>
              <a:rPr lang="es-ES_tradnl" altLang="es-ES_tradnl" sz="2000" dirty="0">
                <a:solidFill>
                  <a:srgbClr val="000000"/>
                </a:solidFill>
              </a:rPr>
              <a:t>de ser seleccionado está dada por:</a:t>
            </a:r>
          </a:p>
          <a:p>
            <a:pPr eaLnBrk="1" hangingPunct="1">
              <a:spcBef>
                <a:spcPts val="500"/>
              </a:spcBef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600"/>
              </a:spcBef>
            </a:pPr>
            <a:r>
              <a:rPr lang="es-ES_tradnl" altLang="es-ES_tradnl" dirty="0">
                <a:solidFill>
                  <a:srgbClr val="000000"/>
                </a:solidFill>
              </a:rPr>
              <a:t>		</a:t>
            </a:r>
          </a:p>
          <a:p>
            <a:pPr lvl="1" eaLnBrk="1" hangingPunct="1">
              <a:spcBef>
                <a:spcPts val="600"/>
              </a:spcBef>
            </a:pPr>
            <a:endParaRPr lang="es-ES_tradnl" altLang="es-ES_tradnl" dirty="0">
              <a:solidFill>
                <a:srgbClr val="000000"/>
              </a:solidFill>
            </a:endParaRPr>
          </a:p>
        </p:txBody>
      </p:sp>
      <p:pic>
        <p:nvPicPr>
          <p:cNvPr id="399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0" y="2936875"/>
            <a:ext cx="371475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39941" name="Group 4"/>
          <p:cNvGrpSpPr>
            <a:grpSpLocks/>
          </p:cNvGrpSpPr>
          <p:nvPr/>
        </p:nvGrpSpPr>
        <p:grpSpPr bwMode="auto">
          <a:xfrm>
            <a:off x="431800" y="1836738"/>
            <a:ext cx="8567738" cy="2482850"/>
            <a:chOff x="272" y="1157"/>
            <a:chExt cx="5397" cy="1564"/>
          </a:xfrm>
        </p:grpSpPr>
        <p:sp>
          <p:nvSpPr>
            <p:cNvPr id="39943" name="Text Box 5"/>
            <p:cNvSpPr txBox="1">
              <a:spLocks noChangeArrowheads="1"/>
            </p:cNvSpPr>
            <p:nvPr/>
          </p:nvSpPr>
          <p:spPr bwMode="auto">
            <a:xfrm>
              <a:off x="2200" y="1504"/>
              <a:ext cx="1020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39944" name="Text Box 6"/>
            <p:cNvSpPr txBox="1">
              <a:spLocks noChangeArrowheads="1"/>
            </p:cNvSpPr>
            <p:nvPr/>
          </p:nvSpPr>
          <p:spPr bwMode="auto">
            <a:xfrm>
              <a:off x="1973" y="1338"/>
              <a:ext cx="1020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</a:rPr>
                <a:t>P(x) =</a:t>
              </a:r>
            </a:p>
          </p:txBody>
        </p:sp>
        <p:sp>
          <p:nvSpPr>
            <p:cNvPr id="39945" name="Text Box 7"/>
            <p:cNvSpPr txBox="1">
              <a:spLocks noChangeArrowheads="1"/>
            </p:cNvSpPr>
            <p:nvPr/>
          </p:nvSpPr>
          <p:spPr bwMode="auto">
            <a:xfrm>
              <a:off x="2971" y="1157"/>
              <a:ext cx="646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</a:rPr>
                <a:t>F(x)</a:t>
              </a:r>
              <a:r>
                <a:rPr lang="ar-SA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‏</a:t>
              </a:r>
              <a:endParaRPr lang="es-ES_tradnl" altLang="es-ES_tradnl" sz="3200" i="1">
                <a:solidFill>
                  <a:srgbClr val="000000"/>
                </a:solidFill>
              </a:endParaRPr>
            </a:p>
          </p:txBody>
        </p:sp>
        <p:sp>
          <p:nvSpPr>
            <p:cNvPr id="39946" name="Text Box 8"/>
            <p:cNvSpPr txBox="1">
              <a:spLocks noChangeArrowheads="1"/>
            </p:cNvSpPr>
            <p:nvPr/>
          </p:nvSpPr>
          <p:spPr bwMode="auto">
            <a:xfrm>
              <a:off x="2801" y="1519"/>
              <a:ext cx="986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∑</a:t>
              </a:r>
              <a:r>
                <a:rPr lang="es-ES_tradnl" altLang="es-ES_tradnl" sz="3200" i="1" baseline="-33000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i </a:t>
              </a:r>
              <a:r>
                <a:rPr lang="es-ES_tradnl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F( </a:t>
              </a:r>
              <a:r>
                <a:rPr lang="es-ES_tradnl" altLang="es-ES_tradnl" sz="3200" i="1">
                  <a:solidFill>
                    <a:srgbClr val="000000"/>
                  </a:solidFill>
                </a:rPr>
                <a:t>x</a:t>
              </a:r>
              <a:r>
                <a:rPr lang="es-ES_tradnl" altLang="es-ES_tradnl" sz="3200" i="1" baseline="-33000">
                  <a:solidFill>
                    <a:srgbClr val="000000"/>
                  </a:solidFill>
                </a:rPr>
                <a:t>i </a:t>
              </a:r>
              <a:r>
                <a:rPr lang="es-ES_tradnl" altLang="es-ES_tradnl" sz="3200" i="1">
                  <a:solidFill>
                    <a:srgbClr val="000000"/>
                  </a:solidFill>
                </a:rPr>
                <a:t>)</a:t>
              </a:r>
              <a:r>
                <a:rPr lang="ar-SA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‏</a:t>
              </a:r>
              <a:endParaRPr lang="es-ES_tradnl" altLang="es-ES_tradnl" sz="3200" i="1">
                <a:solidFill>
                  <a:srgbClr val="000000"/>
                </a:solidFill>
              </a:endParaRPr>
            </a:p>
          </p:txBody>
        </p:sp>
        <p:sp>
          <p:nvSpPr>
            <p:cNvPr id="39947" name="Line 9"/>
            <p:cNvSpPr>
              <a:spLocks noChangeShapeType="1"/>
            </p:cNvSpPr>
            <p:nvPr/>
          </p:nvSpPr>
          <p:spPr bwMode="auto">
            <a:xfrm>
              <a:off x="2812" y="1519"/>
              <a:ext cx="907" cy="1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9948" name="Text Box 10"/>
            <p:cNvSpPr txBox="1">
              <a:spLocks noChangeArrowheads="1"/>
            </p:cNvSpPr>
            <p:nvPr/>
          </p:nvSpPr>
          <p:spPr bwMode="auto">
            <a:xfrm>
              <a:off x="272" y="1727"/>
              <a:ext cx="1814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2000">
                  <a:solidFill>
                    <a:srgbClr val="000000"/>
                  </a:solidFill>
                </a:rPr>
                <a:t>Probabilidad proporcional </a:t>
              </a:r>
            </a:p>
            <a:p>
              <a:pPr eaLnBrk="1" hangingPunct="1"/>
              <a:r>
                <a:rPr lang="es-ES_tradnl" altLang="es-ES_tradnl" sz="2000">
                  <a:solidFill>
                    <a:srgbClr val="000000"/>
                  </a:solidFill>
                </a:rPr>
                <a:t>al valor de fitness</a:t>
              </a:r>
            </a:p>
          </p:txBody>
        </p:sp>
        <p:cxnSp>
          <p:nvCxnSpPr>
            <p:cNvPr id="39949" name="AutoShape 11"/>
            <p:cNvCxnSpPr>
              <a:cxnSpLocks noChangeShapeType="1"/>
              <a:stCxn id="39948" idx="0"/>
              <a:endCxn id="39945" idx="1"/>
            </p:cNvCxnSpPr>
            <p:nvPr/>
          </p:nvCxnSpPr>
          <p:spPr bwMode="auto">
            <a:xfrm rot="5400000" flipH="1" flipV="1">
              <a:off x="1881" y="637"/>
              <a:ext cx="388" cy="1792"/>
            </a:xfrm>
            <a:prstGeom prst="bentConnector2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950" name="Text Box 12"/>
            <p:cNvSpPr txBox="1">
              <a:spLocks noChangeArrowheads="1"/>
            </p:cNvSpPr>
            <p:nvPr/>
          </p:nvSpPr>
          <p:spPr bwMode="auto">
            <a:xfrm>
              <a:off x="3855" y="2088"/>
              <a:ext cx="1814" cy="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2000">
                  <a:solidFill>
                    <a:srgbClr val="000000"/>
                  </a:solidFill>
                </a:rPr>
                <a:t>Todos los individuos tienen probabilidad de ser seleccionados</a:t>
              </a:r>
            </a:p>
          </p:txBody>
        </p:sp>
        <p:cxnSp>
          <p:nvCxnSpPr>
            <p:cNvPr id="39951" name="AutoShape 13"/>
            <p:cNvCxnSpPr>
              <a:cxnSpLocks noChangeShapeType="1"/>
              <a:stCxn id="39950" idx="0"/>
              <a:endCxn id="39946" idx="3"/>
            </p:cNvCxnSpPr>
            <p:nvPr/>
          </p:nvCxnSpPr>
          <p:spPr bwMode="auto">
            <a:xfrm rot="16200000" flipV="1">
              <a:off x="4103" y="1429"/>
              <a:ext cx="344" cy="975"/>
            </a:xfrm>
            <a:prstGeom prst="bentConnector2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9942" name="Text Box 14"/>
          <p:cNvSpPr txBox="1">
            <a:spLocks noChangeArrowheads="1"/>
          </p:cNvSpPr>
          <p:nvPr/>
        </p:nvSpPr>
        <p:spPr bwMode="auto">
          <a:xfrm>
            <a:off x="685800" y="4999038"/>
            <a:ext cx="7772400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36600" indent="-2794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Favorece los individuos con fitness mucho más alta de los demás</a:t>
            </a:r>
          </a:p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Converge más rápidamente (no siempre es bueno)</a:t>
            </a:r>
            <a:r>
              <a:rPr lang="ar-SA" altLang="es-ES_tradnl" sz="2000">
                <a:solidFill>
                  <a:srgbClr val="000000"/>
                </a:solidFill>
                <a:ea typeface="Times New Roman" charset="0"/>
                <a:cs typeface="Times New Roman" charset="0"/>
              </a:rPr>
              <a:t>‏</a:t>
            </a: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lvl="1" eaLnBrk="1" hangingPunct="1">
              <a:spcBef>
                <a:spcPts val="600"/>
              </a:spcBef>
            </a:pPr>
            <a:r>
              <a:rPr lang="es-ES_tradnl" altLang="es-ES_tradnl">
                <a:solidFill>
                  <a:srgbClr val="000000"/>
                </a:solidFill>
              </a:rPr>
              <a:t>		</a:t>
            </a:r>
          </a:p>
          <a:p>
            <a:pPr lvl="1" eaLnBrk="1" hangingPunct="1">
              <a:spcBef>
                <a:spcPts val="600"/>
              </a:spcBef>
            </a:pPr>
            <a:endParaRPr lang="es-ES_tradnl" altLang="es-ES_tradnl">
              <a:solidFill>
                <a:srgbClr val="000000"/>
              </a:solidFill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685800" y="385763"/>
            <a:ext cx="7770813" cy="369887"/>
          </a:xfrm>
          <a:prstGeom prst="rect">
            <a:avLst/>
          </a:prstGeom>
        </p:spPr>
        <p:txBody>
          <a:bodyPr lIns="0" tIns="0" rIns="0" bIns="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+mj-lt"/>
                <a:ea typeface="ＭＳ Ｐゴシック" charset="0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4572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9144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1371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18288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_tradnl" kern="0" dirty="0" err="1">
                <a:latin typeface="Arial" charset="0"/>
              </a:rPr>
              <a:t>Selecci</a:t>
            </a:r>
            <a:r>
              <a:rPr lang="es-ES" kern="0" dirty="0" err="1">
                <a:latin typeface="Arial" charset="0"/>
              </a:rPr>
              <a:t>ón</a:t>
            </a:r>
            <a:r>
              <a:rPr lang="es-ES" kern="0" dirty="0">
                <a:latin typeface="Arial" charset="0"/>
              </a:rPr>
              <a:t> de padres por ruleta</a:t>
            </a:r>
            <a:endParaRPr lang="es-ES_tradnl" kern="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7837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Selección con ranking</a:t>
            </a:r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685800" y="1219200"/>
            <a:ext cx="7772400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Los individuos son ordenados según su valor de fitness del mejor al peor. El lugar ocupado en esta lista se denomina su ranking.</a:t>
            </a:r>
          </a:p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El ranking determina la probabilidad de ser seleccionado, de manera que individuos con alto ranking tengan más probabilidad</a:t>
            </a: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</p:txBody>
      </p:sp>
      <p:grpSp>
        <p:nvGrpSpPr>
          <p:cNvPr id="40964" name="13 Grupo"/>
          <p:cNvGrpSpPr>
            <a:grpSpLocks/>
          </p:cNvGrpSpPr>
          <p:nvPr/>
        </p:nvGrpSpPr>
        <p:grpSpPr bwMode="auto">
          <a:xfrm>
            <a:off x="2190750" y="2897188"/>
            <a:ext cx="4591050" cy="1979612"/>
            <a:chOff x="2038350" y="2773363"/>
            <a:chExt cx="4591050" cy="1979612"/>
          </a:xfrm>
        </p:grpSpPr>
        <p:sp>
          <p:nvSpPr>
            <p:cNvPr id="40965" name="Text Box 3"/>
            <p:cNvSpPr txBox="1">
              <a:spLocks noChangeArrowheads="1"/>
            </p:cNvSpPr>
            <p:nvPr/>
          </p:nvSpPr>
          <p:spPr bwMode="auto">
            <a:xfrm>
              <a:off x="4222751" y="2773363"/>
              <a:ext cx="395287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40966" name="Text Box 6"/>
            <p:cNvSpPr txBox="1">
              <a:spLocks noChangeArrowheads="1"/>
            </p:cNvSpPr>
            <p:nvPr/>
          </p:nvSpPr>
          <p:spPr bwMode="auto">
            <a:xfrm>
              <a:off x="2038350" y="3581400"/>
              <a:ext cx="1619250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</a:rPr>
                <a:t>P(x) =</a:t>
              </a:r>
            </a:p>
          </p:txBody>
        </p:sp>
        <p:sp>
          <p:nvSpPr>
            <p:cNvPr id="40967" name="Text Box 7"/>
            <p:cNvSpPr txBox="1">
              <a:spLocks noChangeArrowheads="1"/>
            </p:cNvSpPr>
            <p:nvPr/>
          </p:nvSpPr>
          <p:spPr bwMode="auto">
            <a:xfrm>
              <a:off x="3746501" y="3313113"/>
              <a:ext cx="1565275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rank(</a:t>
              </a:r>
              <a:r>
                <a:rPr lang="es-ES_tradnl" altLang="es-ES_tradnl" sz="3200" i="1">
                  <a:solidFill>
                    <a:srgbClr val="000000"/>
                  </a:solidFill>
                </a:rPr>
                <a:t>x)</a:t>
              </a:r>
              <a:r>
                <a:rPr lang="ar-SA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‏</a:t>
              </a:r>
              <a:endParaRPr lang="es-ES_tradnl" altLang="es-ES_tradnl" sz="3200" i="1">
                <a:solidFill>
                  <a:srgbClr val="000000"/>
                </a:solidFill>
              </a:endParaRPr>
            </a:p>
          </p:txBody>
        </p:sp>
        <p:sp>
          <p:nvSpPr>
            <p:cNvPr id="40968" name="Line 8"/>
            <p:cNvSpPr>
              <a:spLocks noChangeShapeType="1"/>
            </p:cNvSpPr>
            <p:nvPr/>
          </p:nvSpPr>
          <p:spPr bwMode="auto">
            <a:xfrm>
              <a:off x="3773488" y="3313113"/>
              <a:ext cx="1439863" cy="1587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0969" name="Text Box 9"/>
            <p:cNvSpPr txBox="1">
              <a:spLocks noChangeArrowheads="1"/>
            </p:cNvSpPr>
            <p:nvPr/>
          </p:nvSpPr>
          <p:spPr bwMode="auto">
            <a:xfrm>
              <a:off x="3298825" y="4038600"/>
              <a:ext cx="3330575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∑</a:t>
              </a:r>
              <a:r>
                <a:rPr lang="es-ES_tradnl" altLang="es-ES_tradnl" sz="3200" i="1" baseline="-33000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i </a:t>
              </a:r>
              <a:r>
                <a:rPr lang="es-ES_tradnl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1/rank( </a:t>
              </a:r>
              <a:r>
                <a:rPr lang="es-ES_tradnl" altLang="es-ES_tradnl" sz="3200" i="1">
                  <a:solidFill>
                    <a:srgbClr val="000000"/>
                  </a:solidFill>
                </a:rPr>
                <a:t>x</a:t>
              </a:r>
              <a:r>
                <a:rPr lang="es-ES_tradnl" altLang="es-ES_tradnl" sz="3200" i="1" baseline="-33000">
                  <a:solidFill>
                    <a:srgbClr val="000000"/>
                  </a:solidFill>
                </a:rPr>
                <a:t>i </a:t>
              </a:r>
              <a:r>
                <a:rPr lang="es-ES_tradnl" altLang="es-ES_tradnl" sz="3200" i="1">
                  <a:solidFill>
                    <a:srgbClr val="000000"/>
                  </a:solidFill>
                </a:rPr>
                <a:t>) </a:t>
              </a:r>
              <a:endParaRPr lang="es-ES_tradnl" altLang="es-ES_tradnl" sz="3200" i="1" baseline="33000">
                <a:solidFill>
                  <a:srgbClr val="000000"/>
                </a:solidFill>
              </a:endParaRPr>
            </a:p>
          </p:txBody>
        </p:sp>
        <p:sp>
          <p:nvSpPr>
            <p:cNvPr id="40970" name="Line 8"/>
            <p:cNvSpPr>
              <a:spLocks noChangeShapeType="1"/>
            </p:cNvSpPr>
            <p:nvPr/>
          </p:nvSpPr>
          <p:spPr bwMode="auto">
            <a:xfrm>
              <a:off x="3436937" y="3886200"/>
              <a:ext cx="1439863" cy="1587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0971" name="Line 8"/>
            <p:cNvSpPr>
              <a:spLocks noChangeShapeType="1"/>
            </p:cNvSpPr>
            <p:nvPr/>
          </p:nvSpPr>
          <p:spPr bwMode="auto">
            <a:xfrm>
              <a:off x="4191000" y="3886200"/>
              <a:ext cx="1439863" cy="1587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</p:grpSp>
    </p:spTree>
    <p:extLst>
      <p:ext uri="{BB962C8B-B14F-4D97-AF65-F5344CB8AC3E}">
        <p14:creationId xmlns:p14="http://schemas.microsoft.com/office/powerpoint/2010/main" val="4323770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Selección con ranking</a:t>
            </a:r>
          </a:p>
        </p:txBody>
      </p:sp>
      <p:sp>
        <p:nvSpPr>
          <p:cNvPr id="41987" name="Text Box 2"/>
          <p:cNvSpPr txBox="1">
            <a:spLocks noChangeArrowheads="1"/>
          </p:cNvSpPr>
          <p:nvPr/>
        </p:nvSpPr>
        <p:spPr bwMode="auto">
          <a:xfrm>
            <a:off x="685800" y="1219200"/>
            <a:ext cx="7772400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Si las diferencias entre los valores de fitness son muy grandes, la selección con ranking evita el mejor individuo sea costantemente seleccionado</a:t>
            </a: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</p:txBody>
      </p: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685800" y="2303463"/>
            <a:ext cx="77724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Ejemplo:</a:t>
            </a:r>
          </a:p>
          <a:p>
            <a:pPr lvl="2">
              <a:spcBef>
                <a:spcPts val="700"/>
              </a:spcBef>
              <a:buFont typeface="Times New Roman" charset="0"/>
              <a:buChar char="•"/>
            </a:pPr>
            <a:r>
              <a:rPr lang="es-ES_tradnl" altLang="es-ES_tradnl" sz="2000" i="1">
                <a:solidFill>
                  <a:srgbClr val="000000"/>
                </a:solidFill>
              </a:rPr>
              <a:t>F(  x</a:t>
            </a:r>
            <a:r>
              <a:rPr lang="es-ES_tradnl" altLang="es-ES_tradnl" sz="2000" i="1" baseline="-33000">
                <a:solidFill>
                  <a:srgbClr val="000000"/>
                </a:solidFill>
              </a:rPr>
              <a:t>1  </a:t>
            </a:r>
            <a:r>
              <a:rPr lang="es-ES_tradnl" altLang="es-ES_tradnl" sz="2000" i="1">
                <a:solidFill>
                  <a:srgbClr val="000000"/>
                </a:solidFill>
              </a:rPr>
              <a:t>) </a:t>
            </a:r>
            <a:r>
              <a:rPr lang="es-ES_tradnl" altLang="es-ES_tradnl" sz="2000">
                <a:solidFill>
                  <a:srgbClr val="000000"/>
                </a:solidFill>
              </a:rPr>
              <a:t>= 1000, </a:t>
            </a:r>
            <a:r>
              <a:rPr lang="es-ES_tradnl" altLang="es-ES_tradnl" sz="2000" i="1">
                <a:solidFill>
                  <a:srgbClr val="000000"/>
                </a:solidFill>
              </a:rPr>
              <a:t>F(  x</a:t>
            </a:r>
            <a:r>
              <a:rPr lang="es-ES_tradnl" altLang="es-ES_tradnl" sz="2000" i="1" baseline="-33000">
                <a:solidFill>
                  <a:srgbClr val="000000"/>
                </a:solidFill>
              </a:rPr>
              <a:t>2  </a:t>
            </a:r>
            <a:r>
              <a:rPr lang="es-ES_tradnl" altLang="es-ES_tradnl" sz="2000" i="1">
                <a:solidFill>
                  <a:srgbClr val="000000"/>
                </a:solidFill>
              </a:rPr>
              <a:t>) </a:t>
            </a:r>
            <a:r>
              <a:rPr lang="es-ES_tradnl" altLang="es-ES_tradnl" sz="2000">
                <a:solidFill>
                  <a:srgbClr val="000000"/>
                </a:solidFill>
              </a:rPr>
              <a:t>= 10, </a:t>
            </a:r>
            <a:r>
              <a:rPr lang="es-ES_tradnl" altLang="es-ES_tradnl" sz="2000" i="1">
                <a:solidFill>
                  <a:srgbClr val="000000"/>
                </a:solidFill>
              </a:rPr>
              <a:t>F(  x</a:t>
            </a:r>
            <a:r>
              <a:rPr lang="es-ES_tradnl" altLang="es-ES_tradnl" sz="2000" i="1" baseline="-33000">
                <a:solidFill>
                  <a:srgbClr val="000000"/>
                </a:solidFill>
              </a:rPr>
              <a:t>3  </a:t>
            </a:r>
            <a:r>
              <a:rPr lang="es-ES_tradnl" altLang="es-ES_tradnl" sz="2000" i="1">
                <a:solidFill>
                  <a:srgbClr val="000000"/>
                </a:solidFill>
              </a:rPr>
              <a:t>) </a:t>
            </a:r>
            <a:r>
              <a:rPr lang="es-ES_tradnl" altLang="es-ES_tradnl" sz="2000">
                <a:solidFill>
                  <a:srgbClr val="000000"/>
                </a:solidFill>
              </a:rPr>
              <a:t>= 1</a:t>
            </a: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</a:pPr>
            <a:endParaRPr lang="es-ES_tradnl" altLang="es-ES_tradnl" sz="2000">
              <a:solidFill>
                <a:srgbClr val="000000"/>
              </a:solidFill>
            </a:endParaRPr>
          </a:p>
        </p:txBody>
      </p:sp>
      <p:pic>
        <p:nvPicPr>
          <p:cNvPr id="17" name="16 Imagen" descr="untitled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214688"/>
            <a:ext cx="418941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17 Imagen" descr="untitled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275" y="3214688"/>
            <a:ext cx="418941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1546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Evaluación de métodos de aprendizaje supervisado en tareas de </a:t>
            </a:r>
            <a:r>
              <a:rPr lang="es-ES_tradnl" altLang="es-ES_tradnl" b="1" dirty="0" err="1">
                <a:solidFill>
                  <a:srgbClr val="000000"/>
                </a:solidFill>
                <a:latin typeface="Arial" charset="0"/>
              </a:rPr>
              <a:t>clasificaci</a:t>
            </a:r>
            <a:r>
              <a:rPr lang="es-ES" altLang="es-ES_tradnl" b="1" dirty="0" err="1">
                <a:solidFill>
                  <a:srgbClr val="000000"/>
                </a:solidFill>
                <a:latin typeface="Arial" charset="0"/>
              </a:rPr>
              <a:t>ón</a:t>
            </a:r>
            <a:endParaRPr lang="es-ES_tradnl" altLang="es-ES_tradnl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468313" y="1093788"/>
            <a:ext cx="7961312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969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dirty="0">
                <a:solidFill>
                  <a:srgbClr val="000000"/>
                </a:solidFill>
              </a:rPr>
              <a:t>Evaluación empírica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Se evalúa el resultado del aprendizaje (</a:t>
            </a:r>
            <a:r>
              <a:rPr lang="es-ES_tradnl" altLang="es-ES_tradnl" sz="2000" b="1" dirty="0">
                <a:solidFill>
                  <a:srgbClr val="000000"/>
                </a:solidFill>
              </a:rPr>
              <a:t>el clasificador aprendido</a:t>
            </a:r>
            <a:r>
              <a:rPr lang="es-ES_tradnl" altLang="es-ES_tradnl" sz="2000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Se analiza cómo un clasificador aprendido, funcionar</a:t>
            </a:r>
            <a:r>
              <a:rPr lang="es-ES" altLang="es-ES_tradnl" sz="2000" dirty="0" err="1">
                <a:solidFill>
                  <a:srgbClr val="000000"/>
                </a:solidFill>
              </a:rPr>
              <a:t>ía</a:t>
            </a:r>
            <a:r>
              <a:rPr lang="es-ES" altLang="es-ES_tradnl" sz="2000" dirty="0">
                <a:solidFill>
                  <a:srgbClr val="000000"/>
                </a:solidFill>
              </a:rPr>
              <a:t> sobre </a:t>
            </a:r>
            <a:r>
              <a:rPr lang="es-ES_tradnl" altLang="es-ES_tradnl" sz="2000" dirty="0">
                <a:solidFill>
                  <a:srgbClr val="000000"/>
                </a:solidFill>
              </a:rPr>
              <a:t>un conjunto de ejemplos de prueba (cuyo resultado es conocido) 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Colecciones de pruebas:</a:t>
            </a:r>
          </a:p>
          <a:p>
            <a:pPr lvl="2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" altLang="es-ES_tradnl" sz="1800" dirty="0">
                <a:solidFill>
                  <a:srgbClr val="000000"/>
                </a:solidFill>
              </a:rPr>
              <a:t>C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ontienen</a:t>
            </a:r>
            <a:r>
              <a:rPr lang="es-ES_tradnl" altLang="es-ES_tradnl" sz="1800" dirty="0">
                <a:solidFill>
                  <a:srgbClr val="000000"/>
                </a:solidFill>
              </a:rPr>
              <a:t> conjuntos de ejemplos de entrenamiento/prueba </a:t>
            </a:r>
          </a:p>
          <a:p>
            <a:pPr lvl="2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ML 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repository</a:t>
            </a:r>
            <a:r>
              <a:rPr lang="es-ES_tradnl" altLang="es-ES_tradnl" sz="1800" dirty="0">
                <a:solidFill>
                  <a:srgbClr val="000000"/>
                </a:solidFill>
              </a:rPr>
              <a:t>: http://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www.ics.uci.edu</a:t>
            </a:r>
            <a:r>
              <a:rPr lang="es-ES_tradnl" altLang="es-ES_tradnl" sz="1800" dirty="0">
                <a:solidFill>
                  <a:srgbClr val="000000"/>
                </a:solidFill>
              </a:rPr>
              <a:t>/~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mlearn</a:t>
            </a:r>
            <a:r>
              <a:rPr lang="es-ES_tradnl" altLang="es-ES_tradnl" sz="1800" dirty="0">
                <a:solidFill>
                  <a:srgbClr val="000000"/>
                </a:solidFill>
              </a:rPr>
              <a:t>/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MLRepository.html</a:t>
            </a:r>
            <a:endParaRPr lang="es-ES_tradnl" altLang="es-ES_tradnl" sz="18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Ojo: no se debe evaluar un clasificador con los mismos ejemplos que se han utilizado para el entrenamiento </a:t>
            </a:r>
          </a:p>
          <a:p>
            <a:pPr lvl="2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" altLang="es-ES_tradnl" sz="1800" dirty="0">
                <a:solidFill>
                  <a:srgbClr val="000000"/>
                </a:solidFill>
              </a:rPr>
              <a:t>Dado una colección de pruebas: usar una parte de los ejemplos para el entrenamiento y la otra para comprobar el resultado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Clasificaciones más correctas -&gt; clasificador mejor -&gt; mejor método de aprendizaje</a:t>
            </a:r>
          </a:p>
        </p:txBody>
      </p:sp>
      <p:sp>
        <p:nvSpPr>
          <p:cNvPr id="91139" name="22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A451492C-1730-5744-9692-DD5649824FCE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3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0190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Selección con ranking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698500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Usando la selección por ranking, el individuo de ranking </a:t>
            </a:r>
            <a:r>
              <a:rPr lang="es-ES_tradnl" altLang="es-ES_tradnl" b="1" i="1"/>
              <a:t>r </a:t>
            </a:r>
            <a:r>
              <a:rPr lang="es-ES_tradnl" altLang="es-ES_tradnl"/>
              <a:t>en cualquier generación tendrá la misma probabilidad de ser seleccionado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En las primeras generaciones, esto es bueno porque evita la convergencia prematura, asignando a individuos de bajo ranking suficiente probabilidad de ser </a:t>
            </a:r>
            <a:r>
              <a:rPr lang="es-ES_tradnl" altLang="es-ES_tradnl">
                <a:solidFill>
                  <a:schemeClr val="tx1"/>
                </a:solidFill>
              </a:rPr>
              <a:t>seleccionados</a:t>
            </a:r>
            <a:endParaRPr lang="es-ES_tradnl" altLang="es-ES_tradnl"/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Cuando la desviación de la fitness media es pequeña (i.e., la población está formada por individuos medianamente aptos), es mejor asignar más probabilidad a los mejores individuos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Aumentar la </a:t>
            </a:r>
            <a:r>
              <a:rPr lang="es-ES_tradnl" altLang="es-ES_tradnl" sz="2000" b="1" i="1"/>
              <a:t>presión selectiva </a:t>
            </a:r>
            <a:r>
              <a:rPr lang="es-ES_tradnl" altLang="es-ES_tradnl" sz="2000"/>
              <a:t>a lo largo de las generaciones</a:t>
            </a:r>
            <a:endParaRPr lang="es-ES_tradnl" altLang="es-ES_tradnl" sz="2000" b="1" i="1"/>
          </a:p>
        </p:txBody>
      </p:sp>
    </p:spTree>
    <p:extLst>
      <p:ext uri="{BB962C8B-B14F-4D97-AF65-F5344CB8AC3E}">
        <p14:creationId xmlns:p14="http://schemas.microsoft.com/office/powerpoint/2010/main" val="130395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Selección con ranking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423863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Calcular una fitness F' con la fórmula:</a:t>
            </a:r>
          </a:p>
        </p:txBody>
      </p:sp>
      <p:grpSp>
        <p:nvGrpSpPr>
          <p:cNvPr id="44036" name="Group 3"/>
          <p:cNvGrpSpPr>
            <a:grpSpLocks/>
          </p:cNvGrpSpPr>
          <p:nvPr/>
        </p:nvGrpSpPr>
        <p:grpSpPr bwMode="auto">
          <a:xfrm>
            <a:off x="1116013" y="1243013"/>
            <a:ext cx="7162800" cy="1400175"/>
            <a:chOff x="703" y="1342"/>
            <a:chExt cx="4512" cy="882"/>
          </a:xfrm>
        </p:grpSpPr>
        <p:sp>
          <p:nvSpPr>
            <p:cNvPr id="44038" name="Text Box 4"/>
            <p:cNvSpPr txBox="1">
              <a:spLocks noChangeArrowheads="1"/>
            </p:cNvSpPr>
            <p:nvPr/>
          </p:nvSpPr>
          <p:spPr bwMode="auto">
            <a:xfrm>
              <a:off x="1326" y="1752"/>
              <a:ext cx="1070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4039" name="Text Box 5"/>
            <p:cNvSpPr txBox="1">
              <a:spLocks noChangeArrowheads="1"/>
            </p:cNvSpPr>
            <p:nvPr/>
          </p:nvSpPr>
          <p:spPr bwMode="auto">
            <a:xfrm>
              <a:off x="703" y="1620"/>
              <a:ext cx="3449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</a:rPr>
                <a:t>F'(x) = min + (Max - min) ·</a:t>
              </a:r>
            </a:p>
          </p:txBody>
        </p:sp>
        <p:sp>
          <p:nvSpPr>
            <p:cNvPr id="44040" name="Text Box 6"/>
            <p:cNvSpPr txBox="1">
              <a:spLocks noChangeArrowheads="1"/>
            </p:cNvSpPr>
            <p:nvPr/>
          </p:nvSpPr>
          <p:spPr bwMode="auto">
            <a:xfrm>
              <a:off x="3728" y="1342"/>
              <a:ext cx="1428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N - rank( </a:t>
              </a:r>
              <a:r>
                <a:rPr lang="es-ES_tradnl" altLang="es-ES_tradnl" sz="3200" i="1">
                  <a:solidFill>
                    <a:srgbClr val="000000"/>
                  </a:solidFill>
                </a:rPr>
                <a:t>x</a:t>
              </a:r>
              <a:r>
                <a:rPr lang="es-ES_tradnl" altLang="es-ES_tradnl" sz="3200" i="1" baseline="-33000">
                  <a:solidFill>
                    <a:srgbClr val="000000"/>
                  </a:solidFill>
                </a:rPr>
                <a:t>i </a:t>
              </a:r>
              <a:r>
                <a:rPr lang="es-ES_tradnl" altLang="es-ES_tradnl" sz="3200" i="1">
                  <a:solidFill>
                    <a:srgbClr val="000000"/>
                  </a:solidFill>
                </a:rPr>
                <a:t>)</a:t>
              </a:r>
              <a:r>
                <a:rPr lang="ar-SA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‏</a:t>
              </a:r>
              <a:endParaRPr lang="es-ES_tradnl" altLang="es-ES_tradnl" sz="3200" i="1">
                <a:solidFill>
                  <a:srgbClr val="000000"/>
                </a:solidFill>
              </a:endParaRPr>
            </a:p>
          </p:txBody>
        </p:sp>
        <p:sp>
          <p:nvSpPr>
            <p:cNvPr id="44041" name="Line 7"/>
            <p:cNvSpPr>
              <a:spLocks noChangeShapeType="1"/>
            </p:cNvSpPr>
            <p:nvPr/>
          </p:nvSpPr>
          <p:spPr bwMode="auto">
            <a:xfrm>
              <a:off x="3669" y="1791"/>
              <a:ext cx="1546" cy="1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42" name="Text Box 8"/>
            <p:cNvSpPr txBox="1">
              <a:spLocks noChangeArrowheads="1"/>
            </p:cNvSpPr>
            <p:nvPr/>
          </p:nvSpPr>
          <p:spPr bwMode="auto">
            <a:xfrm>
              <a:off x="4091" y="1860"/>
              <a:ext cx="702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N - 1</a:t>
              </a:r>
            </a:p>
          </p:txBody>
        </p:sp>
      </p:grp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85800" y="2500313"/>
            <a:ext cx="7769225" cy="3786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marL="336550" indent="-336550" eaLnBrk="0" hangingPunct="0">
              <a:spcBef>
                <a:spcPts val="500"/>
              </a:spcBef>
              <a:buFont typeface="Times New Roman" pitchFamily="16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s-ES_tradnl" sz="2000" kern="0" dirty="0">
                <a:solidFill>
                  <a:srgbClr val="000000"/>
                </a:solidFill>
                <a:latin typeface="+mn-lt"/>
              </a:rPr>
              <a:t>Aplicar la selección de la ruleta</a:t>
            </a:r>
          </a:p>
          <a:p>
            <a:pPr marL="336550" indent="-336550" eaLnBrk="0" hangingPunct="0">
              <a:spcBef>
                <a:spcPts val="500"/>
              </a:spcBef>
              <a:buFont typeface="Times New Roman" pitchFamily="16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s-ES_tradnl" sz="2000" kern="0" dirty="0">
                <a:solidFill>
                  <a:srgbClr val="000000"/>
                </a:solidFill>
                <a:latin typeface="+mn-lt"/>
              </a:rPr>
              <a:t>Variar los valores </a:t>
            </a:r>
            <a:r>
              <a:rPr lang="es-ES_tradnl" sz="2000" i="1" kern="0" dirty="0">
                <a:solidFill>
                  <a:srgbClr val="000000"/>
                </a:solidFill>
                <a:latin typeface="+mn-lt"/>
              </a:rPr>
              <a:t>min</a:t>
            </a:r>
            <a:r>
              <a:rPr lang="es-ES_tradnl" sz="2000" kern="0" dirty="0">
                <a:solidFill>
                  <a:srgbClr val="000000"/>
                </a:solidFill>
                <a:latin typeface="+mn-lt"/>
              </a:rPr>
              <a:t> y </a:t>
            </a:r>
            <a:r>
              <a:rPr lang="es-ES_tradnl" sz="2000" i="1" kern="0" dirty="0">
                <a:solidFill>
                  <a:srgbClr val="000000"/>
                </a:solidFill>
                <a:latin typeface="+mn-lt"/>
              </a:rPr>
              <a:t>Max </a:t>
            </a:r>
            <a:r>
              <a:rPr lang="es-ES_tradnl" sz="2000" kern="0" dirty="0">
                <a:solidFill>
                  <a:srgbClr val="000000"/>
                </a:solidFill>
                <a:latin typeface="+mn-lt"/>
              </a:rPr>
              <a:t>para generar más o menos presión selectiva</a:t>
            </a:r>
          </a:p>
          <a:p>
            <a:pPr marL="336550" indent="-336550" eaLnBrk="0" hangingPunct="0">
              <a:spcBef>
                <a:spcPts val="500"/>
              </a:spcBef>
              <a:buFont typeface="Times New Roman" pitchFamily="16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s-ES_tradnl" sz="2000" kern="0" dirty="0">
                <a:solidFill>
                  <a:srgbClr val="000000"/>
                </a:solidFill>
                <a:latin typeface="+mn-lt"/>
              </a:rPr>
              <a:t>Ejemplo:  </a:t>
            </a:r>
            <a:r>
              <a:rPr lang="es-ES_tradnl" sz="2000" i="1" kern="0" dirty="0">
                <a:solidFill>
                  <a:srgbClr val="000000"/>
                </a:solidFill>
                <a:latin typeface="Times New Roman" pitchFamily="16" charset="0"/>
              </a:rPr>
              <a:t>min</a:t>
            </a:r>
            <a:r>
              <a:rPr lang="es-ES_tradnl" sz="2000" kern="0" dirty="0">
                <a:solidFill>
                  <a:srgbClr val="000000"/>
                </a:solidFill>
                <a:latin typeface="Times New Roman" pitchFamily="16" charset="0"/>
              </a:rPr>
              <a:t>=100, </a:t>
            </a:r>
            <a:r>
              <a:rPr lang="es-ES_tradnl" sz="2000" i="1" kern="0" dirty="0">
                <a:solidFill>
                  <a:srgbClr val="000000"/>
                </a:solidFill>
                <a:latin typeface="Times New Roman" pitchFamily="16" charset="0"/>
              </a:rPr>
              <a:t>Max</a:t>
            </a:r>
            <a:r>
              <a:rPr lang="es-ES_tradnl" sz="2000" kern="0" dirty="0">
                <a:solidFill>
                  <a:srgbClr val="000000"/>
                </a:solidFill>
                <a:latin typeface="Times New Roman" pitchFamily="16" charset="0"/>
              </a:rPr>
              <a:t>=110</a:t>
            </a:r>
            <a:endParaRPr lang="es-ES_tradnl" sz="2000" kern="0" dirty="0">
              <a:solidFill>
                <a:schemeClr val="tx1"/>
              </a:solidFill>
              <a:latin typeface="+mn-lt"/>
            </a:endParaRPr>
          </a:p>
          <a:p>
            <a:pPr marL="1143000" lvl="2" indent="-228600" eaLnBrk="0" hangingPunct="0">
              <a:spcBef>
                <a:spcPts val="700"/>
              </a:spcBef>
              <a:buFont typeface="Times New Roman" pitchFamily="16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/>
            </a:pPr>
            <a:r>
              <a:rPr lang="es-ES_tradnl" sz="2000" dirty="0">
                <a:solidFill>
                  <a:schemeClr val="tx1"/>
                </a:solidFill>
                <a:latin typeface="Times New Roman" pitchFamily="16" charset="0"/>
              </a:rPr>
              <a:t>F’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(r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1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 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 110, </a:t>
            </a:r>
            <a:r>
              <a:rPr lang="es-ES_tradnl" sz="2000" dirty="0">
                <a:solidFill>
                  <a:schemeClr val="tx1"/>
                </a:solidFill>
                <a:latin typeface="Times New Roman" pitchFamily="16" charset="0"/>
              </a:rPr>
              <a:t>F’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(r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2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 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 100+10·1/2=105, </a:t>
            </a:r>
            <a:r>
              <a:rPr lang="es-ES_tradnl" sz="2000" dirty="0">
                <a:solidFill>
                  <a:schemeClr val="tx1"/>
                </a:solidFill>
                <a:latin typeface="Times New Roman" pitchFamily="16" charset="0"/>
              </a:rPr>
              <a:t>F’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(r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3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 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 100</a:t>
            </a:r>
          </a:p>
          <a:p>
            <a:pPr marL="1600200" lvl="3" indent="-228600" eaLnBrk="0" hangingPunct="0">
              <a:spcBef>
                <a:spcPts val="700"/>
              </a:spcBef>
              <a:buFont typeface="Courier New" pitchFamily="49" charset="0"/>
              <a:buChar char="o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/>
            </a:pP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P(x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1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=110/315=0.34, 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P(x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2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=105/315=0.33, 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P(x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3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=100/315=0.32</a:t>
            </a:r>
            <a:endParaRPr lang="es-ES_tradnl" sz="2000" i="1" kern="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7687236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Selección con ranking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423863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Calcular una fitness F' con la fórmula:</a:t>
            </a:r>
          </a:p>
        </p:txBody>
      </p:sp>
      <p:grpSp>
        <p:nvGrpSpPr>
          <p:cNvPr id="45060" name="Group 3"/>
          <p:cNvGrpSpPr>
            <a:grpSpLocks/>
          </p:cNvGrpSpPr>
          <p:nvPr/>
        </p:nvGrpSpPr>
        <p:grpSpPr bwMode="auto">
          <a:xfrm>
            <a:off x="1116013" y="1243013"/>
            <a:ext cx="7162800" cy="1400175"/>
            <a:chOff x="703" y="1342"/>
            <a:chExt cx="4512" cy="882"/>
          </a:xfrm>
        </p:grpSpPr>
        <p:sp>
          <p:nvSpPr>
            <p:cNvPr id="45062" name="Text Box 4"/>
            <p:cNvSpPr txBox="1">
              <a:spLocks noChangeArrowheads="1"/>
            </p:cNvSpPr>
            <p:nvPr/>
          </p:nvSpPr>
          <p:spPr bwMode="auto">
            <a:xfrm>
              <a:off x="1326" y="1752"/>
              <a:ext cx="1070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5063" name="Text Box 5"/>
            <p:cNvSpPr txBox="1">
              <a:spLocks noChangeArrowheads="1"/>
            </p:cNvSpPr>
            <p:nvPr/>
          </p:nvSpPr>
          <p:spPr bwMode="auto">
            <a:xfrm>
              <a:off x="703" y="1620"/>
              <a:ext cx="3449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</a:rPr>
                <a:t>F'(x) = min + (Max - min) ·</a:t>
              </a:r>
            </a:p>
          </p:txBody>
        </p:sp>
        <p:sp>
          <p:nvSpPr>
            <p:cNvPr id="45064" name="Text Box 6"/>
            <p:cNvSpPr txBox="1">
              <a:spLocks noChangeArrowheads="1"/>
            </p:cNvSpPr>
            <p:nvPr/>
          </p:nvSpPr>
          <p:spPr bwMode="auto">
            <a:xfrm>
              <a:off x="3728" y="1342"/>
              <a:ext cx="1428" cy="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N - rank( </a:t>
              </a:r>
              <a:r>
                <a:rPr lang="es-ES_tradnl" altLang="es-ES_tradnl" sz="3200" i="1">
                  <a:solidFill>
                    <a:srgbClr val="000000"/>
                  </a:solidFill>
                </a:rPr>
                <a:t>x</a:t>
              </a:r>
              <a:r>
                <a:rPr lang="es-ES_tradnl" altLang="es-ES_tradnl" sz="3200" i="1" baseline="-33000">
                  <a:solidFill>
                    <a:srgbClr val="000000"/>
                  </a:solidFill>
                </a:rPr>
                <a:t>i </a:t>
              </a:r>
              <a:r>
                <a:rPr lang="es-ES_tradnl" altLang="es-ES_tradnl" sz="3200" i="1">
                  <a:solidFill>
                    <a:srgbClr val="000000"/>
                  </a:solidFill>
                </a:rPr>
                <a:t>)</a:t>
              </a:r>
              <a:r>
                <a:rPr lang="ar-SA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‏</a:t>
              </a:r>
              <a:endParaRPr lang="es-ES_tradnl" altLang="es-ES_tradnl" sz="3200" i="1">
                <a:solidFill>
                  <a:srgbClr val="000000"/>
                </a:solidFill>
              </a:endParaRPr>
            </a:p>
          </p:txBody>
        </p:sp>
        <p:sp>
          <p:nvSpPr>
            <p:cNvPr id="45065" name="Line 7"/>
            <p:cNvSpPr>
              <a:spLocks noChangeShapeType="1"/>
            </p:cNvSpPr>
            <p:nvPr/>
          </p:nvSpPr>
          <p:spPr bwMode="auto">
            <a:xfrm>
              <a:off x="3669" y="1791"/>
              <a:ext cx="1546" cy="1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066" name="Text Box 8"/>
            <p:cNvSpPr txBox="1">
              <a:spLocks noChangeArrowheads="1"/>
            </p:cNvSpPr>
            <p:nvPr/>
          </p:nvSpPr>
          <p:spPr bwMode="auto">
            <a:xfrm>
              <a:off x="4091" y="1860"/>
              <a:ext cx="702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N - 1</a:t>
              </a:r>
            </a:p>
          </p:txBody>
        </p:sp>
      </p:grp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85800" y="2500313"/>
            <a:ext cx="7769225" cy="3786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marL="336550" indent="-336550" eaLnBrk="0" hangingPunct="0">
              <a:spcBef>
                <a:spcPts val="500"/>
              </a:spcBef>
              <a:buFont typeface="Times New Roman" pitchFamily="16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s-ES_tradnl" sz="2000" kern="0" dirty="0">
                <a:solidFill>
                  <a:srgbClr val="000000"/>
                </a:solidFill>
                <a:latin typeface="+mn-lt"/>
              </a:rPr>
              <a:t>Aplicar la selección de la ruleta</a:t>
            </a:r>
          </a:p>
          <a:p>
            <a:pPr marL="336550" indent="-336550" eaLnBrk="0" hangingPunct="0">
              <a:spcBef>
                <a:spcPts val="500"/>
              </a:spcBef>
              <a:buFont typeface="Times New Roman" pitchFamily="16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s-ES_tradnl" sz="2000" kern="0" dirty="0">
                <a:solidFill>
                  <a:srgbClr val="000000"/>
                </a:solidFill>
                <a:latin typeface="+mn-lt"/>
              </a:rPr>
              <a:t>Variar los valores </a:t>
            </a:r>
            <a:r>
              <a:rPr lang="es-ES_tradnl" sz="2000" i="1" kern="0" dirty="0">
                <a:solidFill>
                  <a:srgbClr val="000000"/>
                </a:solidFill>
                <a:latin typeface="+mn-lt"/>
              </a:rPr>
              <a:t>min</a:t>
            </a:r>
            <a:r>
              <a:rPr lang="es-ES_tradnl" sz="2000" kern="0" dirty="0">
                <a:solidFill>
                  <a:srgbClr val="000000"/>
                </a:solidFill>
                <a:latin typeface="+mn-lt"/>
              </a:rPr>
              <a:t> y </a:t>
            </a:r>
            <a:r>
              <a:rPr lang="es-ES_tradnl" sz="2000" i="1" kern="0" dirty="0">
                <a:solidFill>
                  <a:srgbClr val="000000"/>
                </a:solidFill>
                <a:latin typeface="+mn-lt"/>
              </a:rPr>
              <a:t>Max </a:t>
            </a:r>
            <a:r>
              <a:rPr lang="es-ES_tradnl" sz="2000" kern="0" dirty="0">
                <a:solidFill>
                  <a:srgbClr val="000000"/>
                </a:solidFill>
                <a:latin typeface="+mn-lt"/>
              </a:rPr>
              <a:t>para generar más o menos presión selectiva</a:t>
            </a:r>
          </a:p>
          <a:p>
            <a:pPr marL="336550" indent="-336550" eaLnBrk="0" hangingPunct="0">
              <a:spcBef>
                <a:spcPts val="500"/>
              </a:spcBef>
              <a:buFont typeface="Times New Roman" pitchFamily="16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es-ES_tradnl" sz="2000" kern="0" dirty="0">
                <a:solidFill>
                  <a:srgbClr val="000000"/>
                </a:solidFill>
                <a:latin typeface="+mn-lt"/>
              </a:rPr>
              <a:t>Ejemplo:  </a:t>
            </a:r>
            <a:r>
              <a:rPr lang="es-ES_tradnl" sz="2000" b="1" i="1" kern="0" dirty="0">
                <a:solidFill>
                  <a:srgbClr val="FF0000"/>
                </a:solidFill>
                <a:latin typeface="Times New Roman" pitchFamily="16" charset="0"/>
              </a:rPr>
              <a:t>min</a:t>
            </a:r>
            <a:r>
              <a:rPr lang="es-ES_tradnl" sz="2000" b="1" kern="0" dirty="0">
                <a:solidFill>
                  <a:srgbClr val="FF0000"/>
                </a:solidFill>
                <a:latin typeface="Times New Roman" pitchFamily="16" charset="0"/>
              </a:rPr>
              <a:t>=10 </a:t>
            </a:r>
            <a:r>
              <a:rPr lang="es-ES_tradnl" sz="2000" kern="0" dirty="0">
                <a:solidFill>
                  <a:srgbClr val="000000"/>
                </a:solidFill>
                <a:latin typeface="Times New Roman" pitchFamily="16" charset="0"/>
              </a:rPr>
              <a:t>, </a:t>
            </a:r>
            <a:r>
              <a:rPr lang="es-ES_tradnl" sz="2000" b="1" i="1" kern="0" dirty="0">
                <a:solidFill>
                  <a:srgbClr val="FF0000"/>
                </a:solidFill>
                <a:latin typeface="Times New Roman" pitchFamily="16" charset="0"/>
              </a:rPr>
              <a:t>Max</a:t>
            </a:r>
            <a:r>
              <a:rPr lang="es-ES_tradnl" sz="2000" b="1" kern="0" dirty="0">
                <a:solidFill>
                  <a:srgbClr val="FF0000"/>
                </a:solidFill>
                <a:latin typeface="Times New Roman" pitchFamily="16" charset="0"/>
              </a:rPr>
              <a:t>=110</a:t>
            </a:r>
            <a:endParaRPr lang="es-ES_tradnl" sz="2000" b="1" kern="0" dirty="0">
              <a:solidFill>
                <a:srgbClr val="FF0000"/>
              </a:solidFill>
              <a:latin typeface="+mn-lt"/>
            </a:endParaRPr>
          </a:p>
          <a:p>
            <a:pPr marL="1143000" lvl="2" indent="-228600" eaLnBrk="0" hangingPunct="0">
              <a:spcBef>
                <a:spcPts val="700"/>
              </a:spcBef>
              <a:buFont typeface="Times New Roman" pitchFamily="16" charset="0"/>
              <a:buChar char="•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/>
            </a:pPr>
            <a:r>
              <a:rPr lang="es-ES_tradnl" sz="2000" dirty="0">
                <a:solidFill>
                  <a:schemeClr val="tx1"/>
                </a:solidFill>
                <a:latin typeface="Times New Roman" pitchFamily="16" charset="0"/>
              </a:rPr>
              <a:t>F’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(r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1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 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 </a:t>
            </a:r>
            <a:r>
              <a:rPr lang="es-ES_tradnl" sz="2000" b="1" dirty="0">
                <a:solidFill>
                  <a:srgbClr val="FF0000"/>
                </a:solidFill>
                <a:latin typeface="Times New Roman" pitchFamily="16" charset="0"/>
              </a:rPr>
              <a:t>110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, </a:t>
            </a:r>
            <a:r>
              <a:rPr lang="es-ES_tradnl" sz="2000" dirty="0">
                <a:solidFill>
                  <a:schemeClr val="tx1"/>
                </a:solidFill>
                <a:latin typeface="Times New Roman" pitchFamily="16" charset="0"/>
              </a:rPr>
              <a:t>F’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(r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2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 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 </a:t>
            </a:r>
            <a:r>
              <a:rPr lang="es-ES_tradnl" sz="2000" dirty="0">
                <a:solidFill>
                  <a:schemeClr val="tx1"/>
                </a:solidFill>
                <a:latin typeface="Times New Roman" pitchFamily="16" charset="0"/>
              </a:rPr>
              <a:t>10+100·1/2=</a:t>
            </a:r>
            <a:r>
              <a:rPr lang="es-ES_tradnl" sz="2000" b="1" dirty="0">
                <a:solidFill>
                  <a:srgbClr val="FF0000"/>
                </a:solidFill>
                <a:latin typeface="Times New Roman" pitchFamily="16" charset="0"/>
              </a:rPr>
              <a:t>105,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 </a:t>
            </a:r>
            <a:r>
              <a:rPr lang="es-ES_tradnl" sz="2000" dirty="0">
                <a:solidFill>
                  <a:schemeClr val="tx1"/>
                </a:solidFill>
                <a:latin typeface="Times New Roman" pitchFamily="16" charset="0"/>
              </a:rPr>
              <a:t>F’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(r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3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 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 </a:t>
            </a:r>
            <a:r>
              <a:rPr lang="es-ES_tradnl" sz="2000" b="1" dirty="0">
                <a:solidFill>
                  <a:srgbClr val="FF0000"/>
                </a:solidFill>
                <a:latin typeface="Times New Roman" pitchFamily="16" charset="0"/>
              </a:rPr>
              <a:t>10</a:t>
            </a:r>
          </a:p>
          <a:p>
            <a:pPr marL="1600200" lvl="3" indent="-228600" eaLnBrk="0" hangingPunct="0">
              <a:spcBef>
                <a:spcPts val="700"/>
              </a:spcBef>
              <a:buFont typeface="Courier New" pitchFamily="49" charset="0"/>
              <a:buChar char="o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/>
            </a:pP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P(x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1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=110/180=</a:t>
            </a:r>
            <a:r>
              <a:rPr lang="es-ES_tradnl" sz="2000" b="1" dirty="0">
                <a:solidFill>
                  <a:srgbClr val="FF0000"/>
                </a:solidFill>
                <a:latin typeface="Times New Roman" pitchFamily="16" charset="0"/>
              </a:rPr>
              <a:t>0.61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, 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P(x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2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=60/180=</a:t>
            </a:r>
            <a:r>
              <a:rPr lang="es-ES_tradnl" sz="2000" b="1" dirty="0">
                <a:solidFill>
                  <a:srgbClr val="FF0000"/>
                </a:solidFill>
                <a:latin typeface="Times New Roman" pitchFamily="16" charset="0"/>
              </a:rPr>
              <a:t>0.33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, 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P(x</a:t>
            </a:r>
            <a:r>
              <a:rPr lang="es-ES_tradnl" sz="2000" i="1" baseline="-33000" dirty="0">
                <a:solidFill>
                  <a:srgbClr val="000000"/>
                </a:solidFill>
                <a:latin typeface="Times New Roman" pitchFamily="16" charset="0"/>
              </a:rPr>
              <a:t>3</a:t>
            </a:r>
            <a:r>
              <a:rPr lang="es-ES_tradnl" sz="2000" i="1" dirty="0">
                <a:solidFill>
                  <a:srgbClr val="000000"/>
                </a:solidFill>
                <a:latin typeface="Times New Roman" pitchFamily="16" charset="0"/>
              </a:rPr>
              <a:t>)</a:t>
            </a:r>
            <a:r>
              <a:rPr lang="es-ES_tradnl" sz="2000" dirty="0">
                <a:solidFill>
                  <a:srgbClr val="000000"/>
                </a:solidFill>
                <a:latin typeface="Times New Roman" pitchFamily="16" charset="0"/>
              </a:rPr>
              <a:t>=10/180=</a:t>
            </a:r>
            <a:r>
              <a:rPr lang="es-ES_tradnl" sz="2000" b="1" dirty="0">
                <a:solidFill>
                  <a:srgbClr val="FF0000"/>
                </a:solidFill>
                <a:latin typeface="Times New Roman" pitchFamily="16" charset="0"/>
              </a:rPr>
              <a:t>0.06</a:t>
            </a:r>
            <a:endParaRPr lang="es-ES_tradnl" sz="2000" b="1" i="1" kern="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5218928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Selección con distribución de Boltzmann (soft-max )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8650" y="1219200"/>
            <a:ext cx="7769225" cy="423863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La probabilidad de una individuo </a:t>
            </a:r>
            <a:r>
              <a:rPr lang="es-ES_tradnl" altLang="es-ES_tradnl" i="1"/>
              <a:t>x </a:t>
            </a:r>
            <a:r>
              <a:rPr lang="es-ES_tradnl" altLang="es-ES_tradnl">
                <a:latin typeface="Symbol" charset="2"/>
              </a:rPr>
              <a:t> </a:t>
            </a:r>
            <a:r>
              <a:rPr lang="es-ES_tradnl" altLang="es-ES_tradnl" i="1"/>
              <a:t>población </a:t>
            </a:r>
            <a:r>
              <a:rPr lang="es-ES_tradnl" altLang="es-ES_tradnl"/>
              <a:t>de ser seleccionado está dada por:</a:t>
            </a:r>
          </a:p>
        </p:txBody>
      </p:sp>
      <p:grpSp>
        <p:nvGrpSpPr>
          <p:cNvPr id="46084" name="15 Grupo"/>
          <p:cNvGrpSpPr>
            <a:grpSpLocks/>
          </p:cNvGrpSpPr>
          <p:nvPr/>
        </p:nvGrpSpPr>
        <p:grpSpPr bwMode="auto">
          <a:xfrm>
            <a:off x="3194050" y="1997075"/>
            <a:ext cx="2949575" cy="1289050"/>
            <a:chOff x="2597174" y="1997074"/>
            <a:chExt cx="2949560" cy="1289050"/>
          </a:xfrm>
        </p:grpSpPr>
        <p:sp>
          <p:nvSpPr>
            <p:cNvPr id="46086" name="Text Box 5"/>
            <p:cNvSpPr txBox="1">
              <a:spLocks noChangeArrowheads="1"/>
            </p:cNvSpPr>
            <p:nvPr/>
          </p:nvSpPr>
          <p:spPr bwMode="auto">
            <a:xfrm>
              <a:off x="2597174" y="2257414"/>
              <a:ext cx="1331884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</a:rPr>
                <a:t>P(x) =  </a:t>
              </a:r>
            </a:p>
          </p:txBody>
        </p:sp>
        <p:sp>
          <p:nvSpPr>
            <p:cNvPr id="46087" name="Text Box 7"/>
            <p:cNvSpPr txBox="1">
              <a:spLocks noChangeArrowheads="1"/>
            </p:cNvSpPr>
            <p:nvPr/>
          </p:nvSpPr>
          <p:spPr bwMode="auto">
            <a:xfrm>
              <a:off x="4046536" y="1997074"/>
              <a:ext cx="1500198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</a:rPr>
                <a:t>e</a:t>
              </a:r>
              <a:r>
                <a:rPr lang="es-ES_tradnl" altLang="es-ES_tradnl" sz="3200" i="1" baseline="30000">
                  <a:solidFill>
                    <a:srgbClr val="000000"/>
                  </a:solidFill>
                </a:rPr>
                <a:t>F(x)/T</a:t>
              </a:r>
              <a:r>
                <a:rPr lang="ar-SA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‏</a:t>
              </a:r>
              <a:endParaRPr lang="es-ES_tradnl" altLang="es-ES_tradnl" sz="3200" i="1">
                <a:solidFill>
                  <a:srgbClr val="000000"/>
                </a:solidFill>
              </a:endParaRPr>
            </a:p>
          </p:txBody>
        </p:sp>
        <p:sp>
          <p:nvSpPr>
            <p:cNvPr id="46088" name="Text Box 8"/>
            <p:cNvSpPr txBox="1">
              <a:spLocks noChangeArrowheads="1"/>
            </p:cNvSpPr>
            <p:nvPr/>
          </p:nvSpPr>
          <p:spPr bwMode="auto">
            <a:xfrm>
              <a:off x="3910021" y="2571749"/>
              <a:ext cx="1565275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∑</a:t>
              </a:r>
              <a:r>
                <a:rPr lang="es-ES_tradnl" altLang="es-ES_tradnl" sz="3200" i="1" baseline="-33000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i </a:t>
              </a:r>
              <a:r>
                <a:rPr lang="es-ES_tradnl" altLang="es-ES_tradnl" sz="3200" i="1">
                  <a:solidFill>
                    <a:srgbClr val="000000"/>
                  </a:solidFill>
                </a:rPr>
                <a:t>e</a:t>
              </a:r>
              <a:r>
                <a:rPr lang="es-ES_tradnl" altLang="es-ES_tradnl" sz="3200" i="1" baseline="30000">
                  <a:solidFill>
                    <a:srgbClr val="000000"/>
                  </a:solidFill>
                </a:rPr>
                <a:t>F(x)/T</a:t>
              </a:r>
              <a:r>
                <a:rPr lang="ar-SA" altLang="es-ES_tradnl" sz="3200" i="1">
                  <a:solidFill>
                    <a:srgbClr val="000000"/>
                  </a:solidFill>
                  <a:ea typeface="Times New Roman" charset="0"/>
                  <a:cs typeface="Times New Roman" charset="0"/>
                </a:rPr>
                <a:t>‏</a:t>
              </a:r>
              <a:endParaRPr lang="es-ES_tradnl" altLang="es-ES_tradnl" sz="3200" i="1">
                <a:solidFill>
                  <a:srgbClr val="000000"/>
                </a:solidFill>
              </a:endParaRPr>
            </a:p>
          </p:txBody>
        </p:sp>
        <p:sp>
          <p:nvSpPr>
            <p:cNvPr id="46089" name="Line 9"/>
            <p:cNvSpPr>
              <a:spLocks noChangeShapeType="1"/>
            </p:cNvSpPr>
            <p:nvPr/>
          </p:nvSpPr>
          <p:spPr bwMode="auto">
            <a:xfrm>
              <a:off x="3927483" y="2571749"/>
              <a:ext cx="1439863" cy="1587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</p:grpSp>
      <p:sp>
        <p:nvSpPr>
          <p:cNvPr id="46085" name="Rectangle 2"/>
          <p:cNvSpPr txBox="1">
            <a:spLocks noChangeArrowheads="1"/>
          </p:cNvSpPr>
          <p:nvPr/>
        </p:nvSpPr>
        <p:spPr bwMode="auto">
          <a:xfrm>
            <a:off x="628650" y="3500438"/>
            <a:ext cx="7769225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36550" indent="-336550" eaLnBrk="0" hangingPunct="0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93750" indent="-336550" eaLnBrk="0" hangingPunct="0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Variando el parámetro </a:t>
            </a:r>
            <a:r>
              <a:rPr lang="es-ES_tradnl" altLang="es-ES_tradnl" sz="2000" i="1">
                <a:solidFill>
                  <a:srgbClr val="000000"/>
                </a:solidFill>
              </a:rPr>
              <a:t>T</a:t>
            </a:r>
            <a:r>
              <a:rPr lang="es-ES_tradnl" altLang="es-ES_tradnl" sz="2000">
                <a:solidFill>
                  <a:srgbClr val="000000"/>
                </a:solidFill>
              </a:rPr>
              <a:t> (temperatura), se puede controlar la presión selectiva</a:t>
            </a:r>
          </a:p>
          <a:p>
            <a:pPr lvl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Primeras generaciones</a:t>
            </a:r>
            <a:r>
              <a:rPr lang="es-ES_tradnl" altLang="es-ES_tradnl" sz="2000" i="1">
                <a:solidFill>
                  <a:srgbClr val="000000"/>
                </a:solidFill>
              </a:rPr>
              <a:t> </a:t>
            </a:r>
            <a:r>
              <a:rPr lang="es-ES_tradnl" altLang="es-ES_tradnl" sz="2000">
                <a:solidFill>
                  <a:srgbClr val="000000"/>
                </a:solidFill>
              </a:rPr>
              <a:t>→ </a:t>
            </a:r>
            <a:r>
              <a:rPr lang="es-ES_tradnl" altLang="es-ES_tradnl" sz="2000" i="1">
                <a:solidFill>
                  <a:srgbClr val="000000"/>
                </a:solidFill>
              </a:rPr>
              <a:t>T</a:t>
            </a:r>
            <a:r>
              <a:rPr lang="es-ES_tradnl" altLang="es-ES_tradnl" sz="2000">
                <a:solidFill>
                  <a:srgbClr val="000000"/>
                </a:solidFill>
              </a:rPr>
              <a:t> alta → todos los individuos tienen buena probabilidad de ser</a:t>
            </a:r>
            <a:r>
              <a:rPr lang="es-ES_tradnl" altLang="es-ES_tradnl" sz="2000">
                <a:solidFill>
                  <a:schemeClr val="tx1"/>
                </a:solidFill>
              </a:rPr>
              <a:t> seleccionados </a:t>
            </a:r>
          </a:p>
          <a:p>
            <a:pPr lvl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Ultimas generaciones</a:t>
            </a:r>
            <a:r>
              <a:rPr lang="es-ES_tradnl" altLang="es-ES_tradnl" sz="2000" i="1">
                <a:solidFill>
                  <a:srgbClr val="000000"/>
                </a:solidFill>
              </a:rPr>
              <a:t> </a:t>
            </a:r>
            <a:r>
              <a:rPr lang="es-ES_tradnl" altLang="es-ES_tradnl" sz="2000">
                <a:solidFill>
                  <a:srgbClr val="000000"/>
                </a:solidFill>
              </a:rPr>
              <a:t>→ </a:t>
            </a:r>
            <a:r>
              <a:rPr lang="es-ES_tradnl" altLang="es-ES_tradnl" sz="2000" i="1">
                <a:solidFill>
                  <a:srgbClr val="000000"/>
                </a:solidFill>
              </a:rPr>
              <a:t>T</a:t>
            </a:r>
            <a:r>
              <a:rPr lang="es-ES_tradnl" altLang="es-ES_tradnl" sz="2000">
                <a:solidFill>
                  <a:srgbClr val="000000"/>
                </a:solidFill>
              </a:rPr>
              <a:t> baja → los mejores tienen mucha más probabilidad de ser </a:t>
            </a:r>
            <a:r>
              <a:rPr lang="es-ES_tradnl" altLang="es-ES_tradnl" sz="2000">
                <a:solidFill>
                  <a:schemeClr val="tx1"/>
                </a:solidFill>
              </a:rPr>
              <a:t>seleccionados </a:t>
            </a:r>
            <a:endParaRPr lang="es-ES_tradnl" altLang="es-ES_tradnl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3218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Selección con torneo</a:t>
            </a:r>
          </a:p>
        </p:txBody>
      </p:sp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685800" y="1320800"/>
            <a:ext cx="777240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36600" indent="-2794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Seleccionar </a:t>
            </a:r>
            <a:r>
              <a:rPr lang="es-ES_tradnl" altLang="es-ES_tradnl" sz="2000" i="1">
                <a:solidFill>
                  <a:srgbClr val="000000"/>
                </a:solidFill>
              </a:rPr>
              <a:t>k</a:t>
            </a:r>
            <a:r>
              <a:rPr lang="es-ES_tradnl" altLang="es-ES_tradnl" sz="2000">
                <a:solidFill>
                  <a:srgbClr val="000000"/>
                </a:solidFill>
              </a:rPr>
              <a:t> individuos aleatoriamente (</a:t>
            </a:r>
            <a:r>
              <a:rPr lang="es-ES_tradnl" altLang="es-ES_tradnl" sz="2000" i="1">
                <a:solidFill>
                  <a:srgbClr val="000000"/>
                </a:solidFill>
              </a:rPr>
              <a:t>k </a:t>
            </a:r>
            <a:r>
              <a:rPr lang="es-ES_tradnl" altLang="es-ES_tradnl" sz="2000">
                <a:solidFill>
                  <a:srgbClr val="000000"/>
                </a:solidFill>
              </a:rPr>
              <a:t>es el tamaño del torneo) y elegir el mejor</a:t>
            </a:r>
          </a:p>
          <a:p>
            <a:pPr lvl="1" eaLnBrk="1" hangingPunct="1">
              <a:spcBef>
                <a:spcPts val="600"/>
              </a:spcBef>
            </a:pPr>
            <a:endParaRPr lang="es-ES_tradnl" altLang="es-ES_tradnl">
              <a:solidFill>
                <a:srgbClr val="000000"/>
              </a:solidFill>
            </a:endParaRPr>
          </a:p>
          <a:p>
            <a:pPr lvl="1" eaLnBrk="1" hangingPunct="1">
              <a:spcBef>
                <a:spcPts val="600"/>
              </a:spcBef>
            </a:pPr>
            <a:endParaRPr lang="es-ES_tradnl" altLang="es-ES_tradnl">
              <a:solidFill>
                <a:srgbClr val="000000"/>
              </a:solidFill>
            </a:endParaRPr>
          </a:p>
          <a:p>
            <a:pPr lvl="1" eaLnBrk="1" hangingPunct="1">
              <a:spcBef>
                <a:spcPts val="600"/>
              </a:spcBef>
            </a:pPr>
            <a:endParaRPr lang="es-ES_tradnl" altLang="es-ES_tradnl">
              <a:solidFill>
                <a:srgbClr val="000000"/>
              </a:solidFill>
            </a:endParaRPr>
          </a:p>
        </p:txBody>
      </p:sp>
      <p:sp>
        <p:nvSpPr>
          <p:cNvPr id="47108" name="Oval 3"/>
          <p:cNvSpPr>
            <a:spLocks noChangeArrowheads="1"/>
          </p:cNvSpPr>
          <p:nvPr/>
        </p:nvSpPr>
        <p:spPr bwMode="auto">
          <a:xfrm>
            <a:off x="742950" y="2862263"/>
            <a:ext cx="2425700" cy="2320925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7109" name="Oval 4"/>
          <p:cNvSpPr>
            <a:spLocks noChangeArrowheads="1"/>
          </p:cNvSpPr>
          <p:nvPr/>
        </p:nvSpPr>
        <p:spPr bwMode="auto">
          <a:xfrm>
            <a:off x="1014413" y="3214688"/>
            <a:ext cx="539750" cy="539750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f=3</a:t>
            </a:r>
          </a:p>
        </p:txBody>
      </p:sp>
      <p:sp>
        <p:nvSpPr>
          <p:cNvPr id="47110" name="Oval 5"/>
          <p:cNvSpPr>
            <a:spLocks noChangeArrowheads="1"/>
          </p:cNvSpPr>
          <p:nvPr/>
        </p:nvSpPr>
        <p:spPr bwMode="auto">
          <a:xfrm>
            <a:off x="1601788" y="3367088"/>
            <a:ext cx="539750" cy="539750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f=2</a:t>
            </a:r>
          </a:p>
        </p:txBody>
      </p:sp>
      <p:sp>
        <p:nvSpPr>
          <p:cNvPr id="47111" name="Oval 6"/>
          <p:cNvSpPr>
            <a:spLocks noChangeArrowheads="1"/>
          </p:cNvSpPr>
          <p:nvPr/>
        </p:nvSpPr>
        <p:spPr bwMode="auto">
          <a:xfrm>
            <a:off x="1062038" y="3789363"/>
            <a:ext cx="539750" cy="539750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f=8</a:t>
            </a:r>
          </a:p>
        </p:txBody>
      </p:sp>
      <p:sp>
        <p:nvSpPr>
          <p:cNvPr id="47112" name="Oval 7"/>
          <p:cNvSpPr>
            <a:spLocks noChangeArrowheads="1"/>
          </p:cNvSpPr>
          <p:nvPr/>
        </p:nvSpPr>
        <p:spPr bwMode="auto">
          <a:xfrm>
            <a:off x="1754188" y="3998913"/>
            <a:ext cx="539750" cy="539750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f=9</a:t>
            </a:r>
          </a:p>
        </p:txBody>
      </p:sp>
      <p:sp>
        <p:nvSpPr>
          <p:cNvPr id="47113" name="Oval 8"/>
          <p:cNvSpPr>
            <a:spLocks noChangeArrowheads="1"/>
          </p:cNvSpPr>
          <p:nvPr/>
        </p:nvSpPr>
        <p:spPr bwMode="auto">
          <a:xfrm>
            <a:off x="2266950" y="3519488"/>
            <a:ext cx="539750" cy="539750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f=1</a:t>
            </a:r>
          </a:p>
        </p:txBody>
      </p:sp>
      <p:sp>
        <p:nvSpPr>
          <p:cNvPr id="47114" name="Oval 9"/>
          <p:cNvSpPr>
            <a:spLocks noChangeArrowheads="1"/>
          </p:cNvSpPr>
          <p:nvPr/>
        </p:nvSpPr>
        <p:spPr bwMode="auto">
          <a:xfrm>
            <a:off x="1862138" y="4562475"/>
            <a:ext cx="539750" cy="539750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f=5</a:t>
            </a:r>
          </a:p>
        </p:txBody>
      </p:sp>
      <p:sp>
        <p:nvSpPr>
          <p:cNvPr id="47115" name="Oval 10"/>
          <p:cNvSpPr>
            <a:spLocks noChangeArrowheads="1"/>
          </p:cNvSpPr>
          <p:nvPr/>
        </p:nvSpPr>
        <p:spPr bwMode="auto">
          <a:xfrm>
            <a:off x="2320925" y="4124325"/>
            <a:ext cx="541338" cy="539750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f=7</a:t>
            </a:r>
          </a:p>
        </p:txBody>
      </p:sp>
      <p:sp>
        <p:nvSpPr>
          <p:cNvPr id="47116" name="Oval 11"/>
          <p:cNvSpPr>
            <a:spLocks noChangeArrowheads="1"/>
          </p:cNvSpPr>
          <p:nvPr/>
        </p:nvSpPr>
        <p:spPr bwMode="auto">
          <a:xfrm>
            <a:off x="1266825" y="4359275"/>
            <a:ext cx="539750" cy="501650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f=2</a:t>
            </a:r>
          </a:p>
        </p:txBody>
      </p:sp>
      <p:sp>
        <p:nvSpPr>
          <p:cNvPr id="47117" name="Oval 12"/>
          <p:cNvSpPr>
            <a:spLocks noChangeArrowheads="1"/>
          </p:cNvSpPr>
          <p:nvPr/>
        </p:nvSpPr>
        <p:spPr bwMode="auto">
          <a:xfrm>
            <a:off x="2024063" y="2978150"/>
            <a:ext cx="539750" cy="541338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f=2</a:t>
            </a:r>
          </a:p>
        </p:txBody>
      </p:sp>
      <p:sp>
        <p:nvSpPr>
          <p:cNvPr id="47118" name="Text Box 13"/>
          <p:cNvSpPr txBox="1">
            <a:spLocks noChangeArrowheads="1"/>
          </p:cNvSpPr>
          <p:nvPr/>
        </p:nvSpPr>
        <p:spPr bwMode="auto">
          <a:xfrm>
            <a:off x="1527175" y="2505075"/>
            <a:ext cx="107315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500">
                <a:solidFill>
                  <a:srgbClr val="000000"/>
                </a:solidFill>
              </a:rPr>
              <a:t>Población</a:t>
            </a:r>
          </a:p>
        </p:txBody>
      </p:sp>
      <p:sp>
        <p:nvSpPr>
          <p:cNvPr id="47119" name="Oval 14"/>
          <p:cNvSpPr>
            <a:spLocks noChangeArrowheads="1"/>
          </p:cNvSpPr>
          <p:nvPr/>
        </p:nvSpPr>
        <p:spPr bwMode="auto">
          <a:xfrm>
            <a:off x="4087813" y="3348038"/>
            <a:ext cx="1528762" cy="1373187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7120" name="Oval 15"/>
          <p:cNvSpPr>
            <a:spLocks noChangeArrowheads="1"/>
          </p:cNvSpPr>
          <p:nvPr/>
        </p:nvSpPr>
        <p:spPr bwMode="auto">
          <a:xfrm>
            <a:off x="5029200" y="3803650"/>
            <a:ext cx="539750" cy="539750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f=2</a:t>
            </a:r>
          </a:p>
        </p:txBody>
      </p:sp>
      <p:sp>
        <p:nvSpPr>
          <p:cNvPr id="47121" name="Oval 16"/>
          <p:cNvSpPr>
            <a:spLocks noChangeArrowheads="1"/>
          </p:cNvSpPr>
          <p:nvPr/>
        </p:nvSpPr>
        <p:spPr bwMode="auto">
          <a:xfrm>
            <a:off x="4514850" y="4106863"/>
            <a:ext cx="539750" cy="539750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f=8</a:t>
            </a:r>
          </a:p>
        </p:txBody>
      </p:sp>
      <p:sp>
        <p:nvSpPr>
          <p:cNvPr id="47122" name="Oval 17"/>
          <p:cNvSpPr>
            <a:spLocks noChangeArrowheads="1"/>
          </p:cNvSpPr>
          <p:nvPr/>
        </p:nvSpPr>
        <p:spPr bwMode="auto">
          <a:xfrm>
            <a:off x="4400550" y="3540125"/>
            <a:ext cx="539750" cy="539750"/>
          </a:xfrm>
          <a:prstGeom prst="ellipse">
            <a:avLst/>
          </a:prstGeom>
          <a:solidFill>
            <a:srgbClr val="D6D6F5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spcBef>
                <a:spcPts val="275"/>
              </a:spcBef>
            </a:pPr>
            <a:r>
              <a:rPr lang="es-ES_tradnl" altLang="es-ES_tradnl" sz="1100">
                <a:solidFill>
                  <a:srgbClr val="000000"/>
                </a:solidFill>
              </a:rPr>
              <a:t>f=9</a:t>
            </a:r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4029075" y="2984500"/>
            <a:ext cx="1811338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500">
                <a:solidFill>
                  <a:srgbClr val="000000"/>
                </a:solidFill>
              </a:rPr>
              <a:t>Concursantes (k=3)</a:t>
            </a:r>
            <a:r>
              <a:rPr lang="ar-SA" altLang="es-ES_tradnl" sz="1500">
                <a:solidFill>
                  <a:srgbClr val="000000"/>
                </a:solidFill>
                <a:ea typeface="Times New Roman" charset="0"/>
                <a:cs typeface="Times New Roman" charset="0"/>
              </a:rPr>
              <a:t>‏</a:t>
            </a:r>
            <a:endParaRPr lang="es-ES_tradnl" altLang="es-ES_tradnl" sz="1500">
              <a:solidFill>
                <a:srgbClr val="000000"/>
              </a:solidFill>
            </a:endParaRPr>
          </a:p>
        </p:txBody>
      </p:sp>
      <p:cxnSp>
        <p:nvCxnSpPr>
          <p:cNvPr id="47124" name="AutoShape 19"/>
          <p:cNvCxnSpPr>
            <a:cxnSpLocks noChangeShapeType="1"/>
            <a:stCxn id="47108" idx="6"/>
            <a:endCxn id="47119" idx="2"/>
          </p:cNvCxnSpPr>
          <p:nvPr/>
        </p:nvCxnSpPr>
        <p:spPr bwMode="auto">
          <a:xfrm>
            <a:off x="3167063" y="4022725"/>
            <a:ext cx="922337" cy="11113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7125" name="Group 20"/>
          <p:cNvGrpSpPr>
            <a:grpSpLocks/>
          </p:cNvGrpSpPr>
          <p:nvPr/>
        </p:nvGrpSpPr>
        <p:grpSpPr bwMode="auto">
          <a:xfrm>
            <a:off x="6437313" y="3305175"/>
            <a:ext cx="1771650" cy="1482725"/>
            <a:chOff x="4055" y="2082"/>
            <a:chExt cx="1116" cy="934"/>
          </a:xfrm>
        </p:grpSpPr>
        <p:sp>
          <p:nvSpPr>
            <p:cNvPr id="47128" name="Oval 21"/>
            <p:cNvSpPr>
              <a:spLocks noChangeArrowheads="1"/>
            </p:cNvSpPr>
            <p:nvPr/>
          </p:nvSpPr>
          <p:spPr bwMode="auto">
            <a:xfrm>
              <a:off x="4808" y="2414"/>
              <a:ext cx="340" cy="340"/>
            </a:xfrm>
            <a:prstGeom prst="ellipse">
              <a:avLst/>
            </a:prstGeom>
            <a:solidFill>
              <a:srgbClr val="D6D6F5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spcBef>
                  <a:spcPts val="275"/>
                </a:spcBef>
              </a:pPr>
              <a:r>
                <a:rPr lang="es-ES_tradnl" altLang="es-ES_tradnl" sz="1100">
                  <a:solidFill>
                    <a:srgbClr val="000000"/>
                  </a:solidFill>
                </a:rPr>
                <a:t>f=2</a:t>
              </a:r>
            </a:p>
          </p:txBody>
        </p:sp>
        <p:sp>
          <p:nvSpPr>
            <p:cNvPr id="47129" name="Oval 22"/>
            <p:cNvSpPr>
              <a:spLocks noChangeArrowheads="1"/>
            </p:cNvSpPr>
            <p:nvPr/>
          </p:nvSpPr>
          <p:spPr bwMode="auto">
            <a:xfrm>
              <a:off x="4059" y="2319"/>
              <a:ext cx="340" cy="340"/>
            </a:xfrm>
            <a:prstGeom prst="ellipse">
              <a:avLst/>
            </a:prstGeom>
            <a:solidFill>
              <a:srgbClr val="D6D6F5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spcBef>
                  <a:spcPts val="275"/>
                </a:spcBef>
              </a:pPr>
              <a:r>
                <a:rPr lang="es-ES_tradnl" altLang="es-ES_tradnl" sz="1100">
                  <a:solidFill>
                    <a:srgbClr val="000000"/>
                  </a:solidFill>
                </a:rPr>
                <a:t>f=8</a:t>
              </a:r>
            </a:p>
          </p:txBody>
        </p:sp>
        <p:sp>
          <p:nvSpPr>
            <p:cNvPr id="47130" name="Oval 23"/>
            <p:cNvSpPr>
              <a:spLocks noChangeArrowheads="1"/>
            </p:cNvSpPr>
            <p:nvPr/>
          </p:nvSpPr>
          <p:spPr bwMode="auto">
            <a:xfrm>
              <a:off x="4438" y="2082"/>
              <a:ext cx="340" cy="340"/>
            </a:xfrm>
            <a:prstGeom prst="ellipse">
              <a:avLst/>
            </a:prstGeom>
            <a:solidFill>
              <a:srgbClr val="D6D6F5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>
                <a:spcBef>
                  <a:spcPts val="275"/>
                </a:spcBef>
              </a:pPr>
              <a:r>
                <a:rPr lang="es-ES_tradnl" altLang="es-ES_tradnl" sz="1100">
                  <a:solidFill>
                    <a:srgbClr val="000000"/>
                  </a:solidFill>
                </a:rPr>
                <a:t>f=9</a:t>
              </a:r>
            </a:p>
          </p:txBody>
        </p:sp>
        <p:grpSp>
          <p:nvGrpSpPr>
            <p:cNvPr id="47131" name="Group 24"/>
            <p:cNvGrpSpPr>
              <a:grpSpLocks/>
            </p:cNvGrpSpPr>
            <p:nvPr/>
          </p:nvGrpSpPr>
          <p:grpSpPr bwMode="auto">
            <a:xfrm>
              <a:off x="4055" y="2443"/>
              <a:ext cx="1116" cy="573"/>
              <a:chOff x="4055" y="2443"/>
              <a:chExt cx="1116" cy="573"/>
            </a:xfrm>
          </p:grpSpPr>
          <p:sp>
            <p:nvSpPr>
              <p:cNvPr id="47132" name="Line 25"/>
              <p:cNvSpPr>
                <a:spLocks noChangeShapeType="1"/>
              </p:cNvSpPr>
              <p:nvPr/>
            </p:nvSpPr>
            <p:spPr bwMode="auto">
              <a:xfrm flipV="1">
                <a:off x="4055" y="2667"/>
                <a:ext cx="1" cy="29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47133" name="Line 26"/>
              <p:cNvSpPr>
                <a:spLocks noChangeShapeType="1"/>
              </p:cNvSpPr>
              <p:nvPr/>
            </p:nvSpPr>
            <p:spPr bwMode="auto">
              <a:xfrm>
                <a:off x="4055" y="2669"/>
                <a:ext cx="372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47134" name="Line 27"/>
              <p:cNvSpPr>
                <a:spLocks noChangeShapeType="1"/>
              </p:cNvSpPr>
              <p:nvPr/>
            </p:nvSpPr>
            <p:spPr bwMode="auto">
              <a:xfrm flipV="1">
                <a:off x="4427" y="2442"/>
                <a:ext cx="1" cy="2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47135" name="Line 28"/>
              <p:cNvSpPr>
                <a:spLocks noChangeShapeType="1"/>
              </p:cNvSpPr>
              <p:nvPr/>
            </p:nvSpPr>
            <p:spPr bwMode="auto">
              <a:xfrm>
                <a:off x="4427" y="2446"/>
                <a:ext cx="37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47136" name="Line 29"/>
              <p:cNvSpPr>
                <a:spLocks noChangeShapeType="1"/>
              </p:cNvSpPr>
              <p:nvPr/>
            </p:nvSpPr>
            <p:spPr bwMode="auto">
              <a:xfrm flipV="1">
                <a:off x="4800" y="2450"/>
                <a:ext cx="1" cy="329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47137" name="Line 30"/>
              <p:cNvSpPr>
                <a:spLocks noChangeShapeType="1"/>
              </p:cNvSpPr>
              <p:nvPr/>
            </p:nvSpPr>
            <p:spPr bwMode="auto">
              <a:xfrm>
                <a:off x="4800" y="2761"/>
                <a:ext cx="37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47138" name="Line 31"/>
              <p:cNvSpPr>
                <a:spLocks noChangeShapeType="1"/>
              </p:cNvSpPr>
              <p:nvPr/>
            </p:nvSpPr>
            <p:spPr bwMode="auto">
              <a:xfrm flipV="1">
                <a:off x="5171" y="2772"/>
                <a:ext cx="1" cy="18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47139" name="Line 32"/>
              <p:cNvSpPr>
                <a:spLocks noChangeShapeType="1"/>
              </p:cNvSpPr>
              <p:nvPr/>
            </p:nvSpPr>
            <p:spPr bwMode="auto">
              <a:xfrm>
                <a:off x="4058" y="2957"/>
                <a:ext cx="1114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47140" name="Text Box 33"/>
              <p:cNvSpPr txBox="1">
                <a:spLocks noChangeArrowheads="1"/>
              </p:cNvSpPr>
              <p:nvPr/>
            </p:nvSpPr>
            <p:spPr bwMode="auto">
              <a:xfrm>
                <a:off x="4142" y="2669"/>
                <a:ext cx="201" cy="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eaLnBrk="1" hangingPunct="1"/>
                <a:r>
                  <a:rPr lang="es-ES_tradnl" altLang="es-ES_tradnl">
                    <a:solidFill>
                      <a:srgbClr val="000000"/>
                    </a:solidFill>
                  </a:rPr>
                  <a:t>2</a:t>
                </a:r>
              </a:p>
            </p:txBody>
          </p:sp>
          <p:sp>
            <p:nvSpPr>
              <p:cNvPr id="47141" name="Text Box 34"/>
              <p:cNvSpPr txBox="1">
                <a:spLocks noChangeArrowheads="1"/>
              </p:cNvSpPr>
              <p:nvPr/>
            </p:nvSpPr>
            <p:spPr bwMode="auto">
              <a:xfrm>
                <a:off x="4886" y="2727"/>
                <a:ext cx="201" cy="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eaLnBrk="1" hangingPunct="1"/>
                <a:r>
                  <a:rPr lang="es-ES_tradnl" altLang="es-ES_tradnl">
                    <a:solidFill>
                      <a:srgbClr val="000000"/>
                    </a:solidFill>
                  </a:rPr>
                  <a:t>3</a:t>
                </a:r>
              </a:p>
            </p:txBody>
          </p:sp>
          <p:sp>
            <p:nvSpPr>
              <p:cNvPr id="47142" name="Text Box 35"/>
              <p:cNvSpPr txBox="1">
                <a:spLocks noChangeArrowheads="1"/>
              </p:cNvSpPr>
              <p:nvPr/>
            </p:nvSpPr>
            <p:spPr bwMode="auto">
              <a:xfrm>
                <a:off x="4502" y="2446"/>
                <a:ext cx="201" cy="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eaLnBrk="1" hangingPunct="1"/>
                <a:r>
                  <a:rPr lang="es-ES_tradnl" altLang="es-ES_tradnl">
                    <a:solidFill>
                      <a:srgbClr val="000000"/>
                    </a:solidFill>
                  </a:rPr>
                  <a:t>1</a:t>
                </a:r>
              </a:p>
            </p:txBody>
          </p:sp>
        </p:grpSp>
      </p:grpSp>
      <p:cxnSp>
        <p:nvCxnSpPr>
          <p:cNvPr id="47126" name="AutoShape 36"/>
          <p:cNvCxnSpPr>
            <a:cxnSpLocks noChangeShapeType="1"/>
            <a:stCxn id="47119" idx="6"/>
          </p:cNvCxnSpPr>
          <p:nvPr/>
        </p:nvCxnSpPr>
        <p:spPr bwMode="auto">
          <a:xfrm>
            <a:off x="5614988" y="4033838"/>
            <a:ext cx="822325" cy="127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27" name="Text Box 37"/>
          <p:cNvSpPr txBox="1">
            <a:spLocks noChangeArrowheads="1"/>
          </p:cNvSpPr>
          <p:nvPr/>
        </p:nvSpPr>
        <p:spPr bwMode="auto">
          <a:xfrm>
            <a:off x="6880225" y="2955925"/>
            <a:ext cx="1811338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500">
                <a:solidFill>
                  <a:srgbClr val="000000"/>
                </a:solidFill>
              </a:rPr>
              <a:t>Ganador</a:t>
            </a:r>
          </a:p>
        </p:txBody>
      </p:sp>
    </p:spTree>
    <p:extLst>
      <p:ext uri="{BB962C8B-B14F-4D97-AF65-F5344CB8AC3E}">
        <p14:creationId xmlns:p14="http://schemas.microsoft.com/office/powerpoint/2010/main" val="19843430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41313"/>
            <a:ext cx="7769225" cy="460375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 dirty="0"/>
              <a:t>Cruce</a:t>
            </a: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644525" y="5094288"/>
            <a:ext cx="7920038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¿Como se puede operar sobre x1 e x2 para crear dos hijos con la misma representación (longitud, decodificación, estructura de gen) ?</a:t>
            </a:r>
          </a:p>
          <a:p>
            <a:pPr eaLnBrk="1" hangingPunct="1"/>
            <a:endParaRPr lang="es-ES_tradnl" altLang="es-ES_tradnl" sz="2000">
              <a:solidFill>
                <a:srgbClr val="000000"/>
              </a:solidFill>
            </a:endParaRPr>
          </a:p>
        </p:txBody>
      </p:sp>
      <p:grpSp>
        <p:nvGrpSpPr>
          <p:cNvPr id="48132" name="Group 3"/>
          <p:cNvGrpSpPr>
            <a:grpSpLocks/>
          </p:cNvGrpSpPr>
          <p:nvPr/>
        </p:nvGrpSpPr>
        <p:grpSpPr bwMode="auto">
          <a:xfrm>
            <a:off x="936625" y="2249488"/>
            <a:ext cx="6981825" cy="773112"/>
            <a:chOff x="590" y="1417"/>
            <a:chExt cx="4398" cy="487"/>
          </a:xfrm>
        </p:grpSpPr>
        <p:sp>
          <p:nvSpPr>
            <p:cNvPr id="48161" name="Rectangle 4"/>
            <p:cNvSpPr>
              <a:spLocks noChangeArrowheads="1"/>
            </p:cNvSpPr>
            <p:nvPr/>
          </p:nvSpPr>
          <p:spPr bwMode="auto">
            <a:xfrm>
              <a:off x="907" y="1548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62" name="Rectangle 5"/>
            <p:cNvSpPr>
              <a:spLocks noChangeArrowheads="1"/>
            </p:cNvSpPr>
            <p:nvPr/>
          </p:nvSpPr>
          <p:spPr bwMode="auto">
            <a:xfrm>
              <a:off x="1134" y="1548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63" name="Rectangle 6"/>
            <p:cNvSpPr>
              <a:spLocks noChangeArrowheads="1"/>
            </p:cNvSpPr>
            <p:nvPr/>
          </p:nvSpPr>
          <p:spPr bwMode="auto">
            <a:xfrm>
              <a:off x="1361" y="1548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64" name="Rectangle 7"/>
            <p:cNvSpPr>
              <a:spLocks noChangeArrowheads="1"/>
            </p:cNvSpPr>
            <p:nvPr/>
          </p:nvSpPr>
          <p:spPr bwMode="auto">
            <a:xfrm>
              <a:off x="1587" y="1548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65" name="Rectangle 8"/>
            <p:cNvSpPr>
              <a:spLocks noChangeArrowheads="1"/>
            </p:cNvSpPr>
            <p:nvPr/>
          </p:nvSpPr>
          <p:spPr bwMode="auto">
            <a:xfrm>
              <a:off x="1814" y="1548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66" name="Rectangle 9"/>
            <p:cNvSpPr>
              <a:spLocks noChangeArrowheads="1"/>
            </p:cNvSpPr>
            <p:nvPr/>
          </p:nvSpPr>
          <p:spPr bwMode="auto">
            <a:xfrm>
              <a:off x="2041" y="1548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67" name="Rectangle 10"/>
            <p:cNvSpPr>
              <a:spLocks noChangeArrowheads="1"/>
            </p:cNvSpPr>
            <p:nvPr/>
          </p:nvSpPr>
          <p:spPr bwMode="auto">
            <a:xfrm>
              <a:off x="2268" y="1548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68" name="Rectangle 11"/>
            <p:cNvSpPr>
              <a:spLocks noChangeArrowheads="1"/>
            </p:cNvSpPr>
            <p:nvPr/>
          </p:nvSpPr>
          <p:spPr bwMode="auto">
            <a:xfrm>
              <a:off x="2494" y="1548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69" name="Rectangle 12"/>
            <p:cNvSpPr>
              <a:spLocks noChangeArrowheads="1"/>
            </p:cNvSpPr>
            <p:nvPr/>
          </p:nvSpPr>
          <p:spPr bwMode="auto">
            <a:xfrm>
              <a:off x="2721" y="1548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70" name="Rectangle 13"/>
            <p:cNvSpPr>
              <a:spLocks noChangeArrowheads="1"/>
            </p:cNvSpPr>
            <p:nvPr/>
          </p:nvSpPr>
          <p:spPr bwMode="auto">
            <a:xfrm>
              <a:off x="2948" y="1548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71" name="Rectangle 14"/>
            <p:cNvSpPr>
              <a:spLocks noChangeArrowheads="1"/>
            </p:cNvSpPr>
            <p:nvPr/>
          </p:nvSpPr>
          <p:spPr bwMode="auto">
            <a:xfrm>
              <a:off x="3175" y="1548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72" name="Rectangle 15"/>
            <p:cNvSpPr>
              <a:spLocks noChangeArrowheads="1"/>
            </p:cNvSpPr>
            <p:nvPr/>
          </p:nvSpPr>
          <p:spPr bwMode="auto">
            <a:xfrm>
              <a:off x="3402" y="1548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73" name="Rectangle 16"/>
            <p:cNvSpPr>
              <a:spLocks noChangeArrowheads="1"/>
            </p:cNvSpPr>
            <p:nvPr/>
          </p:nvSpPr>
          <p:spPr bwMode="auto">
            <a:xfrm>
              <a:off x="3628" y="1548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74" name="Rectangle 17"/>
            <p:cNvSpPr>
              <a:spLocks noChangeArrowheads="1"/>
            </p:cNvSpPr>
            <p:nvPr/>
          </p:nvSpPr>
          <p:spPr bwMode="auto">
            <a:xfrm>
              <a:off x="3855" y="1548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75" name="Rectangle 18"/>
            <p:cNvSpPr>
              <a:spLocks noChangeArrowheads="1"/>
            </p:cNvSpPr>
            <p:nvPr/>
          </p:nvSpPr>
          <p:spPr bwMode="auto">
            <a:xfrm>
              <a:off x="4082" y="1548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76" name="Rectangle 19"/>
            <p:cNvSpPr>
              <a:spLocks noChangeArrowheads="1"/>
            </p:cNvSpPr>
            <p:nvPr/>
          </p:nvSpPr>
          <p:spPr bwMode="auto">
            <a:xfrm>
              <a:off x="4309" y="1548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77" name="Rectangle 20"/>
            <p:cNvSpPr>
              <a:spLocks noChangeArrowheads="1"/>
            </p:cNvSpPr>
            <p:nvPr/>
          </p:nvSpPr>
          <p:spPr bwMode="auto">
            <a:xfrm>
              <a:off x="4535" y="1548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78" name="Rectangle 21"/>
            <p:cNvSpPr>
              <a:spLocks noChangeArrowheads="1"/>
            </p:cNvSpPr>
            <p:nvPr/>
          </p:nvSpPr>
          <p:spPr bwMode="auto">
            <a:xfrm>
              <a:off x="4762" y="1548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pic>
          <p:nvPicPr>
            <p:cNvPr id="48179" name="Picture 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" y="1417"/>
              <a:ext cx="227" cy="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grpSp>
        <p:nvGrpSpPr>
          <p:cNvPr id="48133" name="Group 23"/>
          <p:cNvGrpSpPr>
            <a:grpSpLocks/>
          </p:cNvGrpSpPr>
          <p:nvPr/>
        </p:nvGrpSpPr>
        <p:grpSpPr bwMode="auto">
          <a:xfrm>
            <a:off x="936625" y="1260475"/>
            <a:ext cx="6981825" cy="773113"/>
            <a:chOff x="590" y="794"/>
            <a:chExt cx="4398" cy="487"/>
          </a:xfrm>
        </p:grpSpPr>
        <p:sp>
          <p:nvSpPr>
            <p:cNvPr id="48142" name="Rectangle 24"/>
            <p:cNvSpPr>
              <a:spLocks noChangeArrowheads="1"/>
            </p:cNvSpPr>
            <p:nvPr/>
          </p:nvSpPr>
          <p:spPr bwMode="auto">
            <a:xfrm>
              <a:off x="907" y="924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43" name="Rectangle 25"/>
            <p:cNvSpPr>
              <a:spLocks noChangeArrowheads="1"/>
            </p:cNvSpPr>
            <p:nvPr/>
          </p:nvSpPr>
          <p:spPr bwMode="auto">
            <a:xfrm>
              <a:off x="1134" y="924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44" name="Rectangle 26"/>
            <p:cNvSpPr>
              <a:spLocks noChangeArrowheads="1"/>
            </p:cNvSpPr>
            <p:nvPr/>
          </p:nvSpPr>
          <p:spPr bwMode="auto">
            <a:xfrm>
              <a:off x="1361" y="924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45" name="Rectangle 27"/>
            <p:cNvSpPr>
              <a:spLocks noChangeArrowheads="1"/>
            </p:cNvSpPr>
            <p:nvPr/>
          </p:nvSpPr>
          <p:spPr bwMode="auto">
            <a:xfrm>
              <a:off x="1587" y="924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46" name="Rectangle 28"/>
            <p:cNvSpPr>
              <a:spLocks noChangeArrowheads="1"/>
            </p:cNvSpPr>
            <p:nvPr/>
          </p:nvSpPr>
          <p:spPr bwMode="auto">
            <a:xfrm>
              <a:off x="1814" y="924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47" name="Rectangle 29"/>
            <p:cNvSpPr>
              <a:spLocks noChangeArrowheads="1"/>
            </p:cNvSpPr>
            <p:nvPr/>
          </p:nvSpPr>
          <p:spPr bwMode="auto">
            <a:xfrm>
              <a:off x="2041" y="924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48" name="Rectangle 30"/>
            <p:cNvSpPr>
              <a:spLocks noChangeArrowheads="1"/>
            </p:cNvSpPr>
            <p:nvPr/>
          </p:nvSpPr>
          <p:spPr bwMode="auto">
            <a:xfrm>
              <a:off x="2268" y="924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49" name="Rectangle 31"/>
            <p:cNvSpPr>
              <a:spLocks noChangeArrowheads="1"/>
            </p:cNvSpPr>
            <p:nvPr/>
          </p:nvSpPr>
          <p:spPr bwMode="auto">
            <a:xfrm>
              <a:off x="2494" y="924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50" name="Rectangle 32"/>
            <p:cNvSpPr>
              <a:spLocks noChangeArrowheads="1"/>
            </p:cNvSpPr>
            <p:nvPr/>
          </p:nvSpPr>
          <p:spPr bwMode="auto">
            <a:xfrm>
              <a:off x="2721" y="924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51" name="Rectangle 33"/>
            <p:cNvSpPr>
              <a:spLocks noChangeArrowheads="1"/>
            </p:cNvSpPr>
            <p:nvPr/>
          </p:nvSpPr>
          <p:spPr bwMode="auto">
            <a:xfrm>
              <a:off x="2948" y="924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52" name="Rectangle 34"/>
            <p:cNvSpPr>
              <a:spLocks noChangeArrowheads="1"/>
            </p:cNvSpPr>
            <p:nvPr/>
          </p:nvSpPr>
          <p:spPr bwMode="auto">
            <a:xfrm>
              <a:off x="3175" y="924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53" name="Rectangle 35"/>
            <p:cNvSpPr>
              <a:spLocks noChangeArrowheads="1"/>
            </p:cNvSpPr>
            <p:nvPr/>
          </p:nvSpPr>
          <p:spPr bwMode="auto">
            <a:xfrm>
              <a:off x="3402" y="924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54" name="Rectangle 36"/>
            <p:cNvSpPr>
              <a:spLocks noChangeArrowheads="1"/>
            </p:cNvSpPr>
            <p:nvPr/>
          </p:nvSpPr>
          <p:spPr bwMode="auto">
            <a:xfrm>
              <a:off x="3628" y="924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55" name="Rectangle 37"/>
            <p:cNvSpPr>
              <a:spLocks noChangeArrowheads="1"/>
            </p:cNvSpPr>
            <p:nvPr/>
          </p:nvSpPr>
          <p:spPr bwMode="auto">
            <a:xfrm>
              <a:off x="3855" y="924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56" name="Rectangle 38"/>
            <p:cNvSpPr>
              <a:spLocks noChangeArrowheads="1"/>
            </p:cNvSpPr>
            <p:nvPr/>
          </p:nvSpPr>
          <p:spPr bwMode="auto">
            <a:xfrm>
              <a:off x="4082" y="924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57" name="Rectangle 39"/>
            <p:cNvSpPr>
              <a:spLocks noChangeArrowheads="1"/>
            </p:cNvSpPr>
            <p:nvPr/>
          </p:nvSpPr>
          <p:spPr bwMode="auto">
            <a:xfrm>
              <a:off x="4309" y="924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58" name="Rectangle 40"/>
            <p:cNvSpPr>
              <a:spLocks noChangeArrowheads="1"/>
            </p:cNvSpPr>
            <p:nvPr/>
          </p:nvSpPr>
          <p:spPr bwMode="auto">
            <a:xfrm>
              <a:off x="4535" y="924"/>
              <a:ext cx="227" cy="22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59" name="Rectangle 41"/>
            <p:cNvSpPr>
              <a:spLocks noChangeArrowheads="1"/>
            </p:cNvSpPr>
            <p:nvPr/>
          </p:nvSpPr>
          <p:spPr bwMode="auto">
            <a:xfrm>
              <a:off x="4762" y="924"/>
              <a:ext cx="227" cy="2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pic>
          <p:nvPicPr>
            <p:cNvPr id="48160" name="Picture 4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" y="794"/>
              <a:ext cx="227" cy="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1439863" y="4537075"/>
            <a:ext cx="6478587" cy="698500"/>
            <a:chOff x="907" y="2858"/>
            <a:chExt cx="4081" cy="440"/>
          </a:xfrm>
        </p:grpSpPr>
        <p:sp>
          <p:nvSpPr>
            <p:cNvPr id="48140" name="Rectangle 44"/>
            <p:cNvSpPr>
              <a:spLocks noChangeArrowheads="1"/>
            </p:cNvSpPr>
            <p:nvPr/>
          </p:nvSpPr>
          <p:spPr bwMode="auto">
            <a:xfrm>
              <a:off x="907" y="2874"/>
              <a:ext cx="4082" cy="227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41" name="Text Box 45"/>
            <p:cNvSpPr txBox="1">
              <a:spLocks noChangeArrowheads="1"/>
            </p:cNvSpPr>
            <p:nvPr/>
          </p:nvSpPr>
          <p:spPr bwMode="auto">
            <a:xfrm>
              <a:off x="2699" y="2858"/>
              <a:ext cx="454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2000">
                  <a:solidFill>
                    <a:srgbClr val="000000"/>
                  </a:solidFill>
                </a:rPr>
                <a:t>???</a:t>
              </a:r>
            </a:p>
            <a:p>
              <a:pPr eaLnBrk="1" hangingPunct="1"/>
              <a:endParaRPr lang="es-ES_tradnl" altLang="es-ES_tradnl" sz="2000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Group 46"/>
          <p:cNvGrpSpPr>
            <a:grpSpLocks/>
          </p:cNvGrpSpPr>
          <p:nvPr/>
        </p:nvGrpSpPr>
        <p:grpSpPr bwMode="auto">
          <a:xfrm>
            <a:off x="1439863" y="3924300"/>
            <a:ext cx="6478587" cy="698500"/>
            <a:chOff x="907" y="2472"/>
            <a:chExt cx="4081" cy="440"/>
          </a:xfrm>
        </p:grpSpPr>
        <p:sp>
          <p:nvSpPr>
            <p:cNvPr id="48138" name="Rectangle 47"/>
            <p:cNvSpPr>
              <a:spLocks noChangeArrowheads="1"/>
            </p:cNvSpPr>
            <p:nvPr/>
          </p:nvSpPr>
          <p:spPr bwMode="auto">
            <a:xfrm>
              <a:off x="907" y="2489"/>
              <a:ext cx="4082" cy="227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endParaRPr lang="es-ES_tradnl" altLang="es-ES_tradnl"/>
            </a:p>
          </p:txBody>
        </p:sp>
        <p:sp>
          <p:nvSpPr>
            <p:cNvPr id="48139" name="Text Box 48"/>
            <p:cNvSpPr txBox="1">
              <a:spLocks noChangeArrowheads="1"/>
            </p:cNvSpPr>
            <p:nvPr/>
          </p:nvSpPr>
          <p:spPr bwMode="auto">
            <a:xfrm>
              <a:off x="2699" y="2472"/>
              <a:ext cx="454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2000">
                  <a:solidFill>
                    <a:srgbClr val="000000"/>
                  </a:solidFill>
                </a:rPr>
                <a:t>???</a:t>
              </a:r>
            </a:p>
            <a:p>
              <a:pPr eaLnBrk="1" hangingPunct="1"/>
              <a:endParaRPr lang="es-ES_tradnl" altLang="es-ES_tradnl" sz="2000">
                <a:solidFill>
                  <a:srgbClr val="000000"/>
                </a:solidFill>
              </a:endParaRPr>
            </a:p>
          </p:txBody>
        </p:sp>
      </p:grpSp>
      <p:sp>
        <p:nvSpPr>
          <p:cNvPr id="22536" name="AutoShape 49"/>
          <p:cNvSpPr>
            <a:spLocks noChangeArrowheads="1"/>
          </p:cNvSpPr>
          <p:nvPr/>
        </p:nvSpPr>
        <p:spPr bwMode="auto">
          <a:xfrm>
            <a:off x="4427538" y="2952750"/>
            <a:ext cx="179387" cy="900113"/>
          </a:xfrm>
          <a:prstGeom prst="downArrow">
            <a:avLst>
              <a:gd name="adj1" fmla="val 50000"/>
              <a:gd name="adj2" fmla="val 125443"/>
            </a:avLst>
          </a:prstGeom>
          <a:solidFill>
            <a:srgbClr val="00B8FF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8137" name="Text Box 50"/>
          <p:cNvSpPr txBox="1">
            <a:spLocks noChangeArrowheads="1"/>
          </p:cNvSpPr>
          <p:nvPr/>
        </p:nvSpPr>
        <p:spPr bwMode="auto">
          <a:xfrm>
            <a:off x="4608513" y="3168650"/>
            <a:ext cx="107950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cruce</a:t>
            </a:r>
          </a:p>
          <a:p>
            <a:pPr eaLnBrk="1" hangingPunct="1"/>
            <a:endParaRPr lang="es-ES_tradnl" altLang="es-ES_tradnl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5122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Cruce en un solo punto</a:t>
            </a:r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1439863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56" name="Rectangle 3"/>
          <p:cNvSpPr>
            <a:spLocks noChangeArrowheads="1"/>
          </p:cNvSpPr>
          <p:nvPr/>
        </p:nvSpPr>
        <p:spPr bwMode="auto">
          <a:xfrm>
            <a:off x="1800225" y="24574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57" name="Rectangle 4"/>
          <p:cNvSpPr>
            <a:spLocks noChangeArrowheads="1"/>
          </p:cNvSpPr>
          <p:nvPr/>
        </p:nvSpPr>
        <p:spPr bwMode="auto">
          <a:xfrm>
            <a:off x="2160588" y="24574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58" name="Rectangle 5"/>
          <p:cNvSpPr>
            <a:spLocks noChangeArrowheads="1"/>
          </p:cNvSpPr>
          <p:nvPr/>
        </p:nvSpPr>
        <p:spPr bwMode="auto">
          <a:xfrm>
            <a:off x="2519363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59" name="Rectangle 6"/>
          <p:cNvSpPr>
            <a:spLocks noChangeArrowheads="1"/>
          </p:cNvSpPr>
          <p:nvPr/>
        </p:nvSpPr>
        <p:spPr bwMode="auto">
          <a:xfrm>
            <a:off x="2879725" y="24574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60" name="Rectangle 7"/>
          <p:cNvSpPr>
            <a:spLocks noChangeArrowheads="1"/>
          </p:cNvSpPr>
          <p:nvPr/>
        </p:nvSpPr>
        <p:spPr bwMode="auto">
          <a:xfrm>
            <a:off x="3240088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61" name="Rectangle 8"/>
          <p:cNvSpPr>
            <a:spLocks noChangeArrowheads="1"/>
          </p:cNvSpPr>
          <p:nvPr/>
        </p:nvSpPr>
        <p:spPr bwMode="auto">
          <a:xfrm>
            <a:off x="3600450" y="24574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62" name="Rectangle 9"/>
          <p:cNvSpPr>
            <a:spLocks noChangeArrowheads="1"/>
          </p:cNvSpPr>
          <p:nvPr/>
        </p:nvSpPr>
        <p:spPr bwMode="auto">
          <a:xfrm>
            <a:off x="3959225" y="24574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63" name="Rectangle 10"/>
          <p:cNvSpPr>
            <a:spLocks noChangeArrowheads="1"/>
          </p:cNvSpPr>
          <p:nvPr/>
        </p:nvSpPr>
        <p:spPr bwMode="auto">
          <a:xfrm>
            <a:off x="4319588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64" name="Rectangle 11"/>
          <p:cNvSpPr>
            <a:spLocks noChangeArrowheads="1"/>
          </p:cNvSpPr>
          <p:nvPr/>
        </p:nvSpPr>
        <p:spPr bwMode="auto">
          <a:xfrm>
            <a:off x="4679950" y="24574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65" name="Rectangle 12"/>
          <p:cNvSpPr>
            <a:spLocks noChangeArrowheads="1"/>
          </p:cNvSpPr>
          <p:nvPr/>
        </p:nvSpPr>
        <p:spPr bwMode="auto">
          <a:xfrm>
            <a:off x="5040313" y="24574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66" name="Rectangle 13"/>
          <p:cNvSpPr>
            <a:spLocks noChangeArrowheads="1"/>
          </p:cNvSpPr>
          <p:nvPr/>
        </p:nvSpPr>
        <p:spPr bwMode="auto">
          <a:xfrm>
            <a:off x="5400675" y="24574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67" name="Rectangle 14"/>
          <p:cNvSpPr>
            <a:spLocks noChangeArrowheads="1"/>
          </p:cNvSpPr>
          <p:nvPr/>
        </p:nvSpPr>
        <p:spPr bwMode="auto">
          <a:xfrm>
            <a:off x="5759450" y="24574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68" name="Rectangle 15"/>
          <p:cNvSpPr>
            <a:spLocks noChangeArrowheads="1"/>
          </p:cNvSpPr>
          <p:nvPr/>
        </p:nvSpPr>
        <p:spPr bwMode="auto">
          <a:xfrm>
            <a:off x="6119813" y="24574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69" name="Rectangle 16"/>
          <p:cNvSpPr>
            <a:spLocks noChangeArrowheads="1"/>
          </p:cNvSpPr>
          <p:nvPr/>
        </p:nvSpPr>
        <p:spPr bwMode="auto">
          <a:xfrm>
            <a:off x="6480175" y="24574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70" name="Rectangle 17"/>
          <p:cNvSpPr>
            <a:spLocks noChangeArrowheads="1"/>
          </p:cNvSpPr>
          <p:nvPr/>
        </p:nvSpPr>
        <p:spPr bwMode="auto">
          <a:xfrm>
            <a:off x="6840538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71" name="Rectangle 18"/>
          <p:cNvSpPr>
            <a:spLocks noChangeArrowheads="1"/>
          </p:cNvSpPr>
          <p:nvPr/>
        </p:nvSpPr>
        <p:spPr bwMode="auto">
          <a:xfrm>
            <a:off x="7199313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72" name="Rectangle 19"/>
          <p:cNvSpPr>
            <a:spLocks noChangeArrowheads="1"/>
          </p:cNvSpPr>
          <p:nvPr/>
        </p:nvSpPr>
        <p:spPr bwMode="auto">
          <a:xfrm>
            <a:off x="7559675" y="24574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73" name="Rectangle 20"/>
          <p:cNvSpPr>
            <a:spLocks noChangeArrowheads="1"/>
          </p:cNvSpPr>
          <p:nvPr/>
        </p:nvSpPr>
        <p:spPr bwMode="auto">
          <a:xfrm>
            <a:off x="1439863" y="14668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74" name="Rectangle 21"/>
          <p:cNvSpPr>
            <a:spLocks noChangeArrowheads="1"/>
          </p:cNvSpPr>
          <p:nvPr/>
        </p:nvSpPr>
        <p:spPr bwMode="auto">
          <a:xfrm>
            <a:off x="1800225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75" name="Rectangle 22"/>
          <p:cNvSpPr>
            <a:spLocks noChangeArrowheads="1"/>
          </p:cNvSpPr>
          <p:nvPr/>
        </p:nvSpPr>
        <p:spPr bwMode="auto">
          <a:xfrm>
            <a:off x="2160588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76" name="Rectangle 23"/>
          <p:cNvSpPr>
            <a:spLocks noChangeArrowheads="1"/>
          </p:cNvSpPr>
          <p:nvPr/>
        </p:nvSpPr>
        <p:spPr bwMode="auto">
          <a:xfrm>
            <a:off x="2519363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77" name="Rectangle 24"/>
          <p:cNvSpPr>
            <a:spLocks noChangeArrowheads="1"/>
          </p:cNvSpPr>
          <p:nvPr/>
        </p:nvSpPr>
        <p:spPr bwMode="auto">
          <a:xfrm>
            <a:off x="2879725" y="14668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78" name="Rectangle 25"/>
          <p:cNvSpPr>
            <a:spLocks noChangeArrowheads="1"/>
          </p:cNvSpPr>
          <p:nvPr/>
        </p:nvSpPr>
        <p:spPr bwMode="auto">
          <a:xfrm>
            <a:off x="3240088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79" name="Rectangle 26"/>
          <p:cNvSpPr>
            <a:spLocks noChangeArrowheads="1"/>
          </p:cNvSpPr>
          <p:nvPr/>
        </p:nvSpPr>
        <p:spPr bwMode="auto">
          <a:xfrm>
            <a:off x="3600450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80" name="Rectangle 27"/>
          <p:cNvSpPr>
            <a:spLocks noChangeArrowheads="1"/>
          </p:cNvSpPr>
          <p:nvPr/>
        </p:nvSpPr>
        <p:spPr bwMode="auto">
          <a:xfrm>
            <a:off x="3959225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81" name="Rectangle 28"/>
          <p:cNvSpPr>
            <a:spLocks noChangeArrowheads="1"/>
          </p:cNvSpPr>
          <p:nvPr/>
        </p:nvSpPr>
        <p:spPr bwMode="auto">
          <a:xfrm>
            <a:off x="4319588" y="14668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82" name="Rectangle 29"/>
          <p:cNvSpPr>
            <a:spLocks noChangeArrowheads="1"/>
          </p:cNvSpPr>
          <p:nvPr/>
        </p:nvSpPr>
        <p:spPr bwMode="auto">
          <a:xfrm>
            <a:off x="4679950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83" name="Rectangle 30"/>
          <p:cNvSpPr>
            <a:spLocks noChangeArrowheads="1"/>
          </p:cNvSpPr>
          <p:nvPr/>
        </p:nvSpPr>
        <p:spPr bwMode="auto">
          <a:xfrm>
            <a:off x="5040313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84" name="Rectangle 31"/>
          <p:cNvSpPr>
            <a:spLocks noChangeArrowheads="1"/>
          </p:cNvSpPr>
          <p:nvPr/>
        </p:nvSpPr>
        <p:spPr bwMode="auto">
          <a:xfrm>
            <a:off x="5400675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85" name="Rectangle 32"/>
          <p:cNvSpPr>
            <a:spLocks noChangeArrowheads="1"/>
          </p:cNvSpPr>
          <p:nvPr/>
        </p:nvSpPr>
        <p:spPr bwMode="auto">
          <a:xfrm>
            <a:off x="5759450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86" name="Rectangle 33"/>
          <p:cNvSpPr>
            <a:spLocks noChangeArrowheads="1"/>
          </p:cNvSpPr>
          <p:nvPr/>
        </p:nvSpPr>
        <p:spPr bwMode="auto">
          <a:xfrm>
            <a:off x="6119813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87" name="Rectangle 34"/>
          <p:cNvSpPr>
            <a:spLocks noChangeArrowheads="1"/>
          </p:cNvSpPr>
          <p:nvPr/>
        </p:nvSpPr>
        <p:spPr bwMode="auto">
          <a:xfrm>
            <a:off x="6480175" y="14668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88" name="Rectangle 35"/>
          <p:cNvSpPr>
            <a:spLocks noChangeArrowheads="1"/>
          </p:cNvSpPr>
          <p:nvPr/>
        </p:nvSpPr>
        <p:spPr bwMode="auto">
          <a:xfrm>
            <a:off x="6840538" y="14668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89" name="Rectangle 36"/>
          <p:cNvSpPr>
            <a:spLocks noChangeArrowheads="1"/>
          </p:cNvSpPr>
          <p:nvPr/>
        </p:nvSpPr>
        <p:spPr bwMode="auto">
          <a:xfrm>
            <a:off x="7199313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90" name="Rectangle 37"/>
          <p:cNvSpPr>
            <a:spLocks noChangeArrowheads="1"/>
          </p:cNvSpPr>
          <p:nvPr/>
        </p:nvSpPr>
        <p:spPr bwMode="auto">
          <a:xfrm>
            <a:off x="7559675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191" name="Line 38"/>
          <p:cNvSpPr>
            <a:spLocks noChangeShapeType="1"/>
          </p:cNvSpPr>
          <p:nvPr/>
        </p:nvSpPr>
        <p:spPr bwMode="auto">
          <a:xfrm>
            <a:off x="3240088" y="1260475"/>
            <a:ext cx="1587" cy="1800225"/>
          </a:xfrm>
          <a:prstGeom prst="line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23592" name="Rectangle 39"/>
          <p:cNvSpPr>
            <a:spLocks noChangeArrowheads="1"/>
          </p:cNvSpPr>
          <p:nvPr/>
        </p:nvSpPr>
        <p:spPr bwMode="auto">
          <a:xfrm>
            <a:off x="1439863" y="455453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593" name="Rectangle 40"/>
          <p:cNvSpPr>
            <a:spLocks noChangeArrowheads="1"/>
          </p:cNvSpPr>
          <p:nvPr/>
        </p:nvSpPr>
        <p:spPr bwMode="auto">
          <a:xfrm>
            <a:off x="1800225" y="4554538"/>
            <a:ext cx="360363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594" name="Rectangle 41"/>
          <p:cNvSpPr>
            <a:spLocks noChangeArrowheads="1"/>
          </p:cNvSpPr>
          <p:nvPr/>
        </p:nvSpPr>
        <p:spPr bwMode="auto">
          <a:xfrm>
            <a:off x="2160588" y="4554538"/>
            <a:ext cx="360362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595" name="Rectangle 42"/>
          <p:cNvSpPr>
            <a:spLocks noChangeArrowheads="1"/>
          </p:cNvSpPr>
          <p:nvPr/>
        </p:nvSpPr>
        <p:spPr bwMode="auto">
          <a:xfrm>
            <a:off x="2519363" y="455453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596" name="Rectangle 43"/>
          <p:cNvSpPr>
            <a:spLocks noChangeArrowheads="1"/>
          </p:cNvSpPr>
          <p:nvPr/>
        </p:nvSpPr>
        <p:spPr bwMode="auto">
          <a:xfrm>
            <a:off x="2879725" y="4554538"/>
            <a:ext cx="360363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597" name="Rectangle 44"/>
          <p:cNvSpPr>
            <a:spLocks noChangeArrowheads="1"/>
          </p:cNvSpPr>
          <p:nvPr/>
        </p:nvSpPr>
        <p:spPr bwMode="auto">
          <a:xfrm>
            <a:off x="3240088" y="3546475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598" name="Rectangle 45"/>
          <p:cNvSpPr>
            <a:spLocks noChangeArrowheads="1"/>
          </p:cNvSpPr>
          <p:nvPr/>
        </p:nvSpPr>
        <p:spPr bwMode="auto">
          <a:xfrm>
            <a:off x="3600450" y="3546475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599" name="Rectangle 46"/>
          <p:cNvSpPr>
            <a:spLocks noChangeArrowheads="1"/>
          </p:cNvSpPr>
          <p:nvPr/>
        </p:nvSpPr>
        <p:spPr bwMode="auto">
          <a:xfrm>
            <a:off x="3959225" y="3546475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00" name="Rectangle 47"/>
          <p:cNvSpPr>
            <a:spLocks noChangeArrowheads="1"/>
          </p:cNvSpPr>
          <p:nvPr/>
        </p:nvSpPr>
        <p:spPr bwMode="auto">
          <a:xfrm>
            <a:off x="4319588" y="3546475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01" name="Rectangle 48"/>
          <p:cNvSpPr>
            <a:spLocks noChangeArrowheads="1"/>
          </p:cNvSpPr>
          <p:nvPr/>
        </p:nvSpPr>
        <p:spPr bwMode="auto">
          <a:xfrm>
            <a:off x="4679950" y="3546475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02" name="Rectangle 49"/>
          <p:cNvSpPr>
            <a:spLocks noChangeArrowheads="1"/>
          </p:cNvSpPr>
          <p:nvPr/>
        </p:nvSpPr>
        <p:spPr bwMode="auto">
          <a:xfrm>
            <a:off x="5040313" y="3546475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03" name="Rectangle 50"/>
          <p:cNvSpPr>
            <a:spLocks noChangeArrowheads="1"/>
          </p:cNvSpPr>
          <p:nvPr/>
        </p:nvSpPr>
        <p:spPr bwMode="auto">
          <a:xfrm>
            <a:off x="5400675" y="3546475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04" name="Rectangle 51"/>
          <p:cNvSpPr>
            <a:spLocks noChangeArrowheads="1"/>
          </p:cNvSpPr>
          <p:nvPr/>
        </p:nvSpPr>
        <p:spPr bwMode="auto">
          <a:xfrm>
            <a:off x="5759450" y="3546475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05" name="Rectangle 52"/>
          <p:cNvSpPr>
            <a:spLocks noChangeArrowheads="1"/>
          </p:cNvSpPr>
          <p:nvPr/>
        </p:nvSpPr>
        <p:spPr bwMode="auto">
          <a:xfrm>
            <a:off x="6119813" y="3546475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06" name="Rectangle 53"/>
          <p:cNvSpPr>
            <a:spLocks noChangeArrowheads="1"/>
          </p:cNvSpPr>
          <p:nvPr/>
        </p:nvSpPr>
        <p:spPr bwMode="auto">
          <a:xfrm>
            <a:off x="6480175" y="3546475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07" name="Rectangle 54"/>
          <p:cNvSpPr>
            <a:spLocks noChangeArrowheads="1"/>
          </p:cNvSpPr>
          <p:nvPr/>
        </p:nvSpPr>
        <p:spPr bwMode="auto">
          <a:xfrm>
            <a:off x="6840538" y="3546475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08" name="Rectangle 55"/>
          <p:cNvSpPr>
            <a:spLocks noChangeArrowheads="1"/>
          </p:cNvSpPr>
          <p:nvPr/>
        </p:nvSpPr>
        <p:spPr bwMode="auto">
          <a:xfrm>
            <a:off x="7199313" y="3546475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09" name="Rectangle 56"/>
          <p:cNvSpPr>
            <a:spLocks noChangeArrowheads="1"/>
          </p:cNvSpPr>
          <p:nvPr/>
        </p:nvSpPr>
        <p:spPr bwMode="auto">
          <a:xfrm>
            <a:off x="7559675" y="3546475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10" name="Rectangle 57"/>
          <p:cNvSpPr>
            <a:spLocks noChangeArrowheads="1"/>
          </p:cNvSpPr>
          <p:nvPr/>
        </p:nvSpPr>
        <p:spPr bwMode="auto">
          <a:xfrm>
            <a:off x="1439863" y="3546475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11" name="Rectangle 58"/>
          <p:cNvSpPr>
            <a:spLocks noChangeArrowheads="1"/>
          </p:cNvSpPr>
          <p:nvPr/>
        </p:nvSpPr>
        <p:spPr bwMode="auto">
          <a:xfrm>
            <a:off x="1800225" y="3546475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12" name="Rectangle 59"/>
          <p:cNvSpPr>
            <a:spLocks noChangeArrowheads="1"/>
          </p:cNvSpPr>
          <p:nvPr/>
        </p:nvSpPr>
        <p:spPr bwMode="auto">
          <a:xfrm>
            <a:off x="2160588" y="3546475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13" name="Rectangle 60"/>
          <p:cNvSpPr>
            <a:spLocks noChangeArrowheads="1"/>
          </p:cNvSpPr>
          <p:nvPr/>
        </p:nvSpPr>
        <p:spPr bwMode="auto">
          <a:xfrm>
            <a:off x="2519363" y="3546475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14" name="Rectangle 61"/>
          <p:cNvSpPr>
            <a:spLocks noChangeArrowheads="1"/>
          </p:cNvSpPr>
          <p:nvPr/>
        </p:nvSpPr>
        <p:spPr bwMode="auto">
          <a:xfrm>
            <a:off x="2879725" y="3546475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15" name="Rectangle 62"/>
          <p:cNvSpPr>
            <a:spLocks noChangeArrowheads="1"/>
          </p:cNvSpPr>
          <p:nvPr/>
        </p:nvSpPr>
        <p:spPr bwMode="auto">
          <a:xfrm>
            <a:off x="3240088" y="455453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16" name="Rectangle 63"/>
          <p:cNvSpPr>
            <a:spLocks noChangeArrowheads="1"/>
          </p:cNvSpPr>
          <p:nvPr/>
        </p:nvSpPr>
        <p:spPr bwMode="auto">
          <a:xfrm>
            <a:off x="3600450" y="455453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17" name="Rectangle 64"/>
          <p:cNvSpPr>
            <a:spLocks noChangeArrowheads="1"/>
          </p:cNvSpPr>
          <p:nvPr/>
        </p:nvSpPr>
        <p:spPr bwMode="auto">
          <a:xfrm>
            <a:off x="3959225" y="455453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18" name="Rectangle 65"/>
          <p:cNvSpPr>
            <a:spLocks noChangeArrowheads="1"/>
          </p:cNvSpPr>
          <p:nvPr/>
        </p:nvSpPr>
        <p:spPr bwMode="auto">
          <a:xfrm>
            <a:off x="4319588" y="4554538"/>
            <a:ext cx="360362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19" name="Rectangle 66"/>
          <p:cNvSpPr>
            <a:spLocks noChangeArrowheads="1"/>
          </p:cNvSpPr>
          <p:nvPr/>
        </p:nvSpPr>
        <p:spPr bwMode="auto">
          <a:xfrm>
            <a:off x="4679950" y="455453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20" name="Rectangle 67"/>
          <p:cNvSpPr>
            <a:spLocks noChangeArrowheads="1"/>
          </p:cNvSpPr>
          <p:nvPr/>
        </p:nvSpPr>
        <p:spPr bwMode="auto">
          <a:xfrm>
            <a:off x="5040313" y="455453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21" name="Rectangle 68"/>
          <p:cNvSpPr>
            <a:spLocks noChangeArrowheads="1"/>
          </p:cNvSpPr>
          <p:nvPr/>
        </p:nvSpPr>
        <p:spPr bwMode="auto">
          <a:xfrm>
            <a:off x="5400675" y="455453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22" name="Rectangle 69"/>
          <p:cNvSpPr>
            <a:spLocks noChangeArrowheads="1"/>
          </p:cNvSpPr>
          <p:nvPr/>
        </p:nvSpPr>
        <p:spPr bwMode="auto">
          <a:xfrm>
            <a:off x="5759450" y="455453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23" name="Rectangle 70"/>
          <p:cNvSpPr>
            <a:spLocks noChangeArrowheads="1"/>
          </p:cNvSpPr>
          <p:nvPr/>
        </p:nvSpPr>
        <p:spPr bwMode="auto">
          <a:xfrm>
            <a:off x="6119813" y="455453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24" name="Rectangle 71"/>
          <p:cNvSpPr>
            <a:spLocks noChangeArrowheads="1"/>
          </p:cNvSpPr>
          <p:nvPr/>
        </p:nvSpPr>
        <p:spPr bwMode="auto">
          <a:xfrm>
            <a:off x="6480175" y="4554538"/>
            <a:ext cx="360363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25" name="Rectangle 72"/>
          <p:cNvSpPr>
            <a:spLocks noChangeArrowheads="1"/>
          </p:cNvSpPr>
          <p:nvPr/>
        </p:nvSpPr>
        <p:spPr bwMode="auto">
          <a:xfrm>
            <a:off x="6840538" y="4554538"/>
            <a:ext cx="360362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26" name="Rectangle 73"/>
          <p:cNvSpPr>
            <a:spLocks noChangeArrowheads="1"/>
          </p:cNvSpPr>
          <p:nvPr/>
        </p:nvSpPr>
        <p:spPr bwMode="auto">
          <a:xfrm>
            <a:off x="7199313" y="455453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3627" name="Rectangle 74"/>
          <p:cNvSpPr>
            <a:spLocks noChangeArrowheads="1"/>
          </p:cNvSpPr>
          <p:nvPr/>
        </p:nvSpPr>
        <p:spPr bwMode="auto">
          <a:xfrm>
            <a:off x="7559675" y="455453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49228" name="Line 75"/>
          <p:cNvSpPr>
            <a:spLocks noChangeShapeType="1"/>
          </p:cNvSpPr>
          <p:nvPr/>
        </p:nvSpPr>
        <p:spPr bwMode="auto">
          <a:xfrm>
            <a:off x="3240088" y="3240088"/>
            <a:ext cx="1587" cy="1800225"/>
          </a:xfrm>
          <a:prstGeom prst="line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cxnSp>
        <p:nvCxnSpPr>
          <p:cNvPr id="23629" name="AutoShape 76"/>
          <p:cNvCxnSpPr>
            <a:cxnSpLocks noChangeShapeType="1"/>
            <a:stCxn id="49175" idx="2"/>
            <a:endCxn id="49166" idx="0"/>
          </p:cNvCxnSpPr>
          <p:nvPr/>
        </p:nvCxnSpPr>
        <p:spPr bwMode="auto">
          <a:xfrm>
            <a:off x="2339975" y="1827213"/>
            <a:ext cx="3240088" cy="630237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630" name="AutoShape 77"/>
          <p:cNvCxnSpPr>
            <a:cxnSpLocks noChangeShapeType="1"/>
            <a:stCxn id="49184" idx="2"/>
            <a:endCxn id="49157" idx="0"/>
          </p:cNvCxnSpPr>
          <p:nvPr/>
        </p:nvCxnSpPr>
        <p:spPr bwMode="auto">
          <a:xfrm flipH="1">
            <a:off x="2339975" y="1827213"/>
            <a:ext cx="3240088" cy="630237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231" name="Text Box 78"/>
          <p:cNvSpPr txBox="1">
            <a:spLocks noChangeArrowheads="1"/>
          </p:cNvSpPr>
          <p:nvPr/>
        </p:nvSpPr>
        <p:spPr bwMode="auto">
          <a:xfrm>
            <a:off x="465138" y="1927225"/>
            <a:ext cx="976312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Padres</a:t>
            </a:r>
          </a:p>
          <a:p>
            <a:pPr eaLnBrk="1" hangingPunct="1"/>
            <a:endParaRPr lang="es-ES_tradnl" altLang="es-ES_tradnl" sz="2000">
              <a:solidFill>
                <a:srgbClr val="000000"/>
              </a:solidFill>
            </a:endParaRPr>
          </a:p>
        </p:txBody>
      </p:sp>
      <p:cxnSp>
        <p:nvCxnSpPr>
          <p:cNvPr id="49232" name="AutoShape 79"/>
          <p:cNvCxnSpPr>
            <a:cxnSpLocks noChangeShapeType="1"/>
            <a:stCxn id="49231" idx="0"/>
            <a:endCxn id="49173" idx="1"/>
          </p:cNvCxnSpPr>
          <p:nvPr/>
        </p:nvCxnSpPr>
        <p:spPr bwMode="auto">
          <a:xfrm rot="5400000" flipH="1" flipV="1">
            <a:off x="1057276" y="1544637"/>
            <a:ext cx="279400" cy="485775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233" name="AutoShape 80"/>
          <p:cNvCxnSpPr>
            <a:cxnSpLocks noChangeShapeType="1"/>
            <a:stCxn id="49231" idx="2"/>
            <a:endCxn id="49155" idx="1"/>
          </p:cNvCxnSpPr>
          <p:nvPr/>
        </p:nvCxnSpPr>
        <p:spPr bwMode="auto">
          <a:xfrm rot="16200000" flipH="1">
            <a:off x="1048544" y="2245519"/>
            <a:ext cx="296863" cy="485775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634" name="Text Box 81"/>
          <p:cNvSpPr txBox="1">
            <a:spLocks noChangeArrowheads="1"/>
          </p:cNvSpPr>
          <p:nvPr/>
        </p:nvSpPr>
        <p:spPr bwMode="auto">
          <a:xfrm>
            <a:off x="465138" y="4016375"/>
            <a:ext cx="976312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Hijos</a:t>
            </a:r>
          </a:p>
          <a:p>
            <a:pPr eaLnBrk="1" hangingPunct="1"/>
            <a:endParaRPr lang="es-ES_tradnl" altLang="es-ES_tradnl" sz="2000">
              <a:solidFill>
                <a:srgbClr val="000000"/>
              </a:solidFill>
            </a:endParaRPr>
          </a:p>
        </p:txBody>
      </p:sp>
      <p:cxnSp>
        <p:nvCxnSpPr>
          <p:cNvPr id="23635" name="AutoShape 82"/>
          <p:cNvCxnSpPr>
            <a:cxnSpLocks noChangeShapeType="1"/>
            <a:stCxn id="23634" idx="0"/>
            <a:endCxn id="23610" idx="1"/>
          </p:cNvCxnSpPr>
          <p:nvPr/>
        </p:nvCxnSpPr>
        <p:spPr bwMode="auto">
          <a:xfrm rot="5400000" flipH="1" flipV="1">
            <a:off x="1051719" y="3628231"/>
            <a:ext cx="288925" cy="487363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636" name="AutoShape 83"/>
          <p:cNvCxnSpPr>
            <a:cxnSpLocks noChangeShapeType="1"/>
            <a:stCxn id="23634" idx="2"/>
            <a:endCxn id="23592" idx="1"/>
          </p:cNvCxnSpPr>
          <p:nvPr/>
        </p:nvCxnSpPr>
        <p:spPr bwMode="auto">
          <a:xfrm rot="16200000" flipH="1">
            <a:off x="1042988" y="4338637"/>
            <a:ext cx="306388" cy="487363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637" name="Text Box 84"/>
          <p:cNvSpPr txBox="1">
            <a:spLocks noChangeArrowheads="1"/>
          </p:cNvSpPr>
          <p:nvPr/>
        </p:nvSpPr>
        <p:spPr bwMode="auto">
          <a:xfrm>
            <a:off x="539750" y="5364163"/>
            <a:ext cx="7920038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El punto de cruce se selecciona de manera aleatoria</a:t>
            </a:r>
          </a:p>
        </p:txBody>
      </p:sp>
    </p:spTree>
    <p:extLst>
      <p:ext uri="{BB962C8B-B14F-4D97-AF65-F5344CB8AC3E}">
        <p14:creationId xmlns:p14="http://schemas.microsoft.com/office/powerpoint/2010/main" val="1988242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92" grpId="0" animBg="1"/>
      <p:bldP spid="23593" grpId="0" animBg="1"/>
      <p:bldP spid="23594" grpId="0" animBg="1"/>
      <p:bldP spid="23595" grpId="0" animBg="1"/>
      <p:bldP spid="23596" grpId="0" animBg="1"/>
      <p:bldP spid="23597" grpId="0" animBg="1"/>
      <p:bldP spid="23598" grpId="0" animBg="1"/>
      <p:bldP spid="23599" grpId="0" animBg="1"/>
      <p:bldP spid="23600" grpId="0" animBg="1"/>
      <p:bldP spid="23601" grpId="0" animBg="1"/>
      <p:bldP spid="23602" grpId="0" animBg="1"/>
      <p:bldP spid="23603" grpId="0" animBg="1"/>
      <p:bldP spid="23604" grpId="0" animBg="1"/>
      <p:bldP spid="23605" grpId="0" animBg="1"/>
      <p:bldP spid="23606" grpId="0" animBg="1"/>
      <p:bldP spid="23607" grpId="0" animBg="1"/>
      <p:bldP spid="23608" grpId="0" animBg="1"/>
      <p:bldP spid="23609" grpId="0" animBg="1"/>
      <p:bldP spid="23610" grpId="0" animBg="1"/>
      <p:bldP spid="23611" grpId="0" animBg="1"/>
      <p:bldP spid="23612" grpId="0" animBg="1"/>
      <p:bldP spid="23613" grpId="0" animBg="1"/>
      <p:bldP spid="23614" grpId="0" animBg="1"/>
      <p:bldP spid="23615" grpId="0" animBg="1"/>
      <p:bldP spid="23616" grpId="0" animBg="1"/>
      <p:bldP spid="23617" grpId="0" animBg="1"/>
      <p:bldP spid="23618" grpId="0" animBg="1"/>
      <p:bldP spid="23619" grpId="0" animBg="1"/>
      <p:bldP spid="23620" grpId="0" animBg="1"/>
      <p:bldP spid="23621" grpId="0" animBg="1"/>
      <p:bldP spid="23622" grpId="0" animBg="1"/>
      <p:bldP spid="23623" grpId="0" animBg="1"/>
      <p:bldP spid="23624" grpId="0" animBg="1"/>
      <p:bldP spid="23625" grpId="0" animBg="1"/>
      <p:bldP spid="23626" grpId="0" animBg="1"/>
      <p:bldP spid="23627" grpId="0" animBg="1"/>
      <p:bldP spid="23634" grpId="0"/>
      <p:bldP spid="2363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1439863" y="45608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79" name="Rectangle 2"/>
          <p:cNvSpPr>
            <a:spLocks noChangeArrowheads="1"/>
          </p:cNvSpPr>
          <p:nvPr/>
        </p:nvSpPr>
        <p:spPr bwMode="auto">
          <a:xfrm>
            <a:off x="1800225" y="4560888"/>
            <a:ext cx="360363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2160588" y="4560888"/>
            <a:ext cx="360362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81" name="Rectangle 4"/>
          <p:cNvSpPr>
            <a:spLocks noChangeArrowheads="1"/>
          </p:cNvSpPr>
          <p:nvPr/>
        </p:nvSpPr>
        <p:spPr bwMode="auto">
          <a:xfrm>
            <a:off x="2519363" y="45608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82" name="Rectangle 5"/>
          <p:cNvSpPr>
            <a:spLocks noChangeArrowheads="1"/>
          </p:cNvSpPr>
          <p:nvPr/>
        </p:nvSpPr>
        <p:spPr bwMode="auto">
          <a:xfrm>
            <a:off x="2879725" y="4560888"/>
            <a:ext cx="360363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83" name="Rectangle 6"/>
          <p:cNvSpPr>
            <a:spLocks noChangeArrowheads="1"/>
          </p:cNvSpPr>
          <p:nvPr/>
        </p:nvSpPr>
        <p:spPr bwMode="auto">
          <a:xfrm>
            <a:off x="6480175" y="4560888"/>
            <a:ext cx="360363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84" name="Rectangle 7"/>
          <p:cNvSpPr>
            <a:spLocks noChangeArrowheads="1"/>
          </p:cNvSpPr>
          <p:nvPr/>
        </p:nvSpPr>
        <p:spPr bwMode="auto">
          <a:xfrm>
            <a:off x="6840538" y="45608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85" name="Rectangle 8"/>
          <p:cNvSpPr>
            <a:spLocks noChangeArrowheads="1"/>
          </p:cNvSpPr>
          <p:nvPr/>
        </p:nvSpPr>
        <p:spPr bwMode="auto">
          <a:xfrm>
            <a:off x="7199313" y="45608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86" name="Rectangle 9"/>
          <p:cNvSpPr>
            <a:spLocks noChangeArrowheads="1"/>
          </p:cNvSpPr>
          <p:nvPr/>
        </p:nvSpPr>
        <p:spPr bwMode="auto">
          <a:xfrm>
            <a:off x="7559675" y="4560888"/>
            <a:ext cx="360363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87" name="Rectangle 10"/>
          <p:cNvSpPr>
            <a:spLocks noChangeArrowheads="1"/>
          </p:cNvSpPr>
          <p:nvPr/>
        </p:nvSpPr>
        <p:spPr bwMode="auto">
          <a:xfrm>
            <a:off x="3240088" y="45608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88" name="Rectangle 11"/>
          <p:cNvSpPr>
            <a:spLocks noChangeArrowheads="1"/>
          </p:cNvSpPr>
          <p:nvPr/>
        </p:nvSpPr>
        <p:spPr bwMode="auto">
          <a:xfrm>
            <a:off x="3600450" y="456088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89" name="Rectangle 12"/>
          <p:cNvSpPr>
            <a:spLocks noChangeArrowheads="1"/>
          </p:cNvSpPr>
          <p:nvPr/>
        </p:nvSpPr>
        <p:spPr bwMode="auto">
          <a:xfrm>
            <a:off x="3959225" y="456088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90" name="Rectangle 13"/>
          <p:cNvSpPr>
            <a:spLocks noChangeArrowheads="1"/>
          </p:cNvSpPr>
          <p:nvPr/>
        </p:nvSpPr>
        <p:spPr bwMode="auto">
          <a:xfrm>
            <a:off x="4319588" y="4560888"/>
            <a:ext cx="360362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91" name="Rectangle 14"/>
          <p:cNvSpPr>
            <a:spLocks noChangeArrowheads="1"/>
          </p:cNvSpPr>
          <p:nvPr/>
        </p:nvSpPr>
        <p:spPr bwMode="auto">
          <a:xfrm>
            <a:off x="4679950" y="456088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92" name="Rectangle 15"/>
          <p:cNvSpPr>
            <a:spLocks noChangeArrowheads="1"/>
          </p:cNvSpPr>
          <p:nvPr/>
        </p:nvSpPr>
        <p:spPr bwMode="auto">
          <a:xfrm>
            <a:off x="5040313" y="45608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93" name="Rectangle 16"/>
          <p:cNvSpPr>
            <a:spLocks noChangeArrowheads="1"/>
          </p:cNvSpPr>
          <p:nvPr/>
        </p:nvSpPr>
        <p:spPr bwMode="auto">
          <a:xfrm>
            <a:off x="5400675" y="456088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94" name="Rectangle 17"/>
          <p:cNvSpPr>
            <a:spLocks noChangeArrowheads="1"/>
          </p:cNvSpPr>
          <p:nvPr/>
        </p:nvSpPr>
        <p:spPr bwMode="auto">
          <a:xfrm>
            <a:off x="5759450" y="456088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95" name="Rectangle 18"/>
          <p:cNvSpPr>
            <a:spLocks noChangeArrowheads="1"/>
          </p:cNvSpPr>
          <p:nvPr/>
        </p:nvSpPr>
        <p:spPr bwMode="auto">
          <a:xfrm>
            <a:off x="6119813" y="45608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96" name="Rectangle 19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Cruce en dos (o más) puntos</a:t>
            </a:r>
          </a:p>
        </p:txBody>
      </p:sp>
      <p:sp>
        <p:nvSpPr>
          <p:cNvPr id="50197" name="Rectangle 20"/>
          <p:cNvSpPr>
            <a:spLocks noChangeArrowheads="1"/>
          </p:cNvSpPr>
          <p:nvPr/>
        </p:nvSpPr>
        <p:spPr bwMode="auto">
          <a:xfrm>
            <a:off x="1439863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98" name="Rectangle 21"/>
          <p:cNvSpPr>
            <a:spLocks noChangeArrowheads="1"/>
          </p:cNvSpPr>
          <p:nvPr/>
        </p:nvSpPr>
        <p:spPr bwMode="auto">
          <a:xfrm>
            <a:off x="1800225" y="24574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199" name="Rectangle 22"/>
          <p:cNvSpPr>
            <a:spLocks noChangeArrowheads="1"/>
          </p:cNvSpPr>
          <p:nvPr/>
        </p:nvSpPr>
        <p:spPr bwMode="auto">
          <a:xfrm>
            <a:off x="2160588" y="24574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00" name="Rectangle 23"/>
          <p:cNvSpPr>
            <a:spLocks noChangeArrowheads="1"/>
          </p:cNvSpPr>
          <p:nvPr/>
        </p:nvSpPr>
        <p:spPr bwMode="auto">
          <a:xfrm>
            <a:off x="2519363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01" name="Rectangle 24"/>
          <p:cNvSpPr>
            <a:spLocks noChangeArrowheads="1"/>
          </p:cNvSpPr>
          <p:nvPr/>
        </p:nvSpPr>
        <p:spPr bwMode="auto">
          <a:xfrm>
            <a:off x="2879725" y="24574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02" name="Rectangle 25"/>
          <p:cNvSpPr>
            <a:spLocks noChangeArrowheads="1"/>
          </p:cNvSpPr>
          <p:nvPr/>
        </p:nvSpPr>
        <p:spPr bwMode="auto">
          <a:xfrm>
            <a:off x="3240088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03" name="Rectangle 26"/>
          <p:cNvSpPr>
            <a:spLocks noChangeArrowheads="1"/>
          </p:cNvSpPr>
          <p:nvPr/>
        </p:nvSpPr>
        <p:spPr bwMode="auto">
          <a:xfrm>
            <a:off x="3600450" y="24574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04" name="Rectangle 27"/>
          <p:cNvSpPr>
            <a:spLocks noChangeArrowheads="1"/>
          </p:cNvSpPr>
          <p:nvPr/>
        </p:nvSpPr>
        <p:spPr bwMode="auto">
          <a:xfrm>
            <a:off x="3959225" y="24574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05" name="Rectangle 28"/>
          <p:cNvSpPr>
            <a:spLocks noChangeArrowheads="1"/>
          </p:cNvSpPr>
          <p:nvPr/>
        </p:nvSpPr>
        <p:spPr bwMode="auto">
          <a:xfrm>
            <a:off x="4319588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06" name="Rectangle 29"/>
          <p:cNvSpPr>
            <a:spLocks noChangeArrowheads="1"/>
          </p:cNvSpPr>
          <p:nvPr/>
        </p:nvSpPr>
        <p:spPr bwMode="auto">
          <a:xfrm>
            <a:off x="4679950" y="24574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07" name="Rectangle 30"/>
          <p:cNvSpPr>
            <a:spLocks noChangeArrowheads="1"/>
          </p:cNvSpPr>
          <p:nvPr/>
        </p:nvSpPr>
        <p:spPr bwMode="auto">
          <a:xfrm>
            <a:off x="5040313" y="24574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08" name="Rectangle 31"/>
          <p:cNvSpPr>
            <a:spLocks noChangeArrowheads="1"/>
          </p:cNvSpPr>
          <p:nvPr/>
        </p:nvSpPr>
        <p:spPr bwMode="auto">
          <a:xfrm>
            <a:off x="5400675" y="24574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09" name="Rectangle 32"/>
          <p:cNvSpPr>
            <a:spLocks noChangeArrowheads="1"/>
          </p:cNvSpPr>
          <p:nvPr/>
        </p:nvSpPr>
        <p:spPr bwMode="auto">
          <a:xfrm>
            <a:off x="5759450" y="24574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10" name="Rectangle 33"/>
          <p:cNvSpPr>
            <a:spLocks noChangeArrowheads="1"/>
          </p:cNvSpPr>
          <p:nvPr/>
        </p:nvSpPr>
        <p:spPr bwMode="auto">
          <a:xfrm>
            <a:off x="6119813" y="24574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11" name="Rectangle 34"/>
          <p:cNvSpPr>
            <a:spLocks noChangeArrowheads="1"/>
          </p:cNvSpPr>
          <p:nvPr/>
        </p:nvSpPr>
        <p:spPr bwMode="auto">
          <a:xfrm>
            <a:off x="6480175" y="24574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12" name="Rectangle 35"/>
          <p:cNvSpPr>
            <a:spLocks noChangeArrowheads="1"/>
          </p:cNvSpPr>
          <p:nvPr/>
        </p:nvSpPr>
        <p:spPr bwMode="auto">
          <a:xfrm>
            <a:off x="6840538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13" name="Rectangle 36"/>
          <p:cNvSpPr>
            <a:spLocks noChangeArrowheads="1"/>
          </p:cNvSpPr>
          <p:nvPr/>
        </p:nvSpPr>
        <p:spPr bwMode="auto">
          <a:xfrm>
            <a:off x="7199313" y="24574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14" name="Rectangle 37"/>
          <p:cNvSpPr>
            <a:spLocks noChangeArrowheads="1"/>
          </p:cNvSpPr>
          <p:nvPr/>
        </p:nvSpPr>
        <p:spPr bwMode="auto">
          <a:xfrm>
            <a:off x="7559675" y="24574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15" name="Rectangle 38"/>
          <p:cNvSpPr>
            <a:spLocks noChangeArrowheads="1"/>
          </p:cNvSpPr>
          <p:nvPr/>
        </p:nvSpPr>
        <p:spPr bwMode="auto">
          <a:xfrm>
            <a:off x="1439863" y="14668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16" name="Rectangle 39"/>
          <p:cNvSpPr>
            <a:spLocks noChangeArrowheads="1"/>
          </p:cNvSpPr>
          <p:nvPr/>
        </p:nvSpPr>
        <p:spPr bwMode="auto">
          <a:xfrm>
            <a:off x="1800225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17" name="Rectangle 40"/>
          <p:cNvSpPr>
            <a:spLocks noChangeArrowheads="1"/>
          </p:cNvSpPr>
          <p:nvPr/>
        </p:nvSpPr>
        <p:spPr bwMode="auto">
          <a:xfrm>
            <a:off x="2160588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18" name="Rectangle 41"/>
          <p:cNvSpPr>
            <a:spLocks noChangeArrowheads="1"/>
          </p:cNvSpPr>
          <p:nvPr/>
        </p:nvSpPr>
        <p:spPr bwMode="auto">
          <a:xfrm>
            <a:off x="2519363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19" name="Rectangle 42"/>
          <p:cNvSpPr>
            <a:spLocks noChangeArrowheads="1"/>
          </p:cNvSpPr>
          <p:nvPr/>
        </p:nvSpPr>
        <p:spPr bwMode="auto">
          <a:xfrm>
            <a:off x="2879725" y="14668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20" name="Rectangle 43"/>
          <p:cNvSpPr>
            <a:spLocks noChangeArrowheads="1"/>
          </p:cNvSpPr>
          <p:nvPr/>
        </p:nvSpPr>
        <p:spPr bwMode="auto">
          <a:xfrm>
            <a:off x="3240088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21" name="Rectangle 44"/>
          <p:cNvSpPr>
            <a:spLocks noChangeArrowheads="1"/>
          </p:cNvSpPr>
          <p:nvPr/>
        </p:nvSpPr>
        <p:spPr bwMode="auto">
          <a:xfrm>
            <a:off x="3600450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22" name="Rectangle 45"/>
          <p:cNvSpPr>
            <a:spLocks noChangeArrowheads="1"/>
          </p:cNvSpPr>
          <p:nvPr/>
        </p:nvSpPr>
        <p:spPr bwMode="auto">
          <a:xfrm>
            <a:off x="3959225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23" name="Rectangle 46"/>
          <p:cNvSpPr>
            <a:spLocks noChangeArrowheads="1"/>
          </p:cNvSpPr>
          <p:nvPr/>
        </p:nvSpPr>
        <p:spPr bwMode="auto">
          <a:xfrm>
            <a:off x="4319588" y="14668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24" name="Rectangle 47"/>
          <p:cNvSpPr>
            <a:spLocks noChangeArrowheads="1"/>
          </p:cNvSpPr>
          <p:nvPr/>
        </p:nvSpPr>
        <p:spPr bwMode="auto">
          <a:xfrm>
            <a:off x="4679950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25" name="Rectangle 48"/>
          <p:cNvSpPr>
            <a:spLocks noChangeArrowheads="1"/>
          </p:cNvSpPr>
          <p:nvPr/>
        </p:nvSpPr>
        <p:spPr bwMode="auto">
          <a:xfrm>
            <a:off x="5040313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26" name="Rectangle 49"/>
          <p:cNvSpPr>
            <a:spLocks noChangeArrowheads="1"/>
          </p:cNvSpPr>
          <p:nvPr/>
        </p:nvSpPr>
        <p:spPr bwMode="auto">
          <a:xfrm>
            <a:off x="5400675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27" name="Rectangle 50"/>
          <p:cNvSpPr>
            <a:spLocks noChangeArrowheads="1"/>
          </p:cNvSpPr>
          <p:nvPr/>
        </p:nvSpPr>
        <p:spPr bwMode="auto">
          <a:xfrm>
            <a:off x="5759450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28" name="Rectangle 51"/>
          <p:cNvSpPr>
            <a:spLocks noChangeArrowheads="1"/>
          </p:cNvSpPr>
          <p:nvPr/>
        </p:nvSpPr>
        <p:spPr bwMode="auto">
          <a:xfrm>
            <a:off x="6119813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29" name="Rectangle 52"/>
          <p:cNvSpPr>
            <a:spLocks noChangeArrowheads="1"/>
          </p:cNvSpPr>
          <p:nvPr/>
        </p:nvSpPr>
        <p:spPr bwMode="auto">
          <a:xfrm>
            <a:off x="6480175" y="1466850"/>
            <a:ext cx="360363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30" name="Rectangle 53"/>
          <p:cNvSpPr>
            <a:spLocks noChangeArrowheads="1"/>
          </p:cNvSpPr>
          <p:nvPr/>
        </p:nvSpPr>
        <p:spPr bwMode="auto">
          <a:xfrm>
            <a:off x="6840538" y="1466850"/>
            <a:ext cx="360362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31" name="Rectangle 54"/>
          <p:cNvSpPr>
            <a:spLocks noChangeArrowheads="1"/>
          </p:cNvSpPr>
          <p:nvPr/>
        </p:nvSpPr>
        <p:spPr bwMode="auto">
          <a:xfrm>
            <a:off x="7199313" y="1466850"/>
            <a:ext cx="360362" cy="360363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32" name="Rectangle 55"/>
          <p:cNvSpPr>
            <a:spLocks noChangeArrowheads="1"/>
          </p:cNvSpPr>
          <p:nvPr/>
        </p:nvSpPr>
        <p:spPr bwMode="auto">
          <a:xfrm>
            <a:off x="7559675" y="1466850"/>
            <a:ext cx="360363" cy="36036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33" name="Line 56"/>
          <p:cNvSpPr>
            <a:spLocks noChangeShapeType="1"/>
          </p:cNvSpPr>
          <p:nvPr/>
        </p:nvSpPr>
        <p:spPr bwMode="auto">
          <a:xfrm>
            <a:off x="3240088" y="1260475"/>
            <a:ext cx="1587" cy="1800225"/>
          </a:xfrm>
          <a:prstGeom prst="line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50234" name="Rectangle 57"/>
          <p:cNvSpPr>
            <a:spLocks noChangeArrowheads="1"/>
          </p:cNvSpPr>
          <p:nvPr/>
        </p:nvSpPr>
        <p:spPr bwMode="auto">
          <a:xfrm>
            <a:off x="1439863" y="3557588"/>
            <a:ext cx="360362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35" name="Rectangle 58"/>
          <p:cNvSpPr>
            <a:spLocks noChangeArrowheads="1"/>
          </p:cNvSpPr>
          <p:nvPr/>
        </p:nvSpPr>
        <p:spPr bwMode="auto">
          <a:xfrm>
            <a:off x="1800225" y="355758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36" name="Rectangle 59"/>
          <p:cNvSpPr>
            <a:spLocks noChangeArrowheads="1"/>
          </p:cNvSpPr>
          <p:nvPr/>
        </p:nvSpPr>
        <p:spPr bwMode="auto">
          <a:xfrm>
            <a:off x="2160588" y="35575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37" name="Rectangle 60"/>
          <p:cNvSpPr>
            <a:spLocks noChangeArrowheads="1"/>
          </p:cNvSpPr>
          <p:nvPr/>
        </p:nvSpPr>
        <p:spPr bwMode="auto">
          <a:xfrm>
            <a:off x="2519363" y="35575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38" name="Rectangle 61"/>
          <p:cNvSpPr>
            <a:spLocks noChangeArrowheads="1"/>
          </p:cNvSpPr>
          <p:nvPr/>
        </p:nvSpPr>
        <p:spPr bwMode="auto">
          <a:xfrm>
            <a:off x="2879725" y="3557588"/>
            <a:ext cx="360363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cxnSp>
        <p:nvCxnSpPr>
          <p:cNvPr id="50239" name="AutoShape 62"/>
          <p:cNvCxnSpPr>
            <a:cxnSpLocks noChangeShapeType="1"/>
            <a:stCxn id="50217" idx="2"/>
            <a:endCxn id="50206" idx="0"/>
          </p:cNvCxnSpPr>
          <p:nvPr/>
        </p:nvCxnSpPr>
        <p:spPr bwMode="auto">
          <a:xfrm>
            <a:off x="2339975" y="1827213"/>
            <a:ext cx="2520950" cy="630237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40" name="AutoShape 63"/>
          <p:cNvCxnSpPr>
            <a:cxnSpLocks noChangeShapeType="1"/>
            <a:stCxn id="50224" idx="2"/>
            <a:endCxn id="50199" idx="0"/>
          </p:cNvCxnSpPr>
          <p:nvPr/>
        </p:nvCxnSpPr>
        <p:spPr bwMode="auto">
          <a:xfrm flipH="1">
            <a:off x="2339975" y="1827213"/>
            <a:ext cx="2519363" cy="630237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241" name="Text Box 64"/>
          <p:cNvSpPr txBox="1">
            <a:spLocks noChangeArrowheads="1"/>
          </p:cNvSpPr>
          <p:nvPr/>
        </p:nvSpPr>
        <p:spPr bwMode="auto">
          <a:xfrm>
            <a:off x="465138" y="1927225"/>
            <a:ext cx="976312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Padres</a:t>
            </a:r>
          </a:p>
          <a:p>
            <a:pPr eaLnBrk="1" hangingPunct="1"/>
            <a:endParaRPr lang="es-ES_tradnl" altLang="es-ES_tradnl" sz="2000">
              <a:solidFill>
                <a:srgbClr val="000000"/>
              </a:solidFill>
            </a:endParaRPr>
          </a:p>
        </p:txBody>
      </p:sp>
      <p:cxnSp>
        <p:nvCxnSpPr>
          <p:cNvPr id="50242" name="AutoShape 65"/>
          <p:cNvCxnSpPr>
            <a:cxnSpLocks noChangeShapeType="1"/>
            <a:stCxn id="50241" idx="0"/>
            <a:endCxn id="50215" idx="1"/>
          </p:cNvCxnSpPr>
          <p:nvPr/>
        </p:nvCxnSpPr>
        <p:spPr bwMode="auto">
          <a:xfrm rot="5400000" flipH="1" flipV="1">
            <a:off x="1057276" y="1544637"/>
            <a:ext cx="279400" cy="485775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43" name="AutoShape 66"/>
          <p:cNvCxnSpPr>
            <a:cxnSpLocks noChangeShapeType="1"/>
            <a:stCxn id="50241" idx="2"/>
            <a:endCxn id="50197" idx="1"/>
          </p:cNvCxnSpPr>
          <p:nvPr/>
        </p:nvCxnSpPr>
        <p:spPr bwMode="auto">
          <a:xfrm rot="16200000" flipH="1">
            <a:off x="1048544" y="2245519"/>
            <a:ext cx="296863" cy="485775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244" name="Text Box 67"/>
          <p:cNvSpPr txBox="1">
            <a:spLocks noChangeArrowheads="1"/>
          </p:cNvSpPr>
          <p:nvPr/>
        </p:nvSpPr>
        <p:spPr bwMode="auto">
          <a:xfrm>
            <a:off x="465138" y="4016375"/>
            <a:ext cx="976312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Hijos</a:t>
            </a:r>
          </a:p>
          <a:p>
            <a:pPr eaLnBrk="1" hangingPunct="1"/>
            <a:endParaRPr lang="es-ES_tradnl" altLang="es-ES_tradnl" sz="2000">
              <a:solidFill>
                <a:srgbClr val="000000"/>
              </a:solidFill>
            </a:endParaRPr>
          </a:p>
        </p:txBody>
      </p:sp>
      <p:cxnSp>
        <p:nvCxnSpPr>
          <p:cNvPr id="50245" name="AutoShape 68"/>
          <p:cNvCxnSpPr>
            <a:cxnSpLocks noChangeShapeType="1"/>
            <a:stCxn id="50244" idx="0"/>
            <a:endCxn id="50234" idx="1"/>
          </p:cNvCxnSpPr>
          <p:nvPr/>
        </p:nvCxnSpPr>
        <p:spPr bwMode="auto">
          <a:xfrm rot="5400000" flipH="1" flipV="1">
            <a:off x="1057276" y="3633787"/>
            <a:ext cx="277812" cy="487363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46" name="AutoShape 69"/>
          <p:cNvCxnSpPr>
            <a:cxnSpLocks noChangeShapeType="1"/>
            <a:stCxn id="50244" idx="2"/>
            <a:endCxn id="50178" idx="1"/>
          </p:cNvCxnSpPr>
          <p:nvPr/>
        </p:nvCxnSpPr>
        <p:spPr bwMode="auto">
          <a:xfrm rot="16200000" flipH="1">
            <a:off x="1039813" y="4341812"/>
            <a:ext cx="312738" cy="487363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247" name="Line 70"/>
          <p:cNvSpPr>
            <a:spLocks noChangeShapeType="1"/>
          </p:cNvSpPr>
          <p:nvPr/>
        </p:nvSpPr>
        <p:spPr bwMode="auto">
          <a:xfrm>
            <a:off x="6480175" y="1260475"/>
            <a:ext cx="1588" cy="1800225"/>
          </a:xfrm>
          <a:prstGeom prst="line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cxnSp>
        <p:nvCxnSpPr>
          <p:cNvPr id="50248" name="AutoShape 71"/>
          <p:cNvCxnSpPr>
            <a:cxnSpLocks noChangeShapeType="1"/>
            <a:stCxn id="50231" idx="2"/>
            <a:endCxn id="50206" idx="0"/>
          </p:cNvCxnSpPr>
          <p:nvPr/>
        </p:nvCxnSpPr>
        <p:spPr bwMode="auto">
          <a:xfrm flipH="1">
            <a:off x="4859338" y="1827213"/>
            <a:ext cx="2519362" cy="630237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49" name="AutoShape 72"/>
          <p:cNvCxnSpPr>
            <a:cxnSpLocks noChangeShapeType="1"/>
            <a:stCxn id="50224" idx="2"/>
            <a:endCxn id="50213" idx="0"/>
          </p:cNvCxnSpPr>
          <p:nvPr/>
        </p:nvCxnSpPr>
        <p:spPr bwMode="auto">
          <a:xfrm>
            <a:off x="4859338" y="1827213"/>
            <a:ext cx="2520950" cy="630237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250" name="Rectangle 73"/>
          <p:cNvSpPr>
            <a:spLocks noChangeArrowheads="1"/>
          </p:cNvSpPr>
          <p:nvPr/>
        </p:nvSpPr>
        <p:spPr bwMode="auto">
          <a:xfrm>
            <a:off x="3240088" y="35575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51" name="Line 74"/>
          <p:cNvSpPr>
            <a:spLocks noChangeShapeType="1"/>
          </p:cNvSpPr>
          <p:nvPr/>
        </p:nvSpPr>
        <p:spPr bwMode="auto">
          <a:xfrm>
            <a:off x="3240088" y="3240088"/>
            <a:ext cx="1587" cy="1800225"/>
          </a:xfrm>
          <a:prstGeom prst="line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50252" name="Rectangle 75"/>
          <p:cNvSpPr>
            <a:spLocks noChangeArrowheads="1"/>
          </p:cNvSpPr>
          <p:nvPr/>
        </p:nvSpPr>
        <p:spPr bwMode="auto">
          <a:xfrm>
            <a:off x="3600450" y="355758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53" name="Rectangle 76"/>
          <p:cNvSpPr>
            <a:spLocks noChangeArrowheads="1"/>
          </p:cNvSpPr>
          <p:nvPr/>
        </p:nvSpPr>
        <p:spPr bwMode="auto">
          <a:xfrm>
            <a:off x="3959225" y="355758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54" name="Rectangle 77"/>
          <p:cNvSpPr>
            <a:spLocks noChangeArrowheads="1"/>
          </p:cNvSpPr>
          <p:nvPr/>
        </p:nvSpPr>
        <p:spPr bwMode="auto">
          <a:xfrm>
            <a:off x="4319588" y="35575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55" name="Rectangle 78"/>
          <p:cNvSpPr>
            <a:spLocks noChangeArrowheads="1"/>
          </p:cNvSpPr>
          <p:nvPr/>
        </p:nvSpPr>
        <p:spPr bwMode="auto">
          <a:xfrm>
            <a:off x="4679950" y="3557588"/>
            <a:ext cx="360363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56" name="Rectangle 79"/>
          <p:cNvSpPr>
            <a:spLocks noChangeArrowheads="1"/>
          </p:cNvSpPr>
          <p:nvPr/>
        </p:nvSpPr>
        <p:spPr bwMode="auto">
          <a:xfrm>
            <a:off x="5040313" y="3557588"/>
            <a:ext cx="360362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57" name="Rectangle 80"/>
          <p:cNvSpPr>
            <a:spLocks noChangeArrowheads="1"/>
          </p:cNvSpPr>
          <p:nvPr/>
        </p:nvSpPr>
        <p:spPr bwMode="auto">
          <a:xfrm>
            <a:off x="5400675" y="355758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58" name="Rectangle 81"/>
          <p:cNvSpPr>
            <a:spLocks noChangeArrowheads="1"/>
          </p:cNvSpPr>
          <p:nvPr/>
        </p:nvSpPr>
        <p:spPr bwMode="auto">
          <a:xfrm>
            <a:off x="5759450" y="355758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59" name="Rectangle 82"/>
          <p:cNvSpPr>
            <a:spLocks noChangeArrowheads="1"/>
          </p:cNvSpPr>
          <p:nvPr/>
        </p:nvSpPr>
        <p:spPr bwMode="auto">
          <a:xfrm>
            <a:off x="6119813" y="3557588"/>
            <a:ext cx="360362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60" name="Rectangle 83"/>
          <p:cNvSpPr>
            <a:spLocks noChangeArrowheads="1"/>
          </p:cNvSpPr>
          <p:nvPr/>
        </p:nvSpPr>
        <p:spPr bwMode="auto">
          <a:xfrm>
            <a:off x="6480175" y="3557588"/>
            <a:ext cx="360363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61" name="Rectangle 84"/>
          <p:cNvSpPr>
            <a:spLocks noChangeArrowheads="1"/>
          </p:cNvSpPr>
          <p:nvPr/>
        </p:nvSpPr>
        <p:spPr bwMode="auto">
          <a:xfrm>
            <a:off x="6840538" y="3557588"/>
            <a:ext cx="360362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62" name="Rectangle 85"/>
          <p:cNvSpPr>
            <a:spLocks noChangeArrowheads="1"/>
          </p:cNvSpPr>
          <p:nvPr/>
        </p:nvSpPr>
        <p:spPr bwMode="auto">
          <a:xfrm>
            <a:off x="7199313" y="3557588"/>
            <a:ext cx="360362" cy="36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63" name="Rectangle 86"/>
          <p:cNvSpPr>
            <a:spLocks noChangeArrowheads="1"/>
          </p:cNvSpPr>
          <p:nvPr/>
        </p:nvSpPr>
        <p:spPr bwMode="auto">
          <a:xfrm>
            <a:off x="7559675" y="3557588"/>
            <a:ext cx="360363" cy="3603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0264" name="Line 87"/>
          <p:cNvSpPr>
            <a:spLocks noChangeShapeType="1"/>
          </p:cNvSpPr>
          <p:nvPr/>
        </p:nvSpPr>
        <p:spPr bwMode="auto">
          <a:xfrm>
            <a:off x="6480175" y="3203575"/>
            <a:ext cx="1588" cy="1800225"/>
          </a:xfrm>
          <a:prstGeom prst="line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277618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1"/>
          <p:cNvGrpSpPr>
            <a:grpSpLocks/>
          </p:cNvGrpSpPr>
          <p:nvPr/>
        </p:nvGrpSpPr>
        <p:grpSpPr bwMode="auto">
          <a:xfrm>
            <a:off x="1258888" y="1655763"/>
            <a:ext cx="1439862" cy="1438275"/>
            <a:chOff x="793" y="1043"/>
            <a:chExt cx="907" cy="906"/>
          </a:xfrm>
        </p:grpSpPr>
        <p:grpSp>
          <p:nvGrpSpPr>
            <p:cNvPr id="51306" name="Group 2"/>
            <p:cNvGrpSpPr>
              <a:grpSpLocks/>
            </p:cNvGrpSpPr>
            <p:nvPr/>
          </p:nvGrpSpPr>
          <p:grpSpPr bwMode="auto">
            <a:xfrm>
              <a:off x="793" y="1043"/>
              <a:ext cx="907" cy="453"/>
              <a:chOff x="793" y="1043"/>
              <a:chExt cx="907" cy="453"/>
            </a:xfrm>
          </p:grpSpPr>
          <p:grpSp>
            <p:nvGrpSpPr>
              <p:cNvPr id="51321" name="Group 3"/>
              <p:cNvGrpSpPr>
                <a:grpSpLocks/>
              </p:cNvGrpSpPr>
              <p:nvPr/>
            </p:nvGrpSpPr>
            <p:grpSpPr bwMode="auto">
              <a:xfrm>
                <a:off x="794" y="1043"/>
                <a:ext cx="906" cy="226"/>
                <a:chOff x="794" y="1043"/>
                <a:chExt cx="906" cy="226"/>
              </a:xfrm>
            </p:grpSpPr>
            <p:grpSp>
              <p:nvGrpSpPr>
                <p:cNvPr id="51328" name="Group 4"/>
                <p:cNvGrpSpPr>
                  <a:grpSpLocks/>
                </p:cNvGrpSpPr>
                <p:nvPr/>
              </p:nvGrpSpPr>
              <p:grpSpPr bwMode="auto">
                <a:xfrm>
                  <a:off x="794" y="1043"/>
                  <a:ext cx="453" cy="226"/>
                  <a:chOff x="794" y="1043"/>
                  <a:chExt cx="453" cy="226"/>
                </a:xfrm>
              </p:grpSpPr>
              <p:sp>
                <p:nvSpPr>
                  <p:cNvPr id="51332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794" y="104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333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04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1329" name="Group 7"/>
                <p:cNvGrpSpPr>
                  <a:grpSpLocks/>
                </p:cNvGrpSpPr>
                <p:nvPr/>
              </p:nvGrpSpPr>
              <p:grpSpPr bwMode="auto">
                <a:xfrm>
                  <a:off x="1248" y="1043"/>
                  <a:ext cx="452" cy="226"/>
                  <a:chOff x="1248" y="1043"/>
                  <a:chExt cx="452" cy="226"/>
                </a:xfrm>
              </p:grpSpPr>
              <p:sp>
                <p:nvSpPr>
                  <p:cNvPr id="51330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104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33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104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1322" name="Group 10"/>
              <p:cNvGrpSpPr>
                <a:grpSpLocks/>
              </p:cNvGrpSpPr>
              <p:nvPr/>
            </p:nvGrpSpPr>
            <p:grpSpPr bwMode="auto">
              <a:xfrm>
                <a:off x="793" y="1270"/>
                <a:ext cx="453" cy="226"/>
                <a:chOff x="793" y="1270"/>
                <a:chExt cx="453" cy="226"/>
              </a:xfrm>
            </p:grpSpPr>
            <p:sp>
              <p:nvSpPr>
                <p:cNvPr id="51326" name="Rectangle 11"/>
                <p:cNvSpPr>
                  <a:spLocks noChangeArrowheads="1"/>
                </p:cNvSpPr>
                <p:nvPr/>
              </p:nvSpPr>
              <p:spPr bwMode="auto">
                <a:xfrm flipH="1">
                  <a:off x="1020" y="1270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327" name="Rectangle 12"/>
                <p:cNvSpPr>
                  <a:spLocks noChangeArrowheads="1"/>
                </p:cNvSpPr>
                <p:nvPr/>
              </p:nvSpPr>
              <p:spPr bwMode="auto">
                <a:xfrm flipH="1">
                  <a:off x="793" y="1270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1323" name="Group 13"/>
              <p:cNvGrpSpPr>
                <a:grpSpLocks/>
              </p:cNvGrpSpPr>
              <p:nvPr/>
            </p:nvGrpSpPr>
            <p:grpSpPr bwMode="auto">
              <a:xfrm>
                <a:off x="1247" y="1270"/>
                <a:ext cx="452" cy="226"/>
                <a:chOff x="1247" y="1270"/>
                <a:chExt cx="452" cy="226"/>
              </a:xfrm>
            </p:grpSpPr>
            <p:sp>
              <p:nvSpPr>
                <p:cNvPr id="51324" name="Rectangle 14"/>
                <p:cNvSpPr>
                  <a:spLocks noChangeArrowheads="1"/>
                </p:cNvSpPr>
                <p:nvPr/>
              </p:nvSpPr>
              <p:spPr bwMode="auto">
                <a:xfrm flipH="1">
                  <a:off x="1473" y="1270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325" name="Rectangle 15"/>
                <p:cNvSpPr>
                  <a:spLocks noChangeArrowheads="1"/>
                </p:cNvSpPr>
                <p:nvPr/>
              </p:nvSpPr>
              <p:spPr bwMode="auto">
                <a:xfrm flipH="1">
                  <a:off x="1247" y="1270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  <p:grpSp>
          <p:nvGrpSpPr>
            <p:cNvPr id="51307" name="Group 16"/>
            <p:cNvGrpSpPr>
              <a:grpSpLocks/>
            </p:cNvGrpSpPr>
            <p:nvPr/>
          </p:nvGrpSpPr>
          <p:grpSpPr bwMode="auto">
            <a:xfrm>
              <a:off x="793" y="1497"/>
              <a:ext cx="907" cy="452"/>
              <a:chOff x="793" y="1497"/>
              <a:chExt cx="907" cy="452"/>
            </a:xfrm>
          </p:grpSpPr>
          <p:grpSp>
            <p:nvGrpSpPr>
              <p:cNvPr id="51308" name="Group 17"/>
              <p:cNvGrpSpPr>
                <a:grpSpLocks/>
              </p:cNvGrpSpPr>
              <p:nvPr/>
            </p:nvGrpSpPr>
            <p:grpSpPr bwMode="auto">
              <a:xfrm>
                <a:off x="794" y="1497"/>
                <a:ext cx="906" cy="226"/>
                <a:chOff x="794" y="1497"/>
                <a:chExt cx="906" cy="226"/>
              </a:xfrm>
            </p:grpSpPr>
            <p:grpSp>
              <p:nvGrpSpPr>
                <p:cNvPr id="51315" name="Group 18"/>
                <p:cNvGrpSpPr>
                  <a:grpSpLocks/>
                </p:cNvGrpSpPr>
                <p:nvPr/>
              </p:nvGrpSpPr>
              <p:grpSpPr bwMode="auto">
                <a:xfrm>
                  <a:off x="794" y="1497"/>
                  <a:ext cx="453" cy="226"/>
                  <a:chOff x="794" y="1497"/>
                  <a:chExt cx="453" cy="226"/>
                </a:xfrm>
              </p:grpSpPr>
              <p:sp>
                <p:nvSpPr>
                  <p:cNvPr id="51319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794" y="1497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320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497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1316" name="Group 21"/>
                <p:cNvGrpSpPr>
                  <a:grpSpLocks/>
                </p:cNvGrpSpPr>
                <p:nvPr/>
              </p:nvGrpSpPr>
              <p:grpSpPr bwMode="auto">
                <a:xfrm>
                  <a:off x="1248" y="1497"/>
                  <a:ext cx="452" cy="226"/>
                  <a:chOff x="1248" y="1497"/>
                  <a:chExt cx="452" cy="226"/>
                </a:xfrm>
              </p:grpSpPr>
              <p:sp>
                <p:nvSpPr>
                  <p:cNvPr id="51317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1497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31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1497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1309" name="Group 24"/>
              <p:cNvGrpSpPr>
                <a:grpSpLocks/>
              </p:cNvGrpSpPr>
              <p:nvPr/>
            </p:nvGrpSpPr>
            <p:grpSpPr bwMode="auto">
              <a:xfrm>
                <a:off x="793" y="1723"/>
                <a:ext cx="453" cy="226"/>
                <a:chOff x="793" y="1723"/>
                <a:chExt cx="453" cy="226"/>
              </a:xfrm>
            </p:grpSpPr>
            <p:sp>
              <p:nvSpPr>
                <p:cNvPr id="51313" name="Rectangle 25"/>
                <p:cNvSpPr>
                  <a:spLocks noChangeArrowheads="1"/>
                </p:cNvSpPr>
                <p:nvPr/>
              </p:nvSpPr>
              <p:spPr bwMode="auto">
                <a:xfrm flipH="1">
                  <a:off x="1020" y="1723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314" name="Rectangle 26"/>
                <p:cNvSpPr>
                  <a:spLocks noChangeArrowheads="1"/>
                </p:cNvSpPr>
                <p:nvPr/>
              </p:nvSpPr>
              <p:spPr bwMode="auto">
                <a:xfrm flipH="1">
                  <a:off x="793" y="1723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1310" name="Group 27"/>
              <p:cNvGrpSpPr>
                <a:grpSpLocks/>
              </p:cNvGrpSpPr>
              <p:nvPr/>
            </p:nvGrpSpPr>
            <p:grpSpPr bwMode="auto">
              <a:xfrm>
                <a:off x="1247" y="1723"/>
                <a:ext cx="452" cy="226"/>
                <a:chOff x="1247" y="1723"/>
                <a:chExt cx="452" cy="226"/>
              </a:xfrm>
            </p:grpSpPr>
            <p:sp>
              <p:nvSpPr>
                <p:cNvPr id="51311" name="Rectangle 28"/>
                <p:cNvSpPr>
                  <a:spLocks noChangeArrowheads="1"/>
                </p:cNvSpPr>
                <p:nvPr/>
              </p:nvSpPr>
              <p:spPr bwMode="auto">
                <a:xfrm flipH="1">
                  <a:off x="1473" y="1723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312" name="Rectangle 29"/>
                <p:cNvSpPr>
                  <a:spLocks noChangeArrowheads="1"/>
                </p:cNvSpPr>
                <p:nvPr/>
              </p:nvSpPr>
              <p:spPr bwMode="auto">
                <a:xfrm flipH="1">
                  <a:off x="1247" y="1723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</p:grpSp>
      <p:pic>
        <p:nvPicPr>
          <p:cNvPr id="51203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1665288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04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2025650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05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2386013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06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2746375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1207" name="Text Box 34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Cruce: ejemplo</a:t>
            </a:r>
          </a:p>
        </p:txBody>
      </p:sp>
      <p:sp>
        <p:nvSpPr>
          <p:cNvPr id="51208" name="Text Box 35"/>
          <p:cNvSpPr txBox="1">
            <a:spLocks noChangeArrowheads="1"/>
          </p:cNvSpPr>
          <p:nvPr/>
        </p:nvSpPr>
        <p:spPr bwMode="auto">
          <a:xfrm>
            <a:off x="531813" y="1092200"/>
            <a:ext cx="77724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4 reinas</a:t>
            </a:r>
          </a:p>
          <a:p>
            <a:pPr eaLnBrk="1" hangingPunct="1">
              <a:spcBef>
                <a:spcPts val="50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		</a:t>
            </a:r>
          </a:p>
        </p:txBody>
      </p:sp>
      <p:grpSp>
        <p:nvGrpSpPr>
          <p:cNvPr id="51209" name="Group 36"/>
          <p:cNvGrpSpPr>
            <a:grpSpLocks/>
          </p:cNvGrpSpPr>
          <p:nvPr/>
        </p:nvGrpSpPr>
        <p:grpSpPr bwMode="auto">
          <a:xfrm>
            <a:off x="984250" y="3265488"/>
            <a:ext cx="2157413" cy="725487"/>
            <a:chOff x="620" y="2057"/>
            <a:chExt cx="1359" cy="457"/>
          </a:xfrm>
        </p:grpSpPr>
        <p:grpSp>
          <p:nvGrpSpPr>
            <p:cNvPr id="51300" name="Group 37"/>
            <p:cNvGrpSpPr>
              <a:grpSpLocks/>
            </p:cNvGrpSpPr>
            <p:nvPr/>
          </p:nvGrpSpPr>
          <p:grpSpPr bwMode="auto">
            <a:xfrm>
              <a:off x="754" y="2277"/>
              <a:ext cx="976" cy="237"/>
              <a:chOff x="754" y="2277"/>
              <a:chExt cx="976" cy="237"/>
            </a:xfrm>
          </p:grpSpPr>
          <p:sp>
            <p:nvSpPr>
              <p:cNvPr id="51302" name="Rectangle 38"/>
              <p:cNvSpPr>
                <a:spLocks noChangeArrowheads="1"/>
              </p:cNvSpPr>
              <p:nvPr/>
            </p:nvSpPr>
            <p:spPr bwMode="auto">
              <a:xfrm>
                <a:off x="754" y="2277"/>
                <a:ext cx="237" cy="238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2</a:t>
                </a:r>
              </a:p>
            </p:txBody>
          </p:sp>
          <p:sp>
            <p:nvSpPr>
              <p:cNvPr id="51303" name="Rectangle 39"/>
              <p:cNvSpPr>
                <a:spLocks noChangeArrowheads="1"/>
              </p:cNvSpPr>
              <p:nvPr/>
            </p:nvSpPr>
            <p:spPr bwMode="auto">
              <a:xfrm>
                <a:off x="1002" y="2277"/>
                <a:ext cx="237" cy="238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4</a:t>
                </a:r>
              </a:p>
            </p:txBody>
          </p:sp>
          <p:sp>
            <p:nvSpPr>
              <p:cNvPr id="51304" name="Rectangle 40"/>
              <p:cNvSpPr>
                <a:spLocks noChangeArrowheads="1"/>
              </p:cNvSpPr>
              <p:nvPr/>
            </p:nvSpPr>
            <p:spPr bwMode="auto">
              <a:xfrm>
                <a:off x="1246" y="2277"/>
                <a:ext cx="237" cy="238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2</a:t>
                </a:r>
              </a:p>
            </p:txBody>
          </p:sp>
          <p:sp>
            <p:nvSpPr>
              <p:cNvPr id="51305" name="Rectangle 41"/>
              <p:cNvSpPr>
                <a:spLocks noChangeArrowheads="1"/>
              </p:cNvSpPr>
              <p:nvPr/>
            </p:nvSpPr>
            <p:spPr bwMode="auto">
              <a:xfrm>
                <a:off x="1494" y="2277"/>
                <a:ext cx="237" cy="238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4</a:t>
                </a:r>
              </a:p>
            </p:txBody>
          </p:sp>
        </p:grpSp>
        <p:sp>
          <p:nvSpPr>
            <p:cNvPr id="51301" name="Text Box 42"/>
            <p:cNvSpPr txBox="1">
              <a:spLocks noChangeArrowheads="1"/>
            </p:cNvSpPr>
            <p:nvPr/>
          </p:nvSpPr>
          <p:spPr bwMode="auto">
            <a:xfrm>
              <a:off x="620" y="2057"/>
              <a:ext cx="1360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1800">
                  <a:solidFill>
                    <a:srgbClr val="000000"/>
                  </a:solidFill>
                </a:rPr>
                <a:t>[  x1   x2   x3   x4  ]</a:t>
              </a:r>
            </a:p>
          </p:txBody>
        </p:sp>
      </p:grpSp>
      <p:sp>
        <p:nvSpPr>
          <p:cNvPr id="51210" name="Text Box 43"/>
          <p:cNvSpPr txBox="1">
            <a:spLocks noChangeArrowheads="1"/>
          </p:cNvSpPr>
          <p:nvPr/>
        </p:nvSpPr>
        <p:spPr bwMode="auto">
          <a:xfrm>
            <a:off x="2763838" y="3602038"/>
            <a:ext cx="2162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800">
                <a:solidFill>
                  <a:srgbClr val="000000"/>
                </a:solidFill>
              </a:rPr>
              <a:t>f = 4 – 2 = 2</a:t>
            </a:r>
          </a:p>
        </p:txBody>
      </p:sp>
      <p:grpSp>
        <p:nvGrpSpPr>
          <p:cNvPr id="51211" name="Group 44"/>
          <p:cNvGrpSpPr>
            <a:grpSpLocks/>
          </p:cNvGrpSpPr>
          <p:nvPr/>
        </p:nvGrpSpPr>
        <p:grpSpPr bwMode="auto">
          <a:xfrm>
            <a:off x="5378450" y="3244850"/>
            <a:ext cx="2159000" cy="727075"/>
            <a:chOff x="3388" y="2044"/>
            <a:chExt cx="1360" cy="458"/>
          </a:xfrm>
        </p:grpSpPr>
        <p:grpSp>
          <p:nvGrpSpPr>
            <p:cNvPr id="51294" name="Group 45"/>
            <p:cNvGrpSpPr>
              <a:grpSpLocks/>
            </p:cNvGrpSpPr>
            <p:nvPr/>
          </p:nvGrpSpPr>
          <p:grpSpPr bwMode="auto">
            <a:xfrm>
              <a:off x="3523" y="2264"/>
              <a:ext cx="977" cy="238"/>
              <a:chOff x="3523" y="2264"/>
              <a:chExt cx="977" cy="238"/>
            </a:xfrm>
          </p:grpSpPr>
          <p:sp>
            <p:nvSpPr>
              <p:cNvPr id="51296" name="Rectangle 46"/>
              <p:cNvSpPr>
                <a:spLocks noChangeArrowheads="1"/>
              </p:cNvSpPr>
              <p:nvPr/>
            </p:nvSpPr>
            <p:spPr bwMode="auto">
              <a:xfrm>
                <a:off x="3523" y="2264"/>
                <a:ext cx="238" cy="239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3</a:t>
                </a:r>
              </a:p>
            </p:txBody>
          </p:sp>
          <p:sp>
            <p:nvSpPr>
              <p:cNvPr id="51297" name="Rectangle 47"/>
              <p:cNvSpPr>
                <a:spLocks noChangeArrowheads="1"/>
              </p:cNvSpPr>
              <p:nvPr/>
            </p:nvSpPr>
            <p:spPr bwMode="auto">
              <a:xfrm>
                <a:off x="3771" y="2264"/>
                <a:ext cx="238" cy="239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3</a:t>
                </a:r>
              </a:p>
            </p:txBody>
          </p:sp>
          <p:sp>
            <p:nvSpPr>
              <p:cNvPr id="51298" name="Rectangle 48"/>
              <p:cNvSpPr>
                <a:spLocks noChangeArrowheads="1"/>
              </p:cNvSpPr>
              <p:nvPr/>
            </p:nvSpPr>
            <p:spPr bwMode="auto">
              <a:xfrm>
                <a:off x="4014" y="2264"/>
                <a:ext cx="238" cy="239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1</a:t>
                </a:r>
              </a:p>
            </p:txBody>
          </p:sp>
          <p:sp>
            <p:nvSpPr>
              <p:cNvPr id="51299" name="Rectangle 49"/>
              <p:cNvSpPr>
                <a:spLocks noChangeArrowheads="1"/>
              </p:cNvSpPr>
              <p:nvPr/>
            </p:nvSpPr>
            <p:spPr bwMode="auto">
              <a:xfrm>
                <a:off x="4263" y="2264"/>
                <a:ext cx="238" cy="239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3</a:t>
                </a:r>
              </a:p>
            </p:txBody>
          </p:sp>
        </p:grpSp>
        <p:sp>
          <p:nvSpPr>
            <p:cNvPr id="51295" name="Text Box 50"/>
            <p:cNvSpPr txBox="1">
              <a:spLocks noChangeArrowheads="1"/>
            </p:cNvSpPr>
            <p:nvPr/>
          </p:nvSpPr>
          <p:spPr bwMode="auto">
            <a:xfrm>
              <a:off x="3388" y="2044"/>
              <a:ext cx="1361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1800">
                  <a:solidFill>
                    <a:srgbClr val="000000"/>
                  </a:solidFill>
                </a:rPr>
                <a:t>[  x1   x2   x3   x4  ]</a:t>
              </a:r>
            </a:p>
          </p:txBody>
        </p:sp>
      </p:grpSp>
      <p:sp>
        <p:nvSpPr>
          <p:cNvPr id="51212" name="Text Box 51"/>
          <p:cNvSpPr txBox="1">
            <a:spLocks noChangeArrowheads="1"/>
          </p:cNvSpPr>
          <p:nvPr/>
        </p:nvSpPr>
        <p:spPr bwMode="auto">
          <a:xfrm>
            <a:off x="7159625" y="3581400"/>
            <a:ext cx="152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800">
                <a:solidFill>
                  <a:srgbClr val="000000"/>
                </a:solidFill>
              </a:rPr>
              <a:t>f = 4 – 3 = 1</a:t>
            </a:r>
          </a:p>
        </p:txBody>
      </p:sp>
      <p:grpSp>
        <p:nvGrpSpPr>
          <p:cNvPr id="19" name="Group 52"/>
          <p:cNvGrpSpPr>
            <a:grpSpLocks/>
          </p:cNvGrpSpPr>
          <p:nvPr/>
        </p:nvGrpSpPr>
        <p:grpSpPr bwMode="auto">
          <a:xfrm>
            <a:off x="3449638" y="5753100"/>
            <a:ext cx="2157412" cy="725488"/>
            <a:chOff x="2173" y="3624"/>
            <a:chExt cx="1359" cy="457"/>
          </a:xfrm>
        </p:grpSpPr>
        <p:grpSp>
          <p:nvGrpSpPr>
            <p:cNvPr id="51288" name="Group 53"/>
            <p:cNvGrpSpPr>
              <a:grpSpLocks/>
            </p:cNvGrpSpPr>
            <p:nvPr/>
          </p:nvGrpSpPr>
          <p:grpSpPr bwMode="auto">
            <a:xfrm>
              <a:off x="2307" y="3844"/>
              <a:ext cx="977" cy="237"/>
              <a:chOff x="2307" y="3844"/>
              <a:chExt cx="977" cy="237"/>
            </a:xfrm>
          </p:grpSpPr>
          <p:sp>
            <p:nvSpPr>
              <p:cNvPr id="51290" name="Rectangle 54"/>
              <p:cNvSpPr>
                <a:spLocks noChangeArrowheads="1"/>
              </p:cNvSpPr>
              <p:nvPr/>
            </p:nvSpPr>
            <p:spPr bwMode="auto">
              <a:xfrm>
                <a:off x="2307" y="3844"/>
                <a:ext cx="238" cy="238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2</a:t>
                </a:r>
              </a:p>
            </p:txBody>
          </p:sp>
          <p:sp>
            <p:nvSpPr>
              <p:cNvPr id="51291" name="Rectangle 55"/>
              <p:cNvSpPr>
                <a:spLocks noChangeArrowheads="1"/>
              </p:cNvSpPr>
              <p:nvPr/>
            </p:nvSpPr>
            <p:spPr bwMode="auto">
              <a:xfrm>
                <a:off x="2555" y="3844"/>
                <a:ext cx="238" cy="238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4</a:t>
                </a:r>
              </a:p>
            </p:txBody>
          </p:sp>
          <p:sp>
            <p:nvSpPr>
              <p:cNvPr id="51292" name="Rectangle 56"/>
              <p:cNvSpPr>
                <a:spLocks noChangeArrowheads="1"/>
              </p:cNvSpPr>
              <p:nvPr/>
            </p:nvSpPr>
            <p:spPr bwMode="auto">
              <a:xfrm>
                <a:off x="2799" y="3844"/>
                <a:ext cx="238" cy="238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1</a:t>
                </a:r>
              </a:p>
            </p:txBody>
          </p:sp>
          <p:sp>
            <p:nvSpPr>
              <p:cNvPr id="51293" name="Rectangle 57"/>
              <p:cNvSpPr>
                <a:spLocks noChangeArrowheads="1"/>
              </p:cNvSpPr>
              <p:nvPr/>
            </p:nvSpPr>
            <p:spPr bwMode="auto">
              <a:xfrm>
                <a:off x="3047" y="3844"/>
                <a:ext cx="238" cy="238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1pPr>
                <a:lvl2pPr marL="742950" indent="-28575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2pPr>
                <a:lvl3pPr marL="11430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3pPr>
                <a:lvl4pPr marL="16002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4pPr>
                <a:lvl5pPr marL="2057400" indent="-228600"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DejaVu Sans" charset="0"/>
                    <a:cs typeface="DejaVu Sans" charset="0"/>
                  </a:defRPr>
                </a:lvl9pPr>
              </a:lstStyle>
              <a:p>
                <a:pPr algn="ctr" eaLnBrk="1" hangingPunct="1">
                  <a:spcBef>
                    <a:spcPts val="450"/>
                  </a:spcBef>
                </a:pPr>
                <a:r>
                  <a:rPr lang="es-ES_tradnl" altLang="es-ES_tradnl" sz="1800" b="1">
                    <a:solidFill>
                      <a:srgbClr val="000000"/>
                    </a:solidFill>
                  </a:rPr>
                  <a:t>3</a:t>
                </a:r>
              </a:p>
            </p:txBody>
          </p:sp>
        </p:grpSp>
        <p:sp>
          <p:nvSpPr>
            <p:cNvPr id="51289" name="Text Box 58"/>
            <p:cNvSpPr txBox="1">
              <a:spLocks noChangeArrowheads="1"/>
            </p:cNvSpPr>
            <p:nvPr/>
          </p:nvSpPr>
          <p:spPr bwMode="auto">
            <a:xfrm>
              <a:off x="2173" y="3624"/>
              <a:ext cx="1360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1800">
                  <a:solidFill>
                    <a:srgbClr val="000000"/>
                  </a:solidFill>
                </a:rPr>
                <a:t>[  x1   x2   x3   x4  ]</a:t>
              </a:r>
            </a:p>
          </p:txBody>
        </p:sp>
      </p:grpSp>
      <p:sp>
        <p:nvSpPr>
          <p:cNvPr id="24635" name="Text Box 59"/>
          <p:cNvSpPr txBox="1">
            <a:spLocks noChangeArrowheads="1"/>
          </p:cNvSpPr>
          <p:nvPr/>
        </p:nvSpPr>
        <p:spPr bwMode="auto">
          <a:xfrm>
            <a:off x="5378450" y="6121400"/>
            <a:ext cx="152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800">
                <a:solidFill>
                  <a:srgbClr val="000000"/>
                </a:solidFill>
              </a:rPr>
              <a:t>f = 4 – 0 = 4</a:t>
            </a:r>
          </a:p>
        </p:txBody>
      </p:sp>
      <p:sp>
        <p:nvSpPr>
          <p:cNvPr id="24636" name="Rectangle 60"/>
          <p:cNvSpPr>
            <a:spLocks noChangeArrowheads="1"/>
          </p:cNvSpPr>
          <p:nvPr/>
        </p:nvSpPr>
        <p:spPr bwMode="auto">
          <a:xfrm>
            <a:off x="1198563" y="3622675"/>
            <a:ext cx="781050" cy="352425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4637" name="Rectangle 61"/>
          <p:cNvSpPr>
            <a:spLocks noChangeArrowheads="1"/>
          </p:cNvSpPr>
          <p:nvPr/>
        </p:nvSpPr>
        <p:spPr bwMode="auto">
          <a:xfrm>
            <a:off x="6378575" y="3598863"/>
            <a:ext cx="782638" cy="352425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4638" name="Rectangle 62"/>
          <p:cNvSpPr>
            <a:spLocks noChangeArrowheads="1"/>
          </p:cNvSpPr>
          <p:nvPr/>
        </p:nvSpPr>
        <p:spPr bwMode="auto">
          <a:xfrm>
            <a:off x="892175" y="1609725"/>
            <a:ext cx="2163763" cy="869950"/>
          </a:xfrm>
          <a:prstGeom prst="rect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grpSp>
        <p:nvGrpSpPr>
          <p:cNvPr id="51218" name="Group 63"/>
          <p:cNvGrpSpPr>
            <a:grpSpLocks/>
          </p:cNvGrpSpPr>
          <p:nvPr/>
        </p:nvGrpSpPr>
        <p:grpSpPr bwMode="auto">
          <a:xfrm>
            <a:off x="5580063" y="1692275"/>
            <a:ext cx="1438275" cy="1438275"/>
            <a:chOff x="3515" y="1066"/>
            <a:chExt cx="906" cy="906"/>
          </a:xfrm>
        </p:grpSpPr>
        <p:grpSp>
          <p:nvGrpSpPr>
            <p:cNvPr id="51260" name="Group 64"/>
            <p:cNvGrpSpPr>
              <a:grpSpLocks/>
            </p:cNvGrpSpPr>
            <p:nvPr/>
          </p:nvGrpSpPr>
          <p:grpSpPr bwMode="auto">
            <a:xfrm>
              <a:off x="3515" y="1066"/>
              <a:ext cx="906" cy="453"/>
              <a:chOff x="3515" y="1066"/>
              <a:chExt cx="906" cy="453"/>
            </a:xfrm>
          </p:grpSpPr>
          <p:grpSp>
            <p:nvGrpSpPr>
              <p:cNvPr id="51275" name="Group 65"/>
              <p:cNvGrpSpPr>
                <a:grpSpLocks/>
              </p:cNvGrpSpPr>
              <p:nvPr/>
            </p:nvGrpSpPr>
            <p:grpSpPr bwMode="auto">
              <a:xfrm>
                <a:off x="3515" y="1066"/>
                <a:ext cx="906" cy="226"/>
                <a:chOff x="3515" y="1066"/>
                <a:chExt cx="906" cy="226"/>
              </a:xfrm>
            </p:grpSpPr>
            <p:grpSp>
              <p:nvGrpSpPr>
                <p:cNvPr id="51282" name="Group 66"/>
                <p:cNvGrpSpPr>
                  <a:grpSpLocks/>
                </p:cNvGrpSpPr>
                <p:nvPr/>
              </p:nvGrpSpPr>
              <p:grpSpPr bwMode="auto">
                <a:xfrm>
                  <a:off x="3515" y="1066"/>
                  <a:ext cx="453" cy="226"/>
                  <a:chOff x="3515" y="1066"/>
                  <a:chExt cx="453" cy="226"/>
                </a:xfrm>
              </p:grpSpPr>
              <p:sp>
                <p:nvSpPr>
                  <p:cNvPr id="51286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3515" y="1066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287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3742" y="1066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1283" name="Group 69"/>
                <p:cNvGrpSpPr>
                  <a:grpSpLocks/>
                </p:cNvGrpSpPr>
                <p:nvPr/>
              </p:nvGrpSpPr>
              <p:grpSpPr bwMode="auto">
                <a:xfrm>
                  <a:off x="3969" y="1066"/>
                  <a:ext cx="452" cy="226"/>
                  <a:chOff x="3969" y="1066"/>
                  <a:chExt cx="452" cy="226"/>
                </a:xfrm>
              </p:grpSpPr>
              <p:sp>
                <p:nvSpPr>
                  <p:cNvPr id="51284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3969" y="1066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285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1066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1276" name="Group 72"/>
              <p:cNvGrpSpPr>
                <a:grpSpLocks/>
              </p:cNvGrpSpPr>
              <p:nvPr/>
            </p:nvGrpSpPr>
            <p:grpSpPr bwMode="auto">
              <a:xfrm>
                <a:off x="3515" y="1293"/>
                <a:ext cx="453" cy="226"/>
                <a:chOff x="3515" y="1293"/>
                <a:chExt cx="453" cy="226"/>
              </a:xfrm>
            </p:grpSpPr>
            <p:sp>
              <p:nvSpPr>
                <p:cNvPr id="51280" name="Rectangle 73"/>
                <p:cNvSpPr>
                  <a:spLocks noChangeArrowheads="1"/>
                </p:cNvSpPr>
                <p:nvPr/>
              </p:nvSpPr>
              <p:spPr bwMode="auto">
                <a:xfrm flipH="1">
                  <a:off x="3742" y="1293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281" name="Rectangle 74"/>
                <p:cNvSpPr>
                  <a:spLocks noChangeArrowheads="1"/>
                </p:cNvSpPr>
                <p:nvPr/>
              </p:nvSpPr>
              <p:spPr bwMode="auto">
                <a:xfrm flipH="1">
                  <a:off x="3515" y="1293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1277" name="Group 75"/>
              <p:cNvGrpSpPr>
                <a:grpSpLocks/>
              </p:cNvGrpSpPr>
              <p:nvPr/>
            </p:nvGrpSpPr>
            <p:grpSpPr bwMode="auto">
              <a:xfrm>
                <a:off x="3969" y="1293"/>
                <a:ext cx="452" cy="226"/>
                <a:chOff x="3969" y="1293"/>
                <a:chExt cx="452" cy="226"/>
              </a:xfrm>
            </p:grpSpPr>
            <p:sp>
              <p:nvSpPr>
                <p:cNvPr id="51278" name="Rectangle 76"/>
                <p:cNvSpPr>
                  <a:spLocks noChangeArrowheads="1"/>
                </p:cNvSpPr>
                <p:nvPr/>
              </p:nvSpPr>
              <p:spPr bwMode="auto">
                <a:xfrm flipH="1">
                  <a:off x="4195" y="1293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279" name="Rectangle 77"/>
                <p:cNvSpPr>
                  <a:spLocks noChangeArrowheads="1"/>
                </p:cNvSpPr>
                <p:nvPr/>
              </p:nvSpPr>
              <p:spPr bwMode="auto">
                <a:xfrm flipH="1">
                  <a:off x="3969" y="1293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  <p:grpSp>
          <p:nvGrpSpPr>
            <p:cNvPr id="51261" name="Group 78"/>
            <p:cNvGrpSpPr>
              <a:grpSpLocks/>
            </p:cNvGrpSpPr>
            <p:nvPr/>
          </p:nvGrpSpPr>
          <p:grpSpPr bwMode="auto">
            <a:xfrm>
              <a:off x="3515" y="1520"/>
              <a:ext cx="906" cy="452"/>
              <a:chOff x="3515" y="1520"/>
              <a:chExt cx="906" cy="452"/>
            </a:xfrm>
          </p:grpSpPr>
          <p:grpSp>
            <p:nvGrpSpPr>
              <p:cNvPr id="51262" name="Group 79"/>
              <p:cNvGrpSpPr>
                <a:grpSpLocks/>
              </p:cNvGrpSpPr>
              <p:nvPr/>
            </p:nvGrpSpPr>
            <p:grpSpPr bwMode="auto">
              <a:xfrm>
                <a:off x="3515" y="1520"/>
                <a:ext cx="906" cy="226"/>
                <a:chOff x="3515" y="1520"/>
                <a:chExt cx="906" cy="226"/>
              </a:xfrm>
            </p:grpSpPr>
            <p:grpSp>
              <p:nvGrpSpPr>
                <p:cNvPr id="51269" name="Group 80"/>
                <p:cNvGrpSpPr>
                  <a:grpSpLocks/>
                </p:cNvGrpSpPr>
                <p:nvPr/>
              </p:nvGrpSpPr>
              <p:grpSpPr bwMode="auto">
                <a:xfrm>
                  <a:off x="3515" y="1520"/>
                  <a:ext cx="453" cy="226"/>
                  <a:chOff x="3515" y="1520"/>
                  <a:chExt cx="453" cy="226"/>
                </a:xfrm>
              </p:grpSpPr>
              <p:sp>
                <p:nvSpPr>
                  <p:cNvPr id="51273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3515" y="1520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274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3742" y="1520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1270" name="Group 83"/>
                <p:cNvGrpSpPr>
                  <a:grpSpLocks/>
                </p:cNvGrpSpPr>
                <p:nvPr/>
              </p:nvGrpSpPr>
              <p:grpSpPr bwMode="auto">
                <a:xfrm>
                  <a:off x="3969" y="1520"/>
                  <a:ext cx="452" cy="226"/>
                  <a:chOff x="3969" y="1520"/>
                  <a:chExt cx="452" cy="226"/>
                </a:xfrm>
              </p:grpSpPr>
              <p:sp>
                <p:nvSpPr>
                  <p:cNvPr id="51271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3969" y="1520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272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4195" y="1520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1263" name="Group 86"/>
              <p:cNvGrpSpPr>
                <a:grpSpLocks/>
              </p:cNvGrpSpPr>
              <p:nvPr/>
            </p:nvGrpSpPr>
            <p:grpSpPr bwMode="auto">
              <a:xfrm>
                <a:off x="3515" y="1746"/>
                <a:ext cx="453" cy="226"/>
                <a:chOff x="3515" y="1746"/>
                <a:chExt cx="453" cy="226"/>
              </a:xfrm>
            </p:grpSpPr>
            <p:sp>
              <p:nvSpPr>
                <p:cNvPr id="51267" name="Rectangle 87"/>
                <p:cNvSpPr>
                  <a:spLocks noChangeArrowheads="1"/>
                </p:cNvSpPr>
                <p:nvPr/>
              </p:nvSpPr>
              <p:spPr bwMode="auto">
                <a:xfrm flipH="1">
                  <a:off x="3742" y="174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268" name="Rectangle 88"/>
                <p:cNvSpPr>
                  <a:spLocks noChangeArrowheads="1"/>
                </p:cNvSpPr>
                <p:nvPr/>
              </p:nvSpPr>
              <p:spPr bwMode="auto">
                <a:xfrm flipH="1">
                  <a:off x="3515" y="174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1264" name="Group 89"/>
              <p:cNvGrpSpPr>
                <a:grpSpLocks/>
              </p:cNvGrpSpPr>
              <p:nvPr/>
            </p:nvGrpSpPr>
            <p:grpSpPr bwMode="auto">
              <a:xfrm>
                <a:off x="3969" y="1746"/>
                <a:ext cx="452" cy="226"/>
                <a:chOff x="3969" y="1746"/>
                <a:chExt cx="452" cy="226"/>
              </a:xfrm>
            </p:grpSpPr>
            <p:sp>
              <p:nvSpPr>
                <p:cNvPr id="51265" name="Rectangle 90"/>
                <p:cNvSpPr>
                  <a:spLocks noChangeArrowheads="1"/>
                </p:cNvSpPr>
                <p:nvPr/>
              </p:nvSpPr>
              <p:spPr bwMode="auto">
                <a:xfrm flipH="1">
                  <a:off x="4195" y="174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266" name="Rectangle 91"/>
                <p:cNvSpPr>
                  <a:spLocks noChangeArrowheads="1"/>
                </p:cNvSpPr>
                <p:nvPr/>
              </p:nvSpPr>
              <p:spPr bwMode="auto">
                <a:xfrm flipH="1">
                  <a:off x="3969" y="174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</p:grpSp>
      <p:pic>
        <p:nvPicPr>
          <p:cNvPr id="51219" name="Picture 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5" y="1701800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20" name="Picture 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8" y="2062163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21" name="Picture 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0" y="2422525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22" name="Picture 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8" y="2782888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4672" name="Rectangle 96"/>
          <p:cNvSpPr>
            <a:spLocks noChangeArrowheads="1"/>
          </p:cNvSpPr>
          <p:nvPr/>
        </p:nvSpPr>
        <p:spPr bwMode="auto">
          <a:xfrm>
            <a:off x="5272088" y="2362200"/>
            <a:ext cx="2162175" cy="869950"/>
          </a:xfrm>
          <a:prstGeom prst="rect">
            <a:avLst/>
          </a:prstGeom>
          <a:noFill/>
          <a:ln w="381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grpSp>
        <p:nvGrpSpPr>
          <p:cNvPr id="57414" name="Group 97"/>
          <p:cNvGrpSpPr>
            <a:grpSpLocks/>
          </p:cNvGrpSpPr>
          <p:nvPr/>
        </p:nvGrpSpPr>
        <p:grpSpPr bwMode="auto">
          <a:xfrm>
            <a:off x="3743325" y="4284663"/>
            <a:ext cx="1439863" cy="1438275"/>
            <a:chOff x="2358" y="2699"/>
            <a:chExt cx="907" cy="906"/>
          </a:xfrm>
        </p:grpSpPr>
        <p:grpSp>
          <p:nvGrpSpPr>
            <p:cNvPr id="51232" name="Group 98"/>
            <p:cNvGrpSpPr>
              <a:grpSpLocks/>
            </p:cNvGrpSpPr>
            <p:nvPr/>
          </p:nvGrpSpPr>
          <p:grpSpPr bwMode="auto">
            <a:xfrm>
              <a:off x="2358" y="2699"/>
              <a:ext cx="907" cy="453"/>
              <a:chOff x="2358" y="2699"/>
              <a:chExt cx="907" cy="453"/>
            </a:xfrm>
          </p:grpSpPr>
          <p:grpSp>
            <p:nvGrpSpPr>
              <p:cNvPr id="51247" name="Group 99"/>
              <p:cNvGrpSpPr>
                <a:grpSpLocks/>
              </p:cNvGrpSpPr>
              <p:nvPr/>
            </p:nvGrpSpPr>
            <p:grpSpPr bwMode="auto">
              <a:xfrm>
                <a:off x="2359" y="2699"/>
                <a:ext cx="906" cy="226"/>
                <a:chOff x="2359" y="2699"/>
                <a:chExt cx="906" cy="226"/>
              </a:xfrm>
            </p:grpSpPr>
            <p:grpSp>
              <p:nvGrpSpPr>
                <p:cNvPr id="51254" name="Group 100"/>
                <p:cNvGrpSpPr>
                  <a:grpSpLocks/>
                </p:cNvGrpSpPr>
                <p:nvPr/>
              </p:nvGrpSpPr>
              <p:grpSpPr bwMode="auto">
                <a:xfrm>
                  <a:off x="2359" y="2699"/>
                  <a:ext cx="453" cy="226"/>
                  <a:chOff x="2359" y="2699"/>
                  <a:chExt cx="453" cy="226"/>
                </a:xfrm>
              </p:grpSpPr>
              <p:sp>
                <p:nvSpPr>
                  <p:cNvPr id="51258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2359" y="2699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259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2586" y="2699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1255" name="Group 103"/>
                <p:cNvGrpSpPr>
                  <a:grpSpLocks/>
                </p:cNvGrpSpPr>
                <p:nvPr/>
              </p:nvGrpSpPr>
              <p:grpSpPr bwMode="auto">
                <a:xfrm>
                  <a:off x="2813" y="2699"/>
                  <a:ext cx="452" cy="226"/>
                  <a:chOff x="2813" y="2699"/>
                  <a:chExt cx="452" cy="226"/>
                </a:xfrm>
              </p:grpSpPr>
              <p:sp>
                <p:nvSpPr>
                  <p:cNvPr id="51256" name="Rectangle 104"/>
                  <p:cNvSpPr>
                    <a:spLocks noChangeArrowheads="1"/>
                  </p:cNvSpPr>
                  <p:nvPr/>
                </p:nvSpPr>
                <p:spPr bwMode="auto">
                  <a:xfrm>
                    <a:off x="2813" y="2699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257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3039" y="2699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1248" name="Group 106"/>
              <p:cNvGrpSpPr>
                <a:grpSpLocks/>
              </p:cNvGrpSpPr>
              <p:nvPr/>
            </p:nvGrpSpPr>
            <p:grpSpPr bwMode="auto">
              <a:xfrm>
                <a:off x="2358" y="2926"/>
                <a:ext cx="453" cy="226"/>
                <a:chOff x="2358" y="2926"/>
                <a:chExt cx="453" cy="226"/>
              </a:xfrm>
            </p:grpSpPr>
            <p:sp>
              <p:nvSpPr>
                <p:cNvPr id="51252" name="Rectangle 107"/>
                <p:cNvSpPr>
                  <a:spLocks noChangeArrowheads="1"/>
                </p:cNvSpPr>
                <p:nvPr/>
              </p:nvSpPr>
              <p:spPr bwMode="auto">
                <a:xfrm flipH="1">
                  <a:off x="2585" y="292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253" name="Rectangle 108"/>
                <p:cNvSpPr>
                  <a:spLocks noChangeArrowheads="1"/>
                </p:cNvSpPr>
                <p:nvPr/>
              </p:nvSpPr>
              <p:spPr bwMode="auto">
                <a:xfrm flipH="1">
                  <a:off x="2358" y="292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1249" name="Group 109"/>
              <p:cNvGrpSpPr>
                <a:grpSpLocks/>
              </p:cNvGrpSpPr>
              <p:nvPr/>
            </p:nvGrpSpPr>
            <p:grpSpPr bwMode="auto">
              <a:xfrm>
                <a:off x="2812" y="2926"/>
                <a:ext cx="453" cy="226"/>
                <a:chOff x="2812" y="2926"/>
                <a:chExt cx="453" cy="226"/>
              </a:xfrm>
            </p:grpSpPr>
            <p:sp>
              <p:nvSpPr>
                <p:cNvPr id="51250" name="Rectangle 110"/>
                <p:cNvSpPr>
                  <a:spLocks noChangeArrowheads="1"/>
                </p:cNvSpPr>
                <p:nvPr/>
              </p:nvSpPr>
              <p:spPr bwMode="auto">
                <a:xfrm flipH="1">
                  <a:off x="3039" y="292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251" name="Rectangle 111"/>
                <p:cNvSpPr>
                  <a:spLocks noChangeArrowheads="1"/>
                </p:cNvSpPr>
                <p:nvPr/>
              </p:nvSpPr>
              <p:spPr bwMode="auto">
                <a:xfrm flipH="1">
                  <a:off x="2812" y="292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  <p:grpSp>
          <p:nvGrpSpPr>
            <p:cNvPr id="51233" name="Group 112"/>
            <p:cNvGrpSpPr>
              <a:grpSpLocks/>
            </p:cNvGrpSpPr>
            <p:nvPr/>
          </p:nvGrpSpPr>
          <p:grpSpPr bwMode="auto">
            <a:xfrm>
              <a:off x="2358" y="3153"/>
              <a:ext cx="907" cy="452"/>
              <a:chOff x="2358" y="3153"/>
              <a:chExt cx="907" cy="452"/>
            </a:xfrm>
          </p:grpSpPr>
          <p:grpSp>
            <p:nvGrpSpPr>
              <p:cNvPr id="51234" name="Group 113"/>
              <p:cNvGrpSpPr>
                <a:grpSpLocks/>
              </p:cNvGrpSpPr>
              <p:nvPr/>
            </p:nvGrpSpPr>
            <p:grpSpPr bwMode="auto">
              <a:xfrm>
                <a:off x="2359" y="3153"/>
                <a:ext cx="906" cy="226"/>
                <a:chOff x="2359" y="3153"/>
                <a:chExt cx="906" cy="226"/>
              </a:xfrm>
            </p:grpSpPr>
            <p:grpSp>
              <p:nvGrpSpPr>
                <p:cNvPr id="51241" name="Group 114"/>
                <p:cNvGrpSpPr>
                  <a:grpSpLocks/>
                </p:cNvGrpSpPr>
                <p:nvPr/>
              </p:nvGrpSpPr>
              <p:grpSpPr bwMode="auto">
                <a:xfrm>
                  <a:off x="2359" y="3153"/>
                  <a:ext cx="453" cy="226"/>
                  <a:chOff x="2359" y="3153"/>
                  <a:chExt cx="453" cy="226"/>
                </a:xfrm>
              </p:grpSpPr>
              <p:sp>
                <p:nvSpPr>
                  <p:cNvPr id="51245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2359" y="315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246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2586" y="315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1242" name="Group 117"/>
                <p:cNvGrpSpPr>
                  <a:grpSpLocks/>
                </p:cNvGrpSpPr>
                <p:nvPr/>
              </p:nvGrpSpPr>
              <p:grpSpPr bwMode="auto">
                <a:xfrm>
                  <a:off x="2813" y="3153"/>
                  <a:ext cx="452" cy="226"/>
                  <a:chOff x="2813" y="3153"/>
                  <a:chExt cx="452" cy="226"/>
                </a:xfrm>
              </p:grpSpPr>
              <p:sp>
                <p:nvSpPr>
                  <p:cNvPr id="51243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2813" y="315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1244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3039" y="315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1235" name="Group 120"/>
              <p:cNvGrpSpPr>
                <a:grpSpLocks/>
              </p:cNvGrpSpPr>
              <p:nvPr/>
            </p:nvGrpSpPr>
            <p:grpSpPr bwMode="auto">
              <a:xfrm>
                <a:off x="2358" y="3379"/>
                <a:ext cx="453" cy="226"/>
                <a:chOff x="2358" y="3379"/>
                <a:chExt cx="453" cy="226"/>
              </a:xfrm>
            </p:grpSpPr>
            <p:sp>
              <p:nvSpPr>
                <p:cNvPr id="51239" name="Rectangle 121"/>
                <p:cNvSpPr>
                  <a:spLocks noChangeArrowheads="1"/>
                </p:cNvSpPr>
                <p:nvPr/>
              </p:nvSpPr>
              <p:spPr bwMode="auto">
                <a:xfrm flipH="1">
                  <a:off x="2585" y="3379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240" name="Rectangle 122"/>
                <p:cNvSpPr>
                  <a:spLocks noChangeArrowheads="1"/>
                </p:cNvSpPr>
                <p:nvPr/>
              </p:nvSpPr>
              <p:spPr bwMode="auto">
                <a:xfrm flipH="1">
                  <a:off x="2358" y="3379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1236" name="Group 123"/>
              <p:cNvGrpSpPr>
                <a:grpSpLocks/>
              </p:cNvGrpSpPr>
              <p:nvPr/>
            </p:nvGrpSpPr>
            <p:grpSpPr bwMode="auto">
              <a:xfrm>
                <a:off x="2812" y="3379"/>
                <a:ext cx="453" cy="226"/>
                <a:chOff x="2812" y="3379"/>
                <a:chExt cx="453" cy="226"/>
              </a:xfrm>
            </p:grpSpPr>
            <p:sp>
              <p:nvSpPr>
                <p:cNvPr id="51237" name="Rectangle 124"/>
                <p:cNvSpPr>
                  <a:spLocks noChangeArrowheads="1"/>
                </p:cNvSpPr>
                <p:nvPr/>
              </p:nvSpPr>
              <p:spPr bwMode="auto">
                <a:xfrm flipH="1">
                  <a:off x="3039" y="3379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1238" name="Rectangle 125"/>
                <p:cNvSpPr>
                  <a:spLocks noChangeArrowheads="1"/>
                </p:cNvSpPr>
                <p:nvPr/>
              </p:nvSpPr>
              <p:spPr bwMode="auto">
                <a:xfrm flipH="1">
                  <a:off x="2812" y="3379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</p:grpSp>
      <p:pic>
        <p:nvPicPr>
          <p:cNvPr id="25625" name="Picture 1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284663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5626" name="Picture 1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588" y="4654550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5627" name="Picture 1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600" y="5014913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5628" name="Picture 1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38" y="5375275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31" name="130 Elipse"/>
          <p:cNvSpPr>
            <a:spLocks noChangeArrowheads="1"/>
          </p:cNvSpPr>
          <p:nvPr/>
        </p:nvSpPr>
        <p:spPr bwMode="auto">
          <a:xfrm>
            <a:off x="3643313" y="3571875"/>
            <a:ext cx="500062" cy="5000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132" name="131 Elipse"/>
          <p:cNvSpPr>
            <a:spLocks noChangeArrowheads="1"/>
          </p:cNvSpPr>
          <p:nvPr/>
        </p:nvSpPr>
        <p:spPr bwMode="auto">
          <a:xfrm>
            <a:off x="8072438" y="3500438"/>
            <a:ext cx="500062" cy="5000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133" name="132 Elipse"/>
          <p:cNvSpPr>
            <a:spLocks noChangeArrowheads="1"/>
          </p:cNvSpPr>
          <p:nvPr/>
        </p:nvSpPr>
        <p:spPr bwMode="auto">
          <a:xfrm>
            <a:off x="6286500" y="6072188"/>
            <a:ext cx="500063" cy="5000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12986385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35" grpId="0"/>
      <p:bldP spid="24636" grpId="0" animBg="1"/>
      <p:bldP spid="24637" grpId="0" animBg="1"/>
      <p:bldP spid="24638" grpId="0" animBg="1"/>
      <p:bldP spid="24672" grpId="0" animBg="1"/>
      <p:bldP spid="131" grpId="0" animBg="1"/>
      <p:bldP spid="132" grpId="0" animBg="1"/>
      <p:bldP spid="13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Cruce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052736"/>
            <a:ext cx="7769225" cy="1120775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>
                <a:solidFill>
                  <a:srgbClr val="FF0000"/>
                </a:solidFill>
              </a:rPr>
              <a:t>¿C</a:t>
            </a:r>
            <a:r>
              <a:rPr lang="es-ES" altLang="es-ES_tradnl" dirty="0" err="1">
                <a:solidFill>
                  <a:srgbClr val="FF0000"/>
                </a:solidFill>
              </a:rPr>
              <a:t>ómo</a:t>
            </a:r>
            <a:r>
              <a:rPr lang="es-ES" altLang="es-ES_tradnl" dirty="0">
                <a:solidFill>
                  <a:srgbClr val="FF0000"/>
                </a:solidFill>
              </a:rPr>
              <a:t> sería un operador de cruce para el problema de</a:t>
            </a:r>
            <a:r>
              <a:rPr lang="es-ES_tradnl" altLang="es-ES_tradnl" dirty="0">
                <a:solidFill>
                  <a:srgbClr val="FF0000"/>
                </a:solidFill>
              </a:rPr>
              <a:t>l viajante?</a:t>
            </a:r>
          </a:p>
        </p:txBody>
      </p:sp>
      <p:grpSp>
        <p:nvGrpSpPr>
          <p:cNvPr id="52228" name="Group 3"/>
          <p:cNvGrpSpPr>
            <a:grpSpLocks/>
          </p:cNvGrpSpPr>
          <p:nvPr/>
        </p:nvGrpSpPr>
        <p:grpSpPr bwMode="auto">
          <a:xfrm>
            <a:off x="2016125" y="1534344"/>
            <a:ext cx="5902325" cy="866775"/>
            <a:chOff x="1270" y="1497"/>
            <a:chExt cx="3718" cy="546"/>
          </a:xfrm>
        </p:grpSpPr>
        <p:sp>
          <p:nvSpPr>
            <p:cNvPr id="52241" name="Text Box 4"/>
            <p:cNvSpPr txBox="1">
              <a:spLocks noChangeArrowheads="1"/>
            </p:cNvSpPr>
            <p:nvPr/>
          </p:nvSpPr>
          <p:spPr bwMode="auto">
            <a:xfrm>
              <a:off x="1270" y="1497"/>
              <a:ext cx="3719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eaLnBrk="1" hangingPunct="1"/>
              <a:r>
                <a:rPr lang="es-ES_tradnl" altLang="es-ES_tradnl" sz="1800">
                  <a:solidFill>
                    <a:srgbClr val="000000"/>
                  </a:solidFill>
                </a:rPr>
                <a:t>[ </a:t>
              </a:r>
              <a:r>
                <a:rPr lang="es-ES_tradnl" altLang="es-ES_tradnl" sz="2000">
                  <a:solidFill>
                    <a:srgbClr val="000000"/>
                  </a:solidFill>
                </a:rPr>
                <a:t>  ciudad</a:t>
              </a:r>
              <a:r>
                <a:rPr lang="es-ES_tradnl" altLang="es-ES_tradnl" sz="2000" baseline="-33000">
                  <a:solidFill>
                    <a:srgbClr val="000000"/>
                  </a:solidFill>
                </a:rPr>
                <a:t>1</a:t>
              </a:r>
              <a:r>
                <a:rPr lang="es-ES_tradnl" altLang="es-ES_tradnl" sz="1800">
                  <a:solidFill>
                    <a:srgbClr val="000000"/>
                  </a:solidFill>
                </a:rPr>
                <a:t>   </a:t>
              </a:r>
              <a:r>
                <a:rPr lang="es-ES_tradnl" altLang="es-ES_tradnl" sz="2000">
                  <a:solidFill>
                    <a:srgbClr val="000000"/>
                  </a:solidFill>
                </a:rPr>
                <a:t>  ciudad</a:t>
              </a:r>
              <a:r>
                <a:rPr lang="es-ES_tradnl" altLang="es-ES_tradnl" sz="2000" baseline="-33000">
                  <a:solidFill>
                    <a:srgbClr val="000000"/>
                  </a:solidFill>
                </a:rPr>
                <a:t>2</a:t>
              </a:r>
              <a:r>
                <a:rPr lang="es-ES_tradnl" altLang="es-ES_tradnl" sz="1800">
                  <a:solidFill>
                    <a:srgbClr val="000000"/>
                  </a:solidFill>
                </a:rPr>
                <a:t>   </a:t>
              </a:r>
              <a:r>
                <a:rPr lang="es-ES_tradnl" altLang="es-ES_tradnl" sz="2000">
                  <a:solidFill>
                    <a:srgbClr val="000000"/>
                  </a:solidFill>
                </a:rPr>
                <a:t>   ciudad</a:t>
              </a:r>
              <a:r>
                <a:rPr lang="es-ES_tradnl" altLang="es-ES_tradnl" sz="2000" baseline="-33000">
                  <a:solidFill>
                    <a:srgbClr val="000000"/>
                  </a:solidFill>
                </a:rPr>
                <a:t>3</a:t>
              </a:r>
              <a:r>
                <a:rPr lang="es-ES_tradnl" altLang="es-ES_tradnl" sz="1800">
                  <a:solidFill>
                    <a:srgbClr val="000000"/>
                  </a:solidFill>
                </a:rPr>
                <a:t>    </a:t>
              </a:r>
              <a:r>
                <a:rPr lang="es-ES_tradnl" altLang="es-ES_tradnl" sz="2000">
                  <a:solidFill>
                    <a:srgbClr val="000000"/>
                  </a:solidFill>
                </a:rPr>
                <a:t>...</a:t>
              </a:r>
              <a:r>
                <a:rPr lang="es-ES_tradnl" altLang="es-ES_tradnl" sz="1800">
                  <a:solidFill>
                    <a:srgbClr val="000000"/>
                  </a:solidFill>
                </a:rPr>
                <a:t>   </a:t>
              </a:r>
              <a:r>
                <a:rPr lang="es-ES_tradnl" altLang="es-ES_tradnl" sz="2000">
                  <a:solidFill>
                    <a:srgbClr val="000000"/>
                  </a:solidFill>
                </a:rPr>
                <a:t>  ciudad</a:t>
              </a:r>
              <a:r>
                <a:rPr lang="es-ES_tradnl" altLang="es-ES_tradnl" sz="2000" baseline="-33000">
                  <a:solidFill>
                    <a:srgbClr val="000000"/>
                  </a:solidFill>
                </a:rPr>
                <a:t>N</a:t>
              </a:r>
              <a:r>
                <a:rPr lang="es-ES_tradnl" altLang="es-ES_tradnl" sz="1800">
                  <a:solidFill>
                    <a:srgbClr val="000000"/>
                  </a:solidFill>
                </a:rPr>
                <a:t>  ]</a:t>
              </a:r>
            </a:p>
          </p:txBody>
        </p:sp>
        <p:sp>
          <p:nvSpPr>
            <p:cNvPr id="52242" name="Text Box 5"/>
            <p:cNvSpPr txBox="1">
              <a:spLocks noChangeArrowheads="1"/>
            </p:cNvSpPr>
            <p:nvPr/>
          </p:nvSpPr>
          <p:spPr bwMode="auto">
            <a:xfrm>
              <a:off x="1361" y="1814"/>
              <a:ext cx="680" cy="23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/>
              <a:r>
                <a:rPr lang="es-ES_tradnl" altLang="es-ES_tradnl" sz="1800">
                  <a:solidFill>
                    <a:srgbClr val="000000"/>
                  </a:solidFill>
                </a:rPr>
                <a:t>Bilbao</a:t>
              </a:r>
            </a:p>
          </p:txBody>
        </p:sp>
        <p:sp>
          <p:nvSpPr>
            <p:cNvPr id="52243" name="Text Box 6"/>
            <p:cNvSpPr txBox="1">
              <a:spLocks noChangeArrowheads="1"/>
            </p:cNvSpPr>
            <p:nvPr/>
          </p:nvSpPr>
          <p:spPr bwMode="auto">
            <a:xfrm>
              <a:off x="2064" y="1814"/>
              <a:ext cx="680" cy="23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/>
              <a:r>
                <a:rPr lang="es-ES_tradnl" altLang="es-ES_tradnl" sz="1800">
                  <a:solidFill>
                    <a:srgbClr val="000000"/>
                  </a:solidFill>
                </a:rPr>
                <a:t>Sevilla</a:t>
              </a:r>
            </a:p>
          </p:txBody>
        </p:sp>
        <p:sp>
          <p:nvSpPr>
            <p:cNvPr id="52244" name="Text Box 7"/>
            <p:cNvSpPr txBox="1">
              <a:spLocks noChangeArrowheads="1"/>
            </p:cNvSpPr>
            <p:nvPr/>
          </p:nvSpPr>
          <p:spPr bwMode="auto">
            <a:xfrm>
              <a:off x="2767" y="1814"/>
              <a:ext cx="680" cy="23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/>
              <a:r>
                <a:rPr lang="es-ES_tradnl" altLang="es-ES_tradnl" sz="1800">
                  <a:solidFill>
                    <a:srgbClr val="000000"/>
                  </a:solidFill>
                </a:rPr>
                <a:t>Madrid</a:t>
              </a:r>
            </a:p>
          </p:txBody>
        </p:sp>
        <p:sp>
          <p:nvSpPr>
            <p:cNvPr id="52245" name="Text Box 8"/>
            <p:cNvSpPr txBox="1">
              <a:spLocks noChangeArrowheads="1"/>
            </p:cNvSpPr>
            <p:nvPr/>
          </p:nvSpPr>
          <p:spPr bwMode="auto">
            <a:xfrm>
              <a:off x="3696" y="1814"/>
              <a:ext cx="680" cy="23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1pPr>
              <a:lvl2pPr marL="742950" indent="-28575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2pPr>
              <a:lvl3pPr marL="11430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3pPr>
              <a:lvl4pPr marL="16002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4pPr>
              <a:lvl5pPr marL="2057400" indent="-228600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DejaVu Sans" charset="0"/>
                  <a:cs typeface="DejaVu Sans" charset="0"/>
                </a:defRPr>
              </a:lvl9pPr>
            </a:lstStyle>
            <a:p>
              <a:pPr algn="ctr" eaLnBrk="1" hangingPunct="1"/>
              <a:r>
                <a:rPr lang="es-ES_tradnl" altLang="es-ES_tradnl" sz="1800">
                  <a:solidFill>
                    <a:srgbClr val="000000"/>
                  </a:solidFill>
                </a:rPr>
                <a:t>Soria</a:t>
              </a:r>
            </a:p>
          </p:txBody>
        </p:sp>
      </p:grpSp>
      <p:sp>
        <p:nvSpPr>
          <p:cNvPr id="52229" name="Text Box 9"/>
          <p:cNvSpPr txBox="1">
            <a:spLocks noChangeArrowheads="1"/>
          </p:cNvSpPr>
          <p:nvPr/>
        </p:nvSpPr>
        <p:spPr bwMode="auto">
          <a:xfrm>
            <a:off x="2016125" y="2578919"/>
            <a:ext cx="59039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800">
                <a:solidFill>
                  <a:srgbClr val="000000"/>
                </a:solidFill>
              </a:rPr>
              <a:t>[ </a:t>
            </a:r>
            <a:r>
              <a:rPr lang="es-ES_tradnl" altLang="es-ES_tradnl" sz="200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>
                <a:solidFill>
                  <a:srgbClr val="000000"/>
                </a:solidFill>
              </a:rPr>
              <a:t>1</a:t>
            </a:r>
            <a:r>
              <a:rPr lang="es-ES_tradnl" altLang="es-ES_tradnl" sz="1800">
                <a:solidFill>
                  <a:srgbClr val="000000"/>
                </a:solidFill>
              </a:rPr>
              <a:t>   </a:t>
            </a:r>
            <a:r>
              <a:rPr lang="es-ES_tradnl" altLang="es-ES_tradnl" sz="200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>
                <a:solidFill>
                  <a:srgbClr val="000000"/>
                </a:solidFill>
              </a:rPr>
              <a:t>2</a:t>
            </a:r>
            <a:r>
              <a:rPr lang="es-ES_tradnl" altLang="es-ES_tradnl" sz="1800">
                <a:solidFill>
                  <a:srgbClr val="000000"/>
                </a:solidFill>
              </a:rPr>
              <a:t>   </a:t>
            </a:r>
            <a:r>
              <a:rPr lang="es-ES_tradnl" altLang="es-ES_tradnl" sz="2000">
                <a:solidFill>
                  <a:srgbClr val="000000"/>
                </a:solidFill>
              </a:rPr>
              <a:t>   ciudad</a:t>
            </a:r>
            <a:r>
              <a:rPr lang="es-ES_tradnl" altLang="es-ES_tradnl" sz="2000" baseline="-33000">
                <a:solidFill>
                  <a:srgbClr val="000000"/>
                </a:solidFill>
              </a:rPr>
              <a:t>3</a:t>
            </a:r>
            <a:r>
              <a:rPr lang="es-ES_tradnl" altLang="es-ES_tradnl" sz="1800">
                <a:solidFill>
                  <a:srgbClr val="000000"/>
                </a:solidFill>
              </a:rPr>
              <a:t>    </a:t>
            </a:r>
            <a:r>
              <a:rPr lang="es-ES_tradnl" altLang="es-ES_tradnl" sz="2000">
                <a:solidFill>
                  <a:srgbClr val="000000"/>
                </a:solidFill>
              </a:rPr>
              <a:t>...</a:t>
            </a:r>
            <a:r>
              <a:rPr lang="es-ES_tradnl" altLang="es-ES_tradnl" sz="1800">
                <a:solidFill>
                  <a:srgbClr val="000000"/>
                </a:solidFill>
              </a:rPr>
              <a:t>   </a:t>
            </a:r>
            <a:r>
              <a:rPr lang="es-ES_tradnl" altLang="es-ES_tradnl" sz="200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>
                <a:solidFill>
                  <a:srgbClr val="000000"/>
                </a:solidFill>
              </a:rPr>
              <a:t>N</a:t>
            </a:r>
            <a:r>
              <a:rPr lang="es-ES_tradnl" altLang="es-ES_tradnl" sz="1800">
                <a:solidFill>
                  <a:srgbClr val="000000"/>
                </a:solidFill>
              </a:rPr>
              <a:t>  ]</a:t>
            </a:r>
          </a:p>
        </p:txBody>
      </p:sp>
      <p:sp>
        <p:nvSpPr>
          <p:cNvPr id="52230" name="Text Box 10"/>
          <p:cNvSpPr txBox="1">
            <a:spLocks noChangeArrowheads="1"/>
          </p:cNvSpPr>
          <p:nvPr/>
        </p:nvSpPr>
        <p:spPr bwMode="auto">
          <a:xfrm>
            <a:off x="2160588" y="3082156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Lugo</a:t>
            </a:r>
          </a:p>
        </p:txBody>
      </p:sp>
      <p:sp>
        <p:nvSpPr>
          <p:cNvPr id="52231" name="Text Box 11"/>
          <p:cNvSpPr txBox="1">
            <a:spLocks noChangeArrowheads="1"/>
          </p:cNvSpPr>
          <p:nvPr/>
        </p:nvSpPr>
        <p:spPr bwMode="auto">
          <a:xfrm>
            <a:off x="3276600" y="3082156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Madrid</a:t>
            </a:r>
          </a:p>
        </p:txBody>
      </p:sp>
      <p:sp>
        <p:nvSpPr>
          <p:cNvPr id="52232" name="Text Box 12"/>
          <p:cNvSpPr txBox="1">
            <a:spLocks noChangeArrowheads="1"/>
          </p:cNvSpPr>
          <p:nvPr/>
        </p:nvSpPr>
        <p:spPr bwMode="auto">
          <a:xfrm>
            <a:off x="4392613" y="3082156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Sevilla</a:t>
            </a:r>
          </a:p>
        </p:txBody>
      </p:sp>
      <p:sp>
        <p:nvSpPr>
          <p:cNvPr id="52233" name="Text Box 13"/>
          <p:cNvSpPr txBox="1">
            <a:spLocks noChangeArrowheads="1"/>
          </p:cNvSpPr>
          <p:nvPr/>
        </p:nvSpPr>
        <p:spPr bwMode="auto">
          <a:xfrm>
            <a:off x="5867400" y="3082156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Vigo</a:t>
            </a:r>
          </a:p>
        </p:txBody>
      </p:sp>
      <p:sp>
        <p:nvSpPr>
          <p:cNvPr id="52234" name="Line 14"/>
          <p:cNvSpPr>
            <a:spLocks noChangeShapeType="1"/>
          </p:cNvSpPr>
          <p:nvPr/>
        </p:nvSpPr>
        <p:spPr bwMode="auto">
          <a:xfrm>
            <a:off x="4392613" y="1785169"/>
            <a:ext cx="1587" cy="1800225"/>
          </a:xfrm>
          <a:prstGeom prst="line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26635" name="Text Box 15"/>
          <p:cNvSpPr txBox="1">
            <a:spLocks noChangeArrowheads="1"/>
          </p:cNvSpPr>
          <p:nvPr/>
        </p:nvSpPr>
        <p:spPr bwMode="auto">
          <a:xfrm>
            <a:off x="2016125" y="3802881"/>
            <a:ext cx="59039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800">
                <a:solidFill>
                  <a:srgbClr val="000000"/>
                </a:solidFill>
              </a:rPr>
              <a:t>[ </a:t>
            </a:r>
            <a:r>
              <a:rPr lang="es-ES_tradnl" altLang="es-ES_tradnl" sz="200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>
                <a:solidFill>
                  <a:srgbClr val="000000"/>
                </a:solidFill>
              </a:rPr>
              <a:t>1</a:t>
            </a:r>
            <a:r>
              <a:rPr lang="es-ES_tradnl" altLang="es-ES_tradnl" sz="1800">
                <a:solidFill>
                  <a:srgbClr val="000000"/>
                </a:solidFill>
              </a:rPr>
              <a:t>   </a:t>
            </a:r>
            <a:r>
              <a:rPr lang="es-ES_tradnl" altLang="es-ES_tradnl" sz="200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>
                <a:solidFill>
                  <a:srgbClr val="000000"/>
                </a:solidFill>
              </a:rPr>
              <a:t>2</a:t>
            </a:r>
            <a:r>
              <a:rPr lang="es-ES_tradnl" altLang="es-ES_tradnl" sz="1800">
                <a:solidFill>
                  <a:srgbClr val="000000"/>
                </a:solidFill>
              </a:rPr>
              <a:t>   </a:t>
            </a:r>
            <a:r>
              <a:rPr lang="es-ES_tradnl" altLang="es-ES_tradnl" sz="2000">
                <a:solidFill>
                  <a:srgbClr val="000000"/>
                </a:solidFill>
              </a:rPr>
              <a:t>   ciudad</a:t>
            </a:r>
            <a:r>
              <a:rPr lang="es-ES_tradnl" altLang="es-ES_tradnl" sz="2000" baseline="-33000">
                <a:solidFill>
                  <a:srgbClr val="000000"/>
                </a:solidFill>
              </a:rPr>
              <a:t>3</a:t>
            </a:r>
            <a:r>
              <a:rPr lang="es-ES_tradnl" altLang="es-ES_tradnl" sz="1800">
                <a:solidFill>
                  <a:srgbClr val="000000"/>
                </a:solidFill>
              </a:rPr>
              <a:t>    </a:t>
            </a:r>
            <a:r>
              <a:rPr lang="es-ES_tradnl" altLang="es-ES_tradnl" sz="2000">
                <a:solidFill>
                  <a:srgbClr val="000000"/>
                </a:solidFill>
              </a:rPr>
              <a:t>...</a:t>
            </a:r>
            <a:r>
              <a:rPr lang="es-ES_tradnl" altLang="es-ES_tradnl" sz="1800">
                <a:solidFill>
                  <a:srgbClr val="000000"/>
                </a:solidFill>
              </a:rPr>
              <a:t>   </a:t>
            </a:r>
            <a:r>
              <a:rPr lang="es-ES_tradnl" altLang="es-ES_tradnl" sz="200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>
                <a:solidFill>
                  <a:srgbClr val="000000"/>
                </a:solidFill>
              </a:rPr>
              <a:t>N</a:t>
            </a:r>
            <a:r>
              <a:rPr lang="es-ES_tradnl" altLang="es-ES_tradnl" sz="1800">
                <a:solidFill>
                  <a:srgbClr val="000000"/>
                </a:solidFill>
              </a:rPr>
              <a:t>  ]</a:t>
            </a:r>
          </a:p>
        </p:txBody>
      </p:sp>
      <p:sp>
        <p:nvSpPr>
          <p:cNvPr id="26636" name="Text Box 16"/>
          <p:cNvSpPr txBox="1">
            <a:spLocks noChangeArrowheads="1"/>
          </p:cNvSpPr>
          <p:nvPr/>
        </p:nvSpPr>
        <p:spPr bwMode="auto">
          <a:xfrm>
            <a:off x="2160588" y="4306119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Bilbao</a:t>
            </a:r>
          </a:p>
        </p:txBody>
      </p:sp>
      <p:sp>
        <p:nvSpPr>
          <p:cNvPr id="26637" name="Text Box 17"/>
          <p:cNvSpPr txBox="1">
            <a:spLocks noChangeArrowheads="1"/>
          </p:cNvSpPr>
          <p:nvPr/>
        </p:nvSpPr>
        <p:spPr bwMode="auto">
          <a:xfrm>
            <a:off x="3276600" y="4306119"/>
            <a:ext cx="1079500" cy="400050"/>
          </a:xfrm>
          <a:prstGeom prst="rect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8000" tIns="63000" rIns="108000" bIns="63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Sevilla</a:t>
            </a:r>
          </a:p>
        </p:txBody>
      </p:sp>
      <p:sp>
        <p:nvSpPr>
          <p:cNvPr id="26638" name="Text Box 18"/>
          <p:cNvSpPr txBox="1">
            <a:spLocks noChangeArrowheads="1"/>
          </p:cNvSpPr>
          <p:nvPr/>
        </p:nvSpPr>
        <p:spPr bwMode="auto">
          <a:xfrm>
            <a:off x="4392613" y="4306119"/>
            <a:ext cx="1079500" cy="400050"/>
          </a:xfrm>
          <a:prstGeom prst="rect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8000" tIns="63000" rIns="108000" bIns="63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Sevilla</a:t>
            </a:r>
          </a:p>
        </p:txBody>
      </p:sp>
      <p:sp>
        <p:nvSpPr>
          <p:cNvPr id="26639" name="Text Box 19"/>
          <p:cNvSpPr txBox="1">
            <a:spLocks noChangeArrowheads="1"/>
          </p:cNvSpPr>
          <p:nvPr/>
        </p:nvSpPr>
        <p:spPr bwMode="auto">
          <a:xfrm>
            <a:off x="5867400" y="4306119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Vigo</a:t>
            </a:r>
          </a:p>
        </p:txBody>
      </p:sp>
      <p:sp>
        <p:nvSpPr>
          <p:cNvPr id="26640" name="Text Box 20"/>
          <p:cNvSpPr txBox="1">
            <a:spLocks noChangeArrowheads="1"/>
          </p:cNvSpPr>
          <p:nvPr/>
        </p:nvSpPr>
        <p:spPr bwMode="auto">
          <a:xfrm>
            <a:off x="2339975" y="4882381"/>
            <a:ext cx="450056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FF0000"/>
                </a:solidFill>
              </a:rPr>
              <a:t>Hijo no consistente con la representación</a:t>
            </a: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1083468" y="5453881"/>
            <a:ext cx="776922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36550" indent="-33655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2000">
                <a:solidFill>
                  <a:srgbClr val="000000"/>
                </a:solidFill>
                <a:latin typeface="+mn-lt"/>
                <a:ea typeface="ＭＳ Ｐゴシック" charset="0"/>
                <a:cs typeface="+mn-cs"/>
              </a:defRPr>
            </a:lvl1pPr>
            <a:lvl2pPr marL="736600" indent="-27940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•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–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Char char="»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»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»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»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»"/>
              <a:defRPr sz="16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kern="0" dirty="0"/>
              <a:t>Un operador de cruce debe producir hijos consistentes con la representación</a:t>
            </a:r>
          </a:p>
        </p:txBody>
      </p:sp>
    </p:spTree>
    <p:extLst>
      <p:ext uri="{BB962C8B-B14F-4D97-AF65-F5344CB8AC3E}">
        <p14:creationId xmlns:p14="http://schemas.microsoft.com/office/powerpoint/2010/main" val="6674169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/>
      <p:bldP spid="52230" grpId="0" animBg="1"/>
      <p:bldP spid="52231" grpId="0" animBg="1"/>
      <p:bldP spid="52232" grpId="0" animBg="1"/>
      <p:bldP spid="52233" grpId="0" animBg="1"/>
      <p:bldP spid="52234" grpId="0" animBg="1"/>
      <p:bldP spid="26635" grpId="0"/>
      <p:bldP spid="26636" grpId="0" animBg="1"/>
      <p:bldP spid="26637" grpId="0" animBg="1"/>
      <p:bldP spid="26638" grpId="0" animBg="1"/>
      <p:bldP spid="26639" grpId="0" animBg="1"/>
      <p:bldP spid="2664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Evaluación de clasificadores binarios</a:t>
            </a:r>
          </a:p>
        </p:txBody>
      </p:sp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468313" y="1052736"/>
            <a:ext cx="7920111" cy="1673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342900" indent="-3429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r>
              <a:rPr lang="es-ES_tradnl" sz="180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Una t</a:t>
            </a:r>
            <a:r>
              <a:rPr lang="es-ES" sz="180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área muy habitual consiste en determinar si un caso dado tiene una determinada característica ➜ </a:t>
            </a:r>
            <a:r>
              <a:rPr lang="es-ES_tradnl" sz="18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clasificación</a:t>
            </a:r>
            <a:r>
              <a:rPr lang="es-ES" sz="18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 binaria</a:t>
            </a:r>
          </a:p>
          <a:p>
            <a:pPr marL="800100" lvl="1" indent="-342900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r>
              <a:rPr lang="es-ES" sz="180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p. e.: diagnostico de enfermedades; control industrial; control de calidad…</a:t>
            </a:r>
          </a:p>
          <a:p>
            <a:pPr marL="285750" indent="-285750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endParaRPr lang="es-ES_tradnl" sz="18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marL="285750" indent="-285750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r>
              <a:rPr lang="es-ES_tradnl" sz="1800" dirty="0" err="1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Evaluaci</a:t>
            </a:r>
            <a:r>
              <a:rPr lang="es-ES" sz="1800" dirty="0" err="1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ón</a:t>
            </a:r>
            <a:r>
              <a:rPr lang="es-ES" sz="180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 de un </a:t>
            </a:r>
            <a:r>
              <a:rPr lang="es-ES" sz="1800" dirty="0" err="1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clásificador</a:t>
            </a:r>
            <a:r>
              <a:rPr lang="es-ES" sz="180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 binario con un conjunto de ejemplos de prueba: </a:t>
            </a:r>
            <a:endParaRPr lang="es-ES_tradnl" sz="18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marL="739775" lvl="1" indent="-282575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endParaRPr lang="es-ES_tradnl" sz="18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marL="739775" lvl="1" indent="-282575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endParaRPr lang="es-ES_tradnl" sz="18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marL="739775" lvl="1" indent="-282575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endParaRPr lang="es-ES_tradnl" sz="18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marL="739775" lvl="1" indent="-282575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endParaRPr lang="es-ES_tradnl" sz="18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marL="739775" lvl="1" indent="-282575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endParaRPr lang="es-ES_tradnl" sz="18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marL="739775" lvl="1" indent="-282575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endParaRPr lang="es-ES_tradnl" sz="18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marL="282575" indent="-282575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endParaRPr lang="es-ES_tradnl" sz="18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grpSp>
        <p:nvGrpSpPr>
          <p:cNvPr id="93187" name="Group 3"/>
          <p:cNvGrpSpPr>
            <a:grpSpLocks/>
          </p:cNvGrpSpPr>
          <p:nvPr/>
        </p:nvGrpSpPr>
        <p:grpSpPr bwMode="auto">
          <a:xfrm>
            <a:off x="3865612" y="3212976"/>
            <a:ext cx="4824413" cy="1096963"/>
            <a:chOff x="852" y="2276"/>
            <a:chExt cx="3039" cy="691"/>
          </a:xfrm>
        </p:grpSpPr>
        <p:sp>
          <p:nvSpPr>
            <p:cNvPr id="93190" name="Rectangle 4"/>
            <p:cNvSpPr>
              <a:spLocks noChangeArrowheads="1"/>
            </p:cNvSpPr>
            <p:nvPr/>
          </p:nvSpPr>
          <p:spPr bwMode="auto">
            <a:xfrm>
              <a:off x="852" y="2276"/>
              <a:ext cx="196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 sz="1800"/>
            </a:p>
          </p:txBody>
        </p:sp>
        <p:sp>
          <p:nvSpPr>
            <p:cNvPr id="93191" name="Rectangle 5"/>
            <p:cNvSpPr>
              <a:spLocks noChangeArrowheads="1"/>
            </p:cNvSpPr>
            <p:nvPr/>
          </p:nvSpPr>
          <p:spPr bwMode="auto">
            <a:xfrm>
              <a:off x="2303" y="2276"/>
              <a:ext cx="110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Ej. pos.</a:t>
              </a:r>
            </a:p>
          </p:txBody>
        </p:sp>
        <p:sp>
          <p:nvSpPr>
            <p:cNvPr id="93192" name="Rectangle 6"/>
            <p:cNvSpPr>
              <a:spLocks noChangeArrowheads="1"/>
            </p:cNvSpPr>
            <p:nvPr/>
          </p:nvSpPr>
          <p:spPr bwMode="auto">
            <a:xfrm>
              <a:off x="2863" y="2276"/>
              <a:ext cx="102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Ej. </a:t>
              </a:r>
              <a:r>
                <a:rPr lang="es-ES_tradnl" altLang="es-ES_tradnl" sz="1800" dirty="0" err="1">
                  <a:solidFill>
                    <a:srgbClr val="000000"/>
                  </a:solidFill>
                </a:rPr>
                <a:t>neg</a:t>
              </a:r>
              <a:r>
                <a:rPr lang="es-ES_tradnl" altLang="es-ES_tradnl" sz="1800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93193" name="Rectangle 7"/>
            <p:cNvSpPr>
              <a:spLocks noChangeArrowheads="1"/>
            </p:cNvSpPr>
            <p:nvPr/>
          </p:nvSpPr>
          <p:spPr bwMode="auto">
            <a:xfrm>
              <a:off x="852" y="2506"/>
              <a:ext cx="196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Clasificados como pos.</a:t>
              </a:r>
            </a:p>
          </p:txBody>
        </p:sp>
        <p:sp>
          <p:nvSpPr>
            <p:cNvPr id="93194" name="Rectangle 8"/>
            <p:cNvSpPr>
              <a:spLocks noChangeArrowheads="1"/>
            </p:cNvSpPr>
            <p:nvPr/>
          </p:nvSpPr>
          <p:spPr bwMode="auto">
            <a:xfrm>
              <a:off x="2303" y="2506"/>
              <a:ext cx="5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TP</a:t>
              </a:r>
            </a:p>
          </p:txBody>
        </p:sp>
        <p:sp>
          <p:nvSpPr>
            <p:cNvPr id="93195" name="Rectangle 9"/>
            <p:cNvSpPr>
              <a:spLocks noChangeArrowheads="1"/>
            </p:cNvSpPr>
            <p:nvPr/>
          </p:nvSpPr>
          <p:spPr bwMode="auto">
            <a:xfrm>
              <a:off x="2636" y="2506"/>
              <a:ext cx="10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FP</a:t>
              </a:r>
            </a:p>
          </p:txBody>
        </p:sp>
        <p:sp>
          <p:nvSpPr>
            <p:cNvPr id="93196" name="Rectangle 10"/>
            <p:cNvSpPr>
              <a:spLocks noChangeArrowheads="1"/>
            </p:cNvSpPr>
            <p:nvPr/>
          </p:nvSpPr>
          <p:spPr bwMode="auto">
            <a:xfrm>
              <a:off x="852" y="2737"/>
              <a:ext cx="1965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Clasificados como </a:t>
              </a:r>
              <a:r>
                <a:rPr lang="es-ES_tradnl" altLang="es-ES_tradnl" sz="1800" dirty="0" err="1">
                  <a:solidFill>
                    <a:srgbClr val="000000"/>
                  </a:solidFill>
                </a:rPr>
                <a:t>neg</a:t>
              </a:r>
              <a:r>
                <a:rPr lang="es-ES_tradnl" altLang="es-ES_tradnl" sz="1800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93197" name="Rectangle 11"/>
            <p:cNvSpPr>
              <a:spLocks noChangeArrowheads="1"/>
            </p:cNvSpPr>
            <p:nvPr/>
          </p:nvSpPr>
          <p:spPr bwMode="auto">
            <a:xfrm>
              <a:off x="2303" y="2737"/>
              <a:ext cx="514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FN</a:t>
              </a:r>
            </a:p>
          </p:txBody>
        </p:sp>
        <p:sp>
          <p:nvSpPr>
            <p:cNvPr id="93198" name="Rectangle 12"/>
            <p:cNvSpPr>
              <a:spLocks noChangeArrowheads="1"/>
            </p:cNvSpPr>
            <p:nvPr/>
          </p:nvSpPr>
          <p:spPr bwMode="auto">
            <a:xfrm>
              <a:off x="2636" y="2737"/>
              <a:ext cx="102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TN</a:t>
              </a:r>
            </a:p>
          </p:txBody>
        </p:sp>
        <p:sp>
          <p:nvSpPr>
            <p:cNvPr id="93199" name="Line 13"/>
            <p:cNvSpPr>
              <a:spLocks noChangeShapeType="1"/>
            </p:cNvSpPr>
            <p:nvPr/>
          </p:nvSpPr>
          <p:spPr bwMode="auto">
            <a:xfrm>
              <a:off x="2303" y="2276"/>
              <a:ext cx="1" cy="69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800"/>
            </a:p>
          </p:txBody>
        </p:sp>
        <p:sp>
          <p:nvSpPr>
            <p:cNvPr id="93200" name="Line 14"/>
            <p:cNvSpPr>
              <a:spLocks noChangeShapeType="1"/>
            </p:cNvSpPr>
            <p:nvPr/>
          </p:nvSpPr>
          <p:spPr bwMode="auto">
            <a:xfrm>
              <a:off x="2871" y="2276"/>
              <a:ext cx="1" cy="69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800"/>
            </a:p>
          </p:txBody>
        </p:sp>
        <p:sp>
          <p:nvSpPr>
            <p:cNvPr id="93201" name="Line 15"/>
            <p:cNvSpPr>
              <a:spLocks noChangeShapeType="1"/>
            </p:cNvSpPr>
            <p:nvPr/>
          </p:nvSpPr>
          <p:spPr bwMode="auto">
            <a:xfrm flipV="1">
              <a:off x="852" y="2505"/>
              <a:ext cx="256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800"/>
            </a:p>
          </p:txBody>
        </p:sp>
        <p:sp>
          <p:nvSpPr>
            <p:cNvPr id="93202" name="Line 16"/>
            <p:cNvSpPr>
              <a:spLocks noChangeShapeType="1"/>
            </p:cNvSpPr>
            <p:nvPr/>
          </p:nvSpPr>
          <p:spPr bwMode="auto">
            <a:xfrm flipV="1">
              <a:off x="852" y="2735"/>
              <a:ext cx="2560" cy="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800"/>
            </a:p>
          </p:txBody>
        </p:sp>
        <p:sp>
          <p:nvSpPr>
            <p:cNvPr id="93203" name="Line 17"/>
            <p:cNvSpPr>
              <a:spLocks noChangeShapeType="1"/>
            </p:cNvSpPr>
            <p:nvPr/>
          </p:nvSpPr>
          <p:spPr bwMode="auto">
            <a:xfrm>
              <a:off x="852" y="2276"/>
              <a:ext cx="1" cy="69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800"/>
            </a:p>
          </p:txBody>
        </p:sp>
        <p:sp>
          <p:nvSpPr>
            <p:cNvPr id="93204" name="Line 18"/>
            <p:cNvSpPr>
              <a:spLocks noChangeShapeType="1"/>
            </p:cNvSpPr>
            <p:nvPr/>
          </p:nvSpPr>
          <p:spPr bwMode="auto">
            <a:xfrm flipH="1">
              <a:off x="3412" y="2276"/>
              <a:ext cx="0" cy="69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800"/>
            </a:p>
          </p:txBody>
        </p:sp>
        <p:sp>
          <p:nvSpPr>
            <p:cNvPr id="93205" name="Line 19"/>
            <p:cNvSpPr>
              <a:spLocks noChangeShapeType="1"/>
            </p:cNvSpPr>
            <p:nvPr/>
          </p:nvSpPr>
          <p:spPr bwMode="auto">
            <a:xfrm>
              <a:off x="852" y="2276"/>
              <a:ext cx="2560" cy="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800"/>
            </a:p>
          </p:txBody>
        </p:sp>
        <p:sp>
          <p:nvSpPr>
            <p:cNvPr id="93206" name="Line 20"/>
            <p:cNvSpPr>
              <a:spLocks noChangeShapeType="1"/>
            </p:cNvSpPr>
            <p:nvPr/>
          </p:nvSpPr>
          <p:spPr bwMode="auto">
            <a:xfrm flipV="1">
              <a:off x="852" y="2966"/>
              <a:ext cx="2560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800"/>
            </a:p>
          </p:txBody>
        </p:sp>
      </p:grpSp>
      <p:sp>
        <p:nvSpPr>
          <p:cNvPr id="93188" name="Rectangle 21"/>
          <p:cNvSpPr>
            <a:spLocks noChangeArrowheads="1"/>
          </p:cNvSpPr>
          <p:nvPr/>
        </p:nvSpPr>
        <p:spPr bwMode="auto">
          <a:xfrm>
            <a:off x="3274219" y="4556540"/>
            <a:ext cx="6557962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TP: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true positives</a:t>
            </a:r>
            <a:r>
              <a:rPr lang="es-ES_tradnl" altLang="es-ES_tradnl" sz="1800" dirty="0">
                <a:solidFill>
                  <a:srgbClr val="000000"/>
                </a:solidFill>
              </a:rPr>
              <a:t> (clasificado: positivo, realidad: positivo)</a:t>
            </a:r>
            <a:r>
              <a:rPr lang="ar-SA" altLang="es-ES_tradnl" sz="1800" dirty="0">
                <a:solidFill>
                  <a:srgbClr val="000000"/>
                </a:solidFill>
              </a:rPr>
              <a:t>‏</a:t>
            </a:r>
            <a:endParaRPr lang="es-ES_tradnl" altLang="es-ES_tradnl" sz="18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TN: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true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negatives</a:t>
            </a:r>
            <a:r>
              <a:rPr lang="es-ES_tradnl" altLang="es-ES_tradnl" sz="1800" dirty="0">
                <a:solidFill>
                  <a:srgbClr val="000000"/>
                </a:solidFill>
              </a:rPr>
              <a:t> (clasificado: negativo, realidad: negativo)</a:t>
            </a:r>
            <a:r>
              <a:rPr lang="ar-SA" altLang="es-ES_tradnl" sz="1800" dirty="0">
                <a:solidFill>
                  <a:srgbClr val="000000"/>
                </a:solidFill>
              </a:rPr>
              <a:t>‏</a:t>
            </a:r>
            <a:endParaRPr lang="es-ES_tradnl" altLang="es-ES_tradnl" sz="18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FP: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false positives</a:t>
            </a:r>
            <a:r>
              <a:rPr lang="es-ES_tradnl" altLang="es-ES_tradnl" sz="1800" dirty="0">
                <a:solidFill>
                  <a:srgbClr val="000000"/>
                </a:solidFill>
              </a:rPr>
              <a:t> (clasificado: positivo, realidad: negativo)</a:t>
            </a:r>
            <a:r>
              <a:rPr lang="ar-SA" altLang="es-ES_tradnl" sz="1800" dirty="0">
                <a:solidFill>
                  <a:srgbClr val="000000"/>
                </a:solidFill>
              </a:rPr>
              <a:t>‏</a:t>
            </a:r>
            <a:endParaRPr lang="es-ES_tradnl" altLang="es-ES_tradnl" sz="18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FN: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false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negatives</a:t>
            </a:r>
            <a:r>
              <a:rPr lang="es-ES_tradnl" altLang="es-ES_tradnl" sz="1800" dirty="0">
                <a:solidFill>
                  <a:srgbClr val="000000"/>
                </a:solidFill>
              </a:rPr>
              <a:t> (clasificado: negativo, realidad: positivo)</a:t>
            </a:r>
            <a:r>
              <a:rPr lang="ar-SA" altLang="es-ES_tradnl" sz="1800" dirty="0">
                <a:solidFill>
                  <a:srgbClr val="000000"/>
                </a:solidFill>
              </a:rPr>
              <a:t>‏</a:t>
            </a:r>
            <a:endParaRPr lang="es-ES_tradnl" altLang="es-ES_tradnl" sz="1800" dirty="0">
              <a:solidFill>
                <a:srgbClr val="000000"/>
              </a:solidFill>
            </a:endParaRPr>
          </a:p>
        </p:txBody>
      </p:sp>
      <p:sp>
        <p:nvSpPr>
          <p:cNvPr id="93189" name="22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A800A9C-9ACA-8C40-8AE7-5BEA2B27AEB2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4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478657" y="3925505"/>
            <a:ext cx="2292350" cy="872828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720397" y="4147992"/>
            <a:ext cx="1686680" cy="4616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defRPr/>
            </a:pPr>
            <a:r>
              <a:rPr lang="es-ES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</a:rPr>
              <a:t>Clasificador</a:t>
            </a:r>
          </a:p>
        </p:txBody>
      </p:sp>
      <p:sp>
        <p:nvSpPr>
          <p:cNvPr id="26" name="Line 6"/>
          <p:cNvSpPr>
            <a:spLocks noChangeShapeType="1"/>
          </p:cNvSpPr>
          <p:nvPr/>
        </p:nvSpPr>
        <p:spPr bwMode="auto">
          <a:xfrm>
            <a:off x="562612" y="3493457"/>
            <a:ext cx="946334" cy="432048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7" name="Line 7"/>
          <p:cNvSpPr>
            <a:spLocks noChangeShapeType="1"/>
          </p:cNvSpPr>
          <p:nvPr/>
        </p:nvSpPr>
        <p:spPr bwMode="auto">
          <a:xfrm flipH="1">
            <a:off x="1769294" y="3533203"/>
            <a:ext cx="1001712" cy="392302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" name="Elipse 1"/>
          <p:cNvSpPr/>
          <p:nvPr/>
        </p:nvSpPr>
        <p:spPr bwMode="auto">
          <a:xfrm>
            <a:off x="539552" y="3061409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+</a:t>
            </a:r>
          </a:p>
        </p:txBody>
      </p:sp>
      <p:sp>
        <p:nvSpPr>
          <p:cNvPr id="38" name="Elipse 37"/>
          <p:cNvSpPr/>
          <p:nvPr/>
        </p:nvSpPr>
        <p:spPr bwMode="auto">
          <a:xfrm>
            <a:off x="1135958" y="2884073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+</a:t>
            </a:r>
          </a:p>
        </p:txBody>
      </p:sp>
      <p:sp>
        <p:nvSpPr>
          <p:cNvPr id="39" name="Elipse 38"/>
          <p:cNvSpPr/>
          <p:nvPr/>
        </p:nvSpPr>
        <p:spPr bwMode="auto">
          <a:xfrm>
            <a:off x="1657216" y="2905099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-</a:t>
            </a:r>
          </a:p>
        </p:txBody>
      </p:sp>
      <p:sp>
        <p:nvSpPr>
          <p:cNvPr id="40" name="Elipse 39"/>
          <p:cNvSpPr/>
          <p:nvPr/>
        </p:nvSpPr>
        <p:spPr bwMode="auto">
          <a:xfrm>
            <a:off x="1124793" y="3262459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-</a:t>
            </a:r>
          </a:p>
        </p:txBody>
      </p:sp>
      <p:sp>
        <p:nvSpPr>
          <p:cNvPr id="41" name="Elipse 40"/>
          <p:cNvSpPr/>
          <p:nvPr/>
        </p:nvSpPr>
        <p:spPr bwMode="auto">
          <a:xfrm>
            <a:off x="1657216" y="3317007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+</a:t>
            </a:r>
          </a:p>
        </p:txBody>
      </p:sp>
      <p:sp>
        <p:nvSpPr>
          <p:cNvPr id="42" name="Elipse 41"/>
          <p:cNvSpPr/>
          <p:nvPr/>
        </p:nvSpPr>
        <p:spPr bwMode="auto">
          <a:xfrm>
            <a:off x="2155534" y="3180837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-</a:t>
            </a:r>
          </a:p>
        </p:txBody>
      </p:sp>
      <p:sp>
        <p:nvSpPr>
          <p:cNvPr id="44" name="Elipse 43"/>
          <p:cNvSpPr/>
          <p:nvPr/>
        </p:nvSpPr>
        <p:spPr bwMode="auto">
          <a:xfrm>
            <a:off x="2410967" y="2828471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+</a:t>
            </a:r>
          </a:p>
        </p:txBody>
      </p:sp>
      <p:sp>
        <p:nvSpPr>
          <p:cNvPr id="45" name="Elipse 44"/>
          <p:cNvSpPr/>
          <p:nvPr/>
        </p:nvSpPr>
        <p:spPr bwMode="auto">
          <a:xfrm>
            <a:off x="505780" y="5154856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+</a:t>
            </a:r>
          </a:p>
        </p:txBody>
      </p:sp>
      <p:sp>
        <p:nvSpPr>
          <p:cNvPr id="46" name="Elipse 45"/>
          <p:cNvSpPr/>
          <p:nvPr/>
        </p:nvSpPr>
        <p:spPr bwMode="auto">
          <a:xfrm>
            <a:off x="896415" y="5174229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+</a:t>
            </a:r>
          </a:p>
        </p:txBody>
      </p:sp>
      <p:sp>
        <p:nvSpPr>
          <p:cNvPr id="47" name="Elipse 46"/>
          <p:cNvSpPr/>
          <p:nvPr/>
        </p:nvSpPr>
        <p:spPr bwMode="auto">
          <a:xfrm>
            <a:off x="525463" y="5504804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-</a:t>
            </a:r>
          </a:p>
        </p:txBody>
      </p:sp>
      <p:sp>
        <p:nvSpPr>
          <p:cNvPr id="48" name="Elipse 47"/>
          <p:cNvSpPr/>
          <p:nvPr/>
        </p:nvSpPr>
        <p:spPr bwMode="auto">
          <a:xfrm>
            <a:off x="942653" y="5503941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+</a:t>
            </a:r>
          </a:p>
        </p:txBody>
      </p:sp>
      <p:sp>
        <p:nvSpPr>
          <p:cNvPr id="50" name="Line 6"/>
          <p:cNvSpPr>
            <a:spLocks noChangeShapeType="1"/>
          </p:cNvSpPr>
          <p:nvPr/>
        </p:nvSpPr>
        <p:spPr bwMode="auto">
          <a:xfrm flipH="1">
            <a:off x="539552" y="4798333"/>
            <a:ext cx="849163" cy="319195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51" name="Line 7"/>
          <p:cNvSpPr>
            <a:spLocks noChangeShapeType="1"/>
          </p:cNvSpPr>
          <p:nvPr/>
        </p:nvSpPr>
        <p:spPr bwMode="auto">
          <a:xfrm flipH="1" flipV="1">
            <a:off x="2017254" y="4798333"/>
            <a:ext cx="784347" cy="375896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52" name="Elipse 51"/>
          <p:cNvSpPr/>
          <p:nvPr/>
        </p:nvSpPr>
        <p:spPr bwMode="auto">
          <a:xfrm>
            <a:off x="1960725" y="5166937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-</a:t>
            </a:r>
          </a:p>
        </p:txBody>
      </p:sp>
      <p:sp>
        <p:nvSpPr>
          <p:cNvPr id="53" name="Elipse 52"/>
          <p:cNvSpPr/>
          <p:nvPr/>
        </p:nvSpPr>
        <p:spPr bwMode="auto">
          <a:xfrm>
            <a:off x="2140745" y="5489947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-</a:t>
            </a:r>
          </a:p>
        </p:txBody>
      </p:sp>
      <p:sp>
        <p:nvSpPr>
          <p:cNvPr id="54" name="Elipse 53"/>
          <p:cNvSpPr/>
          <p:nvPr/>
        </p:nvSpPr>
        <p:spPr bwMode="auto">
          <a:xfrm>
            <a:off x="2389262" y="5187362"/>
            <a:ext cx="360040" cy="31262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+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04538" y="5509681"/>
            <a:ext cx="61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000" b="1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56" name="CuadroTexto 55"/>
          <p:cNvSpPr txBox="1"/>
          <p:nvPr/>
        </p:nvSpPr>
        <p:spPr>
          <a:xfrm>
            <a:off x="2135773" y="5437673"/>
            <a:ext cx="441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6000" b="1" dirty="0">
                <a:solidFill>
                  <a:schemeClr val="tx1"/>
                </a:solidFill>
              </a:rPr>
              <a:t>-</a:t>
            </a:r>
          </a:p>
        </p:txBody>
      </p:sp>
      <p:grpSp>
        <p:nvGrpSpPr>
          <p:cNvPr id="10" name="Agrupar 9"/>
          <p:cNvGrpSpPr/>
          <p:nvPr/>
        </p:nvGrpSpPr>
        <p:grpSpPr>
          <a:xfrm>
            <a:off x="1759667" y="5286869"/>
            <a:ext cx="1219993" cy="1057647"/>
            <a:chOff x="1759667" y="5078396"/>
            <a:chExt cx="1219993" cy="1057647"/>
          </a:xfrm>
        </p:grpSpPr>
        <p:sp>
          <p:nvSpPr>
            <p:cNvPr id="5" name="Arco 4"/>
            <p:cNvSpPr/>
            <p:nvPr/>
          </p:nvSpPr>
          <p:spPr bwMode="auto">
            <a:xfrm rot="10800000">
              <a:off x="1759667" y="5078396"/>
              <a:ext cx="1218530" cy="1057647"/>
            </a:xfrm>
            <a:prstGeom prst="arc">
              <a:avLst>
                <a:gd name="adj1" fmla="val 10835422"/>
                <a:gd name="adj2" fmla="val 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_tradnl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cxnSp>
          <p:nvCxnSpPr>
            <p:cNvPr id="7" name="Conector recto 6"/>
            <p:cNvCxnSpPr/>
            <p:nvPr/>
          </p:nvCxnSpPr>
          <p:spPr bwMode="auto">
            <a:xfrm flipV="1">
              <a:off x="1763688" y="5130230"/>
              <a:ext cx="0" cy="48214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Conector recto 59"/>
            <p:cNvCxnSpPr/>
            <p:nvPr/>
          </p:nvCxnSpPr>
          <p:spPr bwMode="auto">
            <a:xfrm flipH="1" flipV="1">
              <a:off x="2976142" y="5122938"/>
              <a:ext cx="3518" cy="492445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4" name="Agrupar 63"/>
          <p:cNvGrpSpPr/>
          <p:nvPr/>
        </p:nvGrpSpPr>
        <p:grpSpPr>
          <a:xfrm>
            <a:off x="283664" y="5221649"/>
            <a:ext cx="1241307" cy="1057647"/>
            <a:chOff x="1746517" y="5078396"/>
            <a:chExt cx="1241307" cy="1057647"/>
          </a:xfrm>
        </p:grpSpPr>
        <p:sp>
          <p:nvSpPr>
            <p:cNvPr id="65" name="Arco 64"/>
            <p:cNvSpPr/>
            <p:nvPr/>
          </p:nvSpPr>
          <p:spPr bwMode="auto">
            <a:xfrm rot="10800000">
              <a:off x="1759667" y="5078396"/>
              <a:ext cx="1218530" cy="1057647"/>
            </a:xfrm>
            <a:prstGeom prst="arc">
              <a:avLst>
                <a:gd name="adj1" fmla="val 10835422"/>
                <a:gd name="adj2" fmla="val 0"/>
              </a:avLst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_tradnl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cxnSp>
          <p:nvCxnSpPr>
            <p:cNvPr id="66" name="Conector recto 65"/>
            <p:cNvCxnSpPr/>
            <p:nvPr/>
          </p:nvCxnSpPr>
          <p:spPr bwMode="auto">
            <a:xfrm flipH="1" flipV="1">
              <a:off x="1746517" y="5131102"/>
              <a:ext cx="7208" cy="481218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Conector recto 66"/>
            <p:cNvCxnSpPr/>
            <p:nvPr/>
          </p:nvCxnSpPr>
          <p:spPr bwMode="auto">
            <a:xfrm flipH="1" flipV="1">
              <a:off x="2984306" y="5122938"/>
              <a:ext cx="3518" cy="492445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" name="Flecha abajo 11"/>
          <p:cNvSpPr/>
          <p:nvPr/>
        </p:nvSpPr>
        <p:spPr bwMode="auto">
          <a:xfrm>
            <a:off x="1563737" y="3606310"/>
            <a:ext cx="195929" cy="316200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_trad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70" name="Flecha abajo 69"/>
          <p:cNvSpPr/>
          <p:nvPr/>
        </p:nvSpPr>
        <p:spPr bwMode="auto">
          <a:xfrm>
            <a:off x="1544636" y="4836207"/>
            <a:ext cx="195929" cy="316200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_trad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2787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Cruce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400050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Cruce para el problema del viajante</a:t>
            </a:r>
          </a:p>
        </p:txBody>
      </p:sp>
      <p:sp>
        <p:nvSpPr>
          <p:cNvPr id="53252" name="Text Box 3"/>
          <p:cNvSpPr txBox="1">
            <a:spLocks noChangeArrowheads="1"/>
          </p:cNvSpPr>
          <p:nvPr/>
        </p:nvSpPr>
        <p:spPr bwMode="auto">
          <a:xfrm>
            <a:off x="792163" y="1825625"/>
            <a:ext cx="8062912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800" dirty="0">
                <a:solidFill>
                  <a:srgbClr val="000000"/>
                </a:solidFill>
              </a:rPr>
              <a:t>[ </a:t>
            </a:r>
            <a:r>
              <a:rPr lang="es-ES_tradnl" altLang="es-ES_tradnl" sz="2000" dirty="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1</a:t>
            </a:r>
            <a:r>
              <a:rPr lang="es-ES_tradnl" altLang="es-ES_tradnl" sz="1800" dirty="0">
                <a:solidFill>
                  <a:srgbClr val="000000"/>
                </a:solidFill>
              </a:rPr>
              <a:t>   </a:t>
            </a:r>
            <a:r>
              <a:rPr lang="es-ES_tradnl" altLang="es-ES_tradnl" sz="2000" dirty="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dirty="0">
                <a:solidFill>
                  <a:srgbClr val="000000"/>
                </a:solidFill>
              </a:rPr>
              <a:t>   </a:t>
            </a:r>
            <a:r>
              <a:rPr lang="es-ES_tradnl" altLang="es-ES_tradnl" sz="2000" dirty="0">
                <a:solidFill>
                  <a:srgbClr val="000000"/>
                </a:solidFill>
              </a:rPr>
              <a:t> 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3</a:t>
            </a:r>
            <a:r>
              <a:rPr lang="es-ES_tradnl" altLang="es-ES_tradnl" sz="1800" dirty="0">
                <a:solidFill>
                  <a:srgbClr val="000000"/>
                </a:solidFill>
              </a:rPr>
              <a:t>    </a:t>
            </a:r>
            <a:r>
              <a:rPr lang="es-ES_tradnl" altLang="es-ES_tradnl" sz="2000" dirty="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4</a:t>
            </a:r>
            <a:r>
              <a:rPr lang="es-ES_tradnl" altLang="es-ES_tradnl" sz="1800" dirty="0">
                <a:solidFill>
                  <a:srgbClr val="000000"/>
                </a:solidFill>
              </a:rPr>
              <a:t>    </a:t>
            </a:r>
            <a:r>
              <a:rPr lang="es-ES_tradnl" altLang="es-ES_tradnl" sz="2000" dirty="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5</a:t>
            </a:r>
            <a:r>
              <a:rPr lang="es-ES_tradnl" altLang="es-ES_tradnl" sz="1800" dirty="0">
                <a:solidFill>
                  <a:srgbClr val="000000"/>
                </a:solidFill>
              </a:rPr>
              <a:t>    </a:t>
            </a:r>
            <a:r>
              <a:rPr lang="es-ES_tradnl" altLang="es-ES_tradnl" sz="2000" dirty="0">
                <a:solidFill>
                  <a:srgbClr val="000000"/>
                </a:solidFill>
              </a:rPr>
              <a:t> 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6</a:t>
            </a:r>
            <a:r>
              <a:rPr lang="es-ES_tradnl" altLang="es-ES_tradnl" sz="1800" dirty="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53253" name="Text Box 4"/>
          <p:cNvSpPr txBox="1">
            <a:spLocks noChangeArrowheads="1"/>
          </p:cNvSpPr>
          <p:nvPr/>
        </p:nvSpPr>
        <p:spPr bwMode="auto">
          <a:xfrm>
            <a:off x="936625" y="233045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Lugo</a:t>
            </a:r>
          </a:p>
        </p:txBody>
      </p:sp>
      <p:sp>
        <p:nvSpPr>
          <p:cNvPr id="53254" name="Text Box 5"/>
          <p:cNvSpPr txBox="1">
            <a:spLocks noChangeArrowheads="1"/>
          </p:cNvSpPr>
          <p:nvPr/>
        </p:nvSpPr>
        <p:spPr bwMode="auto">
          <a:xfrm>
            <a:off x="2052638" y="233045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Madrid</a:t>
            </a:r>
          </a:p>
        </p:txBody>
      </p:sp>
      <p:sp>
        <p:nvSpPr>
          <p:cNvPr id="53255" name="Text Box 6"/>
          <p:cNvSpPr txBox="1">
            <a:spLocks noChangeArrowheads="1"/>
          </p:cNvSpPr>
          <p:nvPr/>
        </p:nvSpPr>
        <p:spPr bwMode="auto">
          <a:xfrm>
            <a:off x="3168650" y="233045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Sevilla</a:t>
            </a:r>
          </a:p>
        </p:txBody>
      </p:sp>
      <p:sp>
        <p:nvSpPr>
          <p:cNvPr id="53256" name="Text Box 7"/>
          <p:cNvSpPr txBox="1">
            <a:spLocks noChangeArrowheads="1"/>
          </p:cNvSpPr>
          <p:nvPr/>
        </p:nvSpPr>
        <p:spPr bwMode="auto">
          <a:xfrm>
            <a:off x="4284663" y="233045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Vigo</a:t>
            </a:r>
          </a:p>
        </p:txBody>
      </p:sp>
      <p:sp>
        <p:nvSpPr>
          <p:cNvPr id="53257" name="Text Box 8"/>
          <p:cNvSpPr txBox="1">
            <a:spLocks noChangeArrowheads="1"/>
          </p:cNvSpPr>
          <p:nvPr/>
        </p:nvSpPr>
        <p:spPr bwMode="auto">
          <a:xfrm>
            <a:off x="5400675" y="233045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Soria</a:t>
            </a:r>
          </a:p>
        </p:txBody>
      </p:sp>
      <p:sp>
        <p:nvSpPr>
          <p:cNvPr id="53258" name="Text Box 9"/>
          <p:cNvSpPr txBox="1">
            <a:spLocks noChangeArrowheads="1"/>
          </p:cNvSpPr>
          <p:nvPr/>
        </p:nvSpPr>
        <p:spPr bwMode="auto">
          <a:xfrm>
            <a:off x="6516688" y="233045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Bilbao</a:t>
            </a:r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936625" y="340995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Madrid</a:t>
            </a:r>
          </a:p>
        </p:txBody>
      </p:sp>
      <p:sp>
        <p:nvSpPr>
          <p:cNvPr id="53261" name="Text Box 13"/>
          <p:cNvSpPr txBox="1">
            <a:spLocks noChangeArrowheads="1"/>
          </p:cNvSpPr>
          <p:nvPr/>
        </p:nvSpPr>
        <p:spPr bwMode="auto">
          <a:xfrm>
            <a:off x="2052638" y="3411538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Lugo</a:t>
            </a:r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3168650" y="3411538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Sevilla</a:t>
            </a:r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4284663" y="3411538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 dirty="0">
                <a:solidFill>
                  <a:srgbClr val="000000"/>
                </a:solidFill>
              </a:rPr>
              <a:t>Soria</a:t>
            </a:r>
          </a:p>
        </p:txBody>
      </p:sp>
      <p:sp>
        <p:nvSpPr>
          <p:cNvPr id="53264" name="Text Box 16"/>
          <p:cNvSpPr txBox="1">
            <a:spLocks noChangeArrowheads="1"/>
          </p:cNvSpPr>
          <p:nvPr/>
        </p:nvSpPr>
        <p:spPr bwMode="auto">
          <a:xfrm>
            <a:off x="5400675" y="3411538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Bilbao</a:t>
            </a:r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6516688" y="3411538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Vigo</a:t>
            </a:r>
          </a:p>
        </p:txBody>
      </p:sp>
      <p:sp>
        <p:nvSpPr>
          <p:cNvPr id="27668" name="Line 19"/>
          <p:cNvSpPr>
            <a:spLocks noChangeShapeType="1"/>
          </p:cNvSpPr>
          <p:nvPr/>
        </p:nvSpPr>
        <p:spPr bwMode="auto">
          <a:xfrm>
            <a:off x="3168650" y="1979613"/>
            <a:ext cx="1588" cy="1079500"/>
          </a:xfrm>
          <a:prstGeom prst="line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27669" name="Text Box 20"/>
          <p:cNvSpPr txBox="1">
            <a:spLocks noChangeArrowheads="1"/>
          </p:cNvSpPr>
          <p:nvPr/>
        </p:nvSpPr>
        <p:spPr bwMode="auto">
          <a:xfrm>
            <a:off x="4859338" y="1331913"/>
            <a:ext cx="45005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600">
                <a:solidFill>
                  <a:srgbClr val="000000"/>
                </a:solidFill>
              </a:rPr>
              <a:t>Selecciono aleatoriamente un subcamino</a:t>
            </a:r>
          </a:p>
        </p:txBody>
      </p:sp>
      <p:sp>
        <p:nvSpPr>
          <p:cNvPr id="27670" name="Line 21"/>
          <p:cNvSpPr>
            <a:spLocks noChangeShapeType="1"/>
          </p:cNvSpPr>
          <p:nvPr/>
        </p:nvSpPr>
        <p:spPr bwMode="auto">
          <a:xfrm>
            <a:off x="5400675" y="1979613"/>
            <a:ext cx="1588" cy="1079500"/>
          </a:xfrm>
          <a:prstGeom prst="line">
            <a:avLst/>
          </a:prstGeom>
          <a:noFill/>
          <a:ln w="72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cxnSp>
        <p:nvCxnSpPr>
          <p:cNvPr id="27671" name="AutoShape 22"/>
          <p:cNvCxnSpPr>
            <a:cxnSpLocks noChangeShapeType="1"/>
            <a:stCxn id="27669" idx="1"/>
          </p:cNvCxnSpPr>
          <p:nvPr/>
        </p:nvCxnSpPr>
        <p:spPr bwMode="auto">
          <a:xfrm rot="10800000" flipV="1">
            <a:off x="4343400" y="1498600"/>
            <a:ext cx="515938" cy="339725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271" name="Text Box 23"/>
          <p:cNvSpPr txBox="1">
            <a:spLocks noChangeArrowheads="1"/>
          </p:cNvSpPr>
          <p:nvPr/>
        </p:nvSpPr>
        <p:spPr bwMode="auto">
          <a:xfrm>
            <a:off x="792163" y="4814888"/>
            <a:ext cx="8062912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800" dirty="0">
                <a:solidFill>
                  <a:srgbClr val="000000"/>
                </a:solidFill>
              </a:rPr>
              <a:t>[ </a:t>
            </a:r>
            <a:r>
              <a:rPr lang="es-ES_tradnl" altLang="es-ES_tradnl" sz="2000" dirty="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1</a:t>
            </a:r>
            <a:r>
              <a:rPr lang="es-ES_tradnl" altLang="es-ES_tradnl" sz="1800" dirty="0">
                <a:solidFill>
                  <a:srgbClr val="000000"/>
                </a:solidFill>
              </a:rPr>
              <a:t>   </a:t>
            </a:r>
            <a:r>
              <a:rPr lang="es-ES_tradnl" altLang="es-ES_tradnl" sz="2000" dirty="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dirty="0">
                <a:solidFill>
                  <a:srgbClr val="000000"/>
                </a:solidFill>
              </a:rPr>
              <a:t>   </a:t>
            </a:r>
            <a:r>
              <a:rPr lang="es-ES_tradnl" altLang="es-ES_tradnl" sz="2000" dirty="0">
                <a:solidFill>
                  <a:srgbClr val="000000"/>
                </a:solidFill>
              </a:rPr>
              <a:t> 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3</a:t>
            </a:r>
            <a:r>
              <a:rPr lang="es-ES_tradnl" altLang="es-ES_tradnl" sz="1800" dirty="0">
                <a:solidFill>
                  <a:srgbClr val="000000"/>
                </a:solidFill>
              </a:rPr>
              <a:t>    </a:t>
            </a:r>
            <a:r>
              <a:rPr lang="es-ES_tradnl" altLang="es-ES_tradnl" sz="2000" dirty="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4</a:t>
            </a:r>
            <a:r>
              <a:rPr lang="es-ES_tradnl" altLang="es-ES_tradnl" sz="1800" dirty="0">
                <a:solidFill>
                  <a:srgbClr val="000000"/>
                </a:solidFill>
              </a:rPr>
              <a:t>    </a:t>
            </a:r>
            <a:r>
              <a:rPr lang="es-ES_tradnl" altLang="es-ES_tradnl" sz="2000" dirty="0">
                <a:solidFill>
                  <a:srgbClr val="000000"/>
                </a:solidFill>
              </a:rPr>
              <a:t>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5</a:t>
            </a:r>
            <a:r>
              <a:rPr lang="es-ES_tradnl" altLang="es-ES_tradnl" sz="1800" dirty="0">
                <a:solidFill>
                  <a:srgbClr val="000000"/>
                </a:solidFill>
              </a:rPr>
              <a:t>    </a:t>
            </a:r>
            <a:r>
              <a:rPr lang="es-ES_tradnl" altLang="es-ES_tradnl" sz="2000" dirty="0">
                <a:solidFill>
                  <a:srgbClr val="000000"/>
                </a:solidFill>
              </a:rPr>
              <a:t>   ciudad</a:t>
            </a:r>
            <a:r>
              <a:rPr lang="es-ES_tradnl" altLang="es-ES_tradnl" sz="2000" baseline="-33000" dirty="0">
                <a:solidFill>
                  <a:srgbClr val="000000"/>
                </a:solidFill>
              </a:rPr>
              <a:t>6</a:t>
            </a:r>
            <a:r>
              <a:rPr lang="es-ES_tradnl" altLang="es-ES_tradnl" sz="1800" dirty="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27673" name="Text Box 24"/>
          <p:cNvSpPr txBox="1">
            <a:spLocks noChangeArrowheads="1"/>
          </p:cNvSpPr>
          <p:nvPr/>
        </p:nvSpPr>
        <p:spPr bwMode="auto">
          <a:xfrm>
            <a:off x="3187700" y="525780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Sevilla</a:t>
            </a:r>
          </a:p>
        </p:txBody>
      </p:sp>
      <p:sp>
        <p:nvSpPr>
          <p:cNvPr id="27674" name="Text Box 25"/>
          <p:cNvSpPr txBox="1">
            <a:spLocks noChangeArrowheads="1"/>
          </p:cNvSpPr>
          <p:nvPr/>
        </p:nvSpPr>
        <p:spPr bwMode="auto">
          <a:xfrm>
            <a:off x="4267200" y="525780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Vigo</a:t>
            </a:r>
          </a:p>
        </p:txBody>
      </p:sp>
      <p:sp>
        <p:nvSpPr>
          <p:cNvPr id="27675" name="Text Box 26"/>
          <p:cNvSpPr txBox="1">
            <a:spLocks noChangeArrowheads="1"/>
          </p:cNvSpPr>
          <p:nvPr/>
        </p:nvSpPr>
        <p:spPr bwMode="auto">
          <a:xfrm>
            <a:off x="5375275" y="525780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Bilbao</a:t>
            </a:r>
          </a:p>
        </p:txBody>
      </p:sp>
      <p:sp>
        <p:nvSpPr>
          <p:cNvPr id="27676" name="Text Box 27"/>
          <p:cNvSpPr txBox="1">
            <a:spLocks noChangeArrowheads="1"/>
          </p:cNvSpPr>
          <p:nvPr/>
        </p:nvSpPr>
        <p:spPr bwMode="auto">
          <a:xfrm>
            <a:off x="6540500" y="525780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 dirty="0">
                <a:solidFill>
                  <a:srgbClr val="000000"/>
                </a:solidFill>
              </a:rPr>
              <a:t>Madrid</a:t>
            </a:r>
          </a:p>
        </p:txBody>
      </p:sp>
      <p:sp>
        <p:nvSpPr>
          <p:cNvPr id="27678" name="Text Box 29"/>
          <p:cNvSpPr txBox="1">
            <a:spLocks noChangeArrowheads="1"/>
          </p:cNvSpPr>
          <p:nvPr/>
        </p:nvSpPr>
        <p:spPr bwMode="auto">
          <a:xfrm>
            <a:off x="914400" y="525780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>
                <a:solidFill>
                  <a:srgbClr val="000000"/>
                </a:solidFill>
              </a:rPr>
              <a:t>Lugo</a:t>
            </a:r>
          </a:p>
        </p:txBody>
      </p:sp>
      <p:sp>
        <p:nvSpPr>
          <p:cNvPr id="27679" name="Text Box 30"/>
          <p:cNvSpPr txBox="1">
            <a:spLocks noChangeArrowheads="1"/>
          </p:cNvSpPr>
          <p:nvPr/>
        </p:nvSpPr>
        <p:spPr bwMode="auto">
          <a:xfrm>
            <a:off x="2057400" y="5257800"/>
            <a:ext cx="1079500" cy="365125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/>
            <a:r>
              <a:rPr lang="es-ES_tradnl" altLang="es-ES_tradnl" sz="1800" dirty="0">
                <a:solidFill>
                  <a:srgbClr val="000000"/>
                </a:solidFill>
              </a:rPr>
              <a:t>Soria</a:t>
            </a:r>
          </a:p>
        </p:txBody>
      </p:sp>
      <p:sp>
        <p:nvSpPr>
          <p:cNvPr id="27680" name="Text Box 31"/>
          <p:cNvSpPr txBox="1">
            <a:spLocks noChangeArrowheads="1"/>
          </p:cNvSpPr>
          <p:nvPr/>
        </p:nvSpPr>
        <p:spPr bwMode="auto">
          <a:xfrm>
            <a:off x="3563938" y="3924300"/>
            <a:ext cx="54054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1600">
                <a:solidFill>
                  <a:srgbClr val="000000"/>
                </a:solidFill>
              </a:rPr>
              <a:t>Completo el subcamino añadiendo la ciudades del segundo padre, que ya no están en el subcamino, según el orden en que aparecen</a:t>
            </a:r>
          </a:p>
        </p:txBody>
      </p:sp>
      <p:sp>
        <p:nvSpPr>
          <p:cNvPr id="27681" name="Oval 32"/>
          <p:cNvSpPr>
            <a:spLocks noChangeArrowheads="1"/>
          </p:cNvSpPr>
          <p:nvPr/>
        </p:nvSpPr>
        <p:spPr bwMode="auto">
          <a:xfrm>
            <a:off x="5472113" y="3419475"/>
            <a:ext cx="900112" cy="360363"/>
          </a:xfrm>
          <a:prstGeom prst="ellipse">
            <a:avLst/>
          </a:prstGeom>
          <a:noFill/>
          <a:ln w="36000">
            <a:solidFill>
              <a:srgbClr val="3DEB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7682" name="Oval 33"/>
          <p:cNvSpPr>
            <a:spLocks noChangeArrowheads="1"/>
          </p:cNvSpPr>
          <p:nvPr/>
        </p:nvSpPr>
        <p:spPr bwMode="auto">
          <a:xfrm>
            <a:off x="6624638" y="3419475"/>
            <a:ext cx="900112" cy="360363"/>
          </a:xfrm>
          <a:prstGeom prst="ellips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7684" name="Oval 35"/>
          <p:cNvSpPr>
            <a:spLocks noChangeArrowheads="1"/>
          </p:cNvSpPr>
          <p:nvPr/>
        </p:nvSpPr>
        <p:spPr bwMode="auto">
          <a:xfrm>
            <a:off x="1044575" y="3419475"/>
            <a:ext cx="900113" cy="360363"/>
          </a:xfrm>
          <a:prstGeom prst="ellipse">
            <a:avLst/>
          </a:prstGeom>
          <a:noFill/>
          <a:ln w="36000">
            <a:solidFill>
              <a:srgbClr val="3DEB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7685" name="Oval 36"/>
          <p:cNvSpPr>
            <a:spLocks noChangeArrowheads="1"/>
          </p:cNvSpPr>
          <p:nvPr/>
        </p:nvSpPr>
        <p:spPr bwMode="auto">
          <a:xfrm>
            <a:off x="2160588" y="3419475"/>
            <a:ext cx="900112" cy="360363"/>
          </a:xfrm>
          <a:prstGeom prst="ellipse">
            <a:avLst/>
          </a:prstGeom>
          <a:noFill/>
          <a:ln w="36000">
            <a:solidFill>
              <a:srgbClr val="3DEB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7686" name="Oval 37"/>
          <p:cNvSpPr>
            <a:spLocks noChangeArrowheads="1"/>
          </p:cNvSpPr>
          <p:nvPr/>
        </p:nvSpPr>
        <p:spPr bwMode="auto">
          <a:xfrm>
            <a:off x="3276600" y="3419475"/>
            <a:ext cx="900113" cy="360363"/>
          </a:xfrm>
          <a:prstGeom prst="ellips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27687" name="Oval 38"/>
          <p:cNvSpPr>
            <a:spLocks noChangeArrowheads="1"/>
          </p:cNvSpPr>
          <p:nvPr/>
        </p:nvSpPr>
        <p:spPr bwMode="auto">
          <a:xfrm>
            <a:off x="4392613" y="3419475"/>
            <a:ext cx="900112" cy="360363"/>
          </a:xfrm>
          <a:prstGeom prst="ellipse">
            <a:avLst/>
          </a:prstGeom>
          <a:noFill/>
          <a:ln w="36000">
            <a:solidFill>
              <a:srgbClr val="3DEB3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15184468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8" grpId="0" animBg="1"/>
      <p:bldP spid="27669" grpId="0"/>
      <p:bldP spid="27670" grpId="0" animBg="1"/>
      <p:bldP spid="27673" grpId="0" animBg="1"/>
      <p:bldP spid="27674" grpId="0" animBg="1"/>
      <p:bldP spid="27675" grpId="0" animBg="1"/>
      <p:bldP spid="27676" grpId="0" animBg="1"/>
      <p:bldP spid="27678" grpId="0" animBg="1"/>
      <p:bldP spid="27679" grpId="0" animBg="1"/>
      <p:bldP spid="27680" grpId="0"/>
      <p:bldP spid="27681" grpId="0" animBg="1"/>
      <p:bldP spid="27682" grpId="0" animBg="1"/>
      <p:bldP spid="27684" grpId="0" animBg="1"/>
      <p:bldP spid="27685" grpId="0" animBg="1"/>
      <p:bldP spid="27686" grpId="0" animBg="1"/>
      <p:bldP spid="2768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41313"/>
            <a:ext cx="7769225" cy="460375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Mutación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4706938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Consiste en introducir pequeños cambios en los cromosomas para generar una mayor “diversidad gen</a:t>
            </a:r>
            <a:r>
              <a:rPr lang="es-ES" altLang="es-ES_tradnl" dirty="0"/>
              <a:t>ética”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Actúa de forma independiente sobre cada cromosoma</a:t>
            </a:r>
          </a:p>
          <a:p>
            <a:pPr marL="336550" lvl="1" indent="-336550">
              <a:spcBef>
                <a:spcPts val="500"/>
              </a:spcBef>
              <a:buFont typeface="Times New Roman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Como los operadores de cruce, debe producir cromosomas validos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s-ES_tradnl" altLang="es-ES_tradnl" dirty="0"/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 err="1"/>
              <a:t>Dilemma</a:t>
            </a:r>
            <a:endParaRPr lang="es-ES_tradnl" altLang="es-ES_tradnl" dirty="0"/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Poca mutación conduce a poblaciones con un pobre patrimonio genético a lo largo de las generaciones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Demasiada mutación ralentiza la convergencia</a:t>
            </a:r>
          </a:p>
        </p:txBody>
      </p:sp>
    </p:spTree>
    <p:extLst>
      <p:ext uri="{BB962C8B-B14F-4D97-AF65-F5344CB8AC3E}">
        <p14:creationId xmlns:p14="http://schemas.microsoft.com/office/powerpoint/2010/main" val="12084752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Mutación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1120775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Ejemplo: juego genético. 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La fitness de un invididuo es dada por el numero de “1” en el cromosoma</a:t>
            </a:r>
          </a:p>
        </p:txBody>
      </p:sp>
      <p:sp>
        <p:nvSpPr>
          <p:cNvPr id="55300" name="Text Box 3"/>
          <p:cNvSpPr txBox="1">
            <a:spLocks noChangeArrowheads="1"/>
          </p:cNvSpPr>
          <p:nvPr/>
        </p:nvSpPr>
        <p:spPr bwMode="auto">
          <a:xfrm>
            <a:off x="1439863" y="2784475"/>
            <a:ext cx="12604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>
                <a:solidFill>
                  <a:srgbClr val="000000"/>
                </a:solidFill>
              </a:rPr>
              <a:t>1 1 0 0 0</a:t>
            </a:r>
          </a:p>
        </p:txBody>
      </p:sp>
      <p:sp>
        <p:nvSpPr>
          <p:cNvPr id="55301" name="Text Box 4"/>
          <p:cNvSpPr txBox="1">
            <a:spLocks noChangeArrowheads="1"/>
          </p:cNvSpPr>
          <p:nvPr/>
        </p:nvSpPr>
        <p:spPr bwMode="auto">
          <a:xfrm>
            <a:off x="1439863" y="3179763"/>
            <a:ext cx="1260475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>
                <a:solidFill>
                  <a:srgbClr val="000000"/>
                </a:solidFill>
              </a:rPr>
              <a:t>0 1 0 0 1</a:t>
            </a:r>
          </a:p>
        </p:txBody>
      </p:sp>
      <p:sp>
        <p:nvSpPr>
          <p:cNvPr id="55302" name="Text Box 5"/>
          <p:cNvSpPr txBox="1">
            <a:spLocks noChangeArrowheads="1"/>
          </p:cNvSpPr>
          <p:nvPr/>
        </p:nvSpPr>
        <p:spPr bwMode="auto">
          <a:xfrm>
            <a:off x="1260475" y="2424113"/>
            <a:ext cx="161925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Generación k</a:t>
            </a:r>
          </a:p>
        </p:txBody>
      </p:sp>
      <p:sp>
        <p:nvSpPr>
          <p:cNvPr id="55303" name="Text Box 6"/>
          <p:cNvSpPr txBox="1">
            <a:spLocks noChangeArrowheads="1"/>
          </p:cNvSpPr>
          <p:nvPr/>
        </p:nvSpPr>
        <p:spPr bwMode="auto">
          <a:xfrm>
            <a:off x="1439863" y="3937000"/>
            <a:ext cx="12604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>
                <a:solidFill>
                  <a:srgbClr val="000000"/>
                </a:solidFill>
              </a:rPr>
              <a:t>1 0 0 1 1</a:t>
            </a:r>
          </a:p>
        </p:txBody>
      </p:sp>
      <p:sp>
        <p:nvSpPr>
          <p:cNvPr id="55304" name="Text Box 7"/>
          <p:cNvSpPr txBox="1">
            <a:spLocks noChangeArrowheads="1"/>
          </p:cNvSpPr>
          <p:nvPr/>
        </p:nvSpPr>
        <p:spPr bwMode="auto">
          <a:xfrm>
            <a:off x="1439863" y="3540125"/>
            <a:ext cx="12604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>
                <a:solidFill>
                  <a:srgbClr val="000000"/>
                </a:solidFill>
              </a:rPr>
              <a:t>...</a:t>
            </a:r>
          </a:p>
        </p:txBody>
      </p:sp>
      <p:sp>
        <p:nvSpPr>
          <p:cNvPr id="55305" name="Text Box 8"/>
          <p:cNvSpPr txBox="1">
            <a:spLocks noChangeArrowheads="1"/>
          </p:cNvSpPr>
          <p:nvPr/>
        </p:nvSpPr>
        <p:spPr bwMode="auto">
          <a:xfrm>
            <a:off x="6011863" y="2784475"/>
            <a:ext cx="12604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>
                <a:solidFill>
                  <a:srgbClr val="000000"/>
                </a:solidFill>
              </a:rPr>
              <a:t>1 1 0 1 1</a:t>
            </a:r>
          </a:p>
        </p:txBody>
      </p:sp>
      <p:sp>
        <p:nvSpPr>
          <p:cNvPr id="55306" name="Text Box 9"/>
          <p:cNvSpPr txBox="1">
            <a:spLocks noChangeArrowheads="1"/>
          </p:cNvSpPr>
          <p:nvPr/>
        </p:nvSpPr>
        <p:spPr bwMode="auto">
          <a:xfrm>
            <a:off x="6011863" y="3179763"/>
            <a:ext cx="1260475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>
                <a:solidFill>
                  <a:srgbClr val="000000"/>
                </a:solidFill>
              </a:rPr>
              <a:t>1 1 0 1 1</a:t>
            </a:r>
          </a:p>
        </p:txBody>
      </p:sp>
      <p:sp>
        <p:nvSpPr>
          <p:cNvPr id="55307" name="Text Box 10"/>
          <p:cNvSpPr txBox="1">
            <a:spLocks noChangeArrowheads="1"/>
          </p:cNvSpPr>
          <p:nvPr/>
        </p:nvSpPr>
        <p:spPr bwMode="auto">
          <a:xfrm>
            <a:off x="5832475" y="2424113"/>
            <a:ext cx="161925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Generación m</a:t>
            </a:r>
          </a:p>
        </p:txBody>
      </p:sp>
      <p:sp>
        <p:nvSpPr>
          <p:cNvPr id="55308" name="Text Box 11"/>
          <p:cNvSpPr txBox="1">
            <a:spLocks noChangeArrowheads="1"/>
          </p:cNvSpPr>
          <p:nvPr/>
        </p:nvSpPr>
        <p:spPr bwMode="auto">
          <a:xfrm>
            <a:off x="6011863" y="3937000"/>
            <a:ext cx="12604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>
                <a:solidFill>
                  <a:srgbClr val="000000"/>
                </a:solidFill>
              </a:rPr>
              <a:t>1 1 0 1 1</a:t>
            </a:r>
          </a:p>
        </p:txBody>
      </p:sp>
      <p:sp>
        <p:nvSpPr>
          <p:cNvPr id="55309" name="Text Box 12"/>
          <p:cNvSpPr txBox="1">
            <a:spLocks noChangeArrowheads="1"/>
          </p:cNvSpPr>
          <p:nvPr/>
        </p:nvSpPr>
        <p:spPr bwMode="auto">
          <a:xfrm>
            <a:off x="6011863" y="3540125"/>
            <a:ext cx="12604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>
                <a:solidFill>
                  <a:srgbClr val="000000"/>
                </a:solidFill>
              </a:rPr>
              <a:t>...</a:t>
            </a:r>
          </a:p>
        </p:txBody>
      </p:sp>
      <p:sp>
        <p:nvSpPr>
          <p:cNvPr id="55310" name="AutoShape 13"/>
          <p:cNvSpPr>
            <a:spLocks noChangeArrowheads="1"/>
          </p:cNvSpPr>
          <p:nvPr/>
        </p:nvSpPr>
        <p:spPr bwMode="auto">
          <a:xfrm>
            <a:off x="3636963" y="3203575"/>
            <a:ext cx="1727200" cy="215900"/>
          </a:xfrm>
          <a:prstGeom prst="leftRightArrow">
            <a:avLst>
              <a:gd name="adj1" fmla="val 50000"/>
              <a:gd name="adj2" fmla="val 159259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5311" name="Rectangle 14"/>
          <p:cNvSpPr>
            <a:spLocks noChangeArrowheads="1"/>
          </p:cNvSpPr>
          <p:nvPr/>
        </p:nvSpPr>
        <p:spPr bwMode="auto">
          <a:xfrm>
            <a:off x="1944688" y="2771775"/>
            <a:ext cx="252412" cy="1584325"/>
          </a:xfrm>
          <a:prstGeom prst="rect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5312" name="Text Box 15"/>
          <p:cNvSpPr txBox="1">
            <a:spLocks noChangeArrowheads="1"/>
          </p:cNvSpPr>
          <p:nvPr/>
        </p:nvSpPr>
        <p:spPr bwMode="auto">
          <a:xfrm>
            <a:off x="1979613" y="5059363"/>
            <a:ext cx="5400675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Sin mutación nunca aparecerá “1”, por lo tanto nunca se alcanzará la máxima fitness posible</a:t>
            </a:r>
          </a:p>
        </p:txBody>
      </p:sp>
      <p:sp>
        <p:nvSpPr>
          <p:cNvPr id="55313" name="Rectangle 16"/>
          <p:cNvSpPr>
            <a:spLocks noChangeArrowheads="1"/>
          </p:cNvSpPr>
          <p:nvPr/>
        </p:nvSpPr>
        <p:spPr bwMode="auto">
          <a:xfrm>
            <a:off x="6500813" y="2771775"/>
            <a:ext cx="252412" cy="1584325"/>
          </a:xfrm>
          <a:prstGeom prst="rect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55314" name="Text Box 17"/>
          <p:cNvSpPr txBox="1">
            <a:spLocks noChangeArrowheads="1"/>
          </p:cNvSpPr>
          <p:nvPr/>
        </p:nvSpPr>
        <p:spPr bwMode="auto">
          <a:xfrm>
            <a:off x="900113" y="4356100"/>
            <a:ext cx="23399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Fitness media: 3.4</a:t>
            </a:r>
          </a:p>
        </p:txBody>
      </p:sp>
      <p:sp>
        <p:nvSpPr>
          <p:cNvPr id="55315" name="Text Box 18"/>
          <p:cNvSpPr txBox="1">
            <a:spLocks noChangeArrowheads="1"/>
          </p:cNvSpPr>
          <p:nvPr/>
        </p:nvSpPr>
        <p:spPr bwMode="auto">
          <a:xfrm>
            <a:off x="5688013" y="4356100"/>
            <a:ext cx="19081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Fitness media: 4</a:t>
            </a:r>
          </a:p>
        </p:txBody>
      </p:sp>
      <p:cxnSp>
        <p:nvCxnSpPr>
          <p:cNvPr id="55316" name="AutoShape 19"/>
          <p:cNvCxnSpPr>
            <a:cxnSpLocks noChangeShapeType="1"/>
            <a:stCxn id="55312" idx="0"/>
            <a:endCxn id="55311" idx="3"/>
          </p:cNvCxnSpPr>
          <p:nvPr/>
        </p:nvCxnSpPr>
        <p:spPr bwMode="auto">
          <a:xfrm rot="16200000" flipV="1">
            <a:off x="2690812" y="3070226"/>
            <a:ext cx="1495425" cy="2482850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17" name="AutoShape 20"/>
          <p:cNvCxnSpPr>
            <a:cxnSpLocks noChangeShapeType="1"/>
            <a:stCxn id="55312" idx="0"/>
            <a:endCxn id="55313" idx="1"/>
          </p:cNvCxnSpPr>
          <p:nvPr/>
        </p:nvCxnSpPr>
        <p:spPr bwMode="auto">
          <a:xfrm rot="5400000" flipH="1" flipV="1">
            <a:off x="4842669" y="3401219"/>
            <a:ext cx="1495425" cy="1820863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664229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Mutación</a:t>
            </a:r>
          </a:p>
        </p:txBody>
      </p:sp>
      <p:sp>
        <p:nvSpPr>
          <p:cNvPr id="56323" name="Text Box 2"/>
          <p:cNvSpPr txBox="1">
            <a:spLocks noChangeArrowheads="1"/>
          </p:cNvSpPr>
          <p:nvPr/>
        </p:nvSpPr>
        <p:spPr bwMode="auto">
          <a:xfrm>
            <a:off x="531813" y="1092200"/>
            <a:ext cx="77724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6550" indent="-3365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500"/>
              </a:spcBef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Ejemplo: 4 reinas</a:t>
            </a:r>
          </a:p>
          <a:p>
            <a:pPr eaLnBrk="1" hangingPunct="1">
              <a:spcBef>
                <a:spcPts val="500"/>
              </a:spcBef>
            </a:pPr>
            <a:r>
              <a:rPr lang="es-ES_tradnl" altLang="es-ES_tradnl" sz="2000">
                <a:solidFill>
                  <a:srgbClr val="000000"/>
                </a:solidFill>
              </a:rPr>
              <a:t>		</a:t>
            </a:r>
          </a:p>
        </p:txBody>
      </p:sp>
      <p:grpSp>
        <p:nvGrpSpPr>
          <p:cNvPr id="56324" name="Group 3"/>
          <p:cNvGrpSpPr>
            <a:grpSpLocks/>
          </p:cNvGrpSpPr>
          <p:nvPr/>
        </p:nvGrpSpPr>
        <p:grpSpPr bwMode="auto">
          <a:xfrm>
            <a:off x="1258888" y="2808288"/>
            <a:ext cx="1439862" cy="1438275"/>
            <a:chOff x="793" y="1769"/>
            <a:chExt cx="907" cy="906"/>
          </a:xfrm>
        </p:grpSpPr>
        <p:grpSp>
          <p:nvGrpSpPr>
            <p:cNvPr id="56437" name="Group 4"/>
            <p:cNvGrpSpPr>
              <a:grpSpLocks/>
            </p:cNvGrpSpPr>
            <p:nvPr/>
          </p:nvGrpSpPr>
          <p:grpSpPr bwMode="auto">
            <a:xfrm>
              <a:off x="793" y="1769"/>
              <a:ext cx="907" cy="453"/>
              <a:chOff x="793" y="1769"/>
              <a:chExt cx="907" cy="453"/>
            </a:xfrm>
          </p:grpSpPr>
          <p:grpSp>
            <p:nvGrpSpPr>
              <p:cNvPr id="56452" name="Group 5"/>
              <p:cNvGrpSpPr>
                <a:grpSpLocks/>
              </p:cNvGrpSpPr>
              <p:nvPr/>
            </p:nvGrpSpPr>
            <p:grpSpPr bwMode="auto">
              <a:xfrm>
                <a:off x="794" y="1769"/>
                <a:ext cx="906" cy="226"/>
                <a:chOff x="794" y="1769"/>
                <a:chExt cx="906" cy="226"/>
              </a:xfrm>
            </p:grpSpPr>
            <p:grpSp>
              <p:nvGrpSpPr>
                <p:cNvPr id="56459" name="Group 6"/>
                <p:cNvGrpSpPr>
                  <a:grpSpLocks/>
                </p:cNvGrpSpPr>
                <p:nvPr/>
              </p:nvGrpSpPr>
              <p:grpSpPr bwMode="auto">
                <a:xfrm>
                  <a:off x="794" y="1769"/>
                  <a:ext cx="453" cy="226"/>
                  <a:chOff x="794" y="1769"/>
                  <a:chExt cx="453" cy="226"/>
                </a:xfrm>
              </p:grpSpPr>
              <p:sp>
                <p:nvSpPr>
                  <p:cNvPr id="56463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794" y="1769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464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1769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6460" name="Group 9"/>
                <p:cNvGrpSpPr>
                  <a:grpSpLocks/>
                </p:cNvGrpSpPr>
                <p:nvPr/>
              </p:nvGrpSpPr>
              <p:grpSpPr bwMode="auto">
                <a:xfrm>
                  <a:off x="1248" y="1769"/>
                  <a:ext cx="452" cy="226"/>
                  <a:chOff x="1248" y="1769"/>
                  <a:chExt cx="452" cy="226"/>
                </a:xfrm>
              </p:grpSpPr>
              <p:sp>
                <p:nvSpPr>
                  <p:cNvPr id="56461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1769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462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1769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6453" name="Group 12"/>
              <p:cNvGrpSpPr>
                <a:grpSpLocks/>
              </p:cNvGrpSpPr>
              <p:nvPr/>
            </p:nvGrpSpPr>
            <p:grpSpPr bwMode="auto">
              <a:xfrm>
                <a:off x="793" y="1996"/>
                <a:ext cx="453" cy="226"/>
                <a:chOff x="793" y="1996"/>
                <a:chExt cx="453" cy="226"/>
              </a:xfrm>
            </p:grpSpPr>
            <p:sp>
              <p:nvSpPr>
                <p:cNvPr id="56457" name="Rectangle 13"/>
                <p:cNvSpPr>
                  <a:spLocks noChangeArrowheads="1"/>
                </p:cNvSpPr>
                <p:nvPr/>
              </p:nvSpPr>
              <p:spPr bwMode="auto">
                <a:xfrm flipH="1">
                  <a:off x="1020" y="199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458" name="Rectangle 14"/>
                <p:cNvSpPr>
                  <a:spLocks noChangeArrowheads="1"/>
                </p:cNvSpPr>
                <p:nvPr/>
              </p:nvSpPr>
              <p:spPr bwMode="auto">
                <a:xfrm flipH="1">
                  <a:off x="793" y="199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6454" name="Group 15"/>
              <p:cNvGrpSpPr>
                <a:grpSpLocks/>
              </p:cNvGrpSpPr>
              <p:nvPr/>
            </p:nvGrpSpPr>
            <p:grpSpPr bwMode="auto">
              <a:xfrm>
                <a:off x="1247" y="1996"/>
                <a:ext cx="453" cy="226"/>
                <a:chOff x="1247" y="1996"/>
                <a:chExt cx="453" cy="226"/>
              </a:xfrm>
            </p:grpSpPr>
            <p:sp>
              <p:nvSpPr>
                <p:cNvPr id="56455" name="Rectangle 16"/>
                <p:cNvSpPr>
                  <a:spLocks noChangeArrowheads="1"/>
                </p:cNvSpPr>
                <p:nvPr/>
              </p:nvSpPr>
              <p:spPr bwMode="auto">
                <a:xfrm flipH="1">
                  <a:off x="1474" y="199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456" name="Rectangle 17"/>
                <p:cNvSpPr>
                  <a:spLocks noChangeArrowheads="1"/>
                </p:cNvSpPr>
                <p:nvPr/>
              </p:nvSpPr>
              <p:spPr bwMode="auto">
                <a:xfrm flipH="1">
                  <a:off x="1247" y="199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  <p:grpSp>
          <p:nvGrpSpPr>
            <p:cNvPr id="56438" name="Group 18"/>
            <p:cNvGrpSpPr>
              <a:grpSpLocks/>
            </p:cNvGrpSpPr>
            <p:nvPr/>
          </p:nvGrpSpPr>
          <p:grpSpPr bwMode="auto">
            <a:xfrm>
              <a:off x="793" y="2223"/>
              <a:ext cx="907" cy="452"/>
              <a:chOff x="793" y="2223"/>
              <a:chExt cx="907" cy="452"/>
            </a:xfrm>
          </p:grpSpPr>
          <p:grpSp>
            <p:nvGrpSpPr>
              <p:cNvPr id="56439" name="Group 19"/>
              <p:cNvGrpSpPr>
                <a:grpSpLocks/>
              </p:cNvGrpSpPr>
              <p:nvPr/>
            </p:nvGrpSpPr>
            <p:grpSpPr bwMode="auto">
              <a:xfrm>
                <a:off x="794" y="2223"/>
                <a:ext cx="906" cy="226"/>
                <a:chOff x="794" y="2223"/>
                <a:chExt cx="906" cy="226"/>
              </a:xfrm>
            </p:grpSpPr>
            <p:grpSp>
              <p:nvGrpSpPr>
                <p:cNvPr id="56446" name="Group 20"/>
                <p:cNvGrpSpPr>
                  <a:grpSpLocks/>
                </p:cNvGrpSpPr>
                <p:nvPr/>
              </p:nvGrpSpPr>
              <p:grpSpPr bwMode="auto">
                <a:xfrm>
                  <a:off x="794" y="2223"/>
                  <a:ext cx="453" cy="226"/>
                  <a:chOff x="794" y="2223"/>
                  <a:chExt cx="453" cy="226"/>
                </a:xfrm>
              </p:grpSpPr>
              <p:sp>
                <p:nvSpPr>
                  <p:cNvPr id="56450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794" y="222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451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1021" y="222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6447" name="Group 23"/>
                <p:cNvGrpSpPr>
                  <a:grpSpLocks/>
                </p:cNvGrpSpPr>
                <p:nvPr/>
              </p:nvGrpSpPr>
              <p:grpSpPr bwMode="auto">
                <a:xfrm>
                  <a:off x="1248" y="2223"/>
                  <a:ext cx="452" cy="226"/>
                  <a:chOff x="1248" y="2223"/>
                  <a:chExt cx="452" cy="226"/>
                </a:xfrm>
              </p:grpSpPr>
              <p:sp>
                <p:nvSpPr>
                  <p:cNvPr id="56448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222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449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22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6440" name="Group 26"/>
              <p:cNvGrpSpPr>
                <a:grpSpLocks/>
              </p:cNvGrpSpPr>
              <p:nvPr/>
            </p:nvGrpSpPr>
            <p:grpSpPr bwMode="auto">
              <a:xfrm>
                <a:off x="793" y="2449"/>
                <a:ext cx="453" cy="226"/>
                <a:chOff x="793" y="2449"/>
                <a:chExt cx="453" cy="226"/>
              </a:xfrm>
            </p:grpSpPr>
            <p:sp>
              <p:nvSpPr>
                <p:cNvPr id="56444" name="Rectangle 27"/>
                <p:cNvSpPr>
                  <a:spLocks noChangeArrowheads="1"/>
                </p:cNvSpPr>
                <p:nvPr/>
              </p:nvSpPr>
              <p:spPr bwMode="auto">
                <a:xfrm flipH="1">
                  <a:off x="1020" y="2449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445" name="Rectangle 28"/>
                <p:cNvSpPr>
                  <a:spLocks noChangeArrowheads="1"/>
                </p:cNvSpPr>
                <p:nvPr/>
              </p:nvSpPr>
              <p:spPr bwMode="auto">
                <a:xfrm flipH="1">
                  <a:off x="793" y="2449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6441" name="Group 29"/>
              <p:cNvGrpSpPr>
                <a:grpSpLocks/>
              </p:cNvGrpSpPr>
              <p:nvPr/>
            </p:nvGrpSpPr>
            <p:grpSpPr bwMode="auto">
              <a:xfrm>
                <a:off x="1247" y="2449"/>
                <a:ext cx="453" cy="226"/>
                <a:chOff x="1247" y="2449"/>
                <a:chExt cx="453" cy="226"/>
              </a:xfrm>
            </p:grpSpPr>
            <p:sp>
              <p:nvSpPr>
                <p:cNvPr id="56442" name="Rectangle 30"/>
                <p:cNvSpPr>
                  <a:spLocks noChangeArrowheads="1"/>
                </p:cNvSpPr>
                <p:nvPr/>
              </p:nvSpPr>
              <p:spPr bwMode="auto">
                <a:xfrm flipH="1">
                  <a:off x="1474" y="2449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443" name="Rectangle 31"/>
                <p:cNvSpPr>
                  <a:spLocks noChangeArrowheads="1"/>
                </p:cNvSpPr>
                <p:nvPr/>
              </p:nvSpPr>
              <p:spPr bwMode="auto">
                <a:xfrm flipH="1">
                  <a:off x="1247" y="2449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</p:grpSp>
      <p:pic>
        <p:nvPicPr>
          <p:cNvPr id="56325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2817813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26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3178175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27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3538538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28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3898900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56329" name="Group 36"/>
          <p:cNvGrpSpPr>
            <a:grpSpLocks/>
          </p:cNvGrpSpPr>
          <p:nvPr/>
        </p:nvGrpSpPr>
        <p:grpSpPr bwMode="auto">
          <a:xfrm>
            <a:off x="2987675" y="2808288"/>
            <a:ext cx="1439863" cy="1438275"/>
            <a:chOff x="1882" y="1769"/>
            <a:chExt cx="907" cy="906"/>
          </a:xfrm>
        </p:grpSpPr>
        <p:grpSp>
          <p:nvGrpSpPr>
            <p:cNvPr id="56409" name="Group 37"/>
            <p:cNvGrpSpPr>
              <a:grpSpLocks/>
            </p:cNvGrpSpPr>
            <p:nvPr/>
          </p:nvGrpSpPr>
          <p:grpSpPr bwMode="auto">
            <a:xfrm>
              <a:off x="1882" y="1769"/>
              <a:ext cx="907" cy="453"/>
              <a:chOff x="1882" y="1769"/>
              <a:chExt cx="907" cy="453"/>
            </a:xfrm>
          </p:grpSpPr>
          <p:grpSp>
            <p:nvGrpSpPr>
              <p:cNvPr id="56424" name="Group 38"/>
              <p:cNvGrpSpPr>
                <a:grpSpLocks/>
              </p:cNvGrpSpPr>
              <p:nvPr/>
            </p:nvGrpSpPr>
            <p:grpSpPr bwMode="auto">
              <a:xfrm>
                <a:off x="1883" y="1769"/>
                <a:ext cx="906" cy="226"/>
                <a:chOff x="1883" y="1769"/>
                <a:chExt cx="906" cy="226"/>
              </a:xfrm>
            </p:grpSpPr>
            <p:grpSp>
              <p:nvGrpSpPr>
                <p:cNvPr id="56431" name="Group 39"/>
                <p:cNvGrpSpPr>
                  <a:grpSpLocks/>
                </p:cNvGrpSpPr>
                <p:nvPr/>
              </p:nvGrpSpPr>
              <p:grpSpPr bwMode="auto">
                <a:xfrm>
                  <a:off x="1883" y="1769"/>
                  <a:ext cx="453" cy="226"/>
                  <a:chOff x="1883" y="1769"/>
                  <a:chExt cx="453" cy="226"/>
                </a:xfrm>
              </p:grpSpPr>
              <p:sp>
                <p:nvSpPr>
                  <p:cNvPr id="56435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1883" y="1769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436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2110" y="1769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6432" name="Group 42"/>
                <p:cNvGrpSpPr>
                  <a:grpSpLocks/>
                </p:cNvGrpSpPr>
                <p:nvPr/>
              </p:nvGrpSpPr>
              <p:grpSpPr bwMode="auto">
                <a:xfrm>
                  <a:off x="2337" y="1769"/>
                  <a:ext cx="452" cy="226"/>
                  <a:chOff x="2337" y="1769"/>
                  <a:chExt cx="452" cy="226"/>
                </a:xfrm>
              </p:grpSpPr>
              <p:sp>
                <p:nvSpPr>
                  <p:cNvPr id="56433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337" y="1769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434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2563" y="1769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6425" name="Group 45"/>
              <p:cNvGrpSpPr>
                <a:grpSpLocks/>
              </p:cNvGrpSpPr>
              <p:nvPr/>
            </p:nvGrpSpPr>
            <p:grpSpPr bwMode="auto">
              <a:xfrm>
                <a:off x="1882" y="1996"/>
                <a:ext cx="453" cy="226"/>
                <a:chOff x="1882" y="1996"/>
                <a:chExt cx="453" cy="226"/>
              </a:xfrm>
            </p:grpSpPr>
            <p:sp>
              <p:nvSpPr>
                <p:cNvPr id="56429" name="Rectangle 46"/>
                <p:cNvSpPr>
                  <a:spLocks noChangeArrowheads="1"/>
                </p:cNvSpPr>
                <p:nvPr/>
              </p:nvSpPr>
              <p:spPr bwMode="auto">
                <a:xfrm flipH="1">
                  <a:off x="2109" y="199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430" name="Rectangle 47"/>
                <p:cNvSpPr>
                  <a:spLocks noChangeArrowheads="1"/>
                </p:cNvSpPr>
                <p:nvPr/>
              </p:nvSpPr>
              <p:spPr bwMode="auto">
                <a:xfrm flipH="1">
                  <a:off x="1882" y="199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6426" name="Group 48"/>
              <p:cNvGrpSpPr>
                <a:grpSpLocks/>
              </p:cNvGrpSpPr>
              <p:nvPr/>
            </p:nvGrpSpPr>
            <p:grpSpPr bwMode="auto">
              <a:xfrm>
                <a:off x="2336" y="1996"/>
                <a:ext cx="452" cy="226"/>
                <a:chOff x="2336" y="1996"/>
                <a:chExt cx="452" cy="226"/>
              </a:xfrm>
            </p:grpSpPr>
            <p:sp>
              <p:nvSpPr>
                <p:cNvPr id="56427" name="Rectangle 49"/>
                <p:cNvSpPr>
                  <a:spLocks noChangeArrowheads="1"/>
                </p:cNvSpPr>
                <p:nvPr/>
              </p:nvSpPr>
              <p:spPr bwMode="auto">
                <a:xfrm flipH="1">
                  <a:off x="2562" y="199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428" name="Rectangle 50"/>
                <p:cNvSpPr>
                  <a:spLocks noChangeArrowheads="1"/>
                </p:cNvSpPr>
                <p:nvPr/>
              </p:nvSpPr>
              <p:spPr bwMode="auto">
                <a:xfrm flipH="1">
                  <a:off x="2336" y="199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  <p:grpSp>
          <p:nvGrpSpPr>
            <p:cNvPr id="56410" name="Group 51"/>
            <p:cNvGrpSpPr>
              <a:grpSpLocks/>
            </p:cNvGrpSpPr>
            <p:nvPr/>
          </p:nvGrpSpPr>
          <p:grpSpPr bwMode="auto">
            <a:xfrm>
              <a:off x="1882" y="2223"/>
              <a:ext cx="907" cy="452"/>
              <a:chOff x="1882" y="2223"/>
              <a:chExt cx="907" cy="452"/>
            </a:xfrm>
          </p:grpSpPr>
          <p:grpSp>
            <p:nvGrpSpPr>
              <p:cNvPr id="56411" name="Group 52"/>
              <p:cNvGrpSpPr>
                <a:grpSpLocks/>
              </p:cNvGrpSpPr>
              <p:nvPr/>
            </p:nvGrpSpPr>
            <p:grpSpPr bwMode="auto">
              <a:xfrm>
                <a:off x="1883" y="2223"/>
                <a:ext cx="906" cy="226"/>
                <a:chOff x="1883" y="2223"/>
                <a:chExt cx="906" cy="226"/>
              </a:xfrm>
            </p:grpSpPr>
            <p:grpSp>
              <p:nvGrpSpPr>
                <p:cNvPr id="56418" name="Group 53"/>
                <p:cNvGrpSpPr>
                  <a:grpSpLocks/>
                </p:cNvGrpSpPr>
                <p:nvPr/>
              </p:nvGrpSpPr>
              <p:grpSpPr bwMode="auto">
                <a:xfrm>
                  <a:off x="1883" y="2223"/>
                  <a:ext cx="453" cy="226"/>
                  <a:chOff x="1883" y="2223"/>
                  <a:chExt cx="453" cy="226"/>
                </a:xfrm>
              </p:grpSpPr>
              <p:sp>
                <p:nvSpPr>
                  <p:cNvPr id="56422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1883" y="222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423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2110" y="222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6419" name="Group 56"/>
                <p:cNvGrpSpPr>
                  <a:grpSpLocks/>
                </p:cNvGrpSpPr>
                <p:nvPr/>
              </p:nvGrpSpPr>
              <p:grpSpPr bwMode="auto">
                <a:xfrm>
                  <a:off x="2337" y="2223"/>
                  <a:ext cx="452" cy="226"/>
                  <a:chOff x="2337" y="2223"/>
                  <a:chExt cx="452" cy="226"/>
                </a:xfrm>
              </p:grpSpPr>
              <p:sp>
                <p:nvSpPr>
                  <p:cNvPr id="56420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2337" y="222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421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2563" y="222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6412" name="Group 59"/>
              <p:cNvGrpSpPr>
                <a:grpSpLocks/>
              </p:cNvGrpSpPr>
              <p:nvPr/>
            </p:nvGrpSpPr>
            <p:grpSpPr bwMode="auto">
              <a:xfrm>
                <a:off x="1882" y="2449"/>
                <a:ext cx="453" cy="226"/>
                <a:chOff x="1882" y="2449"/>
                <a:chExt cx="453" cy="226"/>
              </a:xfrm>
            </p:grpSpPr>
            <p:sp>
              <p:nvSpPr>
                <p:cNvPr id="56416" name="Rectangle 60"/>
                <p:cNvSpPr>
                  <a:spLocks noChangeArrowheads="1"/>
                </p:cNvSpPr>
                <p:nvPr/>
              </p:nvSpPr>
              <p:spPr bwMode="auto">
                <a:xfrm flipH="1">
                  <a:off x="2109" y="2449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417" name="Rectangle 61"/>
                <p:cNvSpPr>
                  <a:spLocks noChangeArrowheads="1"/>
                </p:cNvSpPr>
                <p:nvPr/>
              </p:nvSpPr>
              <p:spPr bwMode="auto">
                <a:xfrm flipH="1">
                  <a:off x="1882" y="2449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6413" name="Group 62"/>
              <p:cNvGrpSpPr>
                <a:grpSpLocks/>
              </p:cNvGrpSpPr>
              <p:nvPr/>
            </p:nvGrpSpPr>
            <p:grpSpPr bwMode="auto">
              <a:xfrm>
                <a:off x="2336" y="2449"/>
                <a:ext cx="452" cy="226"/>
                <a:chOff x="2336" y="2449"/>
                <a:chExt cx="452" cy="226"/>
              </a:xfrm>
            </p:grpSpPr>
            <p:sp>
              <p:nvSpPr>
                <p:cNvPr id="56414" name="Rectangle 63"/>
                <p:cNvSpPr>
                  <a:spLocks noChangeArrowheads="1"/>
                </p:cNvSpPr>
                <p:nvPr/>
              </p:nvSpPr>
              <p:spPr bwMode="auto">
                <a:xfrm flipH="1">
                  <a:off x="2562" y="2449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415" name="Rectangle 64"/>
                <p:cNvSpPr>
                  <a:spLocks noChangeArrowheads="1"/>
                </p:cNvSpPr>
                <p:nvPr/>
              </p:nvSpPr>
              <p:spPr bwMode="auto">
                <a:xfrm flipH="1">
                  <a:off x="2336" y="2449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</p:grpSp>
      <p:pic>
        <p:nvPicPr>
          <p:cNvPr id="56330" name="Picture 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50" y="2817813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31" name="Picture 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0" y="3178175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32" name="Picture 6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088" y="3538538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33" name="Picture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3898900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56334" name="Group 69"/>
          <p:cNvGrpSpPr>
            <a:grpSpLocks/>
          </p:cNvGrpSpPr>
          <p:nvPr/>
        </p:nvGrpSpPr>
        <p:grpSpPr bwMode="auto">
          <a:xfrm>
            <a:off x="4679950" y="2808288"/>
            <a:ext cx="1439863" cy="1438275"/>
            <a:chOff x="2948" y="1769"/>
            <a:chExt cx="907" cy="906"/>
          </a:xfrm>
        </p:grpSpPr>
        <p:grpSp>
          <p:nvGrpSpPr>
            <p:cNvPr id="56381" name="Group 70"/>
            <p:cNvGrpSpPr>
              <a:grpSpLocks/>
            </p:cNvGrpSpPr>
            <p:nvPr/>
          </p:nvGrpSpPr>
          <p:grpSpPr bwMode="auto">
            <a:xfrm>
              <a:off x="2948" y="1769"/>
              <a:ext cx="907" cy="453"/>
              <a:chOff x="2948" y="1769"/>
              <a:chExt cx="907" cy="453"/>
            </a:xfrm>
          </p:grpSpPr>
          <p:grpSp>
            <p:nvGrpSpPr>
              <p:cNvPr id="56396" name="Group 71"/>
              <p:cNvGrpSpPr>
                <a:grpSpLocks/>
              </p:cNvGrpSpPr>
              <p:nvPr/>
            </p:nvGrpSpPr>
            <p:grpSpPr bwMode="auto">
              <a:xfrm>
                <a:off x="2948" y="1769"/>
                <a:ext cx="907" cy="226"/>
                <a:chOff x="2948" y="1769"/>
                <a:chExt cx="907" cy="226"/>
              </a:xfrm>
            </p:grpSpPr>
            <p:grpSp>
              <p:nvGrpSpPr>
                <p:cNvPr id="56403" name="Group 72"/>
                <p:cNvGrpSpPr>
                  <a:grpSpLocks/>
                </p:cNvGrpSpPr>
                <p:nvPr/>
              </p:nvGrpSpPr>
              <p:grpSpPr bwMode="auto">
                <a:xfrm>
                  <a:off x="2948" y="1769"/>
                  <a:ext cx="453" cy="226"/>
                  <a:chOff x="2948" y="1769"/>
                  <a:chExt cx="453" cy="226"/>
                </a:xfrm>
              </p:grpSpPr>
              <p:sp>
                <p:nvSpPr>
                  <p:cNvPr id="56407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2948" y="1769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408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3175" y="1769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6404" name="Group 75"/>
                <p:cNvGrpSpPr>
                  <a:grpSpLocks/>
                </p:cNvGrpSpPr>
                <p:nvPr/>
              </p:nvGrpSpPr>
              <p:grpSpPr bwMode="auto">
                <a:xfrm>
                  <a:off x="3402" y="1769"/>
                  <a:ext cx="453" cy="226"/>
                  <a:chOff x="3402" y="1769"/>
                  <a:chExt cx="453" cy="226"/>
                </a:xfrm>
              </p:grpSpPr>
              <p:sp>
                <p:nvSpPr>
                  <p:cNvPr id="56405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3402" y="1769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406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3629" y="1769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6397" name="Group 78"/>
              <p:cNvGrpSpPr>
                <a:grpSpLocks/>
              </p:cNvGrpSpPr>
              <p:nvPr/>
            </p:nvGrpSpPr>
            <p:grpSpPr bwMode="auto">
              <a:xfrm>
                <a:off x="2948" y="1996"/>
                <a:ext cx="453" cy="226"/>
                <a:chOff x="2948" y="1996"/>
                <a:chExt cx="453" cy="226"/>
              </a:xfrm>
            </p:grpSpPr>
            <p:sp>
              <p:nvSpPr>
                <p:cNvPr id="56401" name="Rectangle 79"/>
                <p:cNvSpPr>
                  <a:spLocks noChangeArrowheads="1"/>
                </p:cNvSpPr>
                <p:nvPr/>
              </p:nvSpPr>
              <p:spPr bwMode="auto">
                <a:xfrm flipH="1">
                  <a:off x="3175" y="199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402" name="Rectangle 80"/>
                <p:cNvSpPr>
                  <a:spLocks noChangeArrowheads="1"/>
                </p:cNvSpPr>
                <p:nvPr/>
              </p:nvSpPr>
              <p:spPr bwMode="auto">
                <a:xfrm flipH="1">
                  <a:off x="2948" y="199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6398" name="Group 81"/>
              <p:cNvGrpSpPr>
                <a:grpSpLocks/>
              </p:cNvGrpSpPr>
              <p:nvPr/>
            </p:nvGrpSpPr>
            <p:grpSpPr bwMode="auto">
              <a:xfrm>
                <a:off x="3402" y="1996"/>
                <a:ext cx="452" cy="226"/>
                <a:chOff x="3402" y="1996"/>
                <a:chExt cx="452" cy="226"/>
              </a:xfrm>
            </p:grpSpPr>
            <p:sp>
              <p:nvSpPr>
                <p:cNvPr id="56399" name="Rectangle 82"/>
                <p:cNvSpPr>
                  <a:spLocks noChangeArrowheads="1"/>
                </p:cNvSpPr>
                <p:nvPr/>
              </p:nvSpPr>
              <p:spPr bwMode="auto">
                <a:xfrm flipH="1">
                  <a:off x="3627" y="199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400" name="Rectangle 83"/>
                <p:cNvSpPr>
                  <a:spLocks noChangeArrowheads="1"/>
                </p:cNvSpPr>
                <p:nvPr/>
              </p:nvSpPr>
              <p:spPr bwMode="auto">
                <a:xfrm flipH="1">
                  <a:off x="3402" y="199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  <p:grpSp>
          <p:nvGrpSpPr>
            <p:cNvPr id="56382" name="Group 84"/>
            <p:cNvGrpSpPr>
              <a:grpSpLocks/>
            </p:cNvGrpSpPr>
            <p:nvPr/>
          </p:nvGrpSpPr>
          <p:grpSpPr bwMode="auto">
            <a:xfrm>
              <a:off x="2948" y="2223"/>
              <a:ext cx="907" cy="452"/>
              <a:chOff x="2948" y="2223"/>
              <a:chExt cx="907" cy="452"/>
            </a:xfrm>
          </p:grpSpPr>
          <p:grpSp>
            <p:nvGrpSpPr>
              <p:cNvPr id="56383" name="Group 85"/>
              <p:cNvGrpSpPr>
                <a:grpSpLocks/>
              </p:cNvGrpSpPr>
              <p:nvPr/>
            </p:nvGrpSpPr>
            <p:grpSpPr bwMode="auto">
              <a:xfrm>
                <a:off x="2948" y="2223"/>
                <a:ext cx="907" cy="226"/>
                <a:chOff x="2948" y="2223"/>
                <a:chExt cx="907" cy="226"/>
              </a:xfrm>
            </p:grpSpPr>
            <p:grpSp>
              <p:nvGrpSpPr>
                <p:cNvPr id="56390" name="Group 86"/>
                <p:cNvGrpSpPr>
                  <a:grpSpLocks/>
                </p:cNvGrpSpPr>
                <p:nvPr/>
              </p:nvGrpSpPr>
              <p:grpSpPr bwMode="auto">
                <a:xfrm>
                  <a:off x="2948" y="2223"/>
                  <a:ext cx="453" cy="226"/>
                  <a:chOff x="2948" y="2223"/>
                  <a:chExt cx="453" cy="226"/>
                </a:xfrm>
              </p:grpSpPr>
              <p:sp>
                <p:nvSpPr>
                  <p:cNvPr id="56394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2948" y="222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395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3175" y="222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6391" name="Group 89"/>
                <p:cNvGrpSpPr>
                  <a:grpSpLocks/>
                </p:cNvGrpSpPr>
                <p:nvPr/>
              </p:nvGrpSpPr>
              <p:grpSpPr bwMode="auto">
                <a:xfrm>
                  <a:off x="3402" y="2223"/>
                  <a:ext cx="453" cy="226"/>
                  <a:chOff x="3402" y="2223"/>
                  <a:chExt cx="453" cy="226"/>
                </a:xfrm>
              </p:grpSpPr>
              <p:sp>
                <p:nvSpPr>
                  <p:cNvPr id="56392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3402" y="222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393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3629" y="222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6384" name="Group 92"/>
              <p:cNvGrpSpPr>
                <a:grpSpLocks/>
              </p:cNvGrpSpPr>
              <p:nvPr/>
            </p:nvGrpSpPr>
            <p:grpSpPr bwMode="auto">
              <a:xfrm>
                <a:off x="2948" y="2449"/>
                <a:ext cx="453" cy="226"/>
                <a:chOff x="2948" y="2449"/>
                <a:chExt cx="453" cy="226"/>
              </a:xfrm>
            </p:grpSpPr>
            <p:sp>
              <p:nvSpPr>
                <p:cNvPr id="56388" name="Rectangle 93"/>
                <p:cNvSpPr>
                  <a:spLocks noChangeArrowheads="1"/>
                </p:cNvSpPr>
                <p:nvPr/>
              </p:nvSpPr>
              <p:spPr bwMode="auto">
                <a:xfrm flipH="1">
                  <a:off x="3175" y="2449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389" name="Rectangle 94"/>
                <p:cNvSpPr>
                  <a:spLocks noChangeArrowheads="1"/>
                </p:cNvSpPr>
                <p:nvPr/>
              </p:nvSpPr>
              <p:spPr bwMode="auto">
                <a:xfrm flipH="1">
                  <a:off x="2948" y="2449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6385" name="Group 95"/>
              <p:cNvGrpSpPr>
                <a:grpSpLocks/>
              </p:cNvGrpSpPr>
              <p:nvPr/>
            </p:nvGrpSpPr>
            <p:grpSpPr bwMode="auto">
              <a:xfrm>
                <a:off x="3402" y="2449"/>
                <a:ext cx="452" cy="226"/>
                <a:chOff x="3402" y="2449"/>
                <a:chExt cx="452" cy="226"/>
              </a:xfrm>
            </p:grpSpPr>
            <p:sp>
              <p:nvSpPr>
                <p:cNvPr id="56386" name="Rectangle 96"/>
                <p:cNvSpPr>
                  <a:spLocks noChangeArrowheads="1"/>
                </p:cNvSpPr>
                <p:nvPr/>
              </p:nvSpPr>
              <p:spPr bwMode="auto">
                <a:xfrm flipH="1">
                  <a:off x="3627" y="2449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387" name="Rectangle 97"/>
                <p:cNvSpPr>
                  <a:spLocks noChangeArrowheads="1"/>
                </p:cNvSpPr>
                <p:nvPr/>
              </p:nvSpPr>
              <p:spPr bwMode="auto">
                <a:xfrm flipH="1">
                  <a:off x="3402" y="2449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</p:grpSp>
      <p:pic>
        <p:nvPicPr>
          <p:cNvPr id="56335" name="Picture 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25" y="2817813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36" name="Picture 9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5" y="3178175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37" name="Picture 1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8" y="3538538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38" name="Picture 1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363" y="3898900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56339" name="Group 102"/>
          <p:cNvGrpSpPr>
            <a:grpSpLocks/>
          </p:cNvGrpSpPr>
          <p:nvPr/>
        </p:nvGrpSpPr>
        <p:grpSpPr bwMode="auto">
          <a:xfrm>
            <a:off x="6372225" y="2808288"/>
            <a:ext cx="1438275" cy="1438275"/>
            <a:chOff x="4014" y="1769"/>
            <a:chExt cx="906" cy="906"/>
          </a:xfrm>
        </p:grpSpPr>
        <p:grpSp>
          <p:nvGrpSpPr>
            <p:cNvPr id="56353" name="Group 103"/>
            <p:cNvGrpSpPr>
              <a:grpSpLocks/>
            </p:cNvGrpSpPr>
            <p:nvPr/>
          </p:nvGrpSpPr>
          <p:grpSpPr bwMode="auto">
            <a:xfrm>
              <a:off x="4014" y="1769"/>
              <a:ext cx="906" cy="453"/>
              <a:chOff x="4014" y="1769"/>
              <a:chExt cx="906" cy="453"/>
            </a:xfrm>
          </p:grpSpPr>
          <p:grpSp>
            <p:nvGrpSpPr>
              <p:cNvPr id="56368" name="Group 104"/>
              <p:cNvGrpSpPr>
                <a:grpSpLocks/>
              </p:cNvGrpSpPr>
              <p:nvPr/>
            </p:nvGrpSpPr>
            <p:grpSpPr bwMode="auto">
              <a:xfrm>
                <a:off x="4014" y="1769"/>
                <a:ext cx="906" cy="226"/>
                <a:chOff x="4014" y="1769"/>
                <a:chExt cx="906" cy="226"/>
              </a:xfrm>
            </p:grpSpPr>
            <p:grpSp>
              <p:nvGrpSpPr>
                <p:cNvPr id="56375" name="Group 105"/>
                <p:cNvGrpSpPr>
                  <a:grpSpLocks/>
                </p:cNvGrpSpPr>
                <p:nvPr/>
              </p:nvGrpSpPr>
              <p:grpSpPr bwMode="auto">
                <a:xfrm>
                  <a:off x="4014" y="1769"/>
                  <a:ext cx="453" cy="226"/>
                  <a:chOff x="4014" y="1769"/>
                  <a:chExt cx="453" cy="226"/>
                </a:xfrm>
              </p:grpSpPr>
              <p:sp>
                <p:nvSpPr>
                  <p:cNvPr id="56379" name="Rectangle 106"/>
                  <p:cNvSpPr>
                    <a:spLocks noChangeArrowheads="1"/>
                  </p:cNvSpPr>
                  <p:nvPr/>
                </p:nvSpPr>
                <p:spPr bwMode="auto">
                  <a:xfrm>
                    <a:off x="4014" y="1769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380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4241" y="1769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6376" name="Group 108"/>
                <p:cNvGrpSpPr>
                  <a:grpSpLocks/>
                </p:cNvGrpSpPr>
                <p:nvPr/>
              </p:nvGrpSpPr>
              <p:grpSpPr bwMode="auto">
                <a:xfrm>
                  <a:off x="4468" y="1769"/>
                  <a:ext cx="452" cy="226"/>
                  <a:chOff x="4468" y="1769"/>
                  <a:chExt cx="452" cy="226"/>
                </a:xfrm>
              </p:grpSpPr>
              <p:sp>
                <p:nvSpPr>
                  <p:cNvPr id="56377" name="Rectangle 109"/>
                  <p:cNvSpPr>
                    <a:spLocks noChangeArrowheads="1"/>
                  </p:cNvSpPr>
                  <p:nvPr/>
                </p:nvSpPr>
                <p:spPr bwMode="auto">
                  <a:xfrm>
                    <a:off x="4468" y="1769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378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4694" y="1769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6369" name="Group 111"/>
              <p:cNvGrpSpPr>
                <a:grpSpLocks/>
              </p:cNvGrpSpPr>
              <p:nvPr/>
            </p:nvGrpSpPr>
            <p:grpSpPr bwMode="auto">
              <a:xfrm>
                <a:off x="4014" y="1996"/>
                <a:ext cx="453" cy="226"/>
                <a:chOff x="4014" y="1996"/>
                <a:chExt cx="453" cy="226"/>
              </a:xfrm>
            </p:grpSpPr>
            <p:sp>
              <p:nvSpPr>
                <p:cNvPr id="56373" name="Rectangle 112"/>
                <p:cNvSpPr>
                  <a:spLocks noChangeArrowheads="1"/>
                </p:cNvSpPr>
                <p:nvPr/>
              </p:nvSpPr>
              <p:spPr bwMode="auto">
                <a:xfrm flipH="1">
                  <a:off x="4241" y="199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374" name="Rectangle 113"/>
                <p:cNvSpPr>
                  <a:spLocks noChangeArrowheads="1"/>
                </p:cNvSpPr>
                <p:nvPr/>
              </p:nvSpPr>
              <p:spPr bwMode="auto">
                <a:xfrm flipH="1">
                  <a:off x="4014" y="199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6370" name="Group 114"/>
              <p:cNvGrpSpPr>
                <a:grpSpLocks/>
              </p:cNvGrpSpPr>
              <p:nvPr/>
            </p:nvGrpSpPr>
            <p:grpSpPr bwMode="auto">
              <a:xfrm>
                <a:off x="4468" y="1996"/>
                <a:ext cx="452" cy="226"/>
                <a:chOff x="4468" y="1996"/>
                <a:chExt cx="452" cy="226"/>
              </a:xfrm>
            </p:grpSpPr>
            <p:sp>
              <p:nvSpPr>
                <p:cNvPr id="56371" name="Rectangle 115"/>
                <p:cNvSpPr>
                  <a:spLocks noChangeArrowheads="1"/>
                </p:cNvSpPr>
                <p:nvPr/>
              </p:nvSpPr>
              <p:spPr bwMode="auto">
                <a:xfrm flipH="1">
                  <a:off x="4693" y="1996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372" name="Rectangle 116"/>
                <p:cNvSpPr>
                  <a:spLocks noChangeArrowheads="1"/>
                </p:cNvSpPr>
                <p:nvPr/>
              </p:nvSpPr>
              <p:spPr bwMode="auto">
                <a:xfrm flipH="1">
                  <a:off x="4468" y="1996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  <p:grpSp>
          <p:nvGrpSpPr>
            <p:cNvPr id="56354" name="Group 117"/>
            <p:cNvGrpSpPr>
              <a:grpSpLocks/>
            </p:cNvGrpSpPr>
            <p:nvPr/>
          </p:nvGrpSpPr>
          <p:grpSpPr bwMode="auto">
            <a:xfrm>
              <a:off x="4014" y="2223"/>
              <a:ext cx="906" cy="452"/>
              <a:chOff x="4014" y="2223"/>
              <a:chExt cx="906" cy="452"/>
            </a:xfrm>
          </p:grpSpPr>
          <p:grpSp>
            <p:nvGrpSpPr>
              <p:cNvPr id="56355" name="Group 118"/>
              <p:cNvGrpSpPr>
                <a:grpSpLocks/>
              </p:cNvGrpSpPr>
              <p:nvPr/>
            </p:nvGrpSpPr>
            <p:grpSpPr bwMode="auto">
              <a:xfrm>
                <a:off x="4014" y="2223"/>
                <a:ext cx="906" cy="226"/>
                <a:chOff x="4014" y="2223"/>
                <a:chExt cx="906" cy="226"/>
              </a:xfrm>
            </p:grpSpPr>
            <p:grpSp>
              <p:nvGrpSpPr>
                <p:cNvPr id="56362" name="Group 119"/>
                <p:cNvGrpSpPr>
                  <a:grpSpLocks/>
                </p:cNvGrpSpPr>
                <p:nvPr/>
              </p:nvGrpSpPr>
              <p:grpSpPr bwMode="auto">
                <a:xfrm>
                  <a:off x="4014" y="2223"/>
                  <a:ext cx="453" cy="226"/>
                  <a:chOff x="4014" y="2223"/>
                  <a:chExt cx="453" cy="226"/>
                </a:xfrm>
              </p:grpSpPr>
              <p:sp>
                <p:nvSpPr>
                  <p:cNvPr id="56366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4014" y="222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367" name="Rectangle 121"/>
                  <p:cNvSpPr>
                    <a:spLocks noChangeArrowheads="1"/>
                  </p:cNvSpPr>
                  <p:nvPr/>
                </p:nvSpPr>
                <p:spPr bwMode="auto">
                  <a:xfrm>
                    <a:off x="4241" y="222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  <p:grpSp>
              <p:nvGrpSpPr>
                <p:cNvPr id="56363" name="Group 122"/>
                <p:cNvGrpSpPr>
                  <a:grpSpLocks/>
                </p:cNvGrpSpPr>
                <p:nvPr/>
              </p:nvGrpSpPr>
              <p:grpSpPr bwMode="auto">
                <a:xfrm>
                  <a:off x="4468" y="2223"/>
                  <a:ext cx="452" cy="226"/>
                  <a:chOff x="4468" y="2223"/>
                  <a:chExt cx="452" cy="226"/>
                </a:xfrm>
              </p:grpSpPr>
              <p:sp>
                <p:nvSpPr>
                  <p:cNvPr id="56364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4468" y="2223"/>
                    <a:ext cx="227" cy="227"/>
                  </a:xfrm>
                  <a:prstGeom prst="rect">
                    <a:avLst/>
                  </a:prstGeom>
                  <a:solidFill>
                    <a:srgbClr val="FFFFFF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  <p:sp>
                <p:nvSpPr>
                  <p:cNvPr id="56365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4694" y="2223"/>
                    <a:ext cx="227" cy="227"/>
                  </a:xfrm>
                  <a:prstGeom prst="rect">
                    <a:avLst/>
                  </a:prstGeom>
                  <a:solidFill>
                    <a:srgbClr val="FF0000"/>
                  </a:solidFill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5pPr>
                    <a:lvl6pPr marL="25146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6pPr>
                    <a:lvl7pPr marL="29718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7pPr>
                    <a:lvl8pPr marL="34290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8pPr>
                    <a:lvl9pPr marL="3886200" indent="-228600"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charset="0"/>
                      <a:defRPr sz="2400">
                        <a:solidFill>
                          <a:schemeClr val="bg1"/>
                        </a:solidFill>
                        <a:latin typeface="Times New Roman" charset="0"/>
                        <a:ea typeface="DejaVu Sans" charset="0"/>
                        <a:cs typeface="DejaVu Sans" charset="0"/>
                      </a:defRPr>
                    </a:lvl9pPr>
                  </a:lstStyle>
                  <a:p>
                    <a:pPr eaLnBrk="1" hangingPunct="1"/>
                    <a:endParaRPr lang="es-ES_tradnl" altLang="es-ES_tradnl"/>
                  </a:p>
                </p:txBody>
              </p:sp>
            </p:grpSp>
          </p:grpSp>
          <p:grpSp>
            <p:nvGrpSpPr>
              <p:cNvPr id="56356" name="Group 125"/>
              <p:cNvGrpSpPr>
                <a:grpSpLocks/>
              </p:cNvGrpSpPr>
              <p:nvPr/>
            </p:nvGrpSpPr>
            <p:grpSpPr bwMode="auto">
              <a:xfrm>
                <a:off x="4014" y="2449"/>
                <a:ext cx="453" cy="226"/>
                <a:chOff x="4014" y="2449"/>
                <a:chExt cx="453" cy="226"/>
              </a:xfrm>
            </p:grpSpPr>
            <p:sp>
              <p:nvSpPr>
                <p:cNvPr id="56360" name="Rectangle 126"/>
                <p:cNvSpPr>
                  <a:spLocks noChangeArrowheads="1"/>
                </p:cNvSpPr>
                <p:nvPr/>
              </p:nvSpPr>
              <p:spPr bwMode="auto">
                <a:xfrm flipH="1">
                  <a:off x="4241" y="2449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361" name="Rectangle 127"/>
                <p:cNvSpPr>
                  <a:spLocks noChangeArrowheads="1"/>
                </p:cNvSpPr>
                <p:nvPr/>
              </p:nvSpPr>
              <p:spPr bwMode="auto">
                <a:xfrm flipH="1">
                  <a:off x="4014" y="2449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  <p:grpSp>
            <p:nvGrpSpPr>
              <p:cNvPr id="56357" name="Group 128"/>
              <p:cNvGrpSpPr>
                <a:grpSpLocks/>
              </p:cNvGrpSpPr>
              <p:nvPr/>
            </p:nvGrpSpPr>
            <p:grpSpPr bwMode="auto">
              <a:xfrm>
                <a:off x="4468" y="2449"/>
                <a:ext cx="452" cy="226"/>
                <a:chOff x="4468" y="2449"/>
                <a:chExt cx="452" cy="226"/>
              </a:xfrm>
            </p:grpSpPr>
            <p:sp>
              <p:nvSpPr>
                <p:cNvPr id="56358" name="Rectangle 129"/>
                <p:cNvSpPr>
                  <a:spLocks noChangeArrowheads="1"/>
                </p:cNvSpPr>
                <p:nvPr/>
              </p:nvSpPr>
              <p:spPr bwMode="auto">
                <a:xfrm flipH="1">
                  <a:off x="4693" y="2449"/>
                  <a:ext cx="227" cy="22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  <p:sp>
              <p:nvSpPr>
                <p:cNvPr id="56359" name="Rectangle 130"/>
                <p:cNvSpPr>
                  <a:spLocks noChangeArrowheads="1"/>
                </p:cNvSpPr>
                <p:nvPr/>
              </p:nvSpPr>
              <p:spPr bwMode="auto">
                <a:xfrm flipH="1">
                  <a:off x="4468" y="2449"/>
                  <a:ext cx="227" cy="227"/>
                </a:xfrm>
                <a:prstGeom prst="rect">
                  <a:avLst/>
                </a:prstGeom>
                <a:solidFill>
                  <a:srgbClr val="FF0000"/>
                </a:solidFill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charset="0"/>
                    <a:defRPr sz="2400">
                      <a:solidFill>
                        <a:schemeClr val="bg1"/>
                      </a:solidFill>
                      <a:latin typeface="Times New Roman" charset="0"/>
                      <a:ea typeface="DejaVu Sans" charset="0"/>
                      <a:cs typeface="DejaVu Sans" charset="0"/>
                    </a:defRPr>
                  </a:lvl9pPr>
                </a:lstStyle>
                <a:p>
                  <a:pPr eaLnBrk="1" hangingPunct="1"/>
                  <a:endParaRPr lang="es-ES_tradnl" altLang="es-ES_tradnl"/>
                </a:p>
              </p:txBody>
            </p:sp>
          </p:grpSp>
        </p:grpSp>
      </p:grpSp>
      <p:pic>
        <p:nvPicPr>
          <p:cNvPr id="56340" name="Picture 1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400" y="2817813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41" name="Picture 1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63" y="3178175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42" name="Picture 1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488" y="3538538"/>
            <a:ext cx="3381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6343" name="Picture 1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900" y="3898900"/>
            <a:ext cx="338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6344" name="Text Box 135"/>
          <p:cNvSpPr txBox="1">
            <a:spLocks noChangeArrowheads="1"/>
          </p:cNvSpPr>
          <p:nvPr/>
        </p:nvSpPr>
        <p:spPr bwMode="auto">
          <a:xfrm>
            <a:off x="1979613" y="1584325"/>
            <a:ext cx="4859337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Sin mutación nunca se llegará a una solución</a:t>
            </a:r>
          </a:p>
        </p:txBody>
      </p:sp>
      <p:cxnSp>
        <p:nvCxnSpPr>
          <p:cNvPr id="56345" name="AutoShape 136"/>
          <p:cNvCxnSpPr>
            <a:cxnSpLocks noChangeShapeType="1"/>
            <a:stCxn id="56344" idx="2"/>
            <a:endCxn id="56463" idx="0"/>
          </p:cNvCxnSpPr>
          <p:nvPr/>
        </p:nvCxnSpPr>
        <p:spPr bwMode="auto">
          <a:xfrm rot="5400000">
            <a:off x="2511425" y="909638"/>
            <a:ext cx="828675" cy="2968625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346" name="AutoShape 137"/>
          <p:cNvCxnSpPr>
            <a:cxnSpLocks noChangeShapeType="1"/>
            <a:stCxn id="56344" idx="2"/>
          </p:cNvCxnSpPr>
          <p:nvPr/>
        </p:nvCxnSpPr>
        <p:spPr bwMode="auto">
          <a:xfrm rot="16200000" flipH="1">
            <a:off x="5056982" y="1331119"/>
            <a:ext cx="838200" cy="2135187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347" name="AutoShape 138"/>
          <p:cNvCxnSpPr>
            <a:cxnSpLocks noChangeShapeType="1"/>
            <a:stCxn id="56344" idx="2"/>
          </p:cNvCxnSpPr>
          <p:nvPr/>
        </p:nvCxnSpPr>
        <p:spPr bwMode="auto">
          <a:xfrm rot="5400000">
            <a:off x="3366294" y="1774032"/>
            <a:ext cx="838200" cy="1249362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348" name="AutoShape 139"/>
          <p:cNvCxnSpPr>
            <a:cxnSpLocks noChangeShapeType="1"/>
            <a:stCxn id="56344" idx="2"/>
          </p:cNvCxnSpPr>
          <p:nvPr/>
        </p:nvCxnSpPr>
        <p:spPr bwMode="auto">
          <a:xfrm rot="16200000" flipH="1">
            <a:off x="4212432" y="2177256"/>
            <a:ext cx="838200" cy="442913"/>
          </a:xfrm>
          <a:prstGeom prst="straightConnector1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349" name="Text Box 140"/>
          <p:cNvSpPr txBox="1">
            <a:spLocks noChangeArrowheads="1"/>
          </p:cNvSpPr>
          <p:nvPr/>
        </p:nvSpPr>
        <p:spPr bwMode="auto">
          <a:xfrm>
            <a:off x="1295400" y="4319588"/>
            <a:ext cx="14398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Individuo 1</a:t>
            </a:r>
          </a:p>
        </p:txBody>
      </p:sp>
      <p:sp>
        <p:nvSpPr>
          <p:cNvPr id="56350" name="Text Box 141"/>
          <p:cNvSpPr txBox="1">
            <a:spLocks noChangeArrowheads="1"/>
          </p:cNvSpPr>
          <p:nvPr/>
        </p:nvSpPr>
        <p:spPr bwMode="auto">
          <a:xfrm>
            <a:off x="3060700" y="4319588"/>
            <a:ext cx="14398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Individuo 2</a:t>
            </a:r>
          </a:p>
        </p:txBody>
      </p:sp>
      <p:sp>
        <p:nvSpPr>
          <p:cNvPr id="56351" name="Text Box 142"/>
          <p:cNvSpPr txBox="1">
            <a:spLocks noChangeArrowheads="1"/>
          </p:cNvSpPr>
          <p:nvPr/>
        </p:nvSpPr>
        <p:spPr bwMode="auto">
          <a:xfrm>
            <a:off x="4716463" y="4319588"/>
            <a:ext cx="1439862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Individuo 3</a:t>
            </a:r>
          </a:p>
        </p:txBody>
      </p:sp>
      <p:sp>
        <p:nvSpPr>
          <p:cNvPr id="56352" name="Text Box 143"/>
          <p:cNvSpPr txBox="1">
            <a:spLocks noChangeArrowheads="1"/>
          </p:cNvSpPr>
          <p:nvPr/>
        </p:nvSpPr>
        <p:spPr bwMode="auto">
          <a:xfrm>
            <a:off x="6372225" y="4319588"/>
            <a:ext cx="14398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Individuo N</a:t>
            </a:r>
          </a:p>
        </p:txBody>
      </p:sp>
    </p:spTree>
    <p:extLst>
      <p:ext uri="{BB962C8B-B14F-4D97-AF65-F5344CB8AC3E}">
        <p14:creationId xmlns:p14="http://schemas.microsoft.com/office/powerpoint/2010/main" val="12846833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Mutación</a:t>
            </a: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4706938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Posibles operadores: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Cada cromosoma tiene una probabilidad de mutar. Si un cromosoma ha sido seleccionado para la mutación, modificar cada gen con probabilidad</a:t>
            </a:r>
            <a:r>
              <a:rPr lang="es-ES_tradnl" altLang="es-ES_tradnl" sz="2000" i="1" dirty="0"/>
              <a:t> P</a:t>
            </a:r>
            <a:r>
              <a:rPr lang="es-ES_tradnl" altLang="es-ES_tradnl" sz="2000" i="1" baseline="-33000" dirty="0"/>
              <a:t>m </a:t>
            </a:r>
            <a:r>
              <a:rPr lang="es-ES_tradnl" altLang="es-ES_tradnl" sz="2000" i="1" dirty="0"/>
              <a:t>&lt;&lt; 1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Mutar un gen aleatoriamente en todos los cromosomas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Intercambiar dos genes de un cromosoma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s-ES_tradnl" altLang="es-ES_tradnl" sz="2000" dirty="0"/>
          </a:p>
          <a:p>
            <a:pPr marL="457200" lvl="1" indent="0"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>
                <a:solidFill>
                  <a:srgbClr val="FF0000"/>
                </a:solidFill>
              </a:rPr>
              <a:t>¿Cual ser</a:t>
            </a:r>
            <a:r>
              <a:rPr lang="es-ES" altLang="es-ES_tradnl" sz="2000" dirty="0" err="1">
                <a:solidFill>
                  <a:srgbClr val="FF0000"/>
                </a:solidFill>
              </a:rPr>
              <a:t>ía</a:t>
            </a:r>
            <a:r>
              <a:rPr lang="es-ES" altLang="es-ES_tradnl" sz="2000" dirty="0">
                <a:solidFill>
                  <a:srgbClr val="FF0000"/>
                </a:solidFill>
              </a:rPr>
              <a:t> un posible operador de mutación para el problema del viajante?</a:t>
            </a:r>
            <a:endParaRPr lang="es-ES_tradnl" altLang="es-ES_trad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78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Inserción</a:t>
            </a: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4902200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El operador de inserción se encarga de crear la población de la generación K+1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Posibles estrategias:</a:t>
            </a:r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Remplazar la población entera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Seleccionar N/2 parejas de padres      N=tamaño de la población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Crear N hijos y remplazar todos los padres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Un padre puede ser seleccionado más veces</a:t>
            </a:r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Remplazar la población dos a dos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Seleccionar una pareja de padres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Crear un hijo y remplazar un padre (¿el peor?)</a:t>
            </a:r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Elitismo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Los mejores individuos (e.g., 1%) son preservados en la generación K+1, los otros se crean con una de las dos estrategias anteriores</a:t>
            </a:r>
          </a:p>
        </p:txBody>
      </p:sp>
    </p:spTree>
    <p:extLst>
      <p:ext uri="{BB962C8B-B14F-4D97-AF65-F5344CB8AC3E}">
        <p14:creationId xmlns:p14="http://schemas.microsoft.com/office/powerpoint/2010/main" val="17170473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Criterio de parada</a:t>
            </a:r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4706938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No existe un criterio obvio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/>
              <a:t>Algunas opciones:</a:t>
            </a:r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b="1"/>
              <a:t>Max</a:t>
            </a:r>
            <a:r>
              <a:rPr lang="es-ES_tradnl" altLang="es-ES_tradnl" sz="2000"/>
              <a:t> número de generaciones (e.g. 100)</a:t>
            </a:r>
            <a:r>
              <a:rPr lang="ar-SA" altLang="es-ES_tradnl" sz="2000">
                <a:ea typeface="Times New Roman" charset="0"/>
                <a:cs typeface="Times New Roman" charset="0"/>
              </a:rPr>
              <a:t>‏</a:t>
            </a:r>
            <a:endParaRPr lang="es-ES_tradnl" altLang="es-ES_tradnl" sz="2000"/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b="1"/>
              <a:t>Desviación</a:t>
            </a:r>
            <a:r>
              <a:rPr lang="es-ES_tradnl" altLang="es-ES_tradnl" sz="2000"/>
              <a:t> de la fitness media por debajo de un umbral (poca diversidad genética en la población)</a:t>
            </a:r>
            <a:r>
              <a:rPr lang="ar-SA" altLang="es-ES_tradnl" sz="2000">
                <a:ea typeface="Times New Roman" charset="0"/>
                <a:cs typeface="Times New Roman" charset="0"/>
              </a:rPr>
              <a:t>‏</a:t>
            </a:r>
            <a:endParaRPr lang="es-ES_tradnl" altLang="es-ES_tradnl" sz="2000"/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b="1"/>
              <a:t>Estancamiento </a:t>
            </a:r>
            <a:r>
              <a:rPr lang="es-ES_tradnl" altLang="es-ES_tradnl" sz="2000"/>
              <a:t>(ninguna mejora evidente entre una generación y la succesiva)</a:t>
            </a:r>
            <a:r>
              <a:rPr lang="ar-SA" altLang="es-ES_tradnl" sz="2000">
                <a:ea typeface="Times New Roman" charset="0"/>
                <a:cs typeface="Times New Roman" charset="0"/>
              </a:rPr>
              <a:t>‏</a:t>
            </a:r>
            <a:endParaRPr lang="es-ES_tradnl" altLang="es-ES_tradnl" sz="2000"/>
          </a:p>
          <a:p>
            <a:pPr marL="985838" lvl="1" indent="-528638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/>
              <a:t>Se ha encontrado un </a:t>
            </a:r>
            <a:r>
              <a:rPr lang="es-ES_tradnl" altLang="es-ES_tradnl" sz="2000" b="1"/>
              <a:t>estado particular</a:t>
            </a:r>
            <a:r>
              <a:rPr lang="es-ES_tradnl" altLang="es-ES_tradnl" sz="2000"/>
              <a:t> del espacio de búsqueda (e.g., en caso se sepa cual es el máximo valor de fitness posible, una vez encontrado un individuo con tal valor, el algoritmo puede parar)</a:t>
            </a:r>
            <a:r>
              <a:rPr lang="ar-SA" altLang="es-ES_tradnl" sz="2000">
                <a:ea typeface="Times New Roman" charset="0"/>
                <a:cs typeface="Times New Roman" charset="0"/>
              </a:rPr>
              <a:t>‏</a:t>
            </a:r>
            <a:endParaRPr lang="es-ES_tradnl" altLang="es-ES_tradnl" sz="2000"/>
          </a:p>
        </p:txBody>
      </p:sp>
    </p:spTree>
    <p:extLst>
      <p:ext uri="{BB962C8B-B14F-4D97-AF65-F5344CB8AC3E}">
        <p14:creationId xmlns:p14="http://schemas.microsoft.com/office/powerpoint/2010/main" val="14418324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41313"/>
            <a:ext cx="7770813" cy="460375"/>
          </a:xfrm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Crear un AG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82738"/>
            <a:ext cx="7770813" cy="4799012"/>
          </a:xfrm>
        </p:spPr>
        <p:txBody>
          <a:bodyPr/>
          <a:lstStyle/>
          <a:p>
            <a:pPr marL="376238" indent="-376238">
              <a:tabLst>
                <a:tab pos="485775" algn="l"/>
                <a:tab pos="935038" algn="l"/>
                <a:tab pos="1384300" algn="l"/>
                <a:tab pos="1833563" algn="l"/>
                <a:tab pos="2282825" algn="l"/>
                <a:tab pos="2732088" algn="l"/>
                <a:tab pos="3181350" algn="l"/>
                <a:tab pos="3630613" algn="l"/>
                <a:tab pos="4079875" algn="l"/>
                <a:tab pos="4529138" algn="l"/>
                <a:tab pos="4978400" algn="l"/>
                <a:tab pos="5427663" algn="l"/>
                <a:tab pos="5876925" algn="l"/>
                <a:tab pos="6326188" algn="l"/>
                <a:tab pos="6777038" algn="l"/>
                <a:tab pos="7224713" algn="l"/>
                <a:tab pos="7673975" algn="l"/>
                <a:tab pos="8123238" algn="l"/>
                <a:tab pos="8572500" algn="l"/>
                <a:tab pos="9021763" algn="l"/>
              </a:tabLst>
            </a:pPr>
            <a:r>
              <a:rPr lang="es-ES_tradnl" altLang="es-ES_tradnl"/>
              <a:t>Definir una representación (estructura y decodificación) del cromosoma</a:t>
            </a:r>
          </a:p>
          <a:p>
            <a:pPr marL="376238" indent="-376238">
              <a:tabLst>
                <a:tab pos="485775" algn="l"/>
                <a:tab pos="935038" algn="l"/>
                <a:tab pos="1384300" algn="l"/>
                <a:tab pos="1833563" algn="l"/>
                <a:tab pos="2282825" algn="l"/>
                <a:tab pos="2732088" algn="l"/>
                <a:tab pos="3181350" algn="l"/>
                <a:tab pos="3630613" algn="l"/>
                <a:tab pos="4079875" algn="l"/>
                <a:tab pos="4529138" algn="l"/>
                <a:tab pos="4978400" algn="l"/>
                <a:tab pos="5427663" algn="l"/>
                <a:tab pos="5876925" algn="l"/>
                <a:tab pos="6326188" algn="l"/>
                <a:tab pos="6777038" algn="l"/>
                <a:tab pos="7224713" algn="l"/>
                <a:tab pos="7673975" algn="l"/>
                <a:tab pos="8123238" algn="l"/>
                <a:tab pos="8572500" algn="l"/>
                <a:tab pos="9021763" algn="l"/>
              </a:tabLst>
            </a:pPr>
            <a:r>
              <a:rPr lang="es-ES_tradnl" altLang="es-ES_tradnl"/>
              <a:t>Definir una función de </a:t>
            </a:r>
            <a:r>
              <a:rPr lang="es-ES_tradnl" altLang="es-ES_tradnl" i="1"/>
              <a:t>fitness</a:t>
            </a:r>
          </a:p>
          <a:p>
            <a:pPr marL="376238" indent="-376238">
              <a:tabLst>
                <a:tab pos="485775" algn="l"/>
                <a:tab pos="935038" algn="l"/>
                <a:tab pos="1384300" algn="l"/>
                <a:tab pos="1833563" algn="l"/>
                <a:tab pos="2282825" algn="l"/>
                <a:tab pos="2732088" algn="l"/>
                <a:tab pos="3181350" algn="l"/>
                <a:tab pos="3630613" algn="l"/>
                <a:tab pos="4079875" algn="l"/>
                <a:tab pos="4529138" algn="l"/>
                <a:tab pos="4978400" algn="l"/>
                <a:tab pos="5427663" algn="l"/>
                <a:tab pos="5876925" algn="l"/>
                <a:tab pos="6326188" algn="l"/>
                <a:tab pos="6777038" algn="l"/>
                <a:tab pos="7224713" algn="l"/>
                <a:tab pos="7673975" algn="l"/>
                <a:tab pos="8123238" algn="l"/>
                <a:tab pos="8572500" algn="l"/>
                <a:tab pos="9021763" algn="l"/>
              </a:tabLst>
            </a:pPr>
            <a:r>
              <a:rPr lang="es-ES_tradnl" altLang="es-ES_tradnl"/>
              <a:t>Definir los operadores genéticos</a:t>
            </a:r>
          </a:p>
          <a:p>
            <a:pPr marL="985838" lvl="1" indent="-528638">
              <a:tabLst>
                <a:tab pos="485775" algn="l"/>
                <a:tab pos="935038" algn="l"/>
                <a:tab pos="1384300" algn="l"/>
                <a:tab pos="1833563" algn="l"/>
                <a:tab pos="2282825" algn="l"/>
                <a:tab pos="2732088" algn="l"/>
                <a:tab pos="3181350" algn="l"/>
                <a:tab pos="3630613" algn="l"/>
                <a:tab pos="4079875" algn="l"/>
                <a:tab pos="4529138" algn="l"/>
                <a:tab pos="4978400" algn="l"/>
                <a:tab pos="5427663" algn="l"/>
                <a:tab pos="5876925" algn="l"/>
                <a:tab pos="6326188" algn="l"/>
                <a:tab pos="6777038" algn="l"/>
                <a:tab pos="7224713" algn="l"/>
                <a:tab pos="7673975" algn="l"/>
                <a:tab pos="8123238" algn="l"/>
                <a:tab pos="8572500" algn="l"/>
                <a:tab pos="9021763" algn="l"/>
              </a:tabLst>
            </a:pPr>
            <a:r>
              <a:rPr lang="es-ES_tradnl" altLang="es-ES_tradnl" sz="2000"/>
              <a:t>Inicialización, selección, cruce, mutación, inserción</a:t>
            </a:r>
          </a:p>
          <a:p>
            <a:pPr marL="376238" indent="-376238">
              <a:buFont typeface="Times New Roman" charset="0"/>
              <a:buAutoNum type="arabicPeriod"/>
              <a:tabLst>
                <a:tab pos="485775" algn="l"/>
                <a:tab pos="935038" algn="l"/>
                <a:tab pos="1384300" algn="l"/>
                <a:tab pos="1833563" algn="l"/>
                <a:tab pos="2282825" algn="l"/>
                <a:tab pos="2732088" algn="l"/>
                <a:tab pos="3181350" algn="l"/>
                <a:tab pos="3630613" algn="l"/>
                <a:tab pos="4079875" algn="l"/>
                <a:tab pos="4529138" algn="l"/>
                <a:tab pos="4978400" algn="l"/>
                <a:tab pos="5427663" algn="l"/>
                <a:tab pos="5876925" algn="l"/>
                <a:tab pos="6326188" algn="l"/>
                <a:tab pos="6777038" algn="l"/>
                <a:tab pos="7224713" algn="l"/>
                <a:tab pos="7673975" algn="l"/>
                <a:tab pos="8123238" algn="l"/>
                <a:tab pos="8572500" algn="l"/>
                <a:tab pos="9021763" algn="l"/>
              </a:tabLst>
            </a:pPr>
            <a:r>
              <a:rPr lang="es-ES_tradnl" altLang="es-ES_tradnl"/>
              <a:t>Ejecutar el algoritmo</a:t>
            </a:r>
          </a:p>
          <a:p>
            <a:pPr marL="985838" lvl="1" indent="-528638">
              <a:tabLst>
                <a:tab pos="485775" algn="l"/>
                <a:tab pos="935038" algn="l"/>
                <a:tab pos="1384300" algn="l"/>
                <a:tab pos="1833563" algn="l"/>
                <a:tab pos="2282825" algn="l"/>
                <a:tab pos="2732088" algn="l"/>
                <a:tab pos="3181350" algn="l"/>
                <a:tab pos="3630613" algn="l"/>
                <a:tab pos="4079875" algn="l"/>
                <a:tab pos="4529138" algn="l"/>
                <a:tab pos="4978400" algn="l"/>
                <a:tab pos="5427663" algn="l"/>
                <a:tab pos="5876925" algn="l"/>
                <a:tab pos="6326188" algn="l"/>
                <a:tab pos="6777038" algn="l"/>
                <a:tab pos="7224713" algn="l"/>
                <a:tab pos="7673975" algn="l"/>
                <a:tab pos="8123238" algn="l"/>
                <a:tab pos="8572500" algn="l"/>
                <a:tab pos="9021763" algn="l"/>
              </a:tabLst>
            </a:pPr>
            <a:r>
              <a:rPr lang="es-ES_tradnl" altLang="es-ES_tradnl" sz="2000"/>
              <a:t>Monitorizar la </a:t>
            </a:r>
            <a:r>
              <a:rPr lang="es-ES_tradnl" altLang="es-ES_tradnl" sz="2000" i="1"/>
              <a:t>fitness</a:t>
            </a:r>
            <a:r>
              <a:rPr lang="es-ES_tradnl" altLang="es-ES_tradnl" sz="2000"/>
              <a:t> media</a:t>
            </a:r>
          </a:p>
          <a:p>
            <a:pPr marL="985838" lvl="1" indent="-528638">
              <a:tabLst>
                <a:tab pos="485775" algn="l"/>
                <a:tab pos="935038" algn="l"/>
                <a:tab pos="1384300" algn="l"/>
                <a:tab pos="1833563" algn="l"/>
                <a:tab pos="2282825" algn="l"/>
                <a:tab pos="2732088" algn="l"/>
                <a:tab pos="3181350" algn="l"/>
                <a:tab pos="3630613" algn="l"/>
                <a:tab pos="4079875" algn="l"/>
                <a:tab pos="4529138" algn="l"/>
                <a:tab pos="4978400" algn="l"/>
                <a:tab pos="5427663" algn="l"/>
                <a:tab pos="5876925" algn="l"/>
                <a:tab pos="6326188" algn="l"/>
                <a:tab pos="6777038" algn="l"/>
                <a:tab pos="7224713" algn="l"/>
                <a:tab pos="7673975" algn="l"/>
                <a:tab pos="8123238" algn="l"/>
                <a:tab pos="8572500" algn="l"/>
                <a:tab pos="9021763" algn="l"/>
              </a:tabLst>
            </a:pPr>
            <a:r>
              <a:rPr lang="es-ES_tradnl" altLang="es-ES_tradnl" sz="2000"/>
              <a:t>Evaluar el mejor individuo </a:t>
            </a:r>
          </a:p>
          <a:p>
            <a:pPr marL="376238" indent="-376238">
              <a:buFont typeface="Times New Roman" charset="0"/>
              <a:buAutoNum type="arabicPeriod"/>
              <a:tabLst>
                <a:tab pos="485775" algn="l"/>
                <a:tab pos="935038" algn="l"/>
                <a:tab pos="1384300" algn="l"/>
                <a:tab pos="1833563" algn="l"/>
                <a:tab pos="2282825" algn="l"/>
                <a:tab pos="2732088" algn="l"/>
                <a:tab pos="3181350" algn="l"/>
                <a:tab pos="3630613" algn="l"/>
                <a:tab pos="4079875" algn="l"/>
                <a:tab pos="4529138" algn="l"/>
                <a:tab pos="4978400" algn="l"/>
                <a:tab pos="5427663" algn="l"/>
                <a:tab pos="5876925" algn="l"/>
                <a:tab pos="6326188" algn="l"/>
                <a:tab pos="6777038" algn="l"/>
                <a:tab pos="7224713" algn="l"/>
                <a:tab pos="7673975" algn="l"/>
                <a:tab pos="8123238" algn="l"/>
                <a:tab pos="8572500" algn="l"/>
                <a:tab pos="9021763" algn="l"/>
              </a:tabLst>
            </a:pPr>
            <a:r>
              <a:rPr lang="es-ES_tradnl" altLang="es-ES_tradnl"/>
              <a:t>Tunear el algoritmo</a:t>
            </a:r>
          </a:p>
          <a:p>
            <a:pPr marL="985838" lvl="1" indent="-528638">
              <a:tabLst>
                <a:tab pos="485775" algn="l"/>
                <a:tab pos="935038" algn="l"/>
                <a:tab pos="1384300" algn="l"/>
                <a:tab pos="1833563" algn="l"/>
                <a:tab pos="2282825" algn="l"/>
                <a:tab pos="2732088" algn="l"/>
                <a:tab pos="3181350" algn="l"/>
                <a:tab pos="3630613" algn="l"/>
                <a:tab pos="4079875" algn="l"/>
                <a:tab pos="4529138" algn="l"/>
                <a:tab pos="4978400" algn="l"/>
                <a:tab pos="5427663" algn="l"/>
                <a:tab pos="5876925" algn="l"/>
                <a:tab pos="6326188" algn="l"/>
                <a:tab pos="6777038" algn="l"/>
                <a:tab pos="7224713" algn="l"/>
                <a:tab pos="7673975" algn="l"/>
                <a:tab pos="8123238" algn="l"/>
                <a:tab pos="8572500" algn="l"/>
                <a:tab pos="9021763" algn="l"/>
              </a:tabLst>
            </a:pPr>
            <a:r>
              <a:rPr lang="es-ES_tradnl" altLang="es-ES_tradnl" sz="2000"/>
              <a:t>Ajustar la selección, estrategia de inserción, porcentajes de mutación</a:t>
            </a:r>
          </a:p>
        </p:txBody>
      </p:sp>
    </p:spTree>
    <p:extLst>
      <p:ext uri="{BB962C8B-B14F-4D97-AF65-F5344CB8AC3E}">
        <p14:creationId xmlns:p14="http://schemas.microsoft.com/office/powerpoint/2010/main" val="9017944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/>
              <a:t>Convergencia</a:t>
            </a:r>
          </a:p>
        </p:txBody>
      </p:sp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613" y="1792288"/>
            <a:ext cx="5045075" cy="306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444" name="Text Box 3"/>
          <p:cNvSpPr txBox="1">
            <a:spLocks noChangeArrowheads="1"/>
          </p:cNvSpPr>
          <p:nvPr/>
        </p:nvSpPr>
        <p:spPr bwMode="auto">
          <a:xfrm>
            <a:off x="685800" y="1219200"/>
            <a:ext cx="7769225" cy="470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endParaRPr lang="es-ES_tradnl" altLang="es-ES_tradnl"/>
          </a:p>
        </p:txBody>
      </p:sp>
      <p:sp>
        <p:nvSpPr>
          <p:cNvPr id="61445" name="Text Box 4"/>
          <p:cNvSpPr txBox="1">
            <a:spLocks noChangeArrowheads="1"/>
          </p:cNvSpPr>
          <p:nvPr/>
        </p:nvSpPr>
        <p:spPr bwMode="auto">
          <a:xfrm>
            <a:off x="900113" y="1404938"/>
            <a:ext cx="2700337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Óptimo (desconocido)</a:t>
            </a:r>
            <a:r>
              <a:rPr lang="ar-SA" altLang="es-ES_tradnl" sz="2000">
                <a:solidFill>
                  <a:srgbClr val="000000"/>
                </a:solidFill>
                <a:ea typeface="Times New Roman" charset="0"/>
                <a:cs typeface="Times New Roman" charset="0"/>
              </a:rPr>
              <a:t>‏</a:t>
            </a:r>
            <a:endParaRPr lang="es-ES_tradnl" altLang="es-ES_tradnl" sz="2000">
              <a:solidFill>
                <a:srgbClr val="000000"/>
              </a:solidFill>
            </a:endParaRPr>
          </a:p>
        </p:txBody>
      </p:sp>
      <p:sp>
        <p:nvSpPr>
          <p:cNvPr id="61446" name="Line 5"/>
          <p:cNvSpPr>
            <a:spLocks noChangeShapeType="1"/>
          </p:cNvSpPr>
          <p:nvPr/>
        </p:nvSpPr>
        <p:spPr bwMode="auto">
          <a:xfrm>
            <a:off x="3060700" y="1800225"/>
            <a:ext cx="1619250" cy="468313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61447" name="Text Box 6"/>
          <p:cNvSpPr txBox="1">
            <a:spLocks noChangeArrowheads="1"/>
          </p:cNvSpPr>
          <p:nvPr/>
        </p:nvSpPr>
        <p:spPr bwMode="auto">
          <a:xfrm>
            <a:off x="720725" y="4645025"/>
            <a:ext cx="4068763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Convergencia demasiado rápida</a:t>
            </a:r>
          </a:p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(poca mutación, demasiado elitismo?)</a:t>
            </a:r>
            <a:r>
              <a:rPr lang="ar-SA" altLang="es-ES_tradnl" sz="2000">
                <a:solidFill>
                  <a:srgbClr val="000000"/>
                </a:solidFill>
                <a:ea typeface="Times New Roman" charset="0"/>
                <a:cs typeface="Times New Roman" charset="0"/>
              </a:rPr>
              <a:t>‏</a:t>
            </a:r>
            <a:endParaRPr lang="es-ES_tradnl" altLang="es-ES_tradnl" sz="2000">
              <a:solidFill>
                <a:srgbClr val="000000"/>
              </a:solidFill>
            </a:endParaRPr>
          </a:p>
        </p:txBody>
      </p:sp>
      <p:sp>
        <p:nvSpPr>
          <p:cNvPr id="61448" name="Line 7"/>
          <p:cNvSpPr>
            <a:spLocks noChangeShapeType="1"/>
          </p:cNvSpPr>
          <p:nvPr/>
        </p:nvSpPr>
        <p:spPr bwMode="auto">
          <a:xfrm flipV="1">
            <a:off x="3060700" y="2876550"/>
            <a:ext cx="900113" cy="1806575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61449" name="Text Box 8"/>
          <p:cNvSpPr txBox="1">
            <a:spLocks noChangeArrowheads="1"/>
          </p:cNvSpPr>
          <p:nvPr/>
        </p:nvSpPr>
        <p:spPr bwMode="auto">
          <a:xfrm>
            <a:off x="5292725" y="4716463"/>
            <a:ext cx="3959225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s-ES_tradnl" altLang="es-ES_tradnl" sz="2000">
                <a:solidFill>
                  <a:srgbClr val="000000"/>
                </a:solidFill>
              </a:rPr>
              <a:t>La fitness promedia debería crecer, porqué los individuos buenos se preservan y se reproducen, mientras que los malos desaparecen</a:t>
            </a:r>
          </a:p>
        </p:txBody>
      </p:sp>
      <p:sp>
        <p:nvSpPr>
          <p:cNvPr id="61450" name="Line 9"/>
          <p:cNvSpPr>
            <a:spLocks noChangeShapeType="1"/>
          </p:cNvSpPr>
          <p:nvPr/>
        </p:nvSpPr>
        <p:spPr bwMode="auto">
          <a:xfrm flipH="1" flipV="1">
            <a:off x="6477000" y="2516188"/>
            <a:ext cx="546100" cy="2166937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98193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5763"/>
            <a:ext cx="7769225" cy="369887"/>
          </a:xfrm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_tradnl" altLang="es-ES_tradnl" dirty="0"/>
              <a:t>Algoritmos genéticos: </a:t>
            </a:r>
            <a:r>
              <a:rPr lang="es-ES" altLang="es-ES_tradnl" dirty="0"/>
              <a:t>Comentarios</a:t>
            </a:r>
            <a:endParaRPr lang="es-ES_tradnl" altLang="es-ES_tradnl" dirty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69225" cy="5016500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Buenas noticias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No se necesita mucho conocimiento sobre el problema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Representación del cromosoma y </a:t>
            </a:r>
            <a:r>
              <a:rPr lang="es-ES_tradnl" altLang="es-ES_tradnl" sz="2000" dirty="0" err="1"/>
              <a:t>funcion</a:t>
            </a:r>
            <a:r>
              <a:rPr lang="es-ES_tradnl" altLang="es-ES_tradnl" sz="2000" dirty="0"/>
              <a:t> de fitness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Aplicables a muchos problemas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dirty="0"/>
              <a:t>Malas noticias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No existe una “</a:t>
            </a:r>
            <a:r>
              <a:rPr lang="es-ES_tradnl" altLang="es-ES_tradnl" sz="2000" dirty="0" err="1"/>
              <a:t>best</a:t>
            </a:r>
            <a:r>
              <a:rPr lang="es-ES_tradnl" altLang="es-ES_tradnl" sz="2000" dirty="0"/>
              <a:t> </a:t>
            </a:r>
            <a:r>
              <a:rPr lang="es-ES_tradnl" altLang="es-ES_tradnl" sz="2000" dirty="0" err="1"/>
              <a:t>practice</a:t>
            </a:r>
            <a:r>
              <a:rPr lang="es-ES_tradnl" altLang="es-ES_tradnl" sz="2000" dirty="0"/>
              <a:t>” (ensayo-y-error)</a:t>
            </a:r>
            <a:r>
              <a:rPr lang="ar-SA" altLang="es-ES_tradnl" sz="2000" dirty="0">
                <a:ea typeface="Times New Roman" charset="0"/>
                <a:cs typeface="Times New Roman" charset="0"/>
              </a:rPr>
              <a:t>‏</a:t>
            </a:r>
            <a:endParaRPr lang="es-ES_tradnl" altLang="es-ES_tradnl" sz="2000" dirty="0"/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Probar diferentes operadores de selección, cambiar los porcentajes de mutación...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Diseño de la función de fitness puede ser problemático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No maneja muy bien los problemas con vínculos de factibilidad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_tradnl" altLang="es-ES_tradnl" sz="2000" dirty="0"/>
              <a:t>Criterio de parada</a:t>
            </a:r>
          </a:p>
        </p:txBody>
      </p:sp>
    </p:spTree>
    <p:extLst>
      <p:ext uri="{BB962C8B-B14F-4D97-AF65-F5344CB8AC3E}">
        <p14:creationId xmlns:p14="http://schemas.microsoft.com/office/powerpoint/2010/main" val="9808947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>
            <a:spLocks noChangeArrowheads="1"/>
          </p:cNvSpPr>
          <p:nvPr/>
        </p:nvSpPr>
        <p:spPr bwMode="auto">
          <a:xfrm>
            <a:off x="468313" y="1093788"/>
            <a:ext cx="7961312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2000" dirty="0">
                <a:solidFill>
                  <a:srgbClr val="000000"/>
                </a:solidFill>
              </a:rPr>
              <a:t>Medidas (más comunes):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i="1" dirty="0">
                <a:solidFill>
                  <a:srgbClr val="000000"/>
                </a:solidFill>
              </a:rPr>
              <a:t>true positive </a:t>
            </a:r>
            <a:r>
              <a:rPr lang="es-ES_tradnl" altLang="es-ES_tradnl" sz="2000" i="1" dirty="0" err="1">
                <a:solidFill>
                  <a:srgbClr val="000000"/>
                </a:solidFill>
              </a:rPr>
              <a:t>rate</a:t>
            </a:r>
            <a:r>
              <a:rPr lang="es-ES_tradnl" altLang="es-ES_tradnl" sz="2000" i="1" dirty="0">
                <a:solidFill>
                  <a:srgbClr val="000000"/>
                </a:solidFill>
              </a:rPr>
              <a:t> (sensibilidad, </a:t>
            </a:r>
            <a:r>
              <a:rPr lang="es-ES_tradnl" altLang="es-ES_tradnl" sz="2000" i="1" dirty="0" err="1">
                <a:solidFill>
                  <a:srgbClr val="000000"/>
                </a:solidFill>
              </a:rPr>
              <a:t>sensitivity</a:t>
            </a:r>
            <a:r>
              <a:rPr lang="es-ES_tradnl" altLang="es-ES_tradnl" sz="2000" i="1" dirty="0">
                <a:solidFill>
                  <a:srgbClr val="000000"/>
                </a:solidFill>
              </a:rPr>
              <a:t>, </a:t>
            </a:r>
            <a:r>
              <a:rPr lang="es-ES_tradnl" altLang="es-ES_tradnl" sz="2000" i="1" dirty="0" err="1">
                <a:solidFill>
                  <a:srgbClr val="000000"/>
                </a:solidFill>
              </a:rPr>
              <a:t>recall</a:t>
            </a:r>
            <a:r>
              <a:rPr lang="es-ES_tradnl" altLang="es-ES_tradnl" sz="2000" i="1" dirty="0">
                <a:solidFill>
                  <a:srgbClr val="000000"/>
                </a:solidFill>
              </a:rPr>
              <a:t>):</a:t>
            </a:r>
            <a:r>
              <a:rPr lang="es-ES_tradnl" altLang="es-ES_tradnl" sz="2000" dirty="0">
                <a:solidFill>
                  <a:srgbClr val="000000"/>
                </a:solidFill>
              </a:rPr>
              <a:t> [0,…,1]; ideal=1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i="1" dirty="0">
                <a:solidFill>
                  <a:srgbClr val="000000"/>
                </a:solidFill>
              </a:rPr>
              <a:t>false positive </a:t>
            </a:r>
            <a:r>
              <a:rPr lang="es-ES_tradnl" altLang="es-ES_tradnl" sz="2000" i="1" dirty="0" err="1">
                <a:solidFill>
                  <a:srgbClr val="000000"/>
                </a:solidFill>
              </a:rPr>
              <a:t>rate</a:t>
            </a:r>
            <a:r>
              <a:rPr lang="es-ES_tradnl" altLang="es-ES_tradnl" sz="2000" i="1" dirty="0">
                <a:solidFill>
                  <a:srgbClr val="000000"/>
                </a:solidFill>
              </a:rPr>
              <a:t>:</a:t>
            </a:r>
            <a:r>
              <a:rPr lang="es-ES_tradnl" altLang="es-ES_tradnl" sz="2000" dirty="0">
                <a:solidFill>
                  <a:srgbClr val="000000"/>
                </a:solidFill>
              </a:rPr>
              <a:t> [0,…,1]; ideal=0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i="1" dirty="0" err="1">
                <a:solidFill>
                  <a:srgbClr val="000000"/>
                </a:solidFill>
              </a:rPr>
              <a:t>precision</a:t>
            </a:r>
            <a:r>
              <a:rPr lang="es-ES_tradnl" altLang="es-ES_tradnl" sz="2000" i="1" dirty="0">
                <a:solidFill>
                  <a:srgbClr val="000000"/>
                </a:solidFill>
              </a:rPr>
              <a:t>:</a:t>
            </a:r>
            <a:r>
              <a:rPr lang="es-ES_tradnl" altLang="es-ES_tradnl" sz="2000" dirty="0">
                <a:solidFill>
                  <a:srgbClr val="000000"/>
                </a:solidFill>
              </a:rPr>
              <a:t> [0,…,1]; ideal=1 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i="1" dirty="0">
                <a:solidFill>
                  <a:srgbClr val="000000"/>
                </a:solidFill>
              </a:rPr>
              <a:t>corrección:</a:t>
            </a:r>
            <a:r>
              <a:rPr lang="es-ES_tradnl" altLang="es-ES_tradnl" sz="2000" dirty="0">
                <a:solidFill>
                  <a:srgbClr val="000000"/>
                </a:solidFill>
              </a:rPr>
              <a:t>[0,…,1]; ideal=1 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¿Es útil un clasificador con corrección=0.4?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</p:txBody>
      </p:sp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Evaluación de clasificadores binarios</a:t>
            </a:r>
          </a:p>
        </p:txBody>
      </p:sp>
      <p:grpSp>
        <p:nvGrpSpPr>
          <p:cNvPr id="95235" name="Group 3"/>
          <p:cNvGrpSpPr>
            <a:grpSpLocks/>
          </p:cNvGrpSpPr>
          <p:nvPr/>
        </p:nvGrpSpPr>
        <p:grpSpPr bwMode="auto">
          <a:xfrm>
            <a:off x="1762125" y="5195888"/>
            <a:ext cx="5438775" cy="585787"/>
            <a:chOff x="1110" y="3273"/>
            <a:chExt cx="3426" cy="369"/>
          </a:xfrm>
        </p:grpSpPr>
        <p:graphicFrame>
          <p:nvGraphicFramePr>
            <p:cNvPr id="95246" name="Object 4"/>
            <p:cNvGraphicFramePr>
              <a:graphicFrameLocks noChangeAspect="1"/>
            </p:cNvGraphicFramePr>
            <p:nvPr/>
          </p:nvGraphicFramePr>
          <p:xfrm>
            <a:off x="1110" y="3273"/>
            <a:ext cx="3426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225" name="Ecuación" r:id="rId4" imgW="3886200" imgH="419100" progId="Equation.3">
                    <p:embed/>
                  </p:oleObj>
                </mc:Choice>
                <mc:Fallback>
                  <p:oleObj name="Ecuación" r:id="rId4" imgW="3886200" imgH="419100" progId="Equation.3">
                    <p:embed/>
                    <p:pic>
                      <p:nvPicPr>
                        <p:cNvPr id="95246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0" y="3273"/>
                          <a:ext cx="3426" cy="3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47" name="Text Box 5"/>
            <p:cNvSpPr txBox="1">
              <a:spLocks noChangeArrowheads="1"/>
            </p:cNvSpPr>
            <p:nvPr/>
          </p:nvSpPr>
          <p:spPr bwMode="auto">
            <a:xfrm>
              <a:off x="1127" y="3273"/>
              <a:ext cx="3392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grpSp>
        <p:nvGrpSpPr>
          <p:cNvPr id="95236" name="Group 6"/>
          <p:cNvGrpSpPr>
            <a:grpSpLocks/>
          </p:cNvGrpSpPr>
          <p:nvPr/>
        </p:nvGrpSpPr>
        <p:grpSpPr bwMode="auto">
          <a:xfrm>
            <a:off x="2106613" y="1989138"/>
            <a:ext cx="5191125" cy="585787"/>
            <a:chOff x="1327" y="1253"/>
            <a:chExt cx="3270" cy="369"/>
          </a:xfrm>
        </p:grpSpPr>
        <p:graphicFrame>
          <p:nvGraphicFramePr>
            <p:cNvPr id="95244" name="Object 7"/>
            <p:cNvGraphicFramePr>
              <a:graphicFrameLocks noChangeAspect="1"/>
            </p:cNvGraphicFramePr>
            <p:nvPr/>
          </p:nvGraphicFramePr>
          <p:xfrm>
            <a:off x="1327" y="1253"/>
            <a:ext cx="3270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226" name="Ecuación" r:id="rId6" imgW="3708400" imgH="419100" progId="Equation.3">
                    <p:embed/>
                  </p:oleObj>
                </mc:Choice>
                <mc:Fallback>
                  <p:oleObj name="Ecuación" r:id="rId6" imgW="3708400" imgH="419100" progId="Equation.3">
                    <p:embed/>
                    <p:pic>
                      <p:nvPicPr>
                        <p:cNvPr id="95244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7" y="1253"/>
                          <a:ext cx="3270" cy="3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45" name="Text Box 8"/>
            <p:cNvSpPr txBox="1">
              <a:spLocks noChangeArrowheads="1"/>
            </p:cNvSpPr>
            <p:nvPr/>
          </p:nvSpPr>
          <p:spPr bwMode="auto">
            <a:xfrm>
              <a:off x="1349" y="1253"/>
              <a:ext cx="3225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grpSp>
        <p:nvGrpSpPr>
          <p:cNvPr id="95237" name="Group 9"/>
          <p:cNvGrpSpPr>
            <a:grpSpLocks/>
          </p:cNvGrpSpPr>
          <p:nvPr/>
        </p:nvGrpSpPr>
        <p:grpSpPr bwMode="auto">
          <a:xfrm>
            <a:off x="2106613" y="3151188"/>
            <a:ext cx="5191125" cy="585787"/>
            <a:chOff x="1327" y="1985"/>
            <a:chExt cx="3270" cy="369"/>
          </a:xfrm>
        </p:grpSpPr>
        <p:graphicFrame>
          <p:nvGraphicFramePr>
            <p:cNvPr id="95242" name="Object 10"/>
            <p:cNvGraphicFramePr>
              <a:graphicFrameLocks noChangeAspect="1"/>
            </p:cNvGraphicFramePr>
            <p:nvPr/>
          </p:nvGraphicFramePr>
          <p:xfrm>
            <a:off x="1327" y="1985"/>
            <a:ext cx="3270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227" name="Ecuación" r:id="rId8" imgW="3708400" imgH="419100" progId="Equation.3">
                    <p:embed/>
                  </p:oleObj>
                </mc:Choice>
                <mc:Fallback>
                  <p:oleObj name="Ecuación" r:id="rId8" imgW="3708400" imgH="419100" progId="Equation.3">
                    <p:embed/>
                    <p:pic>
                      <p:nvPicPr>
                        <p:cNvPr id="95242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7" y="1985"/>
                          <a:ext cx="3270" cy="3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43" name="Text Box 11"/>
            <p:cNvSpPr txBox="1">
              <a:spLocks noChangeArrowheads="1"/>
            </p:cNvSpPr>
            <p:nvPr/>
          </p:nvSpPr>
          <p:spPr bwMode="auto">
            <a:xfrm>
              <a:off x="1349" y="1985"/>
              <a:ext cx="3225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grpSp>
        <p:nvGrpSpPr>
          <p:cNvPr id="95238" name="Group 12"/>
          <p:cNvGrpSpPr>
            <a:grpSpLocks/>
          </p:cNvGrpSpPr>
          <p:nvPr/>
        </p:nvGrpSpPr>
        <p:grpSpPr bwMode="auto">
          <a:xfrm>
            <a:off x="1487488" y="4132263"/>
            <a:ext cx="5722937" cy="585787"/>
            <a:chOff x="937" y="2603"/>
            <a:chExt cx="3605" cy="369"/>
          </a:xfrm>
        </p:grpSpPr>
        <p:graphicFrame>
          <p:nvGraphicFramePr>
            <p:cNvPr id="95240" name="Object 13"/>
            <p:cNvGraphicFramePr>
              <a:graphicFrameLocks noChangeAspect="1"/>
            </p:cNvGraphicFramePr>
            <p:nvPr/>
          </p:nvGraphicFramePr>
          <p:xfrm>
            <a:off x="937" y="2603"/>
            <a:ext cx="3605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228" name="Ecuación" r:id="rId10" imgW="4089400" imgH="419100" progId="Equation.3">
                    <p:embed/>
                  </p:oleObj>
                </mc:Choice>
                <mc:Fallback>
                  <p:oleObj name="Ecuación" r:id="rId10" imgW="4089400" imgH="419100" progId="Equation.3">
                    <p:embed/>
                    <p:pic>
                      <p:nvPicPr>
                        <p:cNvPr id="9524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7" y="2603"/>
                          <a:ext cx="3605" cy="3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41" name="Text Box 14"/>
            <p:cNvSpPr txBox="1">
              <a:spLocks noChangeArrowheads="1"/>
            </p:cNvSpPr>
            <p:nvPr/>
          </p:nvSpPr>
          <p:spPr bwMode="auto">
            <a:xfrm>
              <a:off x="959" y="2603"/>
              <a:ext cx="3560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sp>
        <p:nvSpPr>
          <p:cNvPr id="95239" name="15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4E0E61C4-F8B5-4847-9554-03C31A1E800A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5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2737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_tradnl" dirty="0"/>
              <a:t>Algoritmos Genéticos: Comentarios</a:t>
            </a:r>
          </a:p>
        </p:txBody>
      </p:sp>
      <p:sp>
        <p:nvSpPr>
          <p:cNvPr id="189442" name="2 Marcador de contenido"/>
          <p:cNvSpPr>
            <a:spLocks noGrp="1"/>
          </p:cNvSpPr>
          <p:nvPr>
            <p:ph idx="1"/>
          </p:nvPr>
        </p:nvSpPr>
        <p:spPr>
          <a:xfrm>
            <a:off x="685800" y="1136650"/>
            <a:ext cx="7772400" cy="5187950"/>
          </a:xfrm>
        </p:spPr>
        <p:txBody>
          <a:bodyPr/>
          <a:lstStyle/>
          <a:p>
            <a:r>
              <a:rPr lang="es-ES" altLang="es-ES_tradnl" dirty="0"/>
              <a:t>Un AG es un método de aprendizaje inspirado en el proceso de </a:t>
            </a:r>
            <a:r>
              <a:rPr lang="es-ES" altLang="es-ES_tradnl" b="1" dirty="0"/>
              <a:t>evolución</a:t>
            </a:r>
            <a:r>
              <a:rPr lang="es-ES" altLang="es-ES_tradnl" dirty="0"/>
              <a:t>. </a:t>
            </a:r>
          </a:p>
          <a:p>
            <a:r>
              <a:rPr lang="es-ES" altLang="es-ES_tradnl" dirty="0"/>
              <a:t>Las hipótesis son casi siempre descritas como </a:t>
            </a:r>
            <a:r>
              <a:rPr lang="es-ES" altLang="es-ES_tradnl" b="1" dirty="0"/>
              <a:t>cadenas de bits</a:t>
            </a:r>
            <a:r>
              <a:rPr lang="es-ES" altLang="es-ES_tradnl" dirty="0"/>
              <a:t>, cuya interpretación depende de la aplicación del algoritmo.</a:t>
            </a:r>
          </a:p>
          <a:p>
            <a:r>
              <a:rPr lang="es-ES" altLang="es-ES_tradnl" dirty="0"/>
              <a:t>La búsqueda de la hipótesis apropiada comienza con una </a:t>
            </a:r>
            <a:r>
              <a:rPr lang="es-ES" altLang="es-ES_tradnl" b="1" dirty="0"/>
              <a:t>población inicial de hipótesis posibles</a:t>
            </a:r>
            <a:r>
              <a:rPr lang="es-ES" altLang="es-ES_tradnl" dirty="0"/>
              <a:t>. </a:t>
            </a:r>
          </a:p>
          <a:p>
            <a:r>
              <a:rPr lang="es-ES" altLang="es-ES_tradnl" dirty="0"/>
              <a:t>Los miembros de una población dan lugar a su descendencia por medio de operaciones como </a:t>
            </a:r>
            <a:r>
              <a:rPr lang="es-ES" altLang="es-ES_tradnl" b="1" dirty="0"/>
              <a:t>cruce</a:t>
            </a:r>
            <a:r>
              <a:rPr lang="es-ES" altLang="es-ES_tradnl" dirty="0"/>
              <a:t> y </a:t>
            </a:r>
            <a:r>
              <a:rPr lang="es-ES" altLang="es-ES_tradnl" b="1" dirty="0"/>
              <a:t>mutación</a:t>
            </a:r>
            <a:endParaRPr lang="es-ES" altLang="es-ES_tradnl" dirty="0"/>
          </a:p>
          <a:p>
            <a:r>
              <a:rPr lang="es-ES" altLang="es-ES_tradnl" dirty="0"/>
              <a:t>En cada generación, los elementos de una población son evaluados con respecto a una </a:t>
            </a:r>
            <a:r>
              <a:rPr lang="es-ES" altLang="es-ES_tradnl" b="1" dirty="0"/>
              <a:t>función de adaptación </a:t>
            </a:r>
            <a:r>
              <a:rPr lang="es-ES" altLang="es-ES_tradnl" dirty="0"/>
              <a:t>(fitness), determinando así aquellos elementos que tienen una </a:t>
            </a:r>
            <a:r>
              <a:rPr lang="es-ES" altLang="es-ES_tradnl" b="1" dirty="0"/>
              <a:t>mayor probabilidad de reproducirse </a:t>
            </a:r>
            <a:r>
              <a:rPr lang="es-ES" altLang="es-ES_tradnl" dirty="0"/>
              <a:t>en la siguiente generación.</a:t>
            </a:r>
          </a:p>
          <a:p>
            <a:r>
              <a:rPr lang="es-ES" altLang="es-ES_tradnl" dirty="0"/>
              <a:t>Un algoritmo genético genera una serie de </a:t>
            </a:r>
            <a:r>
              <a:rPr lang="es-ES" altLang="es-ES_tradnl" b="1" dirty="0"/>
              <a:t>hipótesis sucesoras </a:t>
            </a:r>
            <a:r>
              <a:rPr lang="es-ES" altLang="es-ES_tradnl" dirty="0"/>
              <a:t>por repetición de mutaciones y combinaciones de </a:t>
            </a:r>
            <a:r>
              <a:rPr lang="es-ES" altLang="es-ES_tradnl" b="1" dirty="0"/>
              <a:t>las mejores hipótesis </a:t>
            </a:r>
            <a:r>
              <a:rPr lang="es-ES" altLang="es-ES_tradnl" dirty="0"/>
              <a:t>conocidas hasta ese momento</a:t>
            </a:r>
          </a:p>
        </p:txBody>
      </p:sp>
      <p:sp>
        <p:nvSpPr>
          <p:cNvPr id="189444" name="4 Marcador de pie de página"/>
          <p:cNvSpPr>
            <a:spLocks noGrp="1"/>
          </p:cNvSpPr>
          <p:nvPr>
            <p:ph type="ftr" sz="quarter" idx="4294967295"/>
          </p:nvPr>
        </p:nvSpPr>
        <p:spPr>
          <a:xfrm>
            <a:off x="1985963" y="6324600"/>
            <a:ext cx="4872037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_tradnl" sz="1000"/>
              <a:t>– </a:t>
            </a:r>
            <a:fld id="{D335FFC6-B1D3-EC43-BA65-2238FABD0FBF}" type="slidenum">
              <a:rPr lang="es-ES_tradnl" altLang="es-ES_tradnl" sz="1000"/>
              <a:pPr>
                <a:spcBef>
                  <a:spcPct val="0"/>
                </a:spcBef>
                <a:buFontTx/>
                <a:buNone/>
              </a:pPr>
              <a:t>50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</p:spTree>
    <p:extLst>
      <p:ext uri="{BB962C8B-B14F-4D97-AF65-F5344CB8AC3E}">
        <p14:creationId xmlns:p14="http://schemas.microsoft.com/office/powerpoint/2010/main" val="1297325155"/>
      </p:ext>
    </p:extLst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_tradnl" dirty="0"/>
              <a:t>Algoritmos Genéticos Comentarios</a:t>
            </a:r>
          </a:p>
        </p:txBody>
      </p:sp>
      <p:sp>
        <p:nvSpPr>
          <p:cNvPr id="19046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ES_tradnl"/>
              <a:t>La popularidad de los algoritmos genéticos se debe a factores que incluyen:</a:t>
            </a:r>
          </a:p>
          <a:p>
            <a:pPr lvl="1"/>
            <a:r>
              <a:rPr lang="es-ES" altLang="es-ES_tradnl" sz="2000"/>
              <a:t>La evolución puede verse como un </a:t>
            </a:r>
            <a:r>
              <a:rPr lang="es-ES" altLang="es-ES_tradnl" sz="2000" b="1"/>
              <a:t>método robusto de adaptación</a:t>
            </a:r>
            <a:r>
              <a:rPr lang="es-ES" altLang="es-ES_tradnl" sz="2000"/>
              <a:t>, de gran éxito en los sistemas biológicos.</a:t>
            </a:r>
          </a:p>
          <a:p>
            <a:pPr lvl="1"/>
            <a:r>
              <a:rPr lang="es-ES" altLang="es-ES_tradnl" sz="2000"/>
              <a:t>Los algoritmos genéticos pueden buscar en espacios de hipótesis que contienen  </a:t>
            </a:r>
            <a:r>
              <a:rPr lang="es-ES" altLang="es-ES_tradnl" sz="2000" b="1"/>
              <a:t>elementos en compleja interacción</a:t>
            </a:r>
            <a:r>
              <a:rPr lang="es-ES" altLang="es-ES_tradnl" sz="2000"/>
              <a:t>, de tal forma que la influencia de cada elemento sobre la medida de adaptación global de las hipótesis, sea difícil de modelar.</a:t>
            </a:r>
          </a:p>
          <a:p>
            <a:pPr lvl="1"/>
            <a:r>
              <a:rPr lang="es-ES" altLang="es-ES_tradnl" sz="2000"/>
              <a:t>Los algoritmos genéticos son fácilmente </a:t>
            </a:r>
            <a:r>
              <a:rPr lang="es-ES" altLang="es-ES_tradnl" sz="2000" b="1"/>
              <a:t>paralelizables</a:t>
            </a:r>
            <a:r>
              <a:rPr lang="es-ES" altLang="es-ES_tradnl" sz="2000"/>
              <a:t> y pueden por tanto, sacar ventaja de la reducción del costo de hardware para computo en paralelo.</a:t>
            </a:r>
          </a:p>
        </p:txBody>
      </p:sp>
      <p:sp>
        <p:nvSpPr>
          <p:cNvPr id="190468" name="4 Marcador de pie de página"/>
          <p:cNvSpPr>
            <a:spLocks noGrp="1"/>
          </p:cNvSpPr>
          <p:nvPr>
            <p:ph type="ftr" sz="quarter" idx="4294967295"/>
          </p:nvPr>
        </p:nvSpPr>
        <p:spPr>
          <a:xfrm>
            <a:off x="1985963" y="6324600"/>
            <a:ext cx="4872037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_tradnl" sz="1000"/>
              <a:t>– </a:t>
            </a:r>
            <a:fld id="{2BF70BC7-BEB3-B741-A2D8-81F74361CB2F}" type="slidenum">
              <a:rPr lang="es-ES_tradnl" altLang="es-ES_tradnl" sz="1000"/>
              <a:pPr>
                <a:spcBef>
                  <a:spcPct val="0"/>
                </a:spcBef>
                <a:buFontTx/>
                <a:buNone/>
              </a:pPr>
              <a:t>51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</p:spTree>
    <p:extLst>
      <p:ext uri="{BB962C8B-B14F-4D97-AF65-F5344CB8AC3E}">
        <p14:creationId xmlns:p14="http://schemas.microsoft.com/office/powerpoint/2010/main" val="742412094"/>
      </p:ext>
    </p:extLst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es-ES_tradnl"/>
              <a:t>Ejercicio</a:t>
            </a:r>
          </a:p>
        </p:txBody>
      </p:sp>
      <p:sp>
        <p:nvSpPr>
          <p:cNvPr id="21504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es-ES_tradnl"/>
              <a:t>El problema de las cartas consiste en un conjunto de 10 cartas, numeradas de 1 a 10. Hay que dividir las cartas en dos pilas, tal que la suma de las cartas en la pila 0 sea lo más cerca posible de 36, mientras el producto de las cartas en la pila 1 sea lo más cerca posible de 360.</a:t>
            </a:r>
          </a:p>
          <a:p>
            <a:endParaRPr lang="es-ES" altLang="es-ES_tradnl"/>
          </a:p>
          <a:p>
            <a:pPr marL="857250" lvl="1" indent="-457200">
              <a:buFontTx/>
              <a:buAutoNum type="arabicPeriod"/>
            </a:pPr>
            <a:r>
              <a:rPr lang="es-ES" altLang="es-ES_tradnl" sz="2000"/>
              <a:t>Definir un cromosoma que represente una solución del problema</a:t>
            </a:r>
          </a:p>
          <a:p>
            <a:pPr marL="857250" lvl="1" indent="-457200">
              <a:buFontTx/>
              <a:buAutoNum type="arabicPeriod"/>
            </a:pPr>
            <a:r>
              <a:rPr lang="es-ES" altLang="es-ES_tradnl" sz="2000"/>
              <a:t>Definir una función de fitness</a:t>
            </a:r>
          </a:p>
          <a:p>
            <a:pPr marL="857250" lvl="1" indent="-457200">
              <a:buFontTx/>
              <a:buAutoNum type="arabicPeriod"/>
            </a:pPr>
            <a:endParaRPr lang="es-ES" altLang="es-ES_tradnl" sz="2000"/>
          </a:p>
          <a:p>
            <a:pPr>
              <a:buFontTx/>
              <a:buAutoNum type="arabicPeriod"/>
            </a:pPr>
            <a:endParaRPr lang="es-ES" altLang="es-ES_tradnl"/>
          </a:p>
          <a:p>
            <a:endParaRPr lang="es-ES" altLang="es-ES_tradnl"/>
          </a:p>
        </p:txBody>
      </p:sp>
      <p:sp>
        <p:nvSpPr>
          <p:cNvPr id="215043" name="3 Marcador de fecha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_tradnl" sz="800">
                <a:sym typeface="Symbol" charset="2"/>
              </a:rPr>
              <a:t>Inteligencia Artificial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ES_tradnl" sz="800">
                <a:sym typeface="Symbol" charset="2"/>
              </a:rPr>
              <a:t>Diploma de Informática Militar </a:t>
            </a:r>
          </a:p>
        </p:txBody>
      </p:sp>
      <p:sp>
        <p:nvSpPr>
          <p:cNvPr id="215044" name="4 Marcador de pie de página"/>
          <p:cNvSpPr>
            <a:spLocks noGrp="1"/>
          </p:cNvSpPr>
          <p:nvPr>
            <p:ph type="ftr" sz="quarter" idx="4294967295"/>
          </p:nvPr>
        </p:nvSpPr>
        <p:spPr>
          <a:xfrm>
            <a:off x="1985963" y="6324600"/>
            <a:ext cx="4872037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_tradnl" sz="1000"/>
              <a:t>– </a:t>
            </a:r>
            <a:fld id="{7C784608-EC4F-BD45-82F0-C398BAF4E88E}" type="slidenum">
              <a:rPr lang="es-ES_tradnl" altLang="es-ES_tradnl" sz="1000"/>
              <a:pPr>
                <a:spcBef>
                  <a:spcPct val="0"/>
                </a:spcBef>
                <a:buFontTx/>
                <a:buNone/>
              </a:pPr>
              <a:t>52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</p:spTree>
    <p:extLst>
      <p:ext uri="{BB962C8B-B14F-4D97-AF65-F5344CB8AC3E}">
        <p14:creationId xmlns:p14="http://schemas.microsoft.com/office/powerpoint/2010/main" val="826571776"/>
      </p:ext>
    </p:extLst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5" name="4 Marcador de fecha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_tradnl" sz="800">
                <a:sym typeface="Symbol" charset="2"/>
              </a:rPr>
              <a:t>Inteligencia Artificial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s-ES_tradnl" sz="800">
                <a:sym typeface="Symbol" charset="2"/>
              </a:rPr>
              <a:t>Diploma de Informática Militar </a:t>
            </a:r>
          </a:p>
        </p:txBody>
      </p:sp>
      <p:sp>
        <p:nvSpPr>
          <p:cNvPr id="216066" name="5 Marcador de pie de página"/>
          <p:cNvSpPr>
            <a:spLocks noGrp="1"/>
          </p:cNvSpPr>
          <p:nvPr>
            <p:ph type="ftr" sz="quarter" idx="4294967295"/>
          </p:nvPr>
        </p:nvSpPr>
        <p:spPr>
          <a:xfrm>
            <a:off x="1985963" y="6324600"/>
            <a:ext cx="4872037" cy="30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s-ES_tradnl" sz="1000"/>
              <a:t>– </a:t>
            </a:r>
            <a:fld id="{0BDF9658-ACC9-3D4C-BE0A-A844988515D9}" type="slidenum">
              <a:rPr lang="es-ES_tradnl" altLang="es-ES_tradnl" sz="1000"/>
              <a:pPr>
                <a:spcBef>
                  <a:spcPct val="0"/>
                </a:spcBef>
                <a:buFontTx/>
                <a:buNone/>
              </a:pPr>
              <a:t>53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216067" name="Rectangle 2"/>
          <p:cNvSpPr>
            <a:spLocks noChangeArrowheads="1"/>
          </p:cNvSpPr>
          <p:nvPr/>
        </p:nvSpPr>
        <p:spPr bwMode="auto">
          <a:xfrm>
            <a:off x="464606" y="919956"/>
            <a:ext cx="7961312" cy="501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60413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s-ES" altLang="es-ES_tradnl" dirty="0"/>
              <a:t>Aprendizaje supervisado:</a:t>
            </a:r>
          </a:p>
          <a:p>
            <a:pPr lvl="1"/>
            <a:r>
              <a:rPr lang="es-ES" altLang="es-ES_tradnl" sz="1800" dirty="0"/>
              <a:t>Aprendizaje bayesiana</a:t>
            </a:r>
          </a:p>
          <a:p>
            <a:pPr lvl="1"/>
            <a:r>
              <a:rPr lang="es-ES" altLang="es-ES_tradnl" sz="1800" dirty="0"/>
              <a:t>Programación lógica inductiva</a:t>
            </a:r>
          </a:p>
          <a:p>
            <a:pPr lvl="1"/>
            <a:r>
              <a:rPr lang="es-ES" altLang="es-ES_tradnl" sz="1800" dirty="0" err="1"/>
              <a:t>Support</a:t>
            </a:r>
            <a:r>
              <a:rPr lang="es-ES" altLang="es-ES_tradnl" sz="1800" dirty="0"/>
              <a:t> vector machines</a:t>
            </a:r>
          </a:p>
          <a:p>
            <a:pPr lvl="1"/>
            <a:r>
              <a:rPr lang="es-ES" altLang="es-ES_tradnl" sz="1800" dirty="0"/>
              <a:t>k-</a:t>
            </a:r>
            <a:r>
              <a:rPr lang="es-ES" altLang="es-ES_tradnl" sz="1800" dirty="0" err="1"/>
              <a:t>nearest</a:t>
            </a:r>
            <a:r>
              <a:rPr lang="es-ES" altLang="es-ES_tradnl" sz="1800" dirty="0"/>
              <a:t> </a:t>
            </a:r>
            <a:r>
              <a:rPr lang="es-ES" altLang="es-ES_tradnl" sz="1800" dirty="0" err="1"/>
              <a:t>neighbours</a:t>
            </a:r>
            <a:endParaRPr lang="es-ES" altLang="es-ES_tradnl" sz="1800" dirty="0"/>
          </a:p>
          <a:p>
            <a:pPr lvl="1"/>
            <a:r>
              <a:rPr lang="es-ES" altLang="es-ES_tradnl" sz="1800" dirty="0"/>
              <a:t>case-</a:t>
            </a:r>
            <a:r>
              <a:rPr lang="es-ES" altLang="es-ES_tradnl" sz="1800" dirty="0" err="1"/>
              <a:t>based</a:t>
            </a:r>
            <a:r>
              <a:rPr lang="es-ES" altLang="es-ES_tradnl" sz="1800" dirty="0"/>
              <a:t> </a:t>
            </a:r>
            <a:r>
              <a:rPr lang="es-ES" altLang="es-ES_tradnl" sz="1800" dirty="0" err="1"/>
              <a:t>reasoning</a:t>
            </a:r>
            <a:r>
              <a:rPr lang="es-ES" altLang="es-ES_tradnl" sz="1800" dirty="0"/>
              <a:t> /</a:t>
            </a:r>
            <a:r>
              <a:rPr lang="es-ES" altLang="es-ES_tradnl" sz="1800" dirty="0" err="1"/>
              <a:t>instance</a:t>
            </a:r>
            <a:r>
              <a:rPr lang="es-ES" altLang="es-ES_tradnl" sz="1800" dirty="0"/>
              <a:t> </a:t>
            </a:r>
            <a:r>
              <a:rPr lang="es-ES" altLang="es-ES_tradnl" sz="1800" dirty="0" err="1"/>
              <a:t>based</a:t>
            </a:r>
            <a:r>
              <a:rPr lang="es-ES" altLang="es-ES_tradnl" sz="1800" dirty="0"/>
              <a:t> </a:t>
            </a:r>
            <a:r>
              <a:rPr lang="es-ES" altLang="es-ES_tradnl" sz="1800" dirty="0" err="1"/>
              <a:t>learning</a:t>
            </a:r>
            <a:endParaRPr lang="es-ES" altLang="es-ES_tradnl" sz="1800" dirty="0"/>
          </a:p>
          <a:p>
            <a:r>
              <a:rPr lang="es-ES" altLang="es-ES_tradnl" dirty="0"/>
              <a:t>Aprendizaje no supervisado:</a:t>
            </a:r>
          </a:p>
          <a:p>
            <a:pPr lvl="1"/>
            <a:r>
              <a:rPr lang="es-ES" altLang="es-ES_tradnl" sz="1800" dirty="0" err="1"/>
              <a:t>clustering</a:t>
            </a:r>
            <a:r>
              <a:rPr lang="es-ES" altLang="es-ES_tradnl" sz="1800" dirty="0"/>
              <a:t> </a:t>
            </a:r>
            <a:r>
              <a:rPr lang="es-ES" altLang="es-ES_tradnl" sz="1800" dirty="0" err="1"/>
              <a:t>aglomerativo</a:t>
            </a:r>
            <a:endParaRPr lang="es-ES" altLang="es-ES_tradnl" sz="1800" dirty="0"/>
          </a:p>
          <a:p>
            <a:pPr lvl="1"/>
            <a:r>
              <a:rPr lang="es-ES" altLang="es-ES_tradnl" sz="1800" dirty="0" err="1"/>
              <a:t>clustering</a:t>
            </a:r>
            <a:r>
              <a:rPr lang="es-ES" altLang="es-ES_tradnl" sz="1800" dirty="0"/>
              <a:t> k-</a:t>
            </a:r>
            <a:r>
              <a:rPr lang="es-ES" altLang="es-ES_tradnl" sz="1800" dirty="0" err="1"/>
              <a:t>means</a:t>
            </a:r>
            <a:endParaRPr lang="es-ES" altLang="es-ES_tradnl" sz="1800" dirty="0"/>
          </a:p>
          <a:p>
            <a:r>
              <a:rPr lang="es-ES" altLang="es-ES_tradnl" dirty="0"/>
              <a:t>Aprendizaje en la resolución de problemas</a:t>
            </a:r>
          </a:p>
          <a:p>
            <a:pPr lvl="1"/>
            <a:r>
              <a:rPr lang="es-ES" altLang="es-ES_tradnl" sz="1800" dirty="0" err="1"/>
              <a:t>Macrooperadores</a:t>
            </a:r>
            <a:endParaRPr lang="es-ES" altLang="es-ES_tradnl" sz="1800" dirty="0"/>
          </a:p>
          <a:p>
            <a:pPr lvl="1"/>
            <a:r>
              <a:rPr lang="es-ES" altLang="es-ES_tradnl" sz="1800" dirty="0" err="1"/>
              <a:t>Explanation</a:t>
            </a:r>
            <a:r>
              <a:rPr lang="es-ES" altLang="es-ES_tradnl" sz="1800" dirty="0"/>
              <a:t> </a:t>
            </a:r>
            <a:r>
              <a:rPr lang="es-ES" altLang="es-ES_tradnl" sz="1800" dirty="0" err="1"/>
              <a:t>based</a:t>
            </a:r>
            <a:r>
              <a:rPr lang="es-ES" altLang="es-ES_tradnl" sz="1800" dirty="0"/>
              <a:t> </a:t>
            </a:r>
            <a:r>
              <a:rPr lang="es-ES" altLang="es-ES_tradnl" sz="1800" dirty="0" err="1"/>
              <a:t>learning</a:t>
            </a:r>
            <a:endParaRPr lang="es-ES" altLang="es-ES_tradnl" sz="1800" dirty="0"/>
          </a:p>
          <a:p>
            <a:pPr lvl="1"/>
            <a:r>
              <a:rPr lang="es-ES" altLang="es-ES_tradnl" sz="1800" dirty="0"/>
              <a:t>Aprendizaje de funciones heurísticas</a:t>
            </a:r>
          </a:p>
          <a:p>
            <a:r>
              <a:rPr lang="es-ES" altLang="es-ES_tradnl" dirty="0"/>
              <a:t>Aprendizaje por refuerzo</a:t>
            </a:r>
          </a:p>
          <a:p>
            <a:pPr lvl="1"/>
            <a:r>
              <a:rPr lang="es-ES" altLang="es-ES_tradnl" sz="1800" dirty="0"/>
              <a:t>Q-</a:t>
            </a:r>
            <a:r>
              <a:rPr lang="es-ES" altLang="es-ES_tradnl" sz="1800" dirty="0" err="1"/>
              <a:t>learning</a:t>
            </a:r>
            <a:endParaRPr lang="es-ES" altLang="es-ES_tradnl" sz="1800" dirty="0"/>
          </a:p>
          <a:p>
            <a:r>
              <a:rPr lang="is-IS" altLang="es-ES_tradnl" dirty="0"/>
              <a:t>…</a:t>
            </a:r>
            <a:endParaRPr lang="es-ES" altLang="es-ES_tradnl" dirty="0"/>
          </a:p>
        </p:txBody>
      </p:sp>
      <p:sp>
        <p:nvSpPr>
          <p:cNvPr id="21606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Otros métodos de aprendizaje </a:t>
            </a:r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2012678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>
            <a:spLocks noChangeArrowheads="1"/>
          </p:cNvSpPr>
          <p:nvPr/>
        </p:nvSpPr>
        <p:spPr bwMode="auto">
          <a:xfrm>
            <a:off x="468313" y="1306513"/>
            <a:ext cx="7961312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Hay dos tipos de errores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falsos positivos 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falsos negativos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En algunos dominios es más grave un error </a:t>
            </a:r>
            <a:r>
              <a:rPr lang="es-ES_tradnl" altLang="es-ES_tradnl" sz="2000">
                <a:solidFill>
                  <a:srgbClr val="000000"/>
                </a:solidFill>
              </a:rPr>
              <a:t>que otro</a:t>
            </a:r>
            <a:r>
              <a:rPr lang="es-ES_tradnl" altLang="es-ES_tradnl" sz="2000" dirty="0">
                <a:solidFill>
                  <a:srgbClr val="000000"/>
                </a:solidFill>
              </a:rPr>
              <a:t>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Ejemplo: diagnostico de cáncer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es muy importante identificar todos los pacientes que tienen cáncer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no importa (demasiado) si se diagnostica cáncer a una persona que no lo tiene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b="1" dirty="0">
                <a:solidFill>
                  <a:srgbClr val="000000"/>
                </a:solidFill>
              </a:rPr>
              <a:t>hay que evitar falsos negativos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b="1" dirty="0">
                <a:solidFill>
                  <a:srgbClr val="000000"/>
                </a:solidFill>
              </a:rPr>
              <a:t>el </a:t>
            </a:r>
            <a:r>
              <a:rPr lang="es-ES_tradnl" altLang="es-ES_tradnl" sz="1800" b="1" i="1" dirty="0">
                <a:solidFill>
                  <a:srgbClr val="000000"/>
                </a:solidFill>
              </a:rPr>
              <a:t>true positive </a:t>
            </a:r>
            <a:r>
              <a:rPr lang="es-ES_tradnl" altLang="es-ES_tradnl" sz="1800" b="1" i="1" dirty="0" err="1">
                <a:solidFill>
                  <a:srgbClr val="000000"/>
                </a:solidFill>
              </a:rPr>
              <a:t>rate</a:t>
            </a:r>
            <a:r>
              <a:rPr lang="es-ES_tradnl" altLang="es-ES_tradnl" sz="1800" b="1" dirty="0">
                <a:solidFill>
                  <a:srgbClr val="000000"/>
                </a:solidFill>
              </a:rPr>
              <a:t> tiene que ser alto</a:t>
            </a:r>
          </a:p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800" b="1" dirty="0">
              <a:solidFill>
                <a:srgbClr val="000000"/>
              </a:solidFill>
            </a:endParaRPr>
          </a:p>
        </p:txBody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Evaluación de clasificadores binarios</a:t>
            </a:r>
          </a:p>
        </p:txBody>
      </p:sp>
      <p:sp>
        <p:nvSpPr>
          <p:cNvPr id="97283" name="3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6EDBA045-AE75-414E-8BB5-93D10F213E4F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6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8602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468313" y="1093788"/>
            <a:ext cx="7961312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2000">
                <a:solidFill>
                  <a:srgbClr val="000000"/>
                </a:solidFill>
              </a:rPr>
              <a:t>Aumentar el </a:t>
            </a:r>
            <a:r>
              <a:rPr lang="es-ES_tradnl" altLang="es-ES_tradnl" sz="2000" i="1">
                <a:solidFill>
                  <a:srgbClr val="000000"/>
                </a:solidFill>
              </a:rPr>
              <a:t>true positive rate</a:t>
            </a:r>
            <a:r>
              <a:rPr lang="es-ES_tradnl" altLang="es-ES_tradnl" sz="2000">
                <a:solidFill>
                  <a:srgbClr val="000000"/>
                </a:solidFill>
              </a:rPr>
              <a:t> es muy fácil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2000">
                <a:solidFill>
                  <a:srgbClr val="000000"/>
                </a:solidFill>
              </a:rPr>
              <a:t>Por ejemplo: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>
              <a:solidFill>
                <a:srgbClr val="000000"/>
              </a:solidFill>
            </a:endParaRPr>
          </a:p>
        </p:txBody>
      </p:sp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Evaluación de clasificadores binarios</a:t>
            </a:r>
          </a:p>
        </p:txBody>
      </p:sp>
      <p:grpSp>
        <p:nvGrpSpPr>
          <p:cNvPr id="99331" name="Group 3"/>
          <p:cNvGrpSpPr>
            <a:grpSpLocks/>
          </p:cNvGrpSpPr>
          <p:nvPr/>
        </p:nvGrpSpPr>
        <p:grpSpPr bwMode="auto">
          <a:xfrm>
            <a:off x="2487613" y="2462213"/>
            <a:ext cx="1652587" cy="1651000"/>
            <a:chOff x="1567" y="1551"/>
            <a:chExt cx="1041" cy="1040"/>
          </a:xfrm>
        </p:grpSpPr>
        <p:sp>
          <p:nvSpPr>
            <p:cNvPr id="99342" name="Line 4"/>
            <p:cNvSpPr>
              <a:spLocks noChangeShapeType="1"/>
            </p:cNvSpPr>
            <p:nvPr/>
          </p:nvSpPr>
          <p:spPr bwMode="auto">
            <a:xfrm>
              <a:off x="1567" y="1551"/>
              <a:ext cx="1" cy="1041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9343" name="Line 5"/>
            <p:cNvSpPr>
              <a:spLocks noChangeShapeType="1"/>
            </p:cNvSpPr>
            <p:nvPr/>
          </p:nvSpPr>
          <p:spPr bwMode="auto">
            <a:xfrm>
              <a:off x="1567" y="2592"/>
              <a:ext cx="1042" cy="1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9344" name="Oval 6"/>
            <p:cNvSpPr>
              <a:spLocks noChangeArrowheads="1"/>
            </p:cNvSpPr>
            <p:nvPr/>
          </p:nvSpPr>
          <p:spPr bwMode="auto">
            <a:xfrm>
              <a:off x="2016" y="2149"/>
              <a:ext cx="56" cy="56"/>
            </a:xfrm>
            <a:prstGeom prst="ellips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99345" name="Oval 7"/>
            <p:cNvSpPr>
              <a:spLocks noChangeArrowheads="1"/>
            </p:cNvSpPr>
            <p:nvPr/>
          </p:nvSpPr>
          <p:spPr bwMode="auto">
            <a:xfrm>
              <a:off x="2072" y="2249"/>
              <a:ext cx="56" cy="56"/>
            </a:xfrm>
            <a:prstGeom prst="ellips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99346" name="Oval 8"/>
            <p:cNvSpPr>
              <a:spLocks noChangeArrowheads="1"/>
            </p:cNvSpPr>
            <p:nvPr/>
          </p:nvSpPr>
          <p:spPr bwMode="auto">
            <a:xfrm>
              <a:off x="2212" y="1860"/>
              <a:ext cx="56" cy="56"/>
            </a:xfrm>
            <a:prstGeom prst="ellips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99347" name="Oval 9"/>
            <p:cNvSpPr>
              <a:spLocks noChangeArrowheads="1"/>
            </p:cNvSpPr>
            <p:nvPr/>
          </p:nvSpPr>
          <p:spPr bwMode="auto">
            <a:xfrm>
              <a:off x="2404" y="2068"/>
              <a:ext cx="56" cy="56"/>
            </a:xfrm>
            <a:prstGeom prst="ellips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99348" name="Oval 10"/>
            <p:cNvSpPr>
              <a:spLocks noChangeArrowheads="1"/>
            </p:cNvSpPr>
            <p:nvPr/>
          </p:nvSpPr>
          <p:spPr bwMode="auto">
            <a:xfrm>
              <a:off x="2236" y="2093"/>
              <a:ext cx="56" cy="56"/>
            </a:xfrm>
            <a:prstGeom prst="ellips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99349" name="Oval 11"/>
            <p:cNvSpPr>
              <a:spLocks noChangeArrowheads="1"/>
            </p:cNvSpPr>
            <p:nvPr/>
          </p:nvSpPr>
          <p:spPr bwMode="auto">
            <a:xfrm>
              <a:off x="2156" y="2157"/>
              <a:ext cx="56" cy="56"/>
            </a:xfrm>
            <a:prstGeom prst="ellips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99350" name="Oval 12"/>
            <p:cNvSpPr>
              <a:spLocks noChangeArrowheads="1"/>
            </p:cNvSpPr>
            <p:nvPr/>
          </p:nvSpPr>
          <p:spPr bwMode="auto">
            <a:xfrm>
              <a:off x="1960" y="2236"/>
              <a:ext cx="56" cy="56"/>
            </a:xfrm>
            <a:prstGeom prst="ellips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99351" name="Oval 13"/>
            <p:cNvSpPr>
              <a:spLocks noChangeArrowheads="1"/>
            </p:cNvSpPr>
            <p:nvPr/>
          </p:nvSpPr>
          <p:spPr bwMode="auto">
            <a:xfrm>
              <a:off x="2184" y="2318"/>
              <a:ext cx="56" cy="56"/>
            </a:xfrm>
            <a:prstGeom prst="ellips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99352" name="Oval 14"/>
            <p:cNvSpPr>
              <a:spLocks noChangeArrowheads="1"/>
            </p:cNvSpPr>
            <p:nvPr/>
          </p:nvSpPr>
          <p:spPr bwMode="auto">
            <a:xfrm>
              <a:off x="2044" y="2330"/>
              <a:ext cx="56" cy="56"/>
            </a:xfrm>
            <a:prstGeom prst="ellips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grpSp>
          <p:nvGrpSpPr>
            <p:cNvPr id="99353" name="Group 15"/>
            <p:cNvGrpSpPr>
              <a:grpSpLocks/>
            </p:cNvGrpSpPr>
            <p:nvPr/>
          </p:nvGrpSpPr>
          <p:grpSpPr bwMode="auto">
            <a:xfrm>
              <a:off x="2128" y="1975"/>
              <a:ext cx="55" cy="65"/>
              <a:chOff x="2128" y="1975"/>
              <a:chExt cx="55" cy="65"/>
            </a:xfrm>
          </p:grpSpPr>
          <p:sp>
            <p:nvSpPr>
              <p:cNvPr id="99378" name="Line 16"/>
              <p:cNvSpPr>
                <a:spLocks noChangeShapeType="1"/>
              </p:cNvSpPr>
              <p:nvPr/>
            </p:nvSpPr>
            <p:spPr bwMode="auto">
              <a:xfrm>
                <a:off x="2128" y="1975"/>
                <a:ext cx="56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9379" name="Line 17"/>
              <p:cNvSpPr>
                <a:spLocks noChangeShapeType="1"/>
              </p:cNvSpPr>
              <p:nvPr/>
            </p:nvSpPr>
            <p:spPr bwMode="auto">
              <a:xfrm flipH="1">
                <a:off x="2127" y="1975"/>
                <a:ext cx="58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99354" name="Group 18"/>
            <p:cNvGrpSpPr>
              <a:grpSpLocks/>
            </p:cNvGrpSpPr>
            <p:nvPr/>
          </p:nvGrpSpPr>
          <p:grpSpPr bwMode="auto">
            <a:xfrm>
              <a:off x="2208" y="1975"/>
              <a:ext cx="55" cy="65"/>
              <a:chOff x="2208" y="1975"/>
              <a:chExt cx="55" cy="65"/>
            </a:xfrm>
          </p:grpSpPr>
          <p:sp>
            <p:nvSpPr>
              <p:cNvPr id="99376" name="Line 19"/>
              <p:cNvSpPr>
                <a:spLocks noChangeShapeType="1"/>
              </p:cNvSpPr>
              <p:nvPr/>
            </p:nvSpPr>
            <p:spPr bwMode="auto">
              <a:xfrm>
                <a:off x="2208" y="1975"/>
                <a:ext cx="56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9377" name="Line 20"/>
              <p:cNvSpPr>
                <a:spLocks noChangeShapeType="1"/>
              </p:cNvSpPr>
              <p:nvPr/>
            </p:nvSpPr>
            <p:spPr bwMode="auto">
              <a:xfrm flipH="1">
                <a:off x="2207" y="1975"/>
                <a:ext cx="58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99355" name="Group 21"/>
            <p:cNvGrpSpPr>
              <a:grpSpLocks/>
            </p:cNvGrpSpPr>
            <p:nvPr/>
          </p:nvGrpSpPr>
          <p:grpSpPr bwMode="auto">
            <a:xfrm>
              <a:off x="2044" y="2050"/>
              <a:ext cx="55" cy="65"/>
              <a:chOff x="2044" y="2050"/>
              <a:chExt cx="55" cy="65"/>
            </a:xfrm>
          </p:grpSpPr>
          <p:sp>
            <p:nvSpPr>
              <p:cNvPr id="99374" name="Line 22"/>
              <p:cNvSpPr>
                <a:spLocks noChangeShapeType="1"/>
              </p:cNvSpPr>
              <p:nvPr/>
            </p:nvSpPr>
            <p:spPr bwMode="auto">
              <a:xfrm>
                <a:off x="2044" y="2050"/>
                <a:ext cx="56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9375" name="Line 23"/>
              <p:cNvSpPr>
                <a:spLocks noChangeShapeType="1"/>
              </p:cNvSpPr>
              <p:nvPr/>
            </p:nvSpPr>
            <p:spPr bwMode="auto">
              <a:xfrm flipH="1">
                <a:off x="2043" y="2050"/>
                <a:ext cx="58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99356" name="Group 24"/>
            <p:cNvGrpSpPr>
              <a:grpSpLocks/>
            </p:cNvGrpSpPr>
            <p:nvPr/>
          </p:nvGrpSpPr>
          <p:grpSpPr bwMode="auto">
            <a:xfrm>
              <a:off x="2264" y="1972"/>
              <a:ext cx="55" cy="65"/>
              <a:chOff x="2264" y="1972"/>
              <a:chExt cx="55" cy="65"/>
            </a:xfrm>
          </p:grpSpPr>
          <p:sp>
            <p:nvSpPr>
              <p:cNvPr id="99372" name="Line 25"/>
              <p:cNvSpPr>
                <a:spLocks noChangeShapeType="1"/>
              </p:cNvSpPr>
              <p:nvPr/>
            </p:nvSpPr>
            <p:spPr bwMode="auto">
              <a:xfrm>
                <a:off x="2264" y="1972"/>
                <a:ext cx="56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9373" name="Line 26"/>
              <p:cNvSpPr>
                <a:spLocks noChangeShapeType="1"/>
              </p:cNvSpPr>
              <p:nvPr/>
            </p:nvSpPr>
            <p:spPr bwMode="auto">
              <a:xfrm flipH="1">
                <a:off x="2263" y="1972"/>
                <a:ext cx="58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99357" name="Group 27"/>
            <p:cNvGrpSpPr>
              <a:grpSpLocks/>
            </p:cNvGrpSpPr>
            <p:nvPr/>
          </p:nvGrpSpPr>
          <p:grpSpPr bwMode="auto">
            <a:xfrm>
              <a:off x="1932" y="2124"/>
              <a:ext cx="55" cy="65"/>
              <a:chOff x="1932" y="2124"/>
              <a:chExt cx="55" cy="65"/>
            </a:xfrm>
          </p:grpSpPr>
          <p:sp>
            <p:nvSpPr>
              <p:cNvPr id="99370" name="Line 28"/>
              <p:cNvSpPr>
                <a:spLocks noChangeShapeType="1"/>
              </p:cNvSpPr>
              <p:nvPr/>
            </p:nvSpPr>
            <p:spPr bwMode="auto">
              <a:xfrm>
                <a:off x="1932" y="2124"/>
                <a:ext cx="56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9371" name="Line 29"/>
              <p:cNvSpPr>
                <a:spLocks noChangeShapeType="1"/>
              </p:cNvSpPr>
              <p:nvPr/>
            </p:nvSpPr>
            <p:spPr bwMode="auto">
              <a:xfrm flipH="1">
                <a:off x="1931" y="2124"/>
                <a:ext cx="58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99358" name="Group 30"/>
            <p:cNvGrpSpPr>
              <a:grpSpLocks/>
            </p:cNvGrpSpPr>
            <p:nvPr/>
          </p:nvGrpSpPr>
          <p:grpSpPr bwMode="auto">
            <a:xfrm>
              <a:off x="1904" y="2308"/>
              <a:ext cx="55" cy="65"/>
              <a:chOff x="1904" y="2308"/>
              <a:chExt cx="55" cy="65"/>
            </a:xfrm>
          </p:grpSpPr>
          <p:sp>
            <p:nvSpPr>
              <p:cNvPr id="99368" name="Line 31"/>
              <p:cNvSpPr>
                <a:spLocks noChangeShapeType="1"/>
              </p:cNvSpPr>
              <p:nvPr/>
            </p:nvSpPr>
            <p:spPr bwMode="auto">
              <a:xfrm>
                <a:off x="1904" y="2308"/>
                <a:ext cx="56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9369" name="Line 32"/>
              <p:cNvSpPr>
                <a:spLocks noChangeShapeType="1"/>
              </p:cNvSpPr>
              <p:nvPr/>
            </p:nvSpPr>
            <p:spPr bwMode="auto">
              <a:xfrm flipH="1">
                <a:off x="1903" y="2308"/>
                <a:ext cx="58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99359" name="Group 33"/>
            <p:cNvGrpSpPr>
              <a:grpSpLocks/>
            </p:cNvGrpSpPr>
            <p:nvPr/>
          </p:nvGrpSpPr>
          <p:grpSpPr bwMode="auto">
            <a:xfrm>
              <a:off x="2348" y="1990"/>
              <a:ext cx="55" cy="47"/>
              <a:chOff x="2348" y="1990"/>
              <a:chExt cx="55" cy="47"/>
            </a:xfrm>
          </p:grpSpPr>
          <p:sp>
            <p:nvSpPr>
              <p:cNvPr id="99366" name="Line 34"/>
              <p:cNvSpPr>
                <a:spLocks noChangeShapeType="1"/>
              </p:cNvSpPr>
              <p:nvPr/>
            </p:nvSpPr>
            <p:spPr bwMode="auto">
              <a:xfrm flipV="1">
                <a:off x="2348" y="1989"/>
                <a:ext cx="56" cy="50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9367" name="Line 35"/>
              <p:cNvSpPr>
                <a:spLocks noChangeShapeType="1"/>
              </p:cNvSpPr>
              <p:nvPr/>
            </p:nvSpPr>
            <p:spPr bwMode="auto">
              <a:xfrm flipH="1" flipV="1">
                <a:off x="2347" y="1989"/>
                <a:ext cx="58" cy="50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99360" name="Group 36"/>
            <p:cNvGrpSpPr>
              <a:grpSpLocks/>
            </p:cNvGrpSpPr>
            <p:nvPr/>
          </p:nvGrpSpPr>
          <p:grpSpPr bwMode="auto">
            <a:xfrm>
              <a:off x="2376" y="2183"/>
              <a:ext cx="55" cy="65"/>
              <a:chOff x="2376" y="2183"/>
              <a:chExt cx="55" cy="65"/>
            </a:xfrm>
          </p:grpSpPr>
          <p:sp>
            <p:nvSpPr>
              <p:cNvPr id="99364" name="Line 37"/>
              <p:cNvSpPr>
                <a:spLocks noChangeShapeType="1"/>
              </p:cNvSpPr>
              <p:nvPr/>
            </p:nvSpPr>
            <p:spPr bwMode="auto">
              <a:xfrm>
                <a:off x="2376" y="2183"/>
                <a:ext cx="56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9365" name="Line 38"/>
              <p:cNvSpPr>
                <a:spLocks noChangeShapeType="1"/>
              </p:cNvSpPr>
              <p:nvPr/>
            </p:nvSpPr>
            <p:spPr bwMode="auto">
              <a:xfrm flipH="1">
                <a:off x="2375" y="2183"/>
                <a:ext cx="58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99361" name="Group 39"/>
            <p:cNvGrpSpPr>
              <a:grpSpLocks/>
            </p:cNvGrpSpPr>
            <p:nvPr/>
          </p:nvGrpSpPr>
          <p:grpSpPr bwMode="auto">
            <a:xfrm>
              <a:off x="2320" y="2083"/>
              <a:ext cx="55" cy="65"/>
              <a:chOff x="2320" y="2083"/>
              <a:chExt cx="55" cy="65"/>
            </a:xfrm>
          </p:grpSpPr>
          <p:sp>
            <p:nvSpPr>
              <p:cNvPr id="99362" name="Line 40"/>
              <p:cNvSpPr>
                <a:spLocks noChangeShapeType="1"/>
              </p:cNvSpPr>
              <p:nvPr/>
            </p:nvSpPr>
            <p:spPr bwMode="auto">
              <a:xfrm>
                <a:off x="2320" y="2083"/>
                <a:ext cx="56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9363" name="Line 41"/>
              <p:cNvSpPr>
                <a:spLocks noChangeShapeType="1"/>
              </p:cNvSpPr>
              <p:nvPr/>
            </p:nvSpPr>
            <p:spPr bwMode="auto">
              <a:xfrm flipH="1">
                <a:off x="2319" y="2083"/>
                <a:ext cx="58" cy="66"/>
              </a:xfrm>
              <a:prstGeom prst="line">
                <a:avLst/>
              </a:prstGeom>
              <a:noFill/>
              <a:ln w="28440">
                <a:solidFill>
                  <a:srgbClr val="8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grpSp>
        <p:nvGrpSpPr>
          <p:cNvPr id="12" name="Group 42"/>
          <p:cNvGrpSpPr>
            <a:grpSpLocks/>
          </p:cNvGrpSpPr>
          <p:nvPr/>
        </p:nvGrpSpPr>
        <p:grpSpPr bwMode="auto">
          <a:xfrm>
            <a:off x="3067050" y="3290888"/>
            <a:ext cx="3727450" cy="693737"/>
            <a:chOff x="1932" y="2073"/>
            <a:chExt cx="2348" cy="437"/>
          </a:xfrm>
        </p:grpSpPr>
        <p:sp>
          <p:nvSpPr>
            <p:cNvPr id="99339" name="Oval 43"/>
            <p:cNvSpPr>
              <a:spLocks noChangeArrowheads="1"/>
            </p:cNvSpPr>
            <p:nvPr/>
          </p:nvSpPr>
          <p:spPr bwMode="auto">
            <a:xfrm>
              <a:off x="1932" y="2102"/>
              <a:ext cx="352" cy="409"/>
            </a:xfrm>
            <a:prstGeom prst="ellips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graphicFrame>
          <p:nvGraphicFramePr>
            <p:cNvPr id="99340" name="Object 44"/>
            <p:cNvGraphicFramePr>
              <a:graphicFrameLocks noChangeAspect="1"/>
            </p:cNvGraphicFramePr>
            <p:nvPr/>
          </p:nvGraphicFramePr>
          <p:xfrm>
            <a:off x="2746" y="2073"/>
            <a:ext cx="1535" cy="3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249" name="Ecuación" r:id="rId4" imgW="1803400" imgH="393700" progId="Equation.3">
                    <p:embed/>
                  </p:oleObj>
                </mc:Choice>
                <mc:Fallback>
                  <p:oleObj name="Ecuación" r:id="rId4" imgW="1803400" imgH="393700" progId="Equation.3">
                    <p:embed/>
                    <p:pic>
                      <p:nvPicPr>
                        <p:cNvPr id="9934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6" y="2073"/>
                          <a:ext cx="1535" cy="3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9341" name="Line 45"/>
            <p:cNvSpPr>
              <a:spLocks noChangeShapeType="1"/>
            </p:cNvSpPr>
            <p:nvPr/>
          </p:nvSpPr>
          <p:spPr bwMode="auto">
            <a:xfrm flipV="1">
              <a:off x="2283" y="2257"/>
              <a:ext cx="463" cy="8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</p:grpSp>
      <p:grpSp>
        <p:nvGrpSpPr>
          <p:cNvPr id="13" name="Group 46"/>
          <p:cNvGrpSpPr>
            <a:grpSpLocks/>
          </p:cNvGrpSpPr>
          <p:nvPr/>
        </p:nvGrpSpPr>
        <p:grpSpPr bwMode="auto">
          <a:xfrm>
            <a:off x="2843213" y="2349500"/>
            <a:ext cx="4203700" cy="1660525"/>
            <a:chOff x="1807" y="1490"/>
            <a:chExt cx="2648" cy="1046"/>
          </a:xfrm>
        </p:grpSpPr>
        <p:sp>
          <p:nvSpPr>
            <p:cNvPr id="99336" name="Oval 47"/>
            <p:cNvSpPr>
              <a:spLocks noChangeArrowheads="1"/>
            </p:cNvSpPr>
            <p:nvPr/>
          </p:nvSpPr>
          <p:spPr bwMode="auto">
            <a:xfrm>
              <a:off x="1807" y="1777"/>
              <a:ext cx="801" cy="760"/>
            </a:xfrm>
            <a:prstGeom prst="ellips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99337" name="Line 48"/>
            <p:cNvSpPr>
              <a:spLocks noChangeShapeType="1"/>
            </p:cNvSpPr>
            <p:nvPr/>
          </p:nvSpPr>
          <p:spPr bwMode="auto">
            <a:xfrm flipV="1">
              <a:off x="2517" y="1705"/>
              <a:ext cx="447" cy="19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graphicFrame>
          <p:nvGraphicFramePr>
            <p:cNvPr id="99338" name="Object 49"/>
            <p:cNvGraphicFramePr>
              <a:graphicFrameLocks noChangeAspect="1"/>
            </p:cNvGraphicFramePr>
            <p:nvPr/>
          </p:nvGraphicFramePr>
          <p:xfrm>
            <a:off x="2964" y="1490"/>
            <a:ext cx="1492" cy="3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1250" name="Ecuación" r:id="rId6" imgW="1586811" imgH="393529" progId="Equation.3">
                    <p:embed/>
                  </p:oleObj>
                </mc:Choice>
                <mc:Fallback>
                  <p:oleObj name="Ecuación" r:id="rId6" imgW="1586811" imgH="393529" progId="Equation.3">
                    <p:embed/>
                    <p:pic>
                      <p:nvPicPr>
                        <p:cNvPr id="99338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4" y="1490"/>
                          <a:ext cx="1492" cy="3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3058" name="Rectangle 50"/>
          <p:cNvSpPr>
            <a:spLocks noChangeArrowheads="1"/>
          </p:cNvSpPr>
          <p:nvPr/>
        </p:nvSpPr>
        <p:spPr bwMode="auto">
          <a:xfrm>
            <a:off x="684213" y="4456113"/>
            <a:ext cx="7961312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Entonces </a:t>
            </a:r>
            <a:r>
              <a:rPr lang="es-ES_tradnl" altLang="es-ES_tradnl" sz="2000" i="1">
                <a:solidFill>
                  <a:srgbClr val="000000"/>
                </a:solidFill>
              </a:rPr>
              <a:t>true_positive_rate</a:t>
            </a:r>
            <a:r>
              <a:rPr lang="es-ES_tradnl" altLang="es-ES_tradnl" sz="2000">
                <a:solidFill>
                  <a:srgbClr val="000000"/>
                </a:solidFill>
              </a:rPr>
              <a:t> =1 (muy bien), pero </a:t>
            </a:r>
            <a:r>
              <a:rPr lang="es-ES_tradnl" altLang="es-ES_tradnl" sz="2000" i="1">
                <a:solidFill>
                  <a:srgbClr val="000000"/>
                </a:solidFill>
              </a:rPr>
              <a:t>false_positive_rate</a:t>
            </a:r>
            <a:r>
              <a:rPr lang="es-ES_tradnl" altLang="es-ES_tradnl" sz="2000">
                <a:solidFill>
                  <a:srgbClr val="000000"/>
                </a:solidFill>
              </a:rPr>
              <a:t>=1 (muy mal)</a:t>
            </a:r>
            <a:r>
              <a:rPr lang="ar-SA" altLang="es-ES_tradnl" sz="2000">
                <a:solidFill>
                  <a:srgbClr val="000000"/>
                </a:solidFill>
              </a:rPr>
              <a:t>‏</a:t>
            </a: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Es importante encontrar un equilibrio entre ambas medidas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Ideal: </a:t>
            </a:r>
            <a:r>
              <a:rPr lang="es-ES_tradnl" altLang="es-ES_tradnl" sz="2000" i="1">
                <a:solidFill>
                  <a:srgbClr val="000000"/>
                </a:solidFill>
              </a:rPr>
              <a:t>true_positive_rate</a:t>
            </a:r>
            <a:r>
              <a:rPr lang="es-ES_tradnl" altLang="es-ES_tradnl" sz="2000">
                <a:solidFill>
                  <a:srgbClr val="000000"/>
                </a:solidFill>
              </a:rPr>
              <a:t>=1 y  </a:t>
            </a:r>
            <a:r>
              <a:rPr lang="es-ES_tradnl" altLang="es-ES_tradnl" sz="2000" i="1">
                <a:solidFill>
                  <a:srgbClr val="000000"/>
                </a:solidFill>
              </a:rPr>
              <a:t>false_positive_rate</a:t>
            </a:r>
            <a:r>
              <a:rPr lang="es-ES_tradnl" altLang="es-ES_tradnl" sz="2000">
                <a:solidFill>
                  <a:srgbClr val="000000"/>
                </a:solidFill>
              </a:rPr>
              <a:t>=0 </a:t>
            </a:r>
          </a:p>
        </p:txBody>
      </p:sp>
      <p:sp>
        <p:nvSpPr>
          <p:cNvPr id="99335" name="51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ECE06F9D-0C7C-3047-ADA8-B1AA73104C64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7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4583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altLang="es-ES_tradnl"/>
              <a:t>– </a:t>
            </a:r>
            <a:fld id="{FC5AA80F-D799-EC44-9BCE-57086FC6B0B0}" type="slidenum">
              <a:rPr lang="es-ES_tradnl" altLang="es-ES_tradnl"/>
              <a:pPr/>
              <a:t>8</a:t>
            </a:fld>
            <a:r>
              <a:rPr lang="es-ES_tradnl" altLang="es-ES_tradnl"/>
              <a:t> –</a:t>
            </a:r>
            <a:endParaRPr lang="es-ES_tradnl" altLang="es-ES_tradnl" sz="1400"/>
          </a:p>
        </p:txBody>
      </p:sp>
      <p:sp>
        <p:nvSpPr>
          <p:cNvPr id="951298" name="Rectangle 2"/>
          <p:cNvSpPr>
            <a:spLocks noChangeArrowheads="1"/>
          </p:cNvSpPr>
          <p:nvPr/>
        </p:nvSpPr>
        <p:spPr bwMode="auto">
          <a:xfrm>
            <a:off x="468313" y="1093788"/>
            <a:ext cx="7961312" cy="501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284163" indent="-284163" algn="l"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60413" indent="-285750" algn="l">
              <a:buChar char="–"/>
              <a:defRPr>
                <a:solidFill>
                  <a:schemeClr val="tx1"/>
                </a:solidFill>
                <a:latin typeface="Times New Roman" charset="0"/>
              </a:defRPr>
            </a:lvl2pPr>
            <a:lvl3pPr marL="1179513" indent="-228600" algn="l"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r>
              <a:rPr lang="es-ES" altLang="es-ES_tradnl" dirty="0"/>
              <a:t>Validación cruzada:</a:t>
            </a:r>
          </a:p>
          <a:p>
            <a:r>
              <a:rPr lang="es-ES" altLang="es-ES_tradnl" dirty="0"/>
              <a:t>Evidentemente no se puede evaluar un clasificador con los mismos ejemplos que se han utilizado para el entrenamiento </a:t>
            </a:r>
          </a:p>
          <a:p>
            <a:r>
              <a:rPr lang="es-ES" altLang="es-ES_tradnl" dirty="0"/>
              <a:t>Idea: dividir los ejemplos en </a:t>
            </a:r>
            <a:r>
              <a:rPr lang="es-ES" altLang="es-ES_tradnl" b="1" dirty="0"/>
              <a:t>training </a:t>
            </a:r>
            <a:r>
              <a:rPr lang="es-ES" altLang="es-ES_tradnl" dirty="0"/>
              <a:t>y </a:t>
            </a:r>
            <a:r>
              <a:rPr lang="es-ES" altLang="es-ES_tradnl" b="1" dirty="0"/>
              <a:t>test </a:t>
            </a:r>
            <a:r>
              <a:rPr lang="es-ES" altLang="es-ES_tradnl" dirty="0"/>
              <a:t>data</a:t>
            </a:r>
          </a:p>
        </p:txBody>
      </p:sp>
      <p:sp>
        <p:nvSpPr>
          <p:cNvPr id="9512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Evaluación de métodos de aprendizaje</a:t>
            </a:r>
            <a:endParaRPr lang="es-ES" altLang="es-ES_tradnl"/>
          </a:p>
        </p:txBody>
      </p:sp>
      <p:sp>
        <p:nvSpPr>
          <p:cNvPr id="951348" name="Rectangle 52"/>
          <p:cNvSpPr>
            <a:spLocks noChangeArrowheads="1"/>
          </p:cNvSpPr>
          <p:nvPr/>
        </p:nvSpPr>
        <p:spPr bwMode="auto">
          <a:xfrm>
            <a:off x="1122363" y="3101975"/>
            <a:ext cx="973137" cy="2581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None/>
            </a:pPr>
            <a:r>
              <a:rPr lang="es-ES" altLang="es-ES_tradnl" dirty="0">
                <a:solidFill>
                  <a:schemeClr val="tx1"/>
                </a:solidFill>
              </a:rPr>
              <a:t>  E</a:t>
            </a:r>
          </a:p>
        </p:txBody>
      </p:sp>
      <p:sp>
        <p:nvSpPr>
          <p:cNvPr id="951350" name="Text Box 54"/>
          <p:cNvSpPr txBox="1">
            <a:spLocks noChangeArrowheads="1"/>
          </p:cNvSpPr>
          <p:nvPr/>
        </p:nvSpPr>
        <p:spPr bwMode="auto">
          <a:xfrm>
            <a:off x="957263" y="2644775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Ejemplos</a:t>
            </a:r>
          </a:p>
        </p:txBody>
      </p:sp>
      <p:sp>
        <p:nvSpPr>
          <p:cNvPr id="951351" name="Rectangle 55"/>
          <p:cNvSpPr>
            <a:spLocks noChangeArrowheads="1"/>
          </p:cNvSpPr>
          <p:nvPr/>
        </p:nvSpPr>
        <p:spPr bwMode="auto">
          <a:xfrm>
            <a:off x="2716213" y="3101974"/>
            <a:ext cx="973137" cy="11911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None/>
            </a:pPr>
            <a:r>
              <a:rPr lang="es-ES" altLang="es-ES_tradnl" dirty="0" err="1">
                <a:solidFill>
                  <a:schemeClr val="tx1"/>
                </a:solidFill>
              </a:rPr>
              <a:t>E</a:t>
            </a:r>
            <a:r>
              <a:rPr lang="es-ES" altLang="es-ES_tradnl" baseline="-25000" dirty="0" err="1">
                <a:solidFill>
                  <a:schemeClr val="tx1"/>
                </a:solidFill>
              </a:rPr>
              <a:t>train</a:t>
            </a:r>
            <a:endParaRPr lang="es-ES" altLang="es-ES_tradnl" dirty="0">
              <a:solidFill>
                <a:schemeClr val="tx1"/>
              </a:solidFill>
            </a:endParaRPr>
          </a:p>
        </p:txBody>
      </p:sp>
      <p:sp>
        <p:nvSpPr>
          <p:cNvPr id="951353" name="Rectangle 57"/>
          <p:cNvSpPr>
            <a:spLocks noChangeArrowheads="1"/>
          </p:cNvSpPr>
          <p:nvPr/>
        </p:nvSpPr>
        <p:spPr bwMode="auto">
          <a:xfrm>
            <a:off x="2716213" y="4365105"/>
            <a:ext cx="973137" cy="131814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None/>
            </a:pPr>
            <a:r>
              <a:rPr lang="es-ES" altLang="es-ES_tradnl" dirty="0" err="1">
                <a:solidFill>
                  <a:schemeClr val="tx1"/>
                </a:solidFill>
              </a:rPr>
              <a:t>E</a:t>
            </a:r>
            <a:r>
              <a:rPr lang="es-ES" altLang="es-ES_tradnl" baseline="-25000" dirty="0" err="1">
                <a:solidFill>
                  <a:schemeClr val="tx1"/>
                </a:solidFill>
              </a:rPr>
              <a:t>test</a:t>
            </a:r>
            <a:endParaRPr lang="es-ES" altLang="es-ES_tradnl" dirty="0">
              <a:solidFill>
                <a:schemeClr val="tx1"/>
              </a:solidFill>
            </a:endParaRPr>
          </a:p>
        </p:txBody>
      </p:sp>
      <p:sp>
        <p:nvSpPr>
          <p:cNvPr id="951355" name="Text Box 59"/>
          <p:cNvSpPr txBox="1">
            <a:spLocks noChangeArrowheads="1"/>
          </p:cNvSpPr>
          <p:nvPr/>
        </p:nvSpPr>
        <p:spPr bwMode="auto">
          <a:xfrm>
            <a:off x="2406650" y="2644775"/>
            <a:ext cx="2020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 dirty="0">
                <a:solidFill>
                  <a:schemeClr val="tx1"/>
                </a:solidFill>
              </a:rPr>
              <a:t>k subconjuntos</a:t>
            </a:r>
          </a:p>
        </p:txBody>
      </p:sp>
      <p:sp>
        <p:nvSpPr>
          <p:cNvPr id="951359" name="Text Box 63"/>
          <p:cNvSpPr txBox="1">
            <a:spLocks noChangeArrowheads="1"/>
          </p:cNvSpPr>
          <p:nvPr/>
        </p:nvSpPr>
        <p:spPr bwMode="auto">
          <a:xfrm>
            <a:off x="4838700" y="3425784"/>
            <a:ext cx="1181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 dirty="0">
                <a:solidFill>
                  <a:schemeClr val="tx1"/>
                </a:solidFill>
              </a:rPr>
              <a:t>entrenar</a:t>
            </a:r>
          </a:p>
        </p:txBody>
      </p:sp>
      <p:sp>
        <p:nvSpPr>
          <p:cNvPr id="951360" name="AutoShape 64"/>
          <p:cNvSpPr>
            <a:spLocks/>
          </p:cNvSpPr>
          <p:nvPr/>
        </p:nvSpPr>
        <p:spPr bwMode="auto">
          <a:xfrm>
            <a:off x="3981450" y="4365104"/>
            <a:ext cx="647700" cy="1318146"/>
          </a:xfrm>
          <a:prstGeom prst="rightBrace">
            <a:avLst>
              <a:gd name="adj1" fmla="val 24775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951361" name="Text Box 65"/>
          <p:cNvSpPr txBox="1">
            <a:spLocks noChangeArrowheads="1"/>
          </p:cNvSpPr>
          <p:nvPr/>
        </p:nvSpPr>
        <p:spPr bwMode="auto">
          <a:xfrm>
            <a:off x="4956981" y="4740275"/>
            <a:ext cx="979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 dirty="0">
                <a:solidFill>
                  <a:schemeClr val="tx1"/>
                </a:solidFill>
              </a:rPr>
              <a:t>probar</a:t>
            </a:r>
          </a:p>
        </p:txBody>
      </p:sp>
      <p:sp>
        <p:nvSpPr>
          <p:cNvPr id="24" name="AutoShape 64">
            <a:extLst>
              <a:ext uri="{FF2B5EF4-FFF2-40B4-BE49-F238E27FC236}">
                <a16:creationId xmlns:a16="http://schemas.microsoft.com/office/drawing/2014/main" id="{88E4E377-D83D-6A46-9EFA-8BF03BC2BC31}"/>
              </a:ext>
            </a:extLst>
          </p:cNvPr>
          <p:cNvSpPr>
            <a:spLocks/>
          </p:cNvSpPr>
          <p:nvPr/>
        </p:nvSpPr>
        <p:spPr bwMode="auto">
          <a:xfrm>
            <a:off x="3979863" y="3089275"/>
            <a:ext cx="647700" cy="1203814"/>
          </a:xfrm>
          <a:prstGeom prst="rightBrace">
            <a:avLst>
              <a:gd name="adj1" fmla="val 24775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5" name="AutoShape 64">
            <a:extLst>
              <a:ext uri="{FF2B5EF4-FFF2-40B4-BE49-F238E27FC236}">
                <a16:creationId xmlns:a16="http://schemas.microsoft.com/office/drawing/2014/main" id="{DDF21428-1A44-E94C-BB69-E5CCB3C1EB3A}"/>
              </a:ext>
            </a:extLst>
          </p:cNvPr>
          <p:cNvSpPr>
            <a:spLocks/>
          </p:cNvSpPr>
          <p:nvPr/>
        </p:nvSpPr>
        <p:spPr bwMode="auto">
          <a:xfrm>
            <a:off x="6027862" y="3536461"/>
            <a:ext cx="647700" cy="1661014"/>
          </a:xfrm>
          <a:prstGeom prst="rightBrace">
            <a:avLst>
              <a:gd name="adj1" fmla="val 24775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26" name="Text Box 63">
            <a:extLst>
              <a:ext uri="{FF2B5EF4-FFF2-40B4-BE49-F238E27FC236}">
                <a16:creationId xmlns:a16="http://schemas.microsoft.com/office/drawing/2014/main" id="{07C3C29D-F27F-3B4A-A856-0742ABC8D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6500" y="3736000"/>
            <a:ext cx="155042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 dirty="0">
                <a:solidFill>
                  <a:schemeClr val="tx1"/>
                </a:solidFill>
              </a:rPr>
              <a:t>analizar y </a:t>
            </a:r>
          </a:p>
          <a:p>
            <a:pPr>
              <a:buFontTx/>
              <a:buNone/>
            </a:pPr>
            <a:r>
              <a:rPr lang="es-ES" altLang="es-ES_tradnl" dirty="0">
                <a:solidFill>
                  <a:schemeClr val="tx1"/>
                </a:solidFill>
              </a:rPr>
              <a:t>cambiar </a:t>
            </a:r>
          </a:p>
          <a:p>
            <a:pPr>
              <a:buFontTx/>
              <a:buNone/>
            </a:pPr>
            <a:r>
              <a:rPr lang="es-ES" altLang="es-ES_tradnl" dirty="0">
                <a:solidFill>
                  <a:schemeClr val="tx1"/>
                </a:solidFill>
              </a:rPr>
              <a:t>parámetros</a:t>
            </a:r>
          </a:p>
        </p:txBody>
      </p:sp>
    </p:spTree>
    <p:extLst>
      <p:ext uri="{BB962C8B-B14F-4D97-AF65-F5344CB8AC3E}">
        <p14:creationId xmlns:p14="http://schemas.microsoft.com/office/powerpoint/2010/main" val="284617942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altLang="es-ES_tradnl"/>
              <a:t>– </a:t>
            </a:r>
            <a:fld id="{FC5AA80F-D799-EC44-9BCE-57086FC6B0B0}" type="slidenum">
              <a:rPr lang="es-ES_tradnl" altLang="es-ES_tradnl"/>
              <a:pPr/>
              <a:t>9</a:t>
            </a:fld>
            <a:r>
              <a:rPr lang="es-ES_tradnl" altLang="es-ES_tradnl"/>
              <a:t> –</a:t>
            </a:r>
            <a:endParaRPr lang="es-ES_tradnl" altLang="es-ES_tradnl" sz="1400"/>
          </a:p>
        </p:txBody>
      </p:sp>
      <p:sp>
        <p:nvSpPr>
          <p:cNvPr id="951298" name="Rectangle 2"/>
          <p:cNvSpPr>
            <a:spLocks noChangeArrowheads="1"/>
          </p:cNvSpPr>
          <p:nvPr/>
        </p:nvSpPr>
        <p:spPr bwMode="auto">
          <a:xfrm>
            <a:off x="468313" y="1093788"/>
            <a:ext cx="7961312" cy="501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284163" indent="-284163" algn="l"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60413" indent="-285750" algn="l">
              <a:buChar char="–"/>
              <a:defRPr>
                <a:solidFill>
                  <a:schemeClr val="tx1"/>
                </a:solidFill>
                <a:latin typeface="Times New Roman" charset="0"/>
              </a:defRPr>
            </a:lvl2pPr>
            <a:lvl3pPr marL="1179513" indent="-228600" algn="l"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r>
              <a:rPr lang="es-ES" altLang="es-ES_tradnl" dirty="0"/>
              <a:t>Validación cruzada:</a:t>
            </a:r>
          </a:p>
          <a:p>
            <a:r>
              <a:rPr lang="es-ES" altLang="es-ES_tradnl" dirty="0"/>
              <a:t> </a:t>
            </a:r>
          </a:p>
          <a:p>
            <a:r>
              <a:rPr lang="es-ES" altLang="es-ES_tradnl" dirty="0"/>
              <a:t>Otra Idea: </a:t>
            </a:r>
            <a:r>
              <a:rPr lang="es-ES" altLang="es-ES_tradnl" i="1" dirty="0" err="1"/>
              <a:t>validation</a:t>
            </a:r>
            <a:r>
              <a:rPr lang="es-ES" altLang="es-ES_tradnl" i="1" dirty="0"/>
              <a:t> cruzada</a:t>
            </a:r>
          </a:p>
        </p:txBody>
      </p:sp>
      <p:sp>
        <p:nvSpPr>
          <p:cNvPr id="9512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Evaluación de métodos de aprendizaje</a:t>
            </a:r>
            <a:endParaRPr lang="es-ES" altLang="es-ES_tradnl"/>
          </a:p>
        </p:txBody>
      </p:sp>
      <p:sp>
        <p:nvSpPr>
          <p:cNvPr id="951348" name="Rectangle 52"/>
          <p:cNvSpPr>
            <a:spLocks noChangeArrowheads="1"/>
          </p:cNvSpPr>
          <p:nvPr/>
        </p:nvSpPr>
        <p:spPr bwMode="auto">
          <a:xfrm>
            <a:off x="1122363" y="3101975"/>
            <a:ext cx="973137" cy="2581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None/>
            </a:pPr>
            <a:r>
              <a:rPr lang="es-ES" altLang="es-ES_tradnl" dirty="0">
                <a:solidFill>
                  <a:schemeClr val="tx1"/>
                </a:solidFill>
              </a:rPr>
              <a:t>  E</a:t>
            </a:r>
          </a:p>
        </p:txBody>
      </p:sp>
      <p:sp>
        <p:nvSpPr>
          <p:cNvPr id="951350" name="Text Box 54"/>
          <p:cNvSpPr txBox="1">
            <a:spLocks noChangeArrowheads="1"/>
          </p:cNvSpPr>
          <p:nvPr/>
        </p:nvSpPr>
        <p:spPr bwMode="auto">
          <a:xfrm>
            <a:off x="957263" y="2644775"/>
            <a:ext cx="133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Ejemplos</a:t>
            </a:r>
          </a:p>
        </p:txBody>
      </p:sp>
      <p:sp>
        <p:nvSpPr>
          <p:cNvPr id="951351" name="Rectangle 55"/>
          <p:cNvSpPr>
            <a:spLocks noChangeArrowheads="1"/>
          </p:cNvSpPr>
          <p:nvPr/>
        </p:nvSpPr>
        <p:spPr bwMode="auto">
          <a:xfrm>
            <a:off x="2716213" y="3101975"/>
            <a:ext cx="973137" cy="4397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E</a:t>
            </a:r>
            <a:r>
              <a:rPr lang="es-ES" altLang="es-ES_tradnl" baseline="-25000">
                <a:solidFill>
                  <a:schemeClr val="tx1"/>
                </a:solidFill>
              </a:rPr>
              <a:t>1</a:t>
            </a:r>
            <a:endParaRPr lang="es-ES" altLang="es-ES_tradnl">
              <a:solidFill>
                <a:schemeClr val="tx1"/>
              </a:solidFill>
            </a:endParaRPr>
          </a:p>
        </p:txBody>
      </p:sp>
      <p:sp>
        <p:nvSpPr>
          <p:cNvPr id="951352" name="Rectangle 56"/>
          <p:cNvSpPr>
            <a:spLocks noChangeArrowheads="1"/>
          </p:cNvSpPr>
          <p:nvPr/>
        </p:nvSpPr>
        <p:spPr bwMode="auto">
          <a:xfrm>
            <a:off x="2716213" y="3757613"/>
            <a:ext cx="973137" cy="4397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E</a:t>
            </a:r>
            <a:r>
              <a:rPr lang="es-ES" altLang="es-ES_tradnl" baseline="-25000">
                <a:solidFill>
                  <a:schemeClr val="tx1"/>
                </a:solidFill>
              </a:rPr>
              <a:t>2</a:t>
            </a:r>
            <a:endParaRPr lang="es-ES" altLang="es-ES_tradnl">
              <a:solidFill>
                <a:schemeClr val="tx1"/>
              </a:solidFill>
            </a:endParaRPr>
          </a:p>
        </p:txBody>
      </p:sp>
      <p:sp>
        <p:nvSpPr>
          <p:cNvPr id="951353" name="Rectangle 57"/>
          <p:cNvSpPr>
            <a:spLocks noChangeArrowheads="1"/>
          </p:cNvSpPr>
          <p:nvPr/>
        </p:nvSpPr>
        <p:spPr bwMode="auto">
          <a:xfrm>
            <a:off x="2716213" y="5243513"/>
            <a:ext cx="973137" cy="4397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E</a:t>
            </a:r>
            <a:r>
              <a:rPr lang="es-ES" altLang="es-ES_tradnl" baseline="-25000">
                <a:solidFill>
                  <a:schemeClr val="tx1"/>
                </a:solidFill>
              </a:rPr>
              <a:t>k</a:t>
            </a:r>
            <a:endParaRPr lang="es-ES" altLang="es-ES_tradnl">
              <a:solidFill>
                <a:schemeClr val="tx1"/>
              </a:solidFill>
            </a:endParaRPr>
          </a:p>
        </p:txBody>
      </p:sp>
      <p:sp>
        <p:nvSpPr>
          <p:cNvPr id="951354" name="Text Box 58"/>
          <p:cNvSpPr txBox="1">
            <a:spLocks noChangeArrowheads="1"/>
          </p:cNvSpPr>
          <p:nvPr/>
        </p:nvSpPr>
        <p:spPr bwMode="auto">
          <a:xfrm>
            <a:off x="2928938" y="450532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951355" name="Text Box 59"/>
          <p:cNvSpPr txBox="1">
            <a:spLocks noChangeArrowheads="1"/>
          </p:cNvSpPr>
          <p:nvPr/>
        </p:nvSpPr>
        <p:spPr bwMode="auto">
          <a:xfrm>
            <a:off x="2406650" y="2644775"/>
            <a:ext cx="2020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k subconjuntos</a:t>
            </a:r>
          </a:p>
        </p:txBody>
      </p:sp>
      <p:sp>
        <p:nvSpPr>
          <p:cNvPr id="951356" name="Text Box 60"/>
          <p:cNvSpPr txBox="1">
            <a:spLocks noChangeArrowheads="1"/>
          </p:cNvSpPr>
          <p:nvPr/>
        </p:nvSpPr>
        <p:spPr bwMode="auto">
          <a:xfrm>
            <a:off x="4954588" y="2632075"/>
            <a:ext cx="971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Fase 1</a:t>
            </a:r>
          </a:p>
        </p:txBody>
      </p:sp>
      <p:sp>
        <p:nvSpPr>
          <p:cNvPr id="951357" name="Text Box 61"/>
          <p:cNvSpPr txBox="1">
            <a:spLocks noChangeArrowheads="1"/>
          </p:cNvSpPr>
          <p:nvPr/>
        </p:nvSpPr>
        <p:spPr bwMode="auto">
          <a:xfrm>
            <a:off x="7458075" y="2632075"/>
            <a:ext cx="971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Fase k</a:t>
            </a:r>
          </a:p>
        </p:txBody>
      </p:sp>
      <p:sp>
        <p:nvSpPr>
          <p:cNvPr id="951358" name="Text Box 62"/>
          <p:cNvSpPr txBox="1">
            <a:spLocks noChangeArrowheads="1"/>
          </p:cNvSpPr>
          <p:nvPr/>
        </p:nvSpPr>
        <p:spPr bwMode="auto">
          <a:xfrm>
            <a:off x="6383338" y="2644775"/>
            <a:ext cx="488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951359" name="Text Box 63"/>
          <p:cNvSpPr txBox="1">
            <a:spLocks noChangeArrowheads="1"/>
          </p:cNvSpPr>
          <p:nvPr/>
        </p:nvSpPr>
        <p:spPr bwMode="auto">
          <a:xfrm>
            <a:off x="4954588" y="4505325"/>
            <a:ext cx="1181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entrenar</a:t>
            </a:r>
          </a:p>
        </p:txBody>
      </p:sp>
      <p:sp>
        <p:nvSpPr>
          <p:cNvPr id="951360" name="AutoShape 64"/>
          <p:cNvSpPr>
            <a:spLocks/>
          </p:cNvSpPr>
          <p:nvPr/>
        </p:nvSpPr>
        <p:spPr bwMode="auto">
          <a:xfrm>
            <a:off x="3981450" y="3757613"/>
            <a:ext cx="647700" cy="1925637"/>
          </a:xfrm>
          <a:prstGeom prst="rightBrace">
            <a:avLst>
              <a:gd name="adj1" fmla="val 24775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951361" name="Text Box 65"/>
          <p:cNvSpPr txBox="1">
            <a:spLocks noChangeArrowheads="1"/>
          </p:cNvSpPr>
          <p:nvPr/>
        </p:nvSpPr>
        <p:spPr bwMode="auto">
          <a:xfrm>
            <a:off x="4954588" y="3057525"/>
            <a:ext cx="979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probar</a:t>
            </a:r>
          </a:p>
        </p:txBody>
      </p:sp>
      <p:sp>
        <p:nvSpPr>
          <p:cNvPr id="951362" name="Line 66"/>
          <p:cNvSpPr>
            <a:spLocks noChangeShapeType="1"/>
          </p:cNvSpPr>
          <p:nvPr/>
        </p:nvSpPr>
        <p:spPr bwMode="auto">
          <a:xfrm>
            <a:off x="3981450" y="3309938"/>
            <a:ext cx="4460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951363" name="Text Box 67"/>
          <p:cNvSpPr txBox="1">
            <a:spLocks noChangeArrowheads="1"/>
          </p:cNvSpPr>
          <p:nvPr/>
        </p:nvSpPr>
        <p:spPr bwMode="auto">
          <a:xfrm>
            <a:off x="7450138" y="3757613"/>
            <a:ext cx="1181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entrenar</a:t>
            </a:r>
          </a:p>
        </p:txBody>
      </p:sp>
      <p:sp>
        <p:nvSpPr>
          <p:cNvPr id="951364" name="Text Box 68"/>
          <p:cNvSpPr txBox="1">
            <a:spLocks noChangeArrowheads="1"/>
          </p:cNvSpPr>
          <p:nvPr/>
        </p:nvSpPr>
        <p:spPr bwMode="auto">
          <a:xfrm>
            <a:off x="7478713" y="5197475"/>
            <a:ext cx="979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s-ES" altLang="es-ES_tradnl">
                <a:solidFill>
                  <a:schemeClr val="tx1"/>
                </a:solidFill>
              </a:rPr>
              <a:t>probar</a:t>
            </a:r>
          </a:p>
        </p:txBody>
      </p:sp>
      <p:sp>
        <p:nvSpPr>
          <p:cNvPr id="951365" name="AutoShape 69"/>
          <p:cNvSpPr>
            <a:spLocks/>
          </p:cNvSpPr>
          <p:nvPr/>
        </p:nvSpPr>
        <p:spPr bwMode="auto">
          <a:xfrm>
            <a:off x="6548438" y="3101975"/>
            <a:ext cx="647700" cy="1925638"/>
          </a:xfrm>
          <a:prstGeom prst="rightBrace">
            <a:avLst>
              <a:gd name="adj1" fmla="val 24775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951366" name="Line 70"/>
          <p:cNvSpPr>
            <a:spLocks noChangeShapeType="1"/>
          </p:cNvSpPr>
          <p:nvPr/>
        </p:nvSpPr>
        <p:spPr bwMode="auto">
          <a:xfrm>
            <a:off x="6548438" y="5481638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_trad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90809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Arial"/>
        <a:ea typeface="DejaVu Sans"/>
        <a:cs typeface="DejaVu Sans"/>
      </a:majorFont>
      <a:minorFont>
        <a:latin typeface="Times New Roman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1721</TotalTime>
  <Words>3632</Words>
  <Application>Microsoft Macintosh PowerPoint</Application>
  <PresentationFormat>Presentación en pantalla (4:3)</PresentationFormat>
  <Paragraphs>689</Paragraphs>
  <Slides>53</Slides>
  <Notes>50</Notes>
  <HiddenSlides>7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53</vt:i4>
      </vt:variant>
    </vt:vector>
  </HeadingPairs>
  <TitlesOfParts>
    <vt:vector size="60" baseType="lpstr">
      <vt:lpstr>Arial</vt:lpstr>
      <vt:lpstr>Courier New</vt:lpstr>
      <vt:lpstr>Symbol</vt:lpstr>
      <vt:lpstr>Times New Roman</vt:lpstr>
      <vt:lpstr>Tema de Office</vt:lpstr>
      <vt:lpstr>Foto de Photo Editor</vt:lpstr>
      <vt:lpstr>Ecuación</vt:lpstr>
      <vt:lpstr>Presentación de PowerPoint</vt:lpstr>
      <vt:lpstr>Aprendizaje Automático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Evaluación de métodos de aprendizaje</vt:lpstr>
      <vt:lpstr>Evaluación de métodos de aprendizaje</vt:lpstr>
      <vt:lpstr>Combinar clasificadores</vt:lpstr>
      <vt:lpstr>Combinar clasificadores</vt:lpstr>
      <vt:lpstr>Aprendizaje Automático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Representación de un cromosoma </vt:lpstr>
      <vt:lpstr>Representación de un cromosoma </vt:lpstr>
      <vt:lpstr>Representación de un cromosoma: Ejemplo problema del viajante </vt:lpstr>
      <vt:lpstr>Presentación de PowerPoint</vt:lpstr>
      <vt:lpstr>Inicialización</vt:lpstr>
      <vt:lpstr>Selección</vt:lpstr>
      <vt:lpstr>Selección: Función de fitness</vt:lpstr>
      <vt:lpstr>Selección: Función de fitness</vt:lpstr>
      <vt:lpstr>Selección de padres</vt:lpstr>
      <vt:lpstr>Presentación de PowerPoint</vt:lpstr>
      <vt:lpstr>Presentación de PowerPoint</vt:lpstr>
      <vt:lpstr>Presentación de PowerPoint</vt:lpstr>
      <vt:lpstr>Selección con ranking</vt:lpstr>
      <vt:lpstr>Selección con ranking</vt:lpstr>
      <vt:lpstr>Selección con ranking</vt:lpstr>
      <vt:lpstr>Selección con distribución de Boltzmann (soft-max )</vt:lpstr>
      <vt:lpstr>Presentación de PowerPoint</vt:lpstr>
      <vt:lpstr>Cruce</vt:lpstr>
      <vt:lpstr>Cruce en un solo punto</vt:lpstr>
      <vt:lpstr>Cruce en dos (o más) puntos</vt:lpstr>
      <vt:lpstr>Presentación de PowerPoint</vt:lpstr>
      <vt:lpstr>Cruce</vt:lpstr>
      <vt:lpstr>Cruce</vt:lpstr>
      <vt:lpstr>Mutación</vt:lpstr>
      <vt:lpstr>Mutación</vt:lpstr>
      <vt:lpstr>Presentación de PowerPoint</vt:lpstr>
      <vt:lpstr>Mutación</vt:lpstr>
      <vt:lpstr>Inserción</vt:lpstr>
      <vt:lpstr>Criterio de parada</vt:lpstr>
      <vt:lpstr>Crear un AG</vt:lpstr>
      <vt:lpstr>Convergencia</vt:lpstr>
      <vt:lpstr>Algoritmos genéticos: Comentarios</vt:lpstr>
      <vt:lpstr>Algoritmos Genéticos: Comentarios</vt:lpstr>
      <vt:lpstr>Algoritmos Genéticos Comentarios</vt:lpstr>
      <vt:lpstr>Ejercicio</vt:lpstr>
      <vt:lpstr>Otros métodos de aprendizaje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Holger Billhardt .</dc:creator>
  <cp:lastModifiedBy>Holger Billhardt</cp:lastModifiedBy>
  <cp:revision>170</cp:revision>
  <cp:lastPrinted>2013-03-21T12:19:19Z</cp:lastPrinted>
  <dcterms:created xsi:type="dcterms:W3CDTF">2015-09-29T09:47:08Z</dcterms:created>
  <dcterms:modified xsi:type="dcterms:W3CDTF">2020-05-11T12:40:59Z</dcterms:modified>
</cp:coreProperties>
</file>