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5.xml" ContentType="application/vnd.openxmlformats-officedocument.presentationml.tags+xml"/>
  <Override PartName="/ppt/notesSlides/notesSlide34.xml" ContentType="application/vnd.openxmlformats-officedocument.presentationml.notesSlide+xml"/>
  <Override PartName="/ppt/tags/tag6.xml" ContentType="application/vnd.openxmlformats-officedocument.presentationml.tags+xml"/>
  <Override PartName="/ppt/notesSlides/notesSlide35.xml" ContentType="application/vnd.openxmlformats-officedocument.presentationml.notesSlide+xml"/>
  <Override PartName="/ppt/tags/tag7.xml" ContentType="application/vnd.openxmlformats-officedocument.presentationml.tags+xml"/>
  <Override PartName="/ppt/notesSlides/notesSlide36.xml" ContentType="application/vnd.openxmlformats-officedocument.presentationml.notesSlide+xml"/>
  <Override PartName="/ppt/tags/tag8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88" r:id="rId2"/>
    <p:sldId id="417" r:id="rId3"/>
    <p:sldId id="418" r:id="rId4"/>
    <p:sldId id="419" r:id="rId5"/>
    <p:sldId id="420" r:id="rId6"/>
    <p:sldId id="816" r:id="rId7"/>
    <p:sldId id="817" r:id="rId8"/>
    <p:sldId id="755" r:id="rId9"/>
    <p:sldId id="634" r:id="rId10"/>
    <p:sldId id="779" r:id="rId11"/>
    <p:sldId id="872" r:id="rId12"/>
    <p:sldId id="785" r:id="rId13"/>
    <p:sldId id="633" r:id="rId14"/>
    <p:sldId id="791" r:id="rId15"/>
    <p:sldId id="780" r:id="rId16"/>
    <p:sldId id="656" r:id="rId17"/>
    <p:sldId id="786" r:id="rId18"/>
    <p:sldId id="658" r:id="rId19"/>
    <p:sldId id="636" r:id="rId20"/>
    <p:sldId id="659" r:id="rId21"/>
    <p:sldId id="660" r:id="rId22"/>
    <p:sldId id="672" r:id="rId23"/>
    <p:sldId id="792" r:id="rId24"/>
    <p:sldId id="793" r:id="rId25"/>
    <p:sldId id="662" r:id="rId26"/>
    <p:sldId id="664" r:id="rId27"/>
    <p:sldId id="666" r:id="rId28"/>
    <p:sldId id="868" r:id="rId29"/>
    <p:sldId id="665" r:id="rId30"/>
    <p:sldId id="667" r:id="rId31"/>
    <p:sldId id="440" r:id="rId32"/>
    <p:sldId id="758" r:id="rId33"/>
    <p:sldId id="759" r:id="rId34"/>
    <p:sldId id="794" r:id="rId35"/>
    <p:sldId id="814" r:id="rId36"/>
    <p:sldId id="815" r:id="rId37"/>
    <p:sldId id="795" r:id="rId38"/>
    <p:sldId id="770" r:id="rId39"/>
    <p:sldId id="824" r:id="rId40"/>
    <p:sldId id="774" r:id="rId41"/>
    <p:sldId id="807" r:id="rId42"/>
    <p:sldId id="826" r:id="rId43"/>
    <p:sldId id="827" r:id="rId44"/>
    <p:sldId id="668" r:id="rId45"/>
    <p:sldId id="834" r:id="rId46"/>
    <p:sldId id="797" r:id="rId47"/>
    <p:sldId id="835" r:id="rId48"/>
    <p:sldId id="836" r:id="rId49"/>
    <p:sldId id="801" r:id="rId50"/>
    <p:sldId id="837" r:id="rId51"/>
    <p:sldId id="841" r:id="rId52"/>
    <p:sldId id="869" r:id="rId53"/>
    <p:sldId id="838" r:id="rId54"/>
    <p:sldId id="859" r:id="rId55"/>
    <p:sldId id="832" r:id="rId56"/>
    <p:sldId id="845" r:id="rId57"/>
    <p:sldId id="846" r:id="rId58"/>
    <p:sldId id="847" r:id="rId59"/>
    <p:sldId id="840" r:id="rId60"/>
    <p:sldId id="850" r:id="rId61"/>
    <p:sldId id="849" r:id="rId62"/>
    <p:sldId id="852" r:id="rId63"/>
    <p:sldId id="853" r:id="rId64"/>
    <p:sldId id="862" r:id="rId65"/>
    <p:sldId id="863" r:id="rId66"/>
    <p:sldId id="865" r:id="rId67"/>
    <p:sldId id="407" r:id="rId68"/>
    <p:sldId id="871" r:id="rId69"/>
    <p:sldId id="866" r:id="rId70"/>
    <p:sldId id="804" r:id="rId71"/>
    <p:sldId id="789" r:id="rId72"/>
    <p:sldId id="790" r:id="rId73"/>
  </p:sldIdLst>
  <p:sldSz cx="9144000" cy="6858000" type="screen4x3"/>
  <p:notesSz cx="7099300" cy="10234613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charset="0"/>
        <a:ea typeface="ＭＳ Ｐゴシック" charset="-128"/>
        <a:cs typeface="+mn-cs"/>
      </a:defRPr>
    </a:lvl1pPr>
    <a:lvl2pPr marL="457200" algn="l" defTabSz="44926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charset="0"/>
        <a:ea typeface="ＭＳ Ｐゴシック" charset="-128"/>
        <a:cs typeface="+mn-cs"/>
      </a:defRPr>
    </a:lvl2pPr>
    <a:lvl3pPr marL="914400" algn="l" defTabSz="44926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charset="0"/>
        <a:ea typeface="ＭＳ Ｐゴシック" charset="-128"/>
        <a:cs typeface="+mn-cs"/>
      </a:defRPr>
    </a:lvl3pPr>
    <a:lvl4pPr marL="1371600" algn="l" defTabSz="44926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charset="0"/>
        <a:ea typeface="ＭＳ Ｐゴシック" charset="-128"/>
        <a:cs typeface="+mn-cs"/>
      </a:defRPr>
    </a:lvl4pPr>
    <a:lvl5pPr marL="1828800" algn="l" defTabSz="44926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clrMode="bw" frameSlides="1"/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42093"/>
    <a:srgbClr val="FF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16"/>
    <p:restoredTop sz="94697"/>
  </p:normalViewPr>
  <p:slideViewPr>
    <p:cSldViewPr>
      <p:cViewPr varScale="1">
        <p:scale>
          <a:sx n="108" d="100"/>
          <a:sy n="108" d="100"/>
        </p:scale>
        <p:origin x="448" y="1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-7523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1" d="100"/>
          <a:sy n="111" d="100"/>
        </p:scale>
        <p:origin x="3656" y="22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Clr>
                <a:srgbClr val="000000"/>
              </a:buClr>
              <a:buSzPct val="100000"/>
              <a:buFont typeface="Times New Roman" pitchFamily="16" charset="0"/>
              <a:buNone/>
              <a:defRPr sz="1200"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Times New Roman" charset="0"/>
              <a:buNone/>
              <a:defRPr sz="1200"/>
            </a:lvl1pPr>
          </a:lstStyle>
          <a:p>
            <a:fld id="{87E96D7E-5617-4C43-A20A-E2B4D9EE9BC6}" type="datetimeFigureOut">
              <a:rPr lang="es-ES" altLang="es-ES_tradnl"/>
              <a:pPr/>
              <a:t>11/5/20</a:t>
            </a:fld>
            <a:endParaRPr lang="es-ES_tradnl" alt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Clr>
                <a:srgbClr val="000000"/>
              </a:buClr>
              <a:buSzPct val="100000"/>
              <a:buFont typeface="Times New Roman" pitchFamily="16" charset="0"/>
              <a:buNone/>
              <a:defRPr sz="1200"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Times New Roman" charset="0"/>
              <a:buNone/>
              <a:defRPr sz="1200"/>
            </a:lvl1pPr>
          </a:lstStyle>
          <a:p>
            <a:fld id="{7086A3F7-A00C-714A-8C18-BEE92F826A11}" type="slidenum">
              <a:rPr lang="es-ES_tradnl" altLang="es-ES_tradnl"/>
              <a:pPr/>
              <a:t>‹Nº›</a:t>
            </a:fld>
            <a:endParaRPr lang="es-ES_tradnl" altLang="es-ES_tradnl"/>
          </a:p>
        </p:txBody>
      </p:sp>
    </p:spTree>
    <p:extLst>
      <p:ext uri="{BB962C8B-B14F-4D97-AF65-F5344CB8AC3E}">
        <p14:creationId xmlns:p14="http://schemas.microsoft.com/office/powerpoint/2010/main" val="1105427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</a:pPr>
            <a:endParaRPr lang="es-ES_tradnl" altLang="es-ES_tradnl"/>
          </a:p>
        </p:txBody>
      </p:sp>
      <p:sp>
        <p:nvSpPr>
          <p:cNvPr id="15363" name="AutoShape 2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</a:pPr>
            <a:endParaRPr lang="es-ES_tradnl" altLang="es-ES_tradnl"/>
          </a:p>
        </p:txBody>
      </p:sp>
      <p:sp>
        <p:nvSpPr>
          <p:cNvPr id="15364" name="AutoShape 3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</a:pPr>
            <a:endParaRPr lang="es-ES_tradnl" altLang="es-ES_tradnl"/>
          </a:p>
        </p:txBody>
      </p:sp>
      <p:sp>
        <p:nvSpPr>
          <p:cNvPr id="15365" name="AutoShape 4"/>
          <p:cNvSpPr>
            <a:spLocks noChangeArrowheads="1"/>
          </p:cNvSpPr>
          <p:nvPr/>
        </p:nvSpPr>
        <p:spPr bwMode="auto">
          <a:xfrm>
            <a:off x="0" y="0"/>
            <a:ext cx="7099300" cy="102346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</a:pPr>
            <a:endParaRPr lang="es-ES_tradnl" altLang="es-ES_tradnl"/>
          </a:p>
        </p:txBody>
      </p:sp>
      <p:sp>
        <p:nvSpPr>
          <p:cNvPr id="15366" name="Text Box 5"/>
          <p:cNvSpPr txBox="1">
            <a:spLocks noChangeArrowheads="1"/>
          </p:cNvSpPr>
          <p:nvPr/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/>
          </a:p>
        </p:txBody>
      </p:sp>
      <p:sp>
        <p:nvSpPr>
          <p:cNvPr id="15367" name="Text Box 6"/>
          <p:cNvSpPr txBox="1">
            <a:spLocks noChangeArrowheads="1"/>
          </p:cNvSpPr>
          <p:nvPr/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/>
          </a:p>
        </p:txBody>
      </p:sp>
      <p:sp>
        <p:nvSpPr>
          <p:cNvPr id="15368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92188" y="768350"/>
            <a:ext cx="5110162" cy="3830638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056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946150" y="4860925"/>
            <a:ext cx="5200650" cy="4598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4680" tIns="47520" rIns="94680" bIns="475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ES" noProof="0"/>
          </a:p>
        </p:txBody>
      </p:sp>
      <p:sp>
        <p:nvSpPr>
          <p:cNvPr id="15370" name="Text Box 9"/>
          <p:cNvSpPr txBox="1">
            <a:spLocks noChangeArrowheads="1"/>
          </p:cNvSpPr>
          <p:nvPr/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4022725" y="9723438"/>
            <a:ext cx="3070225" cy="50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4680" tIns="47520" rIns="94680" bIns="47520" numCol="1" anchor="b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Times New Roman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fld id="{602F3FFA-96C8-8E44-ADB9-5772830EDF64}" type="slidenum">
              <a:rPr lang="en-GB" altLang="es-ES_tradnl"/>
              <a:pPr/>
              <a:t>‹Nº›</a:t>
            </a:fld>
            <a:endParaRPr lang="en-GB" altLang="es-ES_tradnl"/>
          </a:p>
        </p:txBody>
      </p:sp>
    </p:spTree>
    <p:extLst>
      <p:ext uri="{BB962C8B-B14F-4D97-AF65-F5344CB8AC3E}">
        <p14:creationId xmlns:p14="http://schemas.microsoft.com/office/powerpoint/2010/main" val="9441225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pitchFamily="16" charset="0"/>
        <a:ea typeface="ＭＳ Ｐゴシック" charset="0"/>
        <a:cs typeface="ＭＳ Ｐゴシック" charset="0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pitchFamily="16" charset="0"/>
        <a:ea typeface="ＭＳ Ｐゴシック" charset="0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pitchFamily="16" charset="0"/>
        <a:ea typeface="ＭＳ Ｐゴシック" charset="0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pitchFamily="16" charset="0"/>
        <a:ea typeface="ＭＳ Ｐゴシック" charset="0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pitchFamily="16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52500"/>
            <a:fld id="{F29D0278-C22A-4976-8A2F-BFE7DB19827E}" type="slidenum">
              <a:rPr lang="es-ES_tradnl" smtClean="0"/>
              <a:pPr defTabSz="952500"/>
              <a:t>1</a:t>
            </a:fld>
            <a:endParaRPr lang="es-ES_tradnl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06988" cy="3830638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75596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DB6D7AD0-021B-BC4C-A6F8-CE23C2E67E75}" type="slidenum">
              <a:rPr lang="es-ES_tradnl" altLang="es-ES_tradnl" sz="1200"/>
              <a:pPr/>
              <a:t>10</a:t>
            </a:fld>
            <a:endParaRPr lang="es-ES_tradnl" altLang="es-ES_tradnl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94426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DB6D7AD0-021B-BC4C-A6F8-CE23C2E67E75}" type="slidenum">
              <a:rPr lang="es-ES_tradnl" altLang="es-ES_tradnl" sz="1200"/>
              <a:pPr/>
              <a:t>11</a:t>
            </a:fld>
            <a:endParaRPr lang="es-ES_tradnl" altLang="es-ES_tradnl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37230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7364154E-C5EF-BF49-BDF7-9EAB3B487143}" type="slidenum">
              <a:rPr lang="es-ES_tradnl" altLang="es-ES_tradnl" sz="1200"/>
              <a:pPr/>
              <a:t>12</a:t>
            </a:fld>
            <a:endParaRPr lang="es-ES_tradnl" altLang="es-ES_tradnl" sz="120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4438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D39DAA51-BBEA-DF43-994F-52FFD473A795}" type="slidenum">
              <a:rPr lang="es-ES_tradnl" altLang="es-ES_tradnl" sz="1200"/>
              <a:pPr/>
              <a:t>13</a:t>
            </a:fld>
            <a:endParaRPr lang="es-ES_tradnl" altLang="es-ES_tradnl" sz="120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5690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D39DAA51-BBEA-DF43-994F-52FFD473A795}" type="slidenum">
              <a:rPr lang="es-ES_tradnl" altLang="es-ES_tradnl" sz="1200"/>
              <a:pPr/>
              <a:t>14</a:t>
            </a:fld>
            <a:endParaRPr lang="es-ES_tradnl" altLang="es-ES_tradnl" sz="120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13942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AEAB6457-61FE-FE48-B460-BD28E41E2A05}" type="slidenum">
              <a:rPr lang="es-ES_tradnl" altLang="es-ES_tradnl" sz="1200"/>
              <a:pPr/>
              <a:t>15</a:t>
            </a:fld>
            <a:endParaRPr lang="es-ES_tradnl" altLang="es-ES_tradnl" sz="1200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25524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B9B96F1C-5D17-084B-A0FF-98BAD7DD224D}" type="slidenum">
              <a:rPr lang="es-ES_tradnl" altLang="es-ES_tradnl" sz="1200"/>
              <a:pPr/>
              <a:t>16</a:t>
            </a:fld>
            <a:endParaRPr lang="es-ES_tradnl" altLang="es-ES_tradnl" sz="120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54528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205BF01D-DFA1-7647-BD48-4FD5DAE88792}" type="slidenum">
              <a:rPr lang="es-ES_tradnl" altLang="es-ES_tradnl" sz="1200"/>
              <a:pPr/>
              <a:t>17</a:t>
            </a:fld>
            <a:endParaRPr lang="es-ES_tradnl" altLang="es-ES_tradnl" sz="1200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2773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AAFB5B10-E2CA-184B-BBF1-001B8B9E7D21}" type="slidenum">
              <a:rPr lang="es-ES_tradnl" altLang="es-ES_tradnl" sz="1200"/>
              <a:pPr/>
              <a:t>18</a:t>
            </a:fld>
            <a:endParaRPr lang="es-ES_tradnl" altLang="es-ES_tradnl" sz="120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41771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D826145A-C3A7-524A-93D4-690EC097F2BC}" type="slidenum">
              <a:rPr lang="es-ES_tradnl" altLang="es-ES_tradnl" sz="1200"/>
              <a:pPr/>
              <a:t>19</a:t>
            </a:fld>
            <a:endParaRPr lang="es-ES_tradnl" altLang="es-ES_tradnl" sz="1200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2198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C7AAB5-793A-6B4B-94EA-8435D35470CB}" type="slidenum">
              <a:rPr lang="es-ES_tradnl" altLang="es-ES_tradnl"/>
              <a:pPr/>
              <a:t>2</a:t>
            </a:fld>
            <a:endParaRPr lang="es-ES_tradnl" altLang="es-ES_tradnl"/>
          </a:p>
        </p:txBody>
      </p:sp>
      <p:sp>
        <p:nvSpPr>
          <p:cNvPr id="23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06988" cy="3830638"/>
          </a:xfrm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 altLang="es-ES_tradnl"/>
          </a:p>
        </p:txBody>
      </p:sp>
    </p:spTree>
    <p:extLst>
      <p:ext uri="{BB962C8B-B14F-4D97-AF65-F5344CB8AC3E}">
        <p14:creationId xmlns:p14="http://schemas.microsoft.com/office/powerpoint/2010/main" val="13442471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AD8C74A3-22CE-9C49-BBD6-B13C33138A07}" type="slidenum">
              <a:rPr lang="es-ES_tradnl" altLang="es-ES_tradnl" sz="1200"/>
              <a:pPr/>
              <a:t>20</a:t>
            </a:fld>
            <a:endParaRPr lang="es-ES_tradnl" altLang="es-ES_tradnl" sz="12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870679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7923F044-7277-1740-80F2-DC69333E1F16}" type="slidenum">
              <a:rPr lang="es-ES_tradnl" altLang="es-ES_tradnl" sz="1200"/>
              <a:pPr/>
              <a:t>21</a:t>
            </a:fld>
            <a:endParaRPr lang="es-ES_tradnl" altLang="es-ES_tradnl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1420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F3021D8A-E1EC-0942-9A71-FA6D3ED7EEE3}" type="slidenum">
              <a:rPr lang="es-ES_tradnl" altLang="es-ES_tradnl" sz="1200"/>
              <a:pPr/>
              <a:t>22</a:t>
            </a:fld>
            <a:endParaRPr lang="es-ES_tradnl" altLang="es-ES_tradnl" sz="120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89796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F3021D8A-E1EC-0942-9A71-FA6D3ED7EEE3}" type="slidenum">
              <a:rPr lang="es-ES_tradnl" altLang="es-ES_tradnl" sz="1200"/>
              <a:pPr/>
              <a:t>23</a:t>
            </a:fld>
            <a:endParaRPr lang="es-ES_tradnl" altLang="es-ES_tradnl" sz="120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5485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F3021D8A-E1EC-0942-9A71-FA6D3ED7EEE3}" type="slidenum">
              <a:rPr lang="es-ES_tradnl" altLang="es-ES_tradnl" sz="1200"/>
              <a:pPr/>
              <a:t>24</a:t>
            </a:fld>
            <a:endParaRPr lang="es-ES_tradnl" altLang="es-ES_tradnl" sz="120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03646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4270776F-4E5F-AB44-BBDB-0E4C1E0A8CDF}" type="slidenum">
              <a:rPr lang="es-ES_tradnl" altLang="es-ES_tradnl" sz="1200"/>
              <a:pPr/>
              <a:t>25</a:t>
            </a:fld>
            <a:endParaRPr lang="es-ES_tradnl" altLang="es-ES_tradnl" sz="1200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93397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7F95FE3B-1758-314C-8EA3-8FFBDF2D4A15}" type="slidenum">
              <a:rPr lang="es-ES_tradnl" altLang="es-ES_tradnl" sz="1200"/>
              <a:pPr/>
              <a:t>26</a:t>
            </a:fld>
            <a:endParaRPr lang="es-ES_tradnl" altLang="es-ES_tradnl" sz="1200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199669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5941BC22-D948-C347-BE39-714F8F7262AB}" type="slidenum">
              <a:rPr lang="es-ES_tradnl" altLang="es-ES_tradnl" sz="1200"/>
              <a:pPr/>
              <a:t>27</a:t>
            </a:fld>
            <a:endParaRPr lang="es-ES_tradnl" altLang="es-ES_tradnl" sz="1200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92208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fld id="{8C37B319-7143-F046-AE7C-6E1FF0115ECF}" type="slidenum">
              <a:rPr lang="es-ES_tradnl" altLang="es-ES_tradnl" sz="1200">
                <a:solidFill>
                  <a:srgbClr val="000000"/>
                </a:solidFill>
              </a:rPr>
              <a:pPr eaLnBrk="1" hangingPunct="1"/>
              <a:t>28</a:t>
            </a:fld>
            <a:endParaRPr lang="es-ES_tradnl" altLang="es-ES_tradnl" sz="1200">
              <a:solidFill>
                <a:srgbClr val="000000"/>
              </a:solidFill>
            </a:endParaRPr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680" tIns="47520" rIns="94680" bIns="4752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charset="0"/>
              <a:buNone/>
            </a:pPr>
            <a:fld id="{1C989D91-0FE1-634E-BFA3-D984880486BD}" type="slidenum">
              <a:rPr lang="es-ES_tradnl" altLang="es-ES_tradnl" sz="1200">
                <a:solidFill>
                  <a:srgbClr val="000000"/>
                </a:solidFill>
              </a:rPr>
              <a:pPr algn="r" eaLnBrk="1" hangingPunct="1">
                <a:buClr>
                  <a:srgbClr val="000000"/>
                </a:buClr>
                <a:buSzPct val="100000"/>
                <a:buFont typeface="Times New Roman" charset="0"/>
                <a:buNone/>
              </a:pPr>
              <a:t>28</a:t>
            </a:fld>
            <a:endParaRPr lang="es-ES_tradnl" altLang="es-ES_tradnl" sz="1200">
              <a:solidFill>
                <a:srgbClr val="000000"/>
              </a:solidFill>
            </a:endParaRPr>
          </a:p>
        </p:txBody>
      </p:sp>
      <p:sp>
        <p:nvSpPr>
          <p:cNvPr id="19460" name="Text Box 2"/>
          <p:cNvSpPr txBox="1">
            <a:spLocks noChangeArrowheads="1"/>
          </p:cNvSpPr>
          <p:nvPr/>
        </p:nvSpPr>
        <p:spPr bwMode="auto">
          <a:xfrm>
            <a:off x="992188" y="768350"/>
            <a:ext cx="5116512" cy="38369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</a:pPr>
            <a:endParaRPr lang="es-ES" altLang="es-ES_tradnl"/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s-ES" altLang="es-ES_tradnl">
              <a:latin typeface="Times New Roman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35116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726A5444-0F31-044C-A4DB-EABAF35FBB6F}" type="slidenum">
              <a:rPr lang="es-ES_tradnl" altLang="es-ES_tradnl" sz="1200"/>
              <a:pPr/>
              <a:t>29</a:t>
            </a:fld>
            <a:endParaRPr lang="es-ES_tradnl" altLang="es-ES_tradnl" sz="1200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7624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39BA64F6-782B-0D40-907F-E3383DFA2D11}" type="slidenum">
              <a:rPr lang="es-ES_tradnl" altLang="es-ES_tradnl" sz="1200"/>
              <a:pPr/>
              <a:t>3</a:t>
            </a:fld>
            <a:endParaRPr lang="es-ES_tradnl" altLang="es-ES_tradnl" sz="120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43900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8AE585C0-8D88-0E4C-ACB9-6AF56E666A09}" type="slidenum">
              <a:rPr lang="es-ES_tradnl" altLang="es-ES_tradnl" sz="1200"/>
              <a:pPr/>
              <a:t>30</a:t>
            </a:fld>
            <a:endParaRPr lang="es-ES_tradnl" altLang="es-ES_tradnl" sz="120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044633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defTabSz="9477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defTabSz="9477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defTabSz="9477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defTabSz="9477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defTabSz="9477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</a:pPr>
            <a:fld id="{F67EB14C-A787-8741-8C4A-FEFC181B6B1D}" type="slidenum">
              <a:rPr lang="es-ES_tradnl" altLang="es-ES_tradnl"/>
              <a:pPr>
                <a:spcBef>
                  <a:spcPct val="0"/>
                </a:spcBef>
              </a:pPr>
              <a:t>31</a:t>
            </a:fld>
            <a:endParaRPr lang="es-ES_tradnl" altLang="es-ES_tradnl"/>
          </a:p>
        </p:txBody>
      </p:sp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5159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7BA36A88-D080-BE44-B3C9-950F7396F967}" type="slidenum">
              <a:rPr lang="es-ES_tradnl" altLang="es-ES_tradnl" sz="1200"/>
              <a:pPr/>
              <a:t>32</a:t>
            </a:fld>
            <a:endParaRPr lang="es-ES_tradnl" altLang="es-ES_tradnl" sz="1200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904696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43A081AF-00CA-974E-9F5D-831C03ADBB75}" type="slidenum">
              <a:rPr lang="es-ES_tradnl" altLang="es-ES_tradnl" sz="1200"/>
              <a:pPr/>
              <a:t>33</a:t>
            </a:fld>
            <a:endParaRPr lang="es-ES_tradnl" altLang="es-ES_tradnl" sz="1200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1079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43A081AF-00CA-974E-9F5D-831C03ADBB75}" type="slidenum">
              <a:rPr lang="es-ES_tradnl" altLang="es-ES_tradnl" sz="1200"/>
              <a:pPr/>
              <a:t>34</a:t>
            </a:fld>
            <a:endParaRPr lang="es-ES_tradnl" altLang="es-ES_tradnl" sz="1200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90643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43A081AF-00CA-974E-9F5D-831C03ADBB75}" type="slidenum">
              <a:rPr lang="es-ES_tradnl" altLang="es-ES_tradnl" sz="1200"/>
              <a:pPr/>
              <a:t>35</a:t>
            </a:fld>
            <a:endParaRPr lang="es-ES_tradnl" altLang="es-ES_tradnl" sz="1200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01384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43A081AF-00CA-974E-9F5D-831C03ADBB75}" type="slidenum">
              <a:rPr lang="es-ES_tradnl" altLang="es-ES_tradnl" sz="1200"/>
              <a:pPr/>
              <a:t>36</a:t>
            </a:fld>
            <a:endParaRPr lang="es-ES_tradnl" altLang="es-ES_tradnl" sz="1200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90028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43A081AF-00CA-974E-9F5D-831C03ADBB75}" type="slidenum">
              <a:rPr lang="es-ES_tradnl" altLang="es-ES_tradnl" sz="1200"/>
              <a:pPr/>
              <a:t>37</a:t>
            </a:fld>
            <a:endParaRPr lang="es-ES_tradnl" altLang="es-ES_tradnl" sz="1200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84046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3F34ED35-4876-F743-8B26-C0C6621FAB77}" type="slidenum">
              <a:rPr lang="es-ES_tradnl" altLang="es-ES_tradnl" sz="1200"/>
              <a:pPr/>
              <a:t>38</a:t>
            </a:fld>
            <a:endParaRPr lang="es-ES_tradnl" altLang="es-ES_tradnl" sz="1200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 dirty="0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33542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3F34ED35-4876-F743-8B26-C0C6621FAB77}" type="slidenum">
              <a:rPr lang="es-ES_tradnl" altLang="es-ES_tradnl" sz="1200"/>
              <a:pPr/>
              <a:t>39</a:t>
            </a:fld>
            <a:endParaRPr lang="es-ES_tradnl" altLang="es-ES_tradnl" sz="1200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 dirty="0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360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98EEA82B-C952-C641-91AD-D5CA69E0DB4D}" type="slidenum">
              <a:rPr lang="es-ES_tradnl" altLang="es-ES_tradnl" sz="1200"/>
              <a:pPr/>
              <a:t>4</a:t>
            </a:fld>
            <a:endParaRPr lang="es-ES_tradnl" altLang="es-ES_tradnl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295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4273B88F-E711-3A4A-AAF2-C7BD50855726}" type="slidenum">
              <a:rPr lang="es-ES_tradnl" altLang="es-ES_tradnl" sz="1200"/>
              <a:pPr/>
              <a:t>40</a:t>
            </a:fld>
            <a:endParaRPr lang="es-ES_tradnl" altLang="es-ES_tradnl" sz="1200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360658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53FF24C5-832C-1B4B-8949-71C388FB3D9C}" type="slidenum">
              <a:rPr lang="es-ES_tradnl" altLang="es-ES_tradnl" sz="1200"/>
              <a:pPr/>
              <a:t>41</a:t>
            </a:fld>
            <a:endParaRPr lang="es-ES_tradnl" altLang="es-ES_tradnl" sz="1200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53773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D1852774-D3DB-B541-BDE6-FD1797FBECD1}" type="slidenum">
              <a:rPr lang="es-ES_tradnl" altLang="es-ES_tradnl" sz="1200"/>
              <a:pPr/>
              <a:t>42</a:t>
            </a:fld>
            <a:endParaRPr lang="es-ES_tradnl" altLang="es-ES_tradnl" sz="1200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381489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D1852774-D3DB-B541-BDE6-FD1797FBECD1}" type="slidenum">
              <a:rPr lang="es-ES_tradnl" altLang="es-ES_tradnl" sz="1200"/>
              <a:pPr/>
              <a:t>43</a:t>
            </a:fld>
            <a:endParaRPr lang="es-ES_tradnl" altLang="es-ES_tradnl" sz="1200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8301869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1F3E0E2D-D04B-0348-A3FD-A98B25BF7541}" type="slidenum">
              <a:rPr lang="es-ES_tradnl" altLang="es-ES_tradnl" sz="1200"/>
              <a:pPr/>
              <a:t>44</a:t>
            </a:fld>
            <a:endParaRPr lang="es-ES_tradnl" altLang="es-ES_tradnl" sz="1200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737491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A495DD54-FAD1-124B-A0E3-72EC077E1637}" type="slidenum">
              <a:rPr lang="es-ES_tradnl" altLang="es-ES_tradnl" sz="1200"/>
              <a:pPr/>
              <a:t>45</a:t>
            </a:fld>
            <a:endParaRPr lang="es-ES_tradnl" altLang="es-ES_tradnl" sz="1200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737122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A495DD54-FAD1-124B-A0E3-72EC077E1637}" type="slidenum">
              <a:rPr lang="es-ES_tradnl" altLang="es-ES_tradnl" sz="1200"/>
              <a:pPr/>
              <a:t>46</a:t>
            </a:fld>
            <a:endParaRPr lang="es-ES_tradnl" altLang="es-ES_tradnl" sz="1200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850591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A495DD54-FAD1-124B-A0E3-72EC077E1637}" type="slidenum">
              <a:rPr lang="es-ES_tradnl" altLang="es-ES_tradnl" sz="1200"/>
              <a:pPr/>
              <a:t>47</a:t>
            </a:fld>
            <a:endParaRPr lang="es-ES_tradnl" altLang="es-ES_tradnl" sz="1200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449815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A495DD54-FAD1-124B-A0E3-72EC077E1637}" type="slidenum">
              <a:rPr lang="es-ES_tradnl" altLang="es-ES_tradnl" sz="1200"/>
              <a:pPr/>
              <a:t>48</a:t>
            </a:fld>
            <a:endParaRPr lang="es-ES_tradnl" altLang="es-ES_tradnl" sz="1200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24283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A495DD54-FAD1-124B-A0E3-72EC077E1637}" type="slidenum">
              <a:rPr lang="es-ES_tradnl" altLang="es-ES_tradnl" sz="1200"/>
              <a:pPr/>
              <a:t>49</a:t>
            </a:fld>
            <a:endParaRPr lang="es-ES_tradnl" altLang="es-ES_tradnl" sz="1200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8260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CAF818D8-7355-674C-AE73-66EE941D5E06}" type="slidenum">
              <a:rPr lang="es-ES_tradnl" altLang="es-ES_tradnl" sz="1200"/>
              <a:pPr/>
              <a:t>5</a:t>
            </a:fld>
            <a:endParaRPr lang="es-ES_tradnl" altLang="es-ES_tradnl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25612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D135C889-179E-4E4B-BF6D-A684B9388637}" type="slidenum">
              <a:rPr lang="es-ES_tradnl" altLang="es-ES_tradnl" sz="1200"/>
              <a:pPr/>
              <a:t>50</a:t>
            </a:fld>
            <a:endParaRPr lang="es-ES_tradnl" altLang="es-ES_tradnl" sz="1200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368539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FB3521C4-E905-A241-8E17-A6586072875A}" type="slidenum">
              <a:rPr lang="es-ES_tradnl" altLang="es-ES_tradnl" sz="1200"/>
              <a:pPr/>
              <a:t>51</a:t>
            </a:fld>
            <a:endParaRPr lang="es-ES_tradnl" altLang="es-ES_tradnl" sz="120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7191563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fld id="{8C37B319-7143-F046-AE7C-6E1FF0115ECF}" type="slidenum">
              <a:rPr lang="es-ES_tradnl" altLang="es-ES_tradnl" sz="1200">
                <a:solidFill>
                  <a:srgbClr val="000000"/>
                </a:solidFill>
              </a:rPr>
              <a:pPr eaLnBrk="1" hangingPunct="1"/>
              <a:t>52</a:t>
            </a:fld>
            <a:endParaRPr lang="es-ES_tradnl" altLang="es-ES_tradnl" sz="1200">
              <a:solidFill>
                <a:srgbClr val="000000"/>
              </a:solidFill>
            </a:endParaRPr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680" tIns="47520" rIns="94680" bIns="4752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charset="0"/>
              <a:buNone/>
            </a:pPr>
            <a:fld id="{1C989D91-0FE1-634E-BFA3-D984880486BD}" type="slidenum">
              <a:rPr lang="es-ES_tradnl" altLang="es-ES_tradnl" sz="1200">
                <a:solidFill>
                  <a:srgbClr val="000000"/>
                </a:solidFill>
              </a:rPr>
              <a:pPr algn="r" eaLnBrk="1" hangingPunct="1">
                <a:buClr>
                  <a:srgbClr val="000000"/>
                </a:buClr>
                <a:buSzPct val="100000"/>
                <a:buFont typeface="Times New Roman" charset="0"/>
                <a:buNone/>
              </a:pPr>
              <a:t>52</a:t>
            </a:fld>
            <a:endParaRPr lang="es-ES_tradnl" altLang="es-ES_tradnl" sz="1200">
              <a:solidFill>
                <a:srgbClr val="000000"/>
              </a:solidFill>
            </a:endParaRPr>
          </a:p>
        </p:txBody>
      </p:sp>
      <p:sp>
        <p:nvSpPr>
          <p:cNvPr id="19460" name="Text Box 2"/>
          <p:cNvSpPr txBox="1">
            <a:spLocks noChangeArrowheads="1"/>
          </p:cNvSpPr>
          <p:nvPr/>
        </p:nvSpPr>
        <p:spPr bwMode="auto">
          <a:xfrm>
            <a:off x="992188" y="768350"/>
            <a:ext cx="5116512" cy="38369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</a:pPr>
            <a:endParaRPr lang="es-ES" altLang="es-ES_tradnl"/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/>
          </p:nvPr>
        </p:nvSpPr>
        <p:spPr>
          <a:xfrm>
            <a:off x="946150" y="4860925"/>
            <a:ext cx="5207000" cy="46053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s-ES" altLang="es-ES_tradnl">
              <a:latin typeface="Times New Roman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30304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1F3E0E2D-D04B-0348-A3FD-A98B25BF7541}" type="slidenum">
              <a:rPr lang="es-ES_tradnl" altLang="es-ES_tradnl" sz="1200"/>
              <a:pPr/>
              <a:t>53</a:t>
            </a:fld>
            <a:endParaRPr lang="es-ES_tradnl" altLang="es-ES_tradnl" sz="1200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453813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CAF818D8-7355-674C-AE73-66EE941D5E06}" type="slidenum">
              <a:rPr lang="es-ES_tradnl" altLang="es-ES_tradnl" sz="1200"/>
              <a:pPr/>
              <a:t>54</a:t>
            </a:fld>
            <a:endParaRPr lang="es-ES_tradnl" altLang="es-ES_tradnl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227554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CAF818D8-7355-674C-AE73-66EE941D5E06}" type="slidenum">
              <a:rPr lang="es-ES_tradnl" altLang="es-ES_tradnl" sz="1200"/>
              <a:pPr/>
              <a:t>55</a:t>
            </a:fld>
            <a:endParaRPr lang="es-ES_tradnl" altLang="es-ES_tradnl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933580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CAF818D8-7355-674C-AE73-66EE941D5E06}" type="slidenum">
              <a:rPr lang="es-ES_tradnl" altLang="es-ES_tradnl" sz="1200"/>
              <a:pPr/>
              <a:t>56</a:t>
            </a:fld>
            <a:endParaRPr lang="es-ES_tradnl" altLang="es-ES_tradnl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108721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CAF818D8-7355-674C-AE73-66EE941D5E06}" type="slidenum">
              <a:rPr lang="es-ES_tradnl" altLang="es-ES_tradnl" sz="1200"/>
              <a:pPr/>
              <a:t>57</a:t>
            </a:fld>
            <a:endParaRPr lang="es-ES_tradnl" altLang="es-ES_tradnl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521424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CAF818D8-7355-674C-AE73-66EE941D5E06}" type="slidenum">
              <a:rPr lang="es-ES_tradnl" altLang="es-ES_tradnl" sz="1200"/>
              <a:pPr/>
              <a:t>58</a:t>
            </a:fld>
            <a:endParaRPr lang="es-ES_tradnl" altLang="es-ES_tradnl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744621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FB3521C4-E905-A241-8E17-A6586072875A}" type="slidenum">
              <a:rPr lang="es-ES_tradnl" altLang="es-ES_tradnl" sz="1200"/>
              <a:pPr/>
              <a:t>59</a:t>
            </a:fld>
            <a:endParaRPr lang="es-ES_tradnl" altLang="es-ES_tradnl" sz="120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8207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FB3521C4-E905-A241-8E17-A6586072875A}" type="slidenum">
              <a:rPr lang="es-ES_tradnl" altLang="es-ES_tradnl" sz="1200"/>
              <a:pPr/>
              <a:t>6</a:t>
            </a:fld>
            <a:endParaRPr lang="es-ES_tradnl" altLang="es-ES_tradnl" sz="120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774756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FB3521C4-E905-A241-8E17-A6586072875A}" type="slidenum">
              <a:rPr lang="es-ES_tradnl" altLang="es-ES_tradnl" sz="1200"/>
              <a:pPr/>
              <a:t>60</a:t>
            </a:fld>
            <a:endParaRPr lang="es-ES_tradnl" altLang="es-ES_tradnl" sz="120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943714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FB3521C4-E905-A241-8E17-A6586072875A}" type="slidenum">
              <a:rPr lang="es-ES_tradnl" altLang="es-ES_tradnl" sz="1200"/>
              <a:pPr/>
              <a:t>61</a:t>
            </a:fld>
            <a:endParaRPr lang="es-ES_tradnl" altLang="es-ES_tradnl" sz="120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236209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FB3521C4-E905-A241-8E17-A6586072875A}" type="slidenum">
              <a:rPr lang="es-ES_tradnl" altLang="es-ES_tradnl" sz="1200"/>
              <a:pPr/>
              <a:t>62</a:t>
            </a:fld>
            <a:endParaRPr lang="es-ES_tradnl" altLang="es-ES_tradnl" sz="120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982055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1F3E0E2D-D04B-0348-A3FD-A98B25BF7541}" type="slidenum">
              <a:rPr lang="es-ES_tradnl" altLang="es-ES_tradnl" sz="1200"/>
              <a:pPr/>
              <a:t>63</a:t>
            </a:fld>
            <a:endParaRPr lang="es-ES_tradnl" altLang="es-ES_tradnl" sz="1200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323238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1F3E0E2D-D04B-0348-A3FD-A98B25BF7541}" type="slidenum">
              <a:rPr lang="es-ES_tradnl" altLang="es-ES_tradnl" sz="1200"/>
              <a:pPr/>
              <a:t>64</a:t>
            </a:fld>
            <a:endParaRPr lang="es-ES_tradnl" altLang="es-ES_tradnl" sz="1200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47169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1F3E0E2D-D04B-0348-A3FD-A98B25BF7541}" type="slidenum">
              <a:rPr lang="es-ES_tradnl" altLang="es-ES_tradnl" sz="1200"/>
              <a:pPr/>
              <a:t>65</a:t>
            </a:fld>
            <a:endParaRPr lang="es-ES_tradnl" altLang="es-ES_tradnl" sz="1200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868109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9pPr>
          </a:lstStyle>
          <a:p>
            <a:fld id="{0B826CC8-3434-E840-9126-9DE66CBCA5CB}" type="slidenum">
              <a:rPr lang="es-ES_tradnl" altLang="es-ES_tradnl" sz="1200"/>
              <a:pPr/>
              <a:t>66</a:t>
            </a:fld>
            <a:endParaRPr lang="es-ES_tradnl" altLang="es-ES_tradnl" sz="120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78695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9pPr>
          </a:lstStyle>
          <a:p>
            <a:fld id="{0B826CC8-3434-E840-9126-9DE66CBCA5CB}" type="slidenum">
              <a:rPr lang="es-ES_tradnl" altLang="es-ES_tradnl" sz="1200"/>
              <a:pPr/>
              <a:t>67</a:t>
            </a:fld>
            <a:endParaRPr lang="es-ES_tradnl" altLang="es-ES_tradnl" sz="120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94503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13E91797-2E95-9141-8B51-AF9CCAF40A6F}" type="slidenum">
              <a:rPr lang="es-ES_tradnl" altLang="es-ES_tradnl" sz="1200"/>
              <a:pPr/>
              <a:t>68</a:t>
            </a:fld>
            <a:endParaRPr lang="es-ES_tradnl" altLang="es-ES_tradnl" sz="1200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99487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13E91797-2E95-9141-8B51-AF9CCAF40A6F}" type="slidenum">
              <a:rPr lang="es-ES_tradnl" altLang="es-ES_tradnl" sz="1200"/>
              <a:pPr/>
              <a:t>69</a:t>
            </a:fld>
            <a:endParaRPr lang="es-ES_tradnl" altLang="es-ES_tradnl" sz="1200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0554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C7AAB5-793A-6B4B-94EA-8435D35470CB}" type="slidenum">
              <a:rPr lang="es-ES_tradnl" altLang="es-ES_tradnl"/>
              <a:pPr/>
              <a:t>7</a:t>
            </a:fld>
            <a:endParaRPr lang="es-ES_tradnl" altLang="es-ES_tradnl"/>
          </a:p>
        </p:txBody>
      </p:sp>
      <p:sp>
        <p:nvSpPr>
          <p:cNvPr id="23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06988" cy="3830638"/>
          </a:xfrm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 altLang="es-ES_tradnl"/>
          </a:p>
        </p:txBody>
      </p:sp>
    </p:spTree>
    <p:extLst>
      <p:ext uri="{BB962C8B-B14F-4D97-AF65-F5344CB8AC3E}">
        <p14:creationId xmlns:p14="http://schemas.microsoft.com/office/powerpoint/2010/main" val="289428521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13E91797-2E95-9141-8B51-AF9CCAF40A6F}" type="slidenum">
              <a:rPr lang="es-ES_tradnl" altLang="es-ES_tradnl" sz="1200"/>
              <a:pPr/>
              <a:t>70</a:t>
            </a:fld>
            <a:endParaRPr lang="es-ES_tradnl" altLang="es-ES_tradnl" sz="1200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7194324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13E91797-2E95-9141-8B51-AF9CCAF40A6F}" type="slidenum">
              <a:rPr lang="es-ES_tradnl" altLang="es-ES_tradnl" sz="1200"/>
              <a:pPr/>
              <a:t>71</a:t>
            </a:fld>
            <a:endParaRPr lang="es-ES_tradnl" altLang="es-ES_tradnl" sz="1200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0871852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13E91797-2E95-9141-8B51-AF9CCAF40A6F}" type="slidenum">
              <a:rPr lang="es-ES_tradnl" altLang="es-ES_tradnl" sz="1200"/>
              <a:pPr/>
              <a:t>72</a:t>
            </a:fld>
            <a:endParaRPr lang="es-ES_tradnl" altLang="es-ES_tradnl" sz="1200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 dirty="0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5066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2BAC87CD-7915-004E-AC5D-73BFCDEE5C85}" type="slidenum">
              <a:rPr lang="es-ES_tradnl" altLang="es-ES_tradnl" sz="1200"/>
              <a:pPr/>
              <a:t>8</a:t>
            </a:fld>
            <a:endParaRPr lang="es-ES_tradnl" altLang="es-ES_tradnl" sz="12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0550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defTabSz="9477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fld id="{028B7F20-F642-5941-A030-63DBD88C9581}" type="slidenum">
              <a:rPr lang="es-ES_tradnl" altLang="es-ES_tradnl" sz="1200"/>
              <a:pPr/>
              <a:t>9</a:t>
            </a:fld>
            <a:endParaRPr lang="es-ES_tradnl" altLang="es-ES_tradnl" sz="120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768350"/>
            <a:ext cx="5118100" cy="3838575"/>
          </a:xfrm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563" y="4862513"/>
            <a:ext cx="5210175" cy="4603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 altLang="es-ES_tradnl">
              <a:latin typeface="Times New Roman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66796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29.bin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31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5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8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1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1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14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19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17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2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20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2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23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28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1.png"/><Relationship Id="rId4" Type="http://schemas.openxmlformats.org/officeDocument/2006/relationships/oleObject" Target="../embeddings/oleObject26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85" r:id="rId4" imgW="7171041" imgH="2872989" progId="">
                  <p:embed/>
                </p:oleObj>
              </mc:Choice>
              <mc:Fallback>
                <p:oleObj r:id="rId4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86" r:id="rId6" imgW="7171041" imgH="2872989" progId="">
                  <p:embed/>
                </p:oleObj>
              </mc:Choice>
              <mc:Fallback>
                <p:oleObj r:id="rId6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87" r:id="rId7" imgW="7171041" imgH="2872989" progId="">
                  <p:embed/>
                </p:oleObj>
              </mc:Choice>
              <mc:Fallback>
                <p:oleObj r:id="rId7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74241280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pain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pain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Object 11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91" name="Foto de Photo Editor" r:id="rId4" imgW="7171041" imgH="2872989" progId="">
                  <p:embed/>
                </p:oleObj>
              </mc:Choice>
              <mc:Fallback>
                <p:oleObj name="Foto de Photo Editor" r:id="rId4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7" descr="pain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 descr="pain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Object 11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92" name="Foto de Photo Editor" r:id="rId6" imgW="7171041" imgH="2872989" progId="">
                  <p:embed/>
                </p:oleObj>
              </mc:Choice>
              <mc:Fallback>
                <p:oleObj name="Foto de Photo Editor" r:id="rId6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3241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3241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685800" y="3695700"/>
            <a:ext cx="3810000" cy="23241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8200" y="3695700"/>
            <a:ext cx="3810000" cy="23241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508086617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pain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pain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ct 11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87" name="Foto de Photo Editor" r:id="rId4" imgW="7171041" imgH="2872989" progId="">
                  <p:embed/>
                </p:oleObj>
              </mc:Choice>
              <mc:Fallback>
                <p:oleObj name="Foto de Photo Editor" r:id="rId4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pain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pain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Object 11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88" name="Foto de Photo Editor" r:id="rId6" imgW="7171041" imgH="2872989" progId="">
                  <p:embed/>
                </p:oleObj>
              </mc:Choice>
              <mc:Fallback>
                <p:oleObj name="Foto de Photo Editor" r:id="rId6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800600"/>
          </a:xfrm>
        </p:spPr>
        <p:txBody>
          <a:bodyPr/>
          <a:lstStyle/>
          <a:p>
            <a:pPr lvl="0"/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48915997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09" r:id="rId4" imgW="7171041" imgH="2872989" progId="">
                  <p:embed/>
                </p:oleObj>
              </mc:Choice>
              <mc:Fallback>
                <p:oleObj r:id="rId4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10" r:id="rId6" imgW="7171041" imgH="2872989" progId="">
                  <p:embed/>
                </p:oleObj>
              </mc:Choice>
              <mc:Fallback>
                <p:oleObj r:id="rId6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11" r:id="rId7" imgW="7171041" imgH="2872989" progId="">
                  <p:embed/>
                </p:oleObj>
              </mc:Choice>
              <mc:Fallback>
                <p:oleObj r:id="rId7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008018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33" r:id="rId4" imgW="7171041" imgH="2872989" progId="">
                  <p:embed/>
                </p:oleObj>
              </mc:Choice>
              <mc:Fallback>
                <p:oleObj r:id="rId4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34" r:id="rId6" imgW="7171041" imgH="2872989" progId="">
                  <p:embed/>
                </p:oleObj>
              </mc:Choice>
              <mc:Fallback>
                <p:oleObj r:id="rId6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35" r:id="rId7" imgW="7171041" imgH="2872989" progId="">
                  <p:embed/>
                </p:oleObj>
              </mc:Choice>
              <mc:Fallback>
                <p:oleObj r:id="rId7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58980741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7" r:id="rId4" imgW="7171041" imgH="2872989" progId="">
                  <p:embed/>
                </p:oleObj>
              </mc:Choice>
              <mc:Fallback>
                <p:oleObj r:id="rId4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8" r:id="rId6" imgW="7171041" imgH="2872989" progId="">
                  <p:embed/>
                </p:oleObj>
              </mc:Choice>
              <mc:Fallback>
                <p:oleObj r:id="rId6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6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9" r:id="rId7" imgW="7171041" imgH="2872989" progId="">
                  <p:embed/>
                </p:oleObj>
              </mc:Choice>
              <mc:Fallback>
                <p:oleObj r:id="rId7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06825" cy="4794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5025" y="1219200"/>
            <a:ext cx="3806825" cy="4794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865893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281" r:id="rId4" imgW="7171041" imgH="2872989" progId="">
                  <p:embed/>
                </p:oleObj>
              </mc:Choice>
              <mc:Fallback>
                <p:oleObj r:id="rId4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4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282" r:id="rId6" imgW="7171041" imgH="2872989" progId="">
                  <p:embed/>
                </p:oleObj>
              </mc:Choice>
              <mc:Fallback>
                <p:oleObj r:id="rId6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8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283" r:id="rId7" imgW="7171041" imgH="2872989" progId="">
                  <p:embed/>
                </p:oleObj>
              </mc:Choice>
              <mc:Fallback>
                <p:oleObj r:id="rId7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69570174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6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305" r:id="rId4" imgW="7171041" imgH="2872989" progId="">
                  <p:embed/>
                </p:oleObj>
              </mc:Choice>
              <mc:Fallback>
                <p:oleObj r:id="rId4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306" r:id="rId6" imgW="7171041" imgH="2872989" progId="">
                  <p:embed/>
                </p:oleObj>
              </mc:Choice>
              <mc:Fallback>
                <p:oleObj r:id="rId6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4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307" r:id="rId7" imgW="7171041" imgH="2872989" progId="">
                  <p:embed/>
                </p:oleObj>
              </mc:Choice>
              <mc:Fallback>
                <p:oleObj r:id="rId7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3969658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329" r:id="rId4" imgW="7171041" imgH="2872989" progId="">
                  <p:embed/>
                </p:oleObj>
              </mc:Choice>
              <mc:Fallback>
                <p:oleObj r:id="rId4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330" r:id="rId6" imgW="7171041" imgH="2872989" progId="">
                  <p:embed/>
                </p:oleObj>
              </mc:Choice>
              <mc:Fallback>
                <p:oleObj r:id="rId6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331" r:id="rId7" imgW="7171041" imgH="2872989" progId="">
                  <p:embed/>
                </p:oleObj>
              </mc:Choice>
              <mc:Fallback>
                <p:oleObj r:id="rId7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4127287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353" r:id="rId4" imgW="7171041" imgH="2872989" progId="">
                  <p:embed/>
                </p:oleObj>
              </mc:Choice>
              <mc:Fallback>
                <p:oleObj r:id="rId4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354" r:id="rId6" imgW="7171041" imgH="2872989" progId="">
                  <p:embed/>
                </p:oleObj>
              </mc:Choice>
              <mc:Fallback>
                <p:oleObj r:id="rId6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6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355" r:id="rId7" imgW="7171041" imgH="2872989" progId="">
                  <p:embed/>
                </p:oleObj>
              </mc:Choice>
              <mc:Fallback>
                <p:oleObj r:id="rId7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6614210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377" r:id="rId4" imgW="7171041" imgH="2872989" progId="">
                  <p:embed/>
                </p:oleObj>
              </mc:Choice>
              <mc:Fallback>
                <p:oleObj r:id="rId4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378" r:id="rId6" imgW="7171041" imgH="2872989" progId="">
                  <p:embed/>
                </p:oleObj>
              </mc:Choice>
              <mc:Fallback>
                <p:oleObj r:id="rId6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6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379" r:id="rId7" imgW="7171041" imgH="2872989" progId="">
                  <p:embed/>
                </p:oleObj>
              </mc:Choice>
              <mc:Fallback>
                <p:oleObj r:id="rId7" imgW="7171041" imgH="287298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680816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41313"/>
            <a:ext cx="776605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_tradnl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19200"/>
            <a:ext cx="7766050" cy="479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_tradnl"/>
              <a:t>Click to edit the outline text format</a:t>
            </a:r>
          </a:p>
          <a:p>
            <a:pPr lvl="1"/>
            <a:r>
              <a:rPr lang="en-GB" altLang="es-ES_tradnl"/>
              <a:t>Second Outline Level</a:t>
            </a:r>
          </a:p>
          <a:p>
            <a:pPr lvl="2"/>
            <a:r>
              <a:rPr lang="en-GB" altLang="es-ES_tradnl"/>
              <a:t>Third Outline Level</a:t>
            </a:r>
          </a:p>
          <a:p>
            <a:pPr lvl="3"/>
            <a:r>
              <a:rPr lang="en-GB" altLang="es-ES_tradnl"/>
              <a:t>Fourth Outline Level</a:t>
            </a:r>
          </a:p>
          <a:p>
            <a:pPr lvl="4"/>
            <a:r>
              <a:rPr lang="en-GB" altLang="es-ES_tradnl"/>
              <a:t>Fifth Outline Level</a:t>
            </a:r>
          </a:p>
          <a:p>
            <a:pPr lvl="4"/>
            <a:r>
              <a:rPr lang="en-GB" altLang="es-ES_tradnl"/>
              <a:t>Sixth Outline Level</a:t>
            </a:r>
          </a:p>
          <a:p>
            <a:pPr lvl="4"/>
            <a:r>
              <a:rPr lang="en-GB" altLang="es-ES_tradnl"/>
              <a:t>Seventh Outline Level</a:t>
            </a:r>
          </a:p>
          <a:p>
            <a:pPr lvl="4"/>
            <a:r>
              <a:rPr lang="en-GB" altLang="es-ES_tradnl"/>
              <a:t>Eighth Outline Level</a:t>
            </a:r>
          </a:p>
          <a:p>
            <a:pPr lvl="4"/>
            <a:r>
              <a:rPr lang="en-GB" altLang="es-ES_tradnl"/>
              <a:t>Ninth Outline Level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6538913" y="6324600"/>
            <a:ext cx="1919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chemeClr val="bg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s-ES_tradnl">
              <a:cs typeface="DejaVu Sans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2296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296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685800" y="6237288"/>
          <a:ext cx="8223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" r:id="rId15" imgW="7171041" imgH="2872989" progId="">
                  <p:embed/>
                </p:oleObj>
              </mc:Choice>
              <mc:Fallback>
                <p:oleObj r:id="rId15" imgW="7171041" imgH="2872989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237288"/>
                        <a:ext cx="822325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9" r:id="rId10"/>
    <p:sldLayoutId id="2147484310" r:id="rId11"/>
  </p:sldLayoutIdLst>
  <p:transition>
    <p:fade/>
  </p:transition>
  <p:hf hdr="0" dt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400" b="1">
          <a:solidFill>
            <a:srgbClr val="000000"/>
          </a:solidFill>
          <a:latin typeface="+mj-lt"/>
          <a:ea typeface="ＭＳ Ｐゴシック" charset="0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400" b="1">
          <a:solidFill>
            <a:srgbClr val="000000"/>
          </a:solidFill>
          <a:latin typeface="Arial" charset="0"/>
          <a:ea typeface="ＭＳ Ｐゴシック" charset="0"/>
          <a:cs typeface="DejaVu Sans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400" b="1">
          <a:solidFill>
            <a:srgbClr val="000000"/>
          </a:solidFill>
          <a:latin typeface="Arial" charset="0"/>
          <a:ea typeface="ＭＳ Ｐゴシック" charset="0"/>
          <a:cs typeface="DejaVu Sans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400" b="1">
          <a:solidFill>
            <a:srgbClr val="000000"/>
          </a:solidFill>
          <a:latin typeface="Arial" charset="0"/>
          <a:ea typeface="ＭＳ Ｐゴシック" charset="0"/>
          <a:cs typeface="DejaVu Sans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400" b="1">
          <a:solidFill>
            <a:srgbClr val="000000"/>
          </a:solidFill>
          <a:latin typeface="Arial" charset="0"/>
          <a:ea typeface="ＭＳ Ｐゴシック" charset="0"/>
          <a:cs typeface="DejaVu Sans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400" b="1">
          <a:solidFill>
            <a:srgbClr val="000000"/>
          </a:solidFill>
          <a:latin typeface="Arial" charset="0"/>
          <a:ea typeface="DejaVu Sans" charset="0"/>
          <a:cs typeface="DejaVu Sans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400" b="1">
          <a:solidFill>
            <a:srgbClr val="000000"/>
          </a:solidFill>
          <a:latin typeface="Arial" charset="0"/>
          <a:ea typeface="DejaVu Sans" charset="0"/>
          <a:cs typeface="DejaVu Sans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400" b="1">
          <a:solidFill>
            <a:srgbClr val="000000"/>
          </a:solidFill>
          <a:latin typeface="Arial" charset="0"/>
          <a:ea typeface="DejaVu Sans" charset="0"/>
          <a:cs typeface="DejaVu Sans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2400" b="1">
          <a:solidFill>
            <a:srgbClr val="000000"/>
          </a:solidFill>
          <a:latin typeface="Arial" charset="0"/>
          <a:ea typeface="DejaVu Sans" charset="0"/>
          <a:cs typeface="DejaVu Sans" charset="0"/>
        </a:defRPr>
      </a:lvl9pPr>
    </p:titleStyle>
    <p:bodyStyle>
      <a:lvl1pPr marL="336550" indent="-33655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2000">
          <a:solidFill>
            <a:srgbClr val="000000"/>
          </a:solidFill>
          <a:latin typeface="+mn-lt"/>
          <a:ea typeface="ＭＳ Ｐゴシック" charset="0"/>
          <a:cs typeface="+mn-cs"/>
        </a:defRPr>
      </a:lvl1pPr>
      <a:lvl2pPr marL="736600" indent="-27940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•"/>
        <a:defRPr sz="16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–"/>
        <a:defRPr sz="16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charset="0"/>
        <a:buChar char="»"/>
        <a:defRPr sz="16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16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16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16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16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33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40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12.emf"/><Relationship Id="rId4" Type="http://schemas.openxmlformats.org/officeDocument/2006/relationships/oleObject" Target="../embeddings/oleObject41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34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media1.m4a"/><Relationship Id="rId7" Type="http://schemas.openxmlformats.org/officeDocument/2006/relationships/image" Target="../media/image19.png"/><Relationship Id="rId2" Type="http://schemas.microsoft.com/office/2007/relationships/media" Target="../media/media1.m4a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34.xml"/><Relationship Id="rId10" Type="http://schemas.openxmlformats.org/officeDocument/2006/relationships/image" Target="../media/image22.pn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.xml"/><Relationship Id="rId6" Type="http://schemas.openxmlformats.org/officeDocument/2006/relationships/image" Target="../media/image24.png"/><Relationship Id="rId5" Type="http://schemas.openxmlformats.org/officeDocument/2006/relationships/image" Target="../media/image30.png"/><Relationship Id="rId4" Type="http://schemas.openxmlformats.org/officeDocument/2006/relationships/image" Target="../media/image23.png"/><Relationship Id="rId9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35.bin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7" Type="http://schemas.openxmlformats.org/officeDocument/2006/relationships/image" Target="../media/image7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72.png"/><Relationship Id="rId5" Type="http://schemas.openxmlformats.org/officeDocument/2006/relationships/image" Target="../media/image5.wmf"/><Relationship Id="rId4" Type="http://schemas.openxmlformats.org/officeDocument/2006/relationships/oleObject" Target="../embeddings/oleObject43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7" Type="http://schemas.openxmlformats.org/officeDocument/2006/relationships/image" Target="../media/image7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73.png"/><Relationship Id="rId5" Type="http://schemas.openxmlformats.org/officeDocument/2006/relationships/image" Target="../media/image5.wmf"/><Relationship Id="rId4" Type="http://schemas.openxmlformats.org/officeDocument/2006/relationships/oleObject" Target="../embeddings/oleObject43.bin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notesSlide" Target="../notesSlides/notesSlide56.xml"/><Relationship Id="rId7" Type="http://schemas.openxmlformats.org/officeDocument/2006/relationships/image" Target="../media/image7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75.png"/><Relationship Id="rId5" Type="http://schemas.openxmlformats.org/officeDocument/2006/relationships/image" Target="../media/image5.wmf"/><Relationship Id="rId4" Type="http://schemas.openxmlformats.org/officeDocument/2006/relationships/oleObject" Target="../embeddings/oleObject43.bin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notesSlide" Target="../notesSlides/notesSlide57.xml"/><Relationship Id="rId7" Type="http://schemas.openxmlformats.org/officeDocument/2006/relationships/image" Target="../media/image7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78.png"/><Relationship Id="rId5" Type="http://schemas.openxmlformats.org/officeDocument/2006/relationships/image" Target="../media/image5.wmf"/><Relationship Id="rId4" Type="http://schemas.openxmlformats.org/officeDocument/2006/relationships/oleObject" Target="../embeddings/oleObject43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notesSlide" Target="../notesSlides/notesSlide58.xml"/><Relationship Id="rId7" Type="http://schemas.openxmlformats.org/officeDocument/2006/relationships/image" Target="../media/image8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81.png"/><Relationship Id="rId5" Type="http://schemas.openxmlformats.org/officeDocument/2006/relationships/image" Target="../media/image5.wmf"/><Relationship Id="rId4" Type="http://schemas.openxmlformats.org/officeDocument/2006/relationships/oleObject" Target="../embeddings/oleObject43.bin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oleObject" Target="../embeddings/oleObject38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7.wmf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7.bin"/><Relationship Id="rId11" Type="http://schemas.openxmlformats.org/officeDocument/2006/relationships/oleObject" Target="../embeddings/oleObject38.bin"/><Relationship Id="rId5" Type="http://schemas.openxmlformats.org/officeDocument/2006/relationships/image" Target="../media/image6.wmf"/><Relationship Id="rId15" Type="http://schemas.openxmlformats.org/officeDocument/2006/relationships/image" Target="../media/image9.png"/><Relationship Id="rId10" Type="http://schemas.openxmlformats.org/officeDocument/2006/relationships/image" Target="../media/image8.png"/><Relationship Id="rId4" Type="http://schemas.openxmlformats.org/officeDocument/2006/relationships/oleObject" Target="../embeddings/oleObject36.bin"/><Relationship Id="rId9" Type="http://schemas.openxmlformats.org/officeDocument/2006/relationships/image" Target="../media/image7.wmf"/><Relationship Id="rId14" Type="http://schemas.openxmlformats.org/officeDocument/2006/relationships/image" Target="../media/image8.wm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0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tif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tiff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tiff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39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4099"/>
          <p:cNvSpPr>
            <a:spLocks noChangeArrowheads="1"/>
          </p:cNvSpPr>
          <p:nvPr/>
        </p:nvSpPr>
        <p:spPr bwMode="auto">
          <a:xfrm>
            <a:off x="911225" y="4478338"/>
            <a:ext cx="726757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s-ES_tradnl" sz="2200" i="1" dirty="0">
                <a:solidFill>
                  <a:schemeClr val="tx1"/>
                </a:solidFill>
              </a:rPr>
              <a:t>Año académico 2019/20</a:t>
            </a:r>
          </a:p>
          <a:p>
            <a:pPr algn="ctr">
              <a:spcBef>
                <a:spcPct val="30000"/>
              </a:spcBef>
            </a:pPr>
            <a:r>
              <a:rPr lang="es-ES_tradnl" sz="2000" i="1" dirty="0">
                <a:solidFill>
                  <a:schemeClr val="tx1"/>
                </a:solidFill>
              </a:rPr>
              <a:t>Profesores: </a:t>
            </a:r>
            <a:br>
              <a:rPr lang="es-ES_tradnl" sz="2000" i="1" dirty="0">
                <a:solidFill>
                  <a:schemeClr val="tx1"/>
                </a:solidFill>
              </a:rPr>
            </a:br>
            <a:r>
              <a:rPr lang="es-ES_tradnl" sz="2000" i="1" dirty="0">
                <a:solidFill>
                  <a:schemeClr val="tx1"/>
                </a:solidFill>
              </a:rPr>
              <a:t>Alberto Fernández Gil, Holger Billhardt</a:t>
            </a:r>
          </a:p>
        </p:txBody>
      </p:sp>
      <p:graphicFrame>
        <p:nvGraphicFramePr>
          <p:cNvPr id="6146" name="Object 4100"/>
          <p:cNvGraphicFramePr>
            <a:graphicFrameLocks noChangeAspect="1"/>
          </p:cNvGraphicFramePr>
          <p:nvPr/>
        </p:nvGraphicFramePr>
        <p:xfrm>
          <a:off x="911225" y="1536700"/>
          <a:ext cx="1798638" cy="220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67" name="Foto de Photo Editor" r:id="rId4" imgW="1143099" imgH="1402202" progId="">
                  <p:embed/>
                </p:oleObj>
              </mc:Choice>
              <mc:Fallback>
                <p:oleObj name="Foto de Photo Editor" r:id="rId4" imgW="1143099" imgH="140220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alphaModFix amt="5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1225" y="1536700"/>
                        <a:ext cx="1798638" cy="220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9900">
                                <a:alpha val="50000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0" name="Rectangle 5"/>
          <p:cNvSpPr>
            <a:spLocks noChangeArrowheads="1"/>
          </p:cNvSpPr>
          <p:nvPr/>
        </p:nvSpPr>
        <p:spPr bwMode="auto">
          <a:xfrm>
            <a:off x="3162300" y="2565400"/>
            <a:ext cx="540702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ts val="3400"/>
              </a:lnSpc>
              <a:spcBef>
                <a:spcPts val="4000"/>
              </a:spcBef>
            </a:pPr>
            <a:r>
              <a:rPr lang="es-ES_tradnl" sz="2800" b="1" dirty="0">
                <a:solidFill>
                  <a:srgbClr val="333399"/>
                </a:solidFill>
                <a:latin typeface="Arial" charset="0"/>
              </a:rPr>
              <a:t>Aprendizaje </a:t>
            </a:r>
            <a:r>
              <a:rPr lang="es-ES_tradnl" sz="2800" b="1" dirty="0" err="1">
                <a:solidFill>
                  <a:srgbClr val="333399"/>
                </a:solidFill>
                <a:latin typeface="Arial" charset="0"/>
              </a:rPr>
              <a:t>autom</a:t>
            </a:r>
            <a:r>
              <a:rPr lang="es-ES" sz="2800" b="1" dirty="0">
                <a:solidFill>
                  <a:srgbClr val="333399"/>
                </a:solidFill>
                <a:latin typeface="Arial" charset="0"/>
              </a:rPr>
              <a:t>ático</a:t>
            </a:r>
            <a:endParaRPr lang="es-ES_tradnl" sz="2800" b="1" dirty="0">
              <a:solidFill>
                <a:srgbClr val="333399"/>
              </a:solidFill>
              <a:latin typeface="Arial" charset="0"/>
            </a:endParaRPr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3162300" y="1922463"/>
            <a:ext cx="5407025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ts val="3400"/>
              </a:lnSpc>
              <a:spcBef>
                <a:spcPts val="4000"/>
              </a:spcBef>
            </a:pPr>
            <a:r>
              <a:rPr lang="es-ES_tradnl" sz="3200" b="1" dirty="0">
                <a:solidFill>
                  <a:srgbClr val="333399"/>
                </a:solidFill>
                <a:latin typeface="Arial" charset="0"/>
              </a:rPr>
              <a:t>Inteligencia Artificial:</a:t>
            </a:r>
          </a:p>
        </p:txBody>
      </p:sp>
    </p:spTree>
    <p:extLst>
      <p:ext uri="{BB962C8B-B14F-4D97-AF65-F5344CB8AC3E}">
        <p14:creationId xmlns:p14="http://schemas.microsoft.com/office/powerpoint/2010/main" val="370335287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ea typeface="MS PGothic" charset="-128"/>
              </a:rPr>
              <a:t>Ejercicio: </a:t>
            </a:r>
            <a:r>
              <a:rPr lang="es-ES_tradnl" altLang="es-ES_tradnl" dirty="0" err="1">
                <a:ea typeface="MS PGothic" charset="-128"/>
              </a:rPr>
              <a:t>perceptrón</a:t>
            </a:r>
            <a:r>
              <a:rPr lang="es-ES_tradnl" altLang="es-ES_tradnl" dirty="0">
                <a:ea typeface="MS PGothic" charset="-128"/>
              </a:rPr>
              <a:t> simple</a:t>
            </a:r>
            <a:endParaRPr lang="es-ES" altLang="es-ES_tradnl" dirty="0">
              <a:ea typeface="MS PGothic" charset="-128"/>
            </a:endParaRPr>
          </a:p>
        </p:txBody>
      </p:sp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685800" y="1185863"/>
            <a:ext cx="80756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Define una neurona perceptron (con 2 entradas y 1 salida; binarias) que calcule la función lógica de la implicación.</a:t>
            </a:r>
          </a:p>
        </p:txBody>
      </p:sp>
    </p:spTree>
    <p:extLst>
      <p:ext uri="{BB962C8B-B14F-4D97-AF65-F5344CB8AC3E}">
        <p14:creationId xmlns:p14="http://schemas.microsoft.com/office/powerpoint/2010/main" val="403846273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>
                <a:solidFill>
                  <a:schemeClr val="tx1"/>
                </a:solidFill>
                <a:ea typeface="MS PGothic" charset="-128"/>
              </a:rPr>
              <a:t>Ejercicio: el perceptrón</a:t>
            </a:r>
            <a:endParaRPr lang="es-ES" altLang="es-ES_tradnl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685800" y="1185863"/>
            <a:ext cx="80756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Define una neurona </a:t>
            </a:r>
            <a:r>
              <a:rPr lang="es-ES" altLang="es-ES_tradnl" sz="2000" dirty="0" err="1"/>
              <a:t>perceptron</a:t>
            </a:r>
            <a:r>
              <a:rPr lang="es-ES" altLang="es-ES_tradnl" sz="2000" dirty="0"/>
              <a:t> (con 2 entradas y 1 salida; binarias) que calcule la función lógica de la implicación.</a:t>
            </a:r>
          </a:p>
        </p:txBody>
      </p:sp>
      <p:grpSp>
        <p:nvGrpSpPr>
          <p:cNvPr id="5" name="Group 81">
            <a:extLst>
              <a:ext uri="{FF2B5EF4-FFF2-40B4-BE49-F238E27FC236}">
                <a16:creationId xmlns:a16="http://schemas.microsoft.com/office/drawing/2014/main" id="{D7FD7135-09C0-DC4B-9F23-18C0E8FFFF5D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3289290"/>
            <a:ext cx="4436176" cy="1682368"/>
            <a:chOff x="546" y="2933"/>
            <a:chExt cx="1428" cy="534"/>
          </a:xfrm>
        </p:grpSpPr>
        <p:sp>
          <p:nvSpPr>
            <p:cNvPr id="6" name="Oval 57">
              <a:extLst>
                <a:ext uri="{FF2B5EF4-FFF2-40B4-BE49-F238E27FC236}">
                  <a16:creationId xmlns:a16="http://schemas.microsoft.com/office/drawing/2014/main" id="{ECDBC252-8010-8847-A3CC-CD2431488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" y="3073"/>
              <a:ext cx="316" cy="32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1" name="Line 62">
              <a:extLst>
                <a:ext uri="{FF2B5EF4-FFF2-40B4-BE49-F238E27FC236}">
                  <a16:creationId xmlns:a16="http://schemas.microsoft.com/office/drawing/2014/main" id="{B75253FB-70DC-C743-9B36-6B988BE55D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" y="3013"/>
              <a:ext cx="719" cy="1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12" name="Line 63">
              <a:extLst>
                <a:ext uri="{FF2B5EF4-FFF2-40B4-BE49-F238E27FC236}">
                  <a16:creationId xmlns:a16="http://schemas.microsoft.com/office/drawing/2014/main" id="{1C133625-7510-7D47-926E-9B1C72CDA8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5" y="3264"/>
              <a:ext cx="719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13" name="Text Box 64">
              <a:extLst>
                <a:ext uri="{FF2B5EF4-FFF2-40B4-BE49-F238E27FC236}">
                  <a16:creationId xmlns:a16="http://schemas.microsoft.com/office/drawing/2014/main" id="{C965A212-6FBB-CE48-B8A9-FD116FE68E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6" y="3350"/>
              <a:ext cx="11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2</a:t>
              </a:r>
              <a:endParaRPr lang="es-ES" altLang="es-ES_tradnl" sz="1800" i="1"/>
            </a:p>
          </p:txBody>
        </p:sp>
        <p:sp>
          <p:nvSpPr>
            <p:cNvPr id="14" name="Text Box 65">
              <a:extLst>
                <a:ext uri="{FF2B5EF4-FFF2-40B4-BE49-F238E27FC236}">
                  <a16:creationId xmlns:a16="http://schemas.microsoft.com/office/drawing/2014/main" id="{5017AE6B-2093-754F-9C0E-B7C977E98D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1" y="2933"/>
              <a:ext cx="11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15" name="Line 66">
              <a:extLst>
                <a:ext uri="{FF2B5EF4-FFF2-40B4-BE49-F238E27FC236}">
                  <a16:creationId xmlns:a16="http://schemas.microsoft.com/office/drawing/2014/main" id="{74BD2078-0215-5447-B6B3-22885FF8EE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90" y="3211"/>
              <a:ext cx="284" cy="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E4833F4-EE03-F54E-9B6C-AA961919F7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587978"/>
              </p:ext>
            </p:extLst>
          </p:nvPr>
        </p:nvGraphicFramePr>
        <p:xfrm>
          <a:off x="5953639" y="2497777"/>
          <a:ext cx="1821485" cy="210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573">
                  <a:extLst>
                    <a:ext uri="{9D8B030D-6E8A-4147-A177-3AD203B41FA5}">
                      <a16:colId xmlns:a16="http://schemas.microsoft.com/office/drawing/2014/main" val="565713184"/>
                    </a:ext>
                  </a:extLst>
                </a:gridCol>
                <a:gridCol w="463138">
                  <a:extLst>
                    <a:ext uri="{9D8B030D-6E8A-4147-A177-3AD203B41FA5}">
                      <a16:colId xmlns:a16="http://schemas.microsoft.com/office/drawing/2014/main" val="3081163683"/>
                    </a:ext>
                  </a:extLst>
                </a:gridCol>
                <a:gridCol w="812774">
                  <a:extLst>
                    <a:ext uri="{9D8B030D-6E8A-4147-A177-3AD203B41FA5}">
                      <a16:colId xmlns:a16="http://schemas.microsoft.com/office/drawing/2014/main" val="164119422"/>
                    </a:ext>
                  </a:extLst>
                </a:gridCol>
              </a:tblGrid>
              <a:tr h="366870">
                <a:tc>
                  <a:txBody>
                    <a:bodyPr/>
                    <a:lstStyle/>
                    <a:p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s-ES" baseline="-250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s-ES" baseline="-250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s-ES" baseline="-250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s-ES" baseline="0" dirty="0">
                          <a:solidFill>
                            <a:schemeClr val="tx1"/>
                          </a:solidFill>
                        </a:rPr>
                        <a:t>→</a:t>
                      </a:r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s-ES" baseline="-250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35289"/>
                  </a:ext>
                </a:extLst>
              </a:tr>
              <a:tr h="36687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836947"/>
                  </a:ext>
                </a:extLst>
              </a:tr>
              <a:tr h="36687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91391"/>
                  </a:ext>
                </a:extLst>
              </a:tr>
              <a:tr h="36687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8381474"/>
                  </a:ext>
                </a:extLst>
              </a:tr>
              <a:tr h="36687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4412254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A0AEEB55-3476-294B-BB2C-0EB3B8562E38}"/>
              </a:ext>
            </a:extLst>
          </p:cNvPr>
          <p:cNvSpPr txBox="1"/>
          <p:nvPr/>
        </p:nvSpPr>
        <p:spPr>
          <a:xfrm>
            <a:off x="1958786" y="3320724"/>
            <a:ext cx="4411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0,1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BA95D385-5ADB-1C40-981C-8546601A1DB1}"/>
              </a:ext>
            </a:extLst>
          </p:cNvPr>
          <p:cNvSpPr/>
          <p:nvPr/>
        </p:nvSpPr>
        <p:spPr>
          <a:xfrm>
            <a:off x="2008932" y="4529740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0,1</a:t>
            </a: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id="{A3BBBC42-544D-6E4C-B76D-DDCB3152B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0763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24" name="Rectangle 3">
            <a:extLst>
              <a:ext uri="{FF2B5EF4-FFF2-40B4-BE49-F238E27FC236}">
                <a16:creationId xmlns:a16="http://schemas.microsoft.com/office/drawing/2014/main" id="{B62A177F-794D-324E-97F8-94C8EF1B9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12287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11D7D511-ADC9-1C4C-AC61-BBA6319E0603}"/>
              </a:ext>
            </a:extLst>
          </p:cNvPr>
          <p:cNvSpPr/>
          <p:nvPr/>
        </p:nvSpPr>
        <p:spPr>
          <a:xfrm>
            <a:off x="3712278" y="4076189"/>
            <a:ext cx="4411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0,1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7F34CAAB-AA79-B441-9A5E-4FFB54E66E85}"/>
              </a:ext>
            </a:extLst>
          </p:cNvPr>
          <p:cNvSpPr txBox="1"/>
          <p:nvPr/>
        </p:nvSpPr>
        <p:spPr>
          <a:xfrm>
            <a:off x="7836527" y="3125563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✓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5F75BC7-6683-234B-B11D-3C2265DC79B4}"/>
              </a:ext>
            </a:extLst>
          </p:cNvPr>
          <p:cNvSpPr txBox="1"/>
          <p:nvPr/>
        </p:nvSpPr>
        <p:spPr>
          <a:xfrm>
            <a:off x="7833598" y="3531372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✓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A77F592E-E7F9-C34A-9ACD-2C2DA4FCDA3D}"/>
              </a:ext>
            </a:extLst>
          </p:cNvPr>
          <p:cNvSpPr txBox="1"/>
          <p:nvPr/>
        </p:nvSpPr>
        <p:spPr>
          <a:xfrm>
            <a:off x="7823248" y="4216601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✓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542B062F-57EB-9640-9D34-D15CE2426E54}"/>
              </a:ext>
            </a:extLst>
          </p:cNvPr>
          <p:cNvSpPr txBox="1"/>
          <p:nvPr/>
        </p:nvSpPr>
        <p:spPr>
          <a:xfrm>
            <a:off x="7855728" y="3869926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x</a:t>
            </a: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65771973-C39F-8B41-8EEB-AA9758C4E379}"/>
              </a:ext>
            </a:extLst>
          </p:cNvPr>
          <p:cNvGrpSpPr/>
          <p:nvPr/>
        </p:nvGrpSpPr>
        <p:grpSpPr>
          <a:xfrm>
            <a:off x="2008932" y="3124006"/>
            <a:ext cx="682470" cy="529166"/>
            <a:chOff x="2315958" y="2427409"/>
            <a:chExt cx="682470" cy="529166"/>
          </a:xfrm>
        </p:grpSpPr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EF99804E-5B6A-CF4F-825E-A56B556A64C2}"/>
                </a:ext>
              </a:extLst>
            </p:cNvPr>
            <p:cNvSpPr txBox="1"/>
            <p:nvPr/>
          </p:nvSpPr>
          <p:spPr>
            <a:xfrm>
              <a:off x="2711170" y="2427409"/>
              <a:ext cx="2872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>
                  <a:solidFill>
                    <a:schemeClr val="tx1"/>
                  </a:solidFill>
                </a:rPr>
                <a:t>0</a:t>
              </a:r>
            </a:p>
          </p:txBody>
        </p:sp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BB2FDA81-7099-A44D-95CD-9049A690370D}"/>
                </a:ext>
              </a:extLst>
            </p:cNvPr>
            <p:cNvCxnSpPr/>
            <p:nvPr/>
          </p:nvCxnSpPr>
          <p:spPr bwMode="auto">
            <a:xfrm flipV="1">
              <a:off x="2315958" y="2624127"/>
              <a:ext cx="284694" cy="332448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3" name="CuadroTexto 32">
            <a:extLst>
              <a:ext uri="{FF2B5EF4-FFF2-40B4-BE49-F238E27FC236}">
                <a16:creationId xmlns:a16="http://schemas.microsoft.com/office/drawing/2014/main" id="{32B8ADCC-79C9-0F44-B707-1C8E857A28AD}"/>
              </a:ext>
            </a:extLst>
          </p:cNvPr>
          <p:cNvSpPr txBox="1"/>
          <p:nvPr/>
        </p:nvSpPr>
        <p:spPr>
          <a:xfrm>
            <a:off x="8063069" y="3129679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✓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BFF78597-CFD8-D64C-A4A8-B6E0DEF11D50}"/>
              </a:ext>
            </a:extLst>
          </p:cNvPr>
          <p:cNvSpPr txBox="1"/>
          <p:nvPr/>
        </p:nvSpPr>
        <p:spPr>
          <a:xfrm>
            <a:off x="8060140" y="3535488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✓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58EA6452-1355-9244-A44C-0A858D57870B}"/>
              </a:ext>
            </a:extLst>
          </p:cNvPr>
          <p:cNvSpPr txBox="1"/>
          <p:nvPr/>
        </p:nvSpPr>
        <p:spPr>
          <a:xfrm>
            <a:off x="8049790" y="4220717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✓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471FD0A5-F797-1D44-887B-75A0FAF1D832}"/>
              </a:ext>
            </a:extLst>
          </p:cNvPr>
          <p:cNvSpPr txBox="1"/>
          <p:nvPr/>
        </p:nvSpPr>
        <p:spPr>
          <a:xfrm>
            <a:off x="8082270" y="3874042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x</a:t>
            </a:r>
          </a:p>
        </p:txBody>
      </p:sp>
      <p:grpSp>
        <p:nvGrpSpPr>
          <p:cNvPr id="39" name="Grupo 38">
            <a:extLst>
              <a:ext uri="{FF2B5EF4-FFF2-40B4-BE49-F238E27FC236}">
                <a16:creationId xmlns:a16="http://schemas.microsoft.com/office/drawing/2014/main" id="{36BFD3A2-BE58-A148-BF88-CECC6B19B76D}"/>
              </a:ext>
            </a:extLst>
          </p:cNvPr>
          <p:cNvGrpSpPr/>
          <p:nvPr/>
        </p:nvGrpSpPr>
        <p:grpSpPr>
          <a:xfrm>
            <a:off x="2396725" y="2956603"/>
            <a:ext cx="1007880" cy="529166"/>
            <a:chOff x="2315958" y="2427409"/>
            <a:chExt cx="1007880" cy="529166"/>
          </a:xfrm>
        </p:grpSpPr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D62E52BD-74C3-6641-AE8D-03B8B581AC96}"/>
                </a:ext>
              </a:extLst>
            </p:cNvPr>
            <p:cNvSpPr txBox="1"/>
            <p:nvPr/>
          </p:nvSpPr>
          <p:spPr>
            <a:xfrm>
              <a:off x="2711170" y="2427409"/>
              <a:ext cx="6126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>
                  <a:solidFill>
                    <a:schemeClr val="tx1"/>
                  </a:solidFill>
                </a:rPr>
                <a:t>-0,15</a:t>
              </a:r>
            </a:p>
          </p:txBody>
        </p:sp>
        <p:cxnSp>
          <p:nvCxnSpPr>
            <p:cNvPr id="41" name="Conector recto 40">
              <a:extLst>
                <a:ext uri="{FF2B5EF4-FFF2-40B4-BE49-F238E27FC236}">
                  <a16:creationId xmlns:a16="http://schemas.microsoft.com/office/drawing/2014/main" id="{F8946656-3D92-0744-901E-DD0C6E888A1B}"/>
                </a:ext>
              </a:extLst>
            </p:cNvPr>
            <p:cNvCxnSpPr/>
            <p:nvPr/>
          </p:nvCxnSpPr>
          <p:spPr bwMode="auto">
            <a:xfrm flipV="1">
              <a:off x="2315958" y="2624127"/>
              <a:ext cx="284694" cy="332448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2" name="CuadroTexto 41">
            <a:extLst>
              <a:ext uri="{FF2B5EF4-FFF2-40B4-BE49-F238E27FC236}">
                <a16:creationId xmlns:a16="http://schemas.microsoft.com/office/drawing/2014/main" id="{387719DF-DED1-BF4D-B9B2-7FCFC99C4FC8}"/>
              </a:ext>
            </a:extLst>
          </p:cNvPr>
          <p:cNvSpPr txBox="1"/>
          <p:nvPr/>
        </p:nvSpPr>
        <p:spPr>
          <a:xfrm>
            <a:off x="8339039" y="313379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✓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C56A567B-923E-834D-970B-2100DE93F6C3}"/>
              </a:ext>
            </a:extLst>
          </p:cNvPr>
          <p:cNvSpPr txBox="1"/>
          <p:nvPr/>
        </p:nvSpPr>
        <p:spPr>
          <a:xfrm>
            <a:off x="8336110" y="3539604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✓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ED85B84B-7F92-DB42-8838-614649B79C21}"/>
              </a:ext>
            </a:extLst>
          </p:cNvPr>
          <p:cNvSpPr txBox="1"/>
          <p:nvPr/>
        </p:nvSpPr>
        <p:spPr>
          <a:xfrm>
            <a:off x="8325760" y="4224833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✓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839CFC4F-8A1D-8C45-A43A-0E547911D51A}"/>
              </a:ext>
            </a:extLst>
          </p:cNvPr>
          <p:cNvSpPr txBox="1"/>
          <p:nvPr/>
        </p:nvSpPr>
        <p:spPr>
          <a:xfrm>
            <a:off x="8329876" y="3895316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✓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4734310"/>
      </p:ext>
    </p:extLst>
  </p:cSld>
  <p:clrMapOvr>
    <a:masterClrMapping/>
  </p:clrMapOvr>
  <p:transition advTm="39189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5" grpId="0"/>
      <p:bldP spid="26" grpId="0"/>
      <p:bldP spid="27" grpId="0"/>
      <p:bldP spid="28" grpId="0"/>
      <p:bldP spid="29" grpId="0"/>
      <p:bldP spid="33" grpId="0"/>
      <p:bldP spid="34" grpId="0"/>
      <p:bldP spid="35" grpId="0"/>
      <p:bldP spid="36" grpId="0"/>
      <p:bldP spid="42" grpId="0"/>
      <p:bldP spid="43" grpId="0"/>
      <p:bldP spid="44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ea typeface="MS PGothic" charset="-128"/>
              </a:rPr>
              <a:t>Red de </a:t>
            </a:r>
            <a:r>
              <a:rPr lang="es-ES_tradnl" altLang="es-ES_tradnl" dirty="0" err="1">
                <a:ea typeface="MS PGothic" charset="-128"/>
              </a:rPr>
              <a:t>Perceptrónes</a:t>
            </a:r>
            <a:r>
              <a:rPr lang="es-ES_tradnl" altLang="es-ES_tradnl" dirty="0">
                <a:ea typeface="MS PGothic" charset="-128"/>
              </a:rPr>
              <a:t> de una capa para clasificación</a:t>
            </a:r>
            <a:endParaRPr lang="es-ES" altLang="es-ES_tradnl" dirty="0">
              <a:ea typeface="MS PGothic" charset="-128"/>
            </a:endParaRPr>
          </a:p>
        </p:txBody>
      </p:sp>
      <p:sp>
        <p:nvSpPr>
          <p:cNvPr id="27650" name="Rectangle 30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27651" name="Rectangle 52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Varias perceptrones pueden componer una red neuronal simple (</a:t>
            </a:r>
            <a:r>
              <a:rPr lang="es-ES" altLang="es-ES_tradnl" sz="2000" i="1"/>
              <a:t>de una capa</a:t>
            </a:r>
            <a:r>
              <a:rPr lang="es-ES" altLang="es-ES_tradnl" sz="2000"/>
              <a:t>)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Igual que una neurona única, una red neuronal representa una función (que mapea las entradas a las salidas)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1800"/>
              <a:t>El comportamiento de la red (la función que calcula) está determinado por los pesos asociados a las conexiones y los sesgos de las neuronas</a:t>
            </a: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27652" name="Oval 53"/>
          <p:cNvSpPr>
            <a:spLocks noChangeArrowheads="1"/>
          </p:cNvSpPr>
          <p:nvPr/>
        </p:nvSpPr>
        <p:spPr bwMode="auto">
          <a:xfrm>
            <a:off x="5140325" y="1682750"/>
            <a:ext cx="1047750" cy="3825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27653" name="Oval 54"/>
          <p:cNvSpPr>
            <a:spLocks noChangeArrowheads="1"/>
          </p:cNvSpPr>
          <p:nvPr/>
        </p:nvSpPr>
        <p:spPr bwMode="auto">
          <a:xfrm>
            <a:off x="5205413" y="2281238"/>
            <a:ext cx="1047750" cy="3825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27654" name="Oval 55"/>
          <p:cNvSpPr>
            <a:spLocks noChangeArrowheads="1"/>
          </p:cNvSpPr>
          <p:nvPr/>
        </p:nvSpPr>
        <p:spPr bwMode="auto">
          <a:xfrm>
            <a:off x="5205413" y="2882900"/>
            <a:ext cx="1047750" cy="3825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27655" name="Rectangle 56"/>
          <p:cNvSpPr>
            <a:spLocks noChangeArrowheads="1"/>
          </p:cNvSpPr>
          <p:nvPr/>
        </p:nvSpPr>
        <p:spPr bwMode="auto">
          <a:xfrm>
            <a:off x="1782763" y="1463675"/>
            <a:ext cx="1016000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27656" name="Line 60"/>
          <p:cNvSpPr>
            <a:spLocks noChangeShapeType="1"/>
          </p:cNvSpPr>
          <p:nvPr/>
        </p:nvSpPr>
        <p:spPr bwMode="auto">
          <a:xfrm>
            <a:off x="2798763" y="1682750"/>
            <a:ext cx="2341562" cy="163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57" name="Line 61"/>
          <p:cNvSpPr>
            <a:spLocks noChangeShapeType="1"/>
          </p:cNvSpPr>
          <p:nvPr/>
        </p:nvSpPr>
        <p:spPr bwMode="auto">
          <a:xfrm>
            <a:off x="2798763" y="1682750"/>
            <a:ext cx="2341562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58" name="Line 62"/>
          <p:cNvSpPr>
            <a:spLocks noChangeShapeType="1"/>
          </p:cNvSpPr>
          <p:nvPr/>
        </p:nvSpPr>
        <p:spPr bwMode="auto">
          <a:xfrm>
            <a:off x="2798763" y="1682750"/>
            <a:ext cx="2406650" cy="1363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59" name="Line 63"/>
          <p:cNvSpPr>
            <a:spLocks noChangeShapeType="1"/>
          </p:cNvSpPr>
          <p:nvPr/>
        </p:nvSpPr>
        <p:spPr bwMode="auto">
          <a:xfrm flipV="1">
            <a:off x="2798763" y="1846263"/>
            <a:ext cx="2341562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60" name="Line 64"/>
          <p:cNvSpPr>
            <a:spLocks noChangeShapeType="1"/>
          </p:cNvSpPr>
          <p:nvPr/>
        </p:nvSpPr>
        <p:spPr bwMode="auto">
          <a:xfrm>
            <a:off x="2798763" y="2281238"/>
            <a:ext cx="2341562" cy="163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61" name="Line 65"/>
          <p:cNvSpPr>
            <a:spLocks noChangeShapeType="1"/>
          </p:cNvSpPr>
          <p:nvPr/>
        </p:nvSpPr>
        <p:spPr bwMode="auto">
          <a:xfrm>
            <a:off x="2798763" y="2281238"/>
            <a:ext cx="2341562" cy="765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62" name="Line 66"/>
          <p:cNvSpPr>
            <a:spLocks noChangeShapeType="1"/>
          </p:cNvSpPr>
          <p:nvPr/>
        </p:nvSpPr>
        <p:spPr bwMode="auto">
          <a:xfrm flipV="1">
            <a:off x="2863850" y="2444750"/>
            <a:ext cx="2341563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63" name="Line 67"/>
          <p:cNvSpPr>
            <a:spLocks noChangeShapeType="1"/>
          </p:cNvSpPr>
          <p:nvPr/>
        </p:nvSpPr>
        <p:spPr bwMode="auto">
          <a:xfrm>
            <a:off x="2863850" y="2879725"/>
            <a:ext cx="2341563" cy="163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64" name="Line 68"/>
          <p:cNvSpPr>
            <a:spLocks noChangeShapeType="1"/>
          </p:cNvSpPr>
          <p:nvPr/>
        </p:nvSpPr>
        <p:spPr bwMode="auto">
          <a:xfrm flipV="1">
            <a:off x="2863850" y="1846263"/>
            <a:ext cx="2276475" cy="1033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65" name="Line 69"/>
          <p:cNvSpPr>
            <a:spLocks noChangeShapeType="1"/>
          </p:cNvSpPr>
          <p:nvPr/>
        </p:nvSpPr>
        <p:spPr bwMode="auto">
          <a:xfrm flipV="1">
            <a:off x="2798763" y="3043238"/>
            <a:ext cx="2341562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66" name="Line 70"/>
          <p:cNvSpPr>
            <a:spLocks noChangeShapeType="1"/>
          </p:cNvSpPr>
          <p:nvPr/>
        </p:nvSpPr>
        <p:spPr bwMode="auto">
          <a:xfrm flipV="1">
            <a:off x="2798763" y="1846263"/>
            <a:ext cx="2341562" cy="163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67" name="Line 71"/>
          <p:cNvSpPr>
            <a:spLocks noChangeShapeType="1"/>
          </p:cNvSpPr>
          <p:nvPr/>
        </p:nvSpPr>
        <p:spPr bwMode="auto">
          <a:xfrm flipV="1">
            <a:off x="2798763" y="2444750"/>
            <a:ext cx="2406650" cy="1033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68" name="Rectangle 73"/>
          <p:cNvSpPr>
            <a:spLocks noChangeArrowheads="1"/>
          </p:cNvSpPr>
          <p:nvPr/>
        </p:nvSpPr>
        <p:spPr bwMode="auto">
          <a:xfrm>
            <a:off x="1782763" y="2089150"/>
            <a:ext cx="1016000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sz="1800" i="1"/>
          </a:p>
        </p:txBody>
      </p:sp>
      <p:sp>
        <p:nvSpPr>
          <p:cNvPr id="27669" name="Rectangle 74"/>
          <p:cNvSpPr>
            <a:spLocks noChangeArrowheads="1"/>
          </p:cNvSpPr>
          <p:nvPr/>
        </p:nvSpPr>
        <p:spPr bwMode="auto">
          <a:xfrm>
            <a:off x="1814513" y="2687638"/>
            <a:ext cx="1016000" cy="382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3</a:t>
            </a:r>
            <a:endParaRPr lang="es-ES" altLang="es-ES_tradnl" sz="1800" i="1"/>
          </a:p>
        </p:txBody>
      </p:sp>
      <p:sp>
        <p:nvSpPr>
          <p:cNvPr id="27670" name="Rectangle 75"/>
          <p:cNvSpPr>
            <a:spLocks noChangeArrowheads="1"/>
          </p:cNvSpPr>
          <p:nvPr/>
        </p:nvSpPr>
        <p:spPr bwMode="auto">
          <a:xfrm>
            <a:off x="1804988" y="3286125"/>
            <a:ext cx="1016000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4</a:t>
            </a:r>
            <a:endParaRPr lang="es-ES" altLang="es-ES_tradnl" sz="1800" i="1"/>
          </a:p>
        </p:txBody>
      </p:sp>
      <p:sp>
        <p:nvSpPr>
          <p:cNvPr id="27671" name="Text Box 77"/>
          <p:cNvSpPr txBox="1">
            <a:spLocks noChangeArrowheads="1"/>
          </p:cNvSpPr>
          <p:nvPr/>
        </p:nvSpPr>
        <p:spPr bwMode="auto">
          <a:xfrm>
            <a:off x="1658938" y="3668713"/>
            <a:ext cx="2197100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Entradas:</a:t>
            </a:r>
          </a:p>
          <a:p>
            <a:pPr>
              <a:spcBef>
                <a:spcPct val="20000"/>
              </a:spcBef>
              <a:buFontTx/>
              <a:buChar char="-"/>
            </a:pPr>
            <a:r>
              <a:rPr lang="es-ES" altLang="es-ES_tradnl" sz="1800"/>
              <a:t> codificación binaria </a:t>
            </a:r>
          </a:p>
          <a:p>
            <a:pPr>
              <a:spcBef>
                <a:spcPct val="20000"/>
              </a:spcBef>
            </a:pPr>
            <a:r>
              <a:rPr lang="es-ES" altLang="es-ES_tradnl" sz="1800"/>
              <a:t>  de los casos</a:t>
            </a:r>
          </a:p>
        </p:txBody>
      </p:sp>
      <p:sp>
        <p:nvSpPr>
          <p:cNvPr id="27672" name="Text Box 79"/>
          <p:cNvSpPr txBox="1">
            <a:spLocks noChangeArrowheads="1"/>
          </p:cNvSpPr>
          <p:nvPr/>
        </p:nvSpPr>
        <p:spPr bwMode="auto">
          <a:xfrm>
            <a:off x="5006975" y="3430588"/>
            <a:ext cx="23622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Perceptrones:</a:t>
            </a:r>
          </a:p>
          <a:p>
            <a:pPr>
              <a:spcBef>
                <a:spcPct val="20000"/>
              </a:spcBef>
            </a:pPr>
            <a:r>
              <a:rPr lang="es-ES" altLang="es-ES_tradnl" sz="1800"/>
              <a:t>- determinan las salidad</a:t>
            </a:r>
          </a:p>
        </p:txBody>
      </p:sp>
      <p:sp>
        <p:nvSpPr>
          <p:cNvPr id="27673" name="Line 80"/>
          <p:cNvSpPr>
            <a:spLocks noChangeShapeType="1"/>
          </p:cNvSpPr>
          <p:nvPr/>
        </p:nvSpPr>
        <p:spPr bwMode="auto">
          <a:xfrm>
            <a:off x="6188075" y="1846263"/>
            <a:ext cx="833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74" name="Line 81"/>
          <p:cNvSpPr>
            <a:spLocks noChangeShapeType="1"/>
          </p:cNvSpPr>
          <p:nvPr/>
        </p:nvSpPr>
        <p:spPr bwMode="auto">
          <a:xfrm>
            <a:off x="6253163" y="2471738"/>
            <a:ext cx="833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75" name="Line 82"/>
          <p:cNvSpPr>
            <a:spLocks noChangeShapeType="1"/>
          </p:cNvSpPr>
          <p:nvPr/>
        </p:nvSpPr>
        <p:spPr bwMode="auto">
          <a:xfrm>
            <a:off x="6253163" y="3087688"/>
            <a:ext cx="833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676" name="Text Box 83"/>
          <p:cNvSpPr txBox="1">
            <a:spLocks noChangeArrowheads="1"/>
          </p:cNvSpPr>
          <p:nvPr/>
        </p:nvSpPr>
        <p:spPr bwMode="auto">
          <a:xfrm>
            <a:off x="7191375" y="1855788"/>
            <a:ext cx="1504950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Salida:</a:t>
            </a:r>
          </a:p>
          <a:p>
            <a:pPr>
              <a:spcBef>
                <a:spcPct val="20000"/>
              </a:spcBef>
            </a:pPr>
            <a:r>
              <a:rPr lang="es-ES" altLang="es-ES_tradnl" sz="1800"/>
              <a:t>- codificación </a:t>
            </a:r>
          </a:p>
          <a:p>
            <a:pPr>
              <a:spcBef>
                <a:spcPct val="20000"/>
              </a:spcBef>
            </a:pPr>
            <a:r>
              <a:rPr lang="es-ES" altLang="es-ES_tradnl" sz="1800"/>
              <a:t>  de las clases</a:t>
            </a:r>
          </a:p>
        </p:txBody>
      </p:sp>
      <p:sp>
        <p:nvSpPr>
          <p:cNvPr id="27677" name="Text Box 84"/>
          <p:cNvSpPr txBox="1">
            <a:spLocks noChangeArrowheads="1"/>
          </p:cNvSpPr>
          <p:nvPr/>
        </p:nvSpPr>
        <p:spPr bwMode="auto">
          <a:xfrm>
            <a:off x="3627438" y="3430588"/>
            <a:ext cx="704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Pesos</a:t>
            </a:r>
          </a:p>
        </p:txBody>
      </p:sp>
    </p:spTree>
    <p:extLst>
      <p:ext uri="{BB962C8B-B14F-4D97-AF65-F5344CB8AC3E}">
        <p14:creationId xmlns:p14="http://schemas.microsoft.com/office/powerpoint/2010/main" val="2800250287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0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27651" name="Rectangle 52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2176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748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</a:pPr>
            <a:r>
              <a:rPr lang="es-ES" altLang="es-ES_tradnl" sz="2000" dirty="0"/>
              <a:t>Ejemplo: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Reconocimiento de cifras: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Entradas: imágenes de cifras manuscritas</a:t>
            </a:r>
          </a:p>
          <a:p>
            <a:pPr lvl="2">
              <a:spcBef>
                <a:spcPct val="20000"/>
              </a:spcBef>
              <a:buFontTx/>
              <a:buChar char="–"/>
            </a:pPr>
            <a:r>
              <a:rPr lang="es-ES" altLang="es-ES_tradnl" sz="1800" dirty="0"/>
              <a:t>cada pixel representa una entrada </a:t>
            </a:r>
            <a:r>
              <a:rPr lang="es-ES" altLang="es-ES_tradnl" sz="1800" i="1" dirty="0"/>
              <a:t>x</a:t>
            </a:r>
            <a:r>
              <a:rPr lang="es-ES" altLang="es-ES_tradnl" sz="1800" i="1" baseline="-25000" dirty="0"/>
              <a:t>i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1800" dirty="0"/>
              <a:t>Salida: las posibles cifras (0,…,9)</a:t>
            </a:r>
          </a:p>
          <a:p>
            <a:pPr lvl="2">
              <a:spcBef>
                <a:spcPct val="20000"/>
              </a:spcBef>
              <a:buFontTx/>
              <a:buChar char="–"/>
            </a:pPr>
            <a:r>
              <a:rPr lang="es-ES" altLang="es-ES_tradnl" sz="1800" dirty="0"/>
              <a:t>Las cifras pueden codificarse </a:t>
            </a:r>
          </a:p>
          <a:p>
            <a:pPr lvl="3">
              <a:spcBef>
                <a:spcPct val="20000"/>
              </a:spcBef>
              <a:buFontTx/>
              <a:buChar char="–"/>
            </a:pPr>
            <a:r>
              <a:rPr lang="es-ES" altLang="es-ES_tradnl" sz="1800" dirty="0"/>
              <a:t>o bien por 4 bits de salida (salidas: 0000, 0001, 0010, 0011,…) </a:t>
            </a:r>
          </a:p>
          <a:p>
            <a:pPr lvl="3">
              <a:spcBef>
                <a:spcPct val="20000"/>
              </a:spcBef>
              <a:buFontTx/>
              <a:buChar char="–"/>
            </a:pPr>
            <a:r>
              <a:rPr lang="es-ES" altLang="es-ES_tradnl" sz="1800" dirty="0"/>
              <a:t>o por 10 bits (salidas: 1000000000, 0100000000, 00100000000, …)</a:t>
            </a:r>
          </a:p>
          <a:p>
            <a:pPr lvl="1">
              <a:spcBef>
                <a:spcPct val="20000"/>
              </a:spcBef>
              <a:buFont typeface="Arial" charset="0"/>
              <a:buChar char="•"/>
            </a:pPr>
            <a:r>
              <a:rPr lang="es-ES" altLang="es-ES_tradnl" sz="1800" dirty="0"/>
              <a:t>Cada neurona tiene un bit de salida, por lo que se necesita una red de 4 o 9 neuronas (en función de la codificación elegida) </a:t>
            </a:r>
          </a:p>
          <a:p>
            <a:pPr>
              <a:spcBef>
                <a:spcPct val="20000"/>
              </a:spcBef>
            </a:pPr>
            <a:endParaRPr lang="es-ES" altLang="es-ES_tradnl" sz="2000" i="1" dirty="0"/>
          </a:p>
        </p:txBody>
      </p:sp>
      <p:pic>
        <p:nvPicPr>
          <p:cNvPr id="29700" name="Picture 8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8217" r="64857" b="70755"/>
          <a:stretch>
            <a:fillRect/>
          </a:stretch>
        </p:blipFill>
        <p:spPr bwMode="auto">
          <a:xfrm>
            <a:off x="2570163" y="2208213"/>
            <a:ext cx="10080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Line 90"/>
          <p:cNvSpPr>
            <a:spLocks noChangeShapeType="1"/>
          </p:cNvSpPr>
          <p:nvPr/>
        </p:nvSpPr>
        <p:spPr bwMode="auto">
          <a:xfrm>
            <a:off x="3914775" y="2593975"/>
            <a:ext cx="6016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9702" name="Text Box 91"/>
          <p:cNvSpPr txBox="1">
            <a:spLocks noChangeArrowheads="1"/>
          </p:cNvSpPr>
          <p:nvPr/>
        </p:nvSpPr>
        <p:spPr bwMode="auto">
          <a:xfrm>
            <a:off x="4725988" y="2365375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/>
              <a:t>2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B0308B52-53C8-8E46-A301-CE1B16A016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>
                <a:ea typeface="MS PGothic" charset="-128"/>
              </a:rPr>
              <a:t>Red de </a:t>
            </a:r>
            <a:r>
              <a:rPr lang="es-ES_tradnl" altLang="es-ES_tradnl" dirty="0" err="1">
                <a:ea typeface="MS PGothic" charset="-128"/>
              </a:rPr>
              <a:t>Perceptrónes</a:t>
            </a:r>
            <a:r>
              <a:rPr lang="es-ES_tradnl" altLang="es-ES_tradnl" dirty="0">
                <a:ea typeface="MS PGothic" charset="-128"/>
              </a:rPr>
              <a:t> de una capa para clasificación</a:t>
            </a:r>
            <a:endParaRPr lang="es-ES" altLang="es-ES_tradnl" dirty="0"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6798824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>
                <a:solidFill>
                  <a:schemeClr val="tx1"/>
                </a:solidFill>
                <a:ea typeface="MS PGothic" charset="-128"/>
              </a:rPr>
              <a:t>Red Perceptrón para clasificación</a:t>
            </a:r>
            <a:endParaRPr lang="es-ES" altLang="es-ES_tradnl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29698" name="Rectangle 30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27651" name="Rectangle 52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2176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748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</a:pPr>
            <a:r>
              <a:rPr lang="es-ES" altLang="es-ES_tradnl" sz="2000" dirty="0"/>
              <a:t>Ejemplo: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Reconocimiento de cifras: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</a:pPr>
            <a:endParaRPr lang="es-ES" altLang="es-ES_tradnl" sz="2000" i="1" dirty="0"/>
          </a:p>
        </p:txBody>
      </p:sp>
      <p:pic>
        <p:nvPicPr>
          <p:cNvPr id="29700" name="Picture 8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8217" r="64857" b="70755"/>
          <a:stretch>
            <a:fillRect/>
          </a:stretch>
        </p:blipFill>
        <p:spPr bwMode="auto">
          <a:xfrm>
            <a:off x="4746541" y="1039551"/>
            <a:ext cx="10080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Line 90"/>
          <p:cNvSpPr>
            <a:spLocks noChangeShapeType="1"/>
          </p:cNvSpPr>
          <p:nvPr/>
        </p:nvSpPr>
        <p:spPr bwMode="auto">
          <a:xfrm>
            <a:off x="6091153" y="1425313"/>
            <a:ext cx="6016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29702" name="Text Box 91"/>
          <p:cNvSpPr txBox="1">
            <a:spLocks noChangeArrowheads="1"/>
          </p:cNvSpPr>
          <p:nvPr/>
        </p:nvSpPr>
        <p:spPr bwMode="auto">
          <a:xfrm>
            <a:off x="6902366" y="1196713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/>
              <a:t>2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7DF3565E-7FC7-AC48-BC5A-AB004C3E1D51}"/>
              </a:ext>
            </a:extLst>
          </p:cNvPr>
          <p:cNvGrpSpPr/>
          <p:nvPr/>
        </p:nvGrpSpPr>
        <p:grpSpPr>
          <a:xfrm>
            <a:off x="1008262" y="2713826"/>
            <a:ext cx="441132" cy="2759840"/>
            <a:chOff x="1008262" y="2713826"/>
            <a:chExt cx="441132" cy="2759840"/>
          </a:xfrm>
        </p:grpSpPr>
        <p:sp>
          <p:nvSpPr>
            <p:cNvPr id="21" name="Text Box 64">
              <a:extLst>
                <a:ext uri="{FF2B5EF4-FFF2-40B4-BE49-F238E27FC236}">
                  <a16:creationId xmlns:a16="http://schemas.microsoft.com/office/drawing/2014/main" id="{F2B1994E-AC54-C44C-B890-77DE07DF21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8262" y="5105057"/>
              <a:ext cx="441132" cy="368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 dirty="0"/>
                <a:t>x</a:t>
              </a:r>
              <a:r>
                <a:rPr lang="es-ES" altLang="es-ES_tradnl" sz="1800" i="1" baseline="-25000" dirty="0"/>
                <a:t>49</a:t>
              </a:r>
              <a:endParaRPr lang="es-ES" altLang="es-ES_tradnl" sz="1800" i="1" dirty="0"/>
            </a:p>
          </p:txBody>
        </p:sp>
        <p:sp>
          <p:nvSpPr>
            <p:cNvPr id="22" name="Text Box 65">
              <a:extLst>
                <a:ext uri="{FF2B5EF4-FFF2-40B4-BE49-F238E27FC236}">
                  <a16:creationId xmlns:a16="http://schemas.microsoft.com/office/drawing/2014/main" id="{3AE2AD5B-CE65-1745-86AB-A793E58831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8262" y="2713826"/>
              <a:ext cx="364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 dirty="0"/>
                <a:t>x</a:t>
              </a:r>
              <a:r>
                <a:rPr lang="es-ES" altLang="es-ES_tradnl" sz="1800" i="1" baseline="-25000" dirty="0"/>
                <a:t>1</a:t>
              </a:r>
              <a:endParaRPr lang="es-ES" altLang="es-ES_tradnl" sz="1800" i="1" dirty="0"/>
            </a:p>
          </p:txBody>
        </p:sp>
        <p:sp>
          <p:nvSpPr>
            <p:cNvPr id="24" name="Text Box 64">
              <a:extLst>
                <a:ext uri="{FF2B5EF4-FFF2-40B4-BE49-F238E27FC236}">
                  <a16:creationId xmlns:a16="http://schemas.microsoft.com/office/drawing/2014/main" id="{A08A699E-9B45-4C4C-9D19-4EFBF61172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8262" y="3849095"/>
              <a:ext cx="3898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 dirty="0"/>
                <a:t>…</a:t>
              </a: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52279818-BFEC-624A-BB31-B9107D9D1F74}"/>
              </a:ext>
            </a:extLst>
          </p:cNvPr>
          <p:cNvGrpSpPr/>
          <p:nvPr/>
        </p:nvGrpSpPr>
        <p:grpSpPr>
          <a:xfrm>
            <a:off x="4092523" y="2862603"/>
            <a:ext cx="1901499" cy="2716504"/>
            <a:chOff x="4092523" y="2862603"/>
            <a:chExt cx="1901499" cy="2716504"/>
          </a:xfrm>
        </p:grpSpPr>
        <p:grpSp>
          <p:nvGrpSpPr>
            <p:cNvPr id="2" name="Grupo 1">
              <a:extLst>
                <a:ext uri="{FF2B5EF4-FFF2-40B4-BE49-F238E27FC236}">
                  <a16:creationId xmlns:a16="http://schemas.microsoft.com/office/drawing/2014/main" id="{80195785-5FCE-2B48-AFC5-3F4E8DAD0C83}"/>
                </a:ext>
              </a:extLst>
            </p:cNvPr>
            <p:cNvGrpSpPr/>
            <p:nvPr/>
          </p:nvGrpSpPr>
          <p:grpSpPr>
            <a:xfrm>
              <a:off x="4106137" y="2862603"/>
              <a:ext cx="1887885" cy="579692"/>
              <a:chOff x="3740921" y="3149944"/>
              <a:chExt cx="1887885" cy="735449"/>
            </a:xfrm>
          </p:grpSpPr>
          <p:sp>
            <p:nvSpPr>
              <p:cNvPr id="18" name="Oval 57">
                <a:extLst>
                  <a:ext uri="{FF2B5EF4-FFF2-40B4-BE49-F238E27FC236}">
                    <a16:creationId xmlns:a16="http://schemas.microsoft.com/office/drawing/2014/main" id="{02C80ED3-8DD4-F64A-9607-440CAB4B0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0921" y="3149944"/>
                <a:ext cx="1008062" cy="73544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  <a:buFontTx/>
                  <a:buChar char="•"/>
                </a:pPr>
                <a:endParaRPr lang="es-ES" altLang="es-ES_tradnl"/>
              </a:p>
            </p:txBody>
          </p:sp>
          <p:sp>
            <p:nvSpPr>
              <p:cNvPr id="23" name="Line 66">
                <a:extLst>
                  <a:ext uri="{FF2B5EF4-FFF2-40B4-BE49-F238E27FC236}">
                    <a16:creationId xmlns:a16="http://schemas.microsoft.com/office/drawing/2014/main" id="{2D2D8711-68E1-4745-8047-A836C5CFC3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46541" y="3504370"/>
                <a:ext cx="882265" cy="94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Grupo 26">
              <a:extLst>
                <a:ext uri="{FF2B5EF4-FFF2-40B4-BE49-F238E27FC236}">
                  <a16:creationId xmlns:a16="http://schemas.microsoft.com/office/drawing/2014/main" id="{C685126C-1EC1-864C-B4EC-857FDE0FEBC0}"/>
                </a:ext>
              </a:extLst>
            </p:cNvPr>
            <p:cNvGrpSpPr/>
            <p:nvPr/>
          </p:nvGrpSpPr>
          <p:grpSpPr>
            <a:xfrm>
              <a:off x="4106137" y="3592816"/>
              <a:ext cx="1887885" cy="579692"/>
              <a:chOff x="3740921" y="3149944"/>
              <a:chExt cx="1887885" cy="735449"/>
            </a:xfrm>
          </p:grpSpPr>
          <p:sp>
            <p:nvSpPr>
              <p:cNvPr id="28" name="Oval 57">
                <a:extLst>
                  <a:ext uri="{FF2B5EF4-FFF2-40B4-BE49-F238E27FC236}">
                    <a16:creationId xmlns:a16="http://schemas.microsoft.com/office/drawing/2014/main" id="{EAC49067-93FE-1B43-80D6-2BFF3D8D2B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0921" y="3149944"/>
                <a:ext cx="1008062" cy="73544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  <a:buFontTx/>
                  <a:buChar char="•"/>
                </a:pPr>
                <a:endParaRPr lang="es-ES" altLang="es-ES_tradnl"/>
              </a:p>
            </p:txBody>
          </p:sp>
          <p:sp>
            <p:nvSpPr>
              <p:cNvPr id="29" name="Line 66">
                <a:extLst>
                  <a:ext uri="{FF2B5EF4-FFF2-40B4-BE49-F238E27FC236}">
                    <a16:creationId xmlns:a16="http://schemas.microsoft.com/office/drawing/2014/main" id="{9F70D030-E424-4F4A-A053-5A1798F7B9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46541" y="3504370"/>
                <a:ext cx="882265" cy="94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" name="Grupo 29">
              <a:extLst>
                <a:ext uri="{FF2B5EF4-FFF2-40B4-BE49-F238E27FC236}">
                  <a16:creationId xmlns:a16="http://schemas.microsoft.com/office/drawing/2014/main" id="{1A9F2FD5-B73D-3B48-8D1A-970657DFAAD0}"/>
                </a:ext>
              </a:extLst>
            </p:cNvPr>
            <p:cNvGrpSpPr/>
            <p:nvPr/>
          </p:nvGrpSpPr>
          <p:grpSpPr>
            <a:xfrm>
              <a:off x="4092523" y="4262073"/>
              <a:ext cx="1887885" cy="579692"/>
              <a:chOff x="3740921" y="3149944"/>
              <a:chExt cx="1887885" cy="735449"/>
            </a:xfrm>
          </p:grpSpPr>
          <p:sp>
            <p:nvSpPr>
              <p:cNvPr id="31" name="Oval 57">
                <a:extLst>
                  <a:ext uri="{FF2B5EF4-FFF2-40B4-BE49-F238E27FC236}">
                    <a16:creationId xmlns:a16="http://schemas.microsoft.com/office/drawing/2014/main" id="{3F26508F-C395-CA43-A8D4-A59B6D30C9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0921" y="3149944"/>
                <a:ext cx="1008062" cy="73544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  <a:buFontTx/>
                  <a:buChar char="•"/>
                </a:pPr>
                <a:endParaRPr lang="es-ES" altLang="es-ES_tradnl"/>
              </a:p>
            </p:txBody>
          </p:sp>
          <p:sp>
            <p:nvSpPr>
              <p:cNvPr id="32" name="Line 66">
                <a:extLst>
                  <a:ext uri="{FF2B5EF4-FFF2-40B4-BE49-F238E27FC236}">
                    <a16:creationId xmlns:a16="http://schemas.microsoft.com/office/drawing/2014/main" id="{3AE602F7-3370-1146-B8C9-03879D4B98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46541" y="3504370"/>
                <a:ext cx="882265" cy="94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" name="Grupo 32">
              <a:extLst>
                <a:ext uri="{FF2B5EF4-FFF2-40B4-BE49-F238E27FC236}">
                  <a16:creationId xmlns:a16="http://schemas.microsoft.com/office/drawing/2014/main" id="{76A3DFA1-7CA5-4147-BD8B-536804FC5E49}"/>
                </a:ext>
              </a:extLst>
            </p:cNvPr>
            <p:cNvGrpSpPr/>
            <p:nvPr/>
          </p:nvGrpSpPr>
          <p:grpSpPr>
            <a:xfrm>
              <a:off x="4106137" y="4999415"/>
              <a:ext cx="1887885" cy="579692"/>
              <a:chOff x="3740921" y="3149944"/>
              <a:chExt cx="1887885" cy="735449"/>
            </a:xfrm>
          </p:grpSpPr>
          <p:sp>
            <p:nvSpPr>
              <p:cNvPr id="34" name="Oval 57">
                <a:extLst>
                  <a:ext uri="{FF2B5EF4-FFF2-40B4-BE49-F238E27FC236}">
                    <a16:creationId xmlns:a16="http://schemas.microsoft.com/office/drawing/2014/main" id="{6812F7DB-F20A-3E47-A89B-7A40D81849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0921" y="3149944"/>
                <a:ext cx="1008062" cy="73544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  <a:buFontTx/>
                  <a:buChar char="•"/>
                </a:pPr>
                <a:endParaRPr lang="es-ES" altLang="es-ES_tradnl"/>
              </a:p>
            </p:txBody>
          </p:sp>
          <p:sp>
            <p:nvSpPr>
              <p:cNvPr id="35" name="Line 66">
                <a:extLst>
                  <a:ext uri="{FF2B5EF4-FFF2-40B4-BE49-F238E27FC236}">
                    <a16:creationId xmlns:a16="http://schemas.microsoft.com/office/drawing/2014/main" id="{CBF39FA3-3B86-EF4B-97B2-C78639E063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46541" y="3504370"/>
                <a:ext cx="882265" cy="94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8FFFAC33-3502-DF4F-8C7C-97A694715D6E}"/>
              </a:ext>
            </a:extLst>
          </p:cNvPr>
          <p:cNvGrpSpPr/>
          <p:nvPr/>
        </p:nvGrpSpPr>
        <p:grpSpPr>
          <a:xfrm>
            <a:off x="2579246" y="2726068"/>
            <a:ext cx="2235269" cy="2864030"/>
            <a:chOff x="2579246" y="2726068"/>
            <a:chExt cx="2235269" cy="2864030"/>
          </a:xfrm>
        </p:grpSpPr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E29F3DC0-0809-AB4A-89E8-66DC481E2741}"/>
                </a:ext>
              </a:extLst>
            </p:cNvPr>
            <p:cNvSpPr txBox="1"/>
            <p:nvPr/>
          </p:nvSpPr>
          <p:spPr>
            <a:xfrm>
              <a:off x="2878447" y="2726068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>
                  <a:solidFill>
                    <a:schemeClr val="tx1"/>
                  </a:solidFill>
                </a:rPr>
                <a:t>w</a:t>
              </a:r>
            </a:p>
          </p:txBody>
        </p:sp>
        <p:sp>
          <p:nvSpPr>
            <p:cNvPr id="38" name="Text Box 64">
              <a:extLst>
                <a:ext uri="{FF2B5EF4-FFF2-40B4-BE49-F238E27FC236}">
                  <a16:creationId xmlns:a16="http://schemas.microsoft.com/office/drawing/2014/main" id="{4BA99A05-8A1F-6E40-9525-E2BA5DB2CA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1869" y="3594426"/>
              <a:ext cx="3898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 dirty="0"/>
                <a:t>…</a:t>
              </a:r>
            </a:p>
          </p:txBody>
        </p:sp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6170186B-6640-FE4B-8404-0C62E5509D31}"/>
                </a:ext>
              </a:extLst>
            </p:cNvPr>
            <p:cNvSpPr txBox="1"/>
            <p:nvPr/>
          </p:nvSpPr>
          <p:spPr>
            <a:xfrm>
              <a:off x="2579246" y="5251544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>
                  <a:solidFill>
                    <a:schemeClr val="tx1"/>
                  </a:solidFill>
                </a:rPr>
                <a:t>w</a:t>
              </a:r>
            </a:p>
          </p:txBody>
        </p:sp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CD97410E-E12F-6D40-AE32-363CD1E8F400}"/>
                </a:ext>
              </a:extLst>
            </p:cNvPr>
            <p:cNvSpPr txBox="1"/>
            <p:nvPr/>
          </p:nvSpPr>
          <p:spPr>
            <a:xfrm>
              <a:off x="2878447" y="3238340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>
                  <a:solidFill>
                    <a:schemeClr val="tx1"/>
                  </a:solidFill>
                </a:rPr>
                <a:t>w</a:t>
              </a:r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E556E277-4EAB-5D43-A923-335402CC139F}"/>
                </a:ext>
              </a:extLst>
            </p:cNvPr>
            <p:cNvSpPr txBox="1"/>
            <p:nvPr/>
          </p:nvSpPr>
          <p:spPr>
            <a:xfrm>
              <a:off x="4426941" y="2986721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>
                  <a:solidFill>
                    <a:schemeClr val="tx1"/>
                  </a:solidFill>
                </a:rPr>
                <a:t>w</a:t>
              </a:r>
            </a:p>
          </p:txBody>
        </p:sp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A0273D55-23F0-2A43-80A6-74CB2C7CADE2}"/>
                </a:ext>
              </a:extLst>
            </p:cNvPr>
            <p:cNvSpPr txBox="1"/>
            <p:nvPr/>
          </p:nvSpPr>
          <p:spPr>
            <a:xfrm>
              <a:off x="4464544" y="4401513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>
                  <a:solidFill>
                    <a:schemeClr val="tx1"/>
                  </a:solidFill>
                </a:rPr>
                <a:t>w</a:t>
              </a:r>
            </a:p>
          </p:txBody>
        </p:sp>
        <p:sp>
          <p:nvSpPr>
            <p:cNvPr id="44" name="CuadroTexto 43">
              <a:extLst>
                <a:ext uri="{FF2B5EF4-FFF2-40B4-BE49-F238E27FC236}">
                  <a16:creationId xmlns:a16="http://schemas.microsoft.com/office/drawing/2014/main" id="{62949B11-B632-514D-A42E-FE78DF4B5371}"/>
                </a:ext>
              </a:extLst>
            </p:cNvPr>
            <p:cNvSpPr txBox="1"/>
            <p:nvPr/>
          </p:nvSpPr>
          <p:spPr>
            <a:xfrm>
              <a:off x="4464544" y="3736654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>
                  <a:solidFill>
                    <a:schemeClr val="tx1"/>
                  </a:solidFill>
                </a:rPr>
                <a:t>w</a:t>
              </a:r>
            </a:p>
          </p:txBody>
        </p: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3553ABA7-EC84-6E47-BD7E-85A3BBD77168}"/>
                </a:ext>
              </a:extLst>
            </p:cNvPr>
            <p:cNvSpPr txBox="1"/>
            <p:nvPr/>
          </p:nvSpPr>
          <p:spPr>
            <a:xfrm>
              <a:off x="4482373" y="5116950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>
                  <a:solidFill>
                    <a:schemeClr val="tx1"/>
                  </a:solidFill>
                </a:rPr>
                <a:t>w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521A6C64-5A77-294C-BDCD-5FAADF426E3E}"/>
              </a:ext>
            </a:extLst>
          </p:cNvPr>
          <p:cNvGrpSpPr/>
          <p:nvPr/>
        </p:nvGrpSpPr>
        <p:grpSpPr>
          <a:xfrm>
            <a:off x="1338746" y="2976876"/>
            <a:ext cx="2781005" cy="2324246"/>
            <a:chOff x="1338746" y="2976876"/>
            <a:chExt cx="2781005" cy="2324246"/>
          </a:xfrm>
        </p:grpSpPr>
        <p:sp>
          <p:nvSpPr>
            <p:cNvPr id="19" name="Line 62">
              <a:extLst>
                <a:ext uri="{FF2B5EF4-FFF2-40B4-BE49-F238E27FC236}">
                  <a16:creationId xmlns:a16="http://schemas.microsoft.com/office/drawing/2014/main" id="{4B9F8D42-522A-4B4C-A488-ED5B1C40CE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8746" y="2976876"/>
              <a:ext cx="2753777" cy="1650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20" name="Line 63">
              <a:extLst>
                <a:ext uri="{FF2B5EF4-FFF2-40B4-BE49-F238E27FC236}">
                  <a16:creationId xmlns:a16="http://schemas.microsoft.com/office/drawing/2014/main" id="{C83DC023-A598-664D-AE47-043ABCDC67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98112" y="3164314"/>
              <a:ext cx="2694411" cy="21219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36" name="Line 62">
              <a:extLst>
                <a:ext uri="{FF2B5EF4-FFF2-40B4-BE49-F238E27FC236}">
                  <a16:creationId xmlns:a16="http://schemas.microsoft.com/office/drawing/2014/main" id="{E7D8F491-5E3C-DC48-8D2A-CCC3459FC1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8746" y="3004645"/>
              <a:ext cx="2767391" cy="2274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37" name="Line 63">
              <a:extLst>
                <a:ext uri="{FF2B5EF4-FFF2-40B4-BE49-F238E27FC236}">
                  <a16:creationId xmlns:a16="http://schemas.microsoft.com/office/drawing/2014/main" id="{4EB86016-D2B8-A745-B848-C04F73EBBF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8112" y="5278775"/>
              <a:ext cx="2708025" cy="223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46" name="Line 62">
              <a:extLst>
                <a:ext uri="{FF2B5EF4-FFF2-40B4-BE49-F238E27FC236}">
                  <a16:creationId xmlns:a16="http://schemas.microsoft.com/office/drawing/2014/main" id="{3EAEBA8A-5761-6945-A824-2282C732CE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8112" y="2986721"/>
              <a:ext cx="2673713" cy="9038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47" name="Line 62">
              <a:extLst>
                <a:ext uri="{FF2B5EF4-FFF2-40B4-BE49-F238E27FC236}">
                  <a16:creationId xmlns:a16="http://schemas.microsoft.com/office/drawing/2014/main" id="{2F2F5EF3-D8A1-5C4F-A656-9FDA5DA419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8746" y="2986721"/>
              <a:ext cx="2767391" cy="15621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48" name="Line 62">
              <a:extLst>
                <a:ext uri="{FF2B5EF4-FFF2-40B4-BE49-F238E27FC236}">
                  <a16:creationId xmlns:a16="http://schemas.microsoft.com/office/drawing/2014/main" id="{B8AA2241-83BE-644B-86C8-640642C704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98112" y="4558732"/>
              <a:ext cx="2721639" cy="7423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49" name="Line 62">
              <a:extLst>
                <a:ext uri="{FF2B5EF4-FFF2-40B4-BE49-F238E27FC236}">
                  <a16:creationId xmlns:a16="http://schemas.microsoft.com/office/drawing/2014/main" id="{70A0123B-C6AC-BC42-A222-74A2F3AC6F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46038" y="3935234"/>
              <a:ext cx="2673713" cy="13435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99369174"/>
      </p:ext>
    </p:extLst>
  </p:cSld>
  <p:clrMapOvr>
    <a:masterClrMapping/>
  </p:clrMapOvr>
  <p:transition advTm="11466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685800" y="1185863"/>
            <a:ext cx="80756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9144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985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b="1"/>
              <a:t>Pasos para diseñar una red neuronales:</a:t>
            </a:r>
          </a:p>
          <a:p>
            <a:pPr lvl="1">
              <a:spcBef>
                <a:spcPct val="20000"/>
              </a:spcBef>
              <a:buFont typeface="Arial" charset="0"/>
              <a:buAutoNum type="arabicPeriod"/>
            </a:pPr>
            <a:r>
              <a:rPr lang="es-ES" altLang="es-ES_tradnl" sz="1800"/>
              <a:t>Definir las entradas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1800"/>
              <a:t>Especificar una codificación de los posibles valores de entrada en binario</a:t>
            </a:r>
          </a:p>
          <a:p>
            <a:pPr lvl="1">
              <a:spcBef>
                <a:spcPct val="20000"/>
              </a:spcBef>
              <a:buFont typeface="Arial" charset="0"/>
              <a:buAutoNum type="arabicPeriod"/>
            </a:pPr>
            <a:r>
              <a:rPr lang="es-ES" altLang="es-ES_tradnl" sz="1800"/>
              <a:t>Definir el número de neuronas de salida</a:t>
            </a:r>
          </a:p>
          <a:p>
            <a:pPr lvl="2">
              <a:spcBef>
                <a:spcPct val="20000"/>
              </a:spcBef>
              <a:buFont typeface="Arial" charset="0"/>
              <a:buChar char="•"/>
            </a:pPr>
            <a:r>
              <a:rPr lang="es-ES" altLang="es-ES_tradnl" sz="1800"/>
              <a:t>El número está determinado por la cardinalidad de Y (cantidad de posibles valores de resultados)</a:t>
            </a:r>
          </a:p>
          <a:p>
            <a:pPr lvl="2">
              <a:spcBef>
                <a:spcPct val="20000"/>
              </a:spcBef>
              <a:buFont typeface="Arial" charset="0"/>
              <a:buChar char="•"/>
            </a:pPr>
            <a:r>
              <a:rPr lang="es-ES" altLang="es-ES_tradnl" sz="1800"/>
              <a:t>Cada neurona de salida proporciona 1 bit de salida</a:t>
            </a:r>
          </a:p>
          <a:p>
            <a:pPr lvl="1">
              <a:spcBef>
                <a:spcPct val="20000"/>
              </a:spcBef>
              <a:buFont typeface="Arial" charset="0"/>
              <a:buAutoNum type="arabicPeriod"/>
            </a:pPr>
            <a:r>
              <a:rPr lang="es-ES" altLang="es-ES_tradnl" sz="1800"/>
              <a:t>Crear la red </a:t>
            </a:r>
          </a:p>
          <a:p>
            <a:pPr lvl="2">
              <a:spcBef>
                <a:spcPct val="20000"/>
              </a:spcBef>
              <a:buFont typeface="Arial" charset="0"/>
              <a:buChar char="•"/>
            </a:pPr>
            <a:r>
              <a:rPr lang="es-ES" altLang="es-ES_tradnl" sz="1800"/>
              <a:t>Conectar todas las entradas con todas las neuronas de salida</a:t>
            </a:r>
          </a:p>
          <a:p>
            <a:pPr lvl="1">
              <a:spcBef>
                <a:spcPct val="20000"/>
              </a:spcBef>
              <a:buFont typeface="Arial" charset="0"/>
              <a:buAutoNum type="arabicPeriod"/>
            </a:pPr>
            <a:r>
              <a:rPr lang="es-ES" altLang="es-ES_tradnl" sz="1800"/>
              <a:t>Determinar los sesgos de las neuronas y los pesos de las conexiones.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140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Para muchos problemas / en redes más complejas, </a:t>
            </a:r>
            <a:r>
              <a:rPr lang="es-ES" altLang="es-ES_tradnl" sz="2000">
                <a:solidFill>
                  <a:srgbClr val="FF0000"/>
                </a:solidFill>
              </a:rPr>
              <a:t>determinar los pesos correctos</a:t>
            </a:r>
            <a:r>
              <a:rPr lang="es-ES" altLang="es-ES_tradnl" sz="2000"/>
              <a:t> de forma analítica es </a:t>
            </a:r>
            <a:r>
              <a:rPr lang="es-ES" altLang="es-ES_tradnl" sz="2000">
                <a:solidFill>
                  <a:srgbClr val="FF0000"/>
                </a:solidFill>
              </a:rPr>
              <a:t>imposible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b="1"/>
              <a:t>Alternativa:</a:t>
            </a:r>
            <a:r>
              <a:rPr lang="es-ES" altLang="es-ES_tradnl" sz="2000"/>
              <a:t>     </a:t>
            </a:r>
            <a:r>
              <a:rPr lang="es-ES" altLang="es-ES_tradnl" sz="2000" b="1">
                <a:solidFill>
                  <a:srgbClr val="000090"/>
                </a:solidFill>
              </a:rPr>
              <a:t>Aprender los pesos y los sesgos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642E6CC-B244-2045-92E5-078F6D56FE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>
                <a:ea typeface="MS PGothic" charset="-128"/>
              </a:rPr>
              <a:t>Red de </a:t>
            </a:r>
            <a:r>
              <a:rPr lang="es-ES_tradnl" altLang="es-ES_tradnl" dirty="0" err="1">
                <a:ea typeface="MS PGothic" charset="-128"/>
              </a:rPr>
              <a:t>Perceptrónes</a:t>
            </a:r>
            <a:r>
              <a:rPr lang="es-ES_tradnl" altLang="es-ES_tradnl" dirty="0">
                <a:ea typeface="MS PGothic" charset="-128"/>
              </a:rPr>
              <a:t> de una capa para clasificación</a:t>
            </a:r>
            <a:endParaRPr lang="es-ES" altLang="es-ES_tradnl" dirty="0"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123768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517525" y="1185863"/>
            <a:ext cx="837247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Suponemos un perceptrón de </a:t>
            </a:r>
            <a:r>
              <a:rPr lang="es-ES" altLang="es-ES_tradnl" sz="2000" i="1"/>
              <a:t>n </a:t>
            </a:r>
            <a:r>
              <a:rPr lang="es-ES" altLang="es-ES_tradnl" sz="2000"/>
              <a:t>entradas </a:t>
            </a:r>
            <a:r>
              <a:rPr lang="es-ES" altLang="es-ES_tradnl" sz="2000" i="1"/>
              <a:t>(</a:t>
            </a:r>
            <a:r>
              <a:rPr lang="es-ES_tradnl" altLang="es-ES_tradnl" sz="2000" i="1"/>
              <a:t>x</a:t>
            </a:r>
            <a:r>
              <a:rPr lang="es-ES_tradnl" altLang="es-ES_tradnl" sz="2000" i="1" baseline="-25000"/>
              <a:t>1</a:t>
            </a:r>
            <a:r>
              <a:rPr lang="es-ES_tradnl" altLang="es-ES_tradnl" sz="2000" i="1"/>
              <a:t>,x</a:t>
            </a:r>
            <a:r>
              <a:rPr lang="es-ES_tradnl" altLang="es-ES_tradnl" sz="2000" i="1" baseline="-25000"/>
              <a:t>2</a:t>
            </a:r>
            <a:r>
              <a:rPr lang="es-ES_tradnl" altLang="es-ES_tradnl" sz="2000" i="1"/>
              <a:t>,…,x</a:t>
            </a:r>
            <a:r>
              <a:rPr lang="es-ES_tradnl" altLang="es-ES_tradnl" sz="2000" i="1" baseline="-25000"/>
              <a:t>n</a:t>
            </a:r>
            <a:r>
              <a:rPr lang="es-ES_tradnl" altLang="es-ES_tradnl" sz="2000" i="1"/>
              <a:t>)</a:t>
            </a:r>
            <a:r>
              <a:rPr lang="es-ES_tradnl" altLang="es-ES_tradnl" sz="2000"/>
              <a:t> y una salida </a:t>
            </a:r>
            <a:r>
              <a:rPr lang="es-ES_tradnl" altLang="es-ES_tradnl" sz="2000" i="1"/>
              <a:t>Y</a:t>
            </a:r>
            <a:r>
              <a:rPr lang="es-ES" altLang="es-ES_tradnl" sz="2000"/>
              <a:t>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i="1"/>
              <a:t>x</a:t>
            </a:r>
            <a:r>
              <a:rPr lang="es-ES" altLang="es-ES_tradnl" sz="2000" i="1" baseline="-25000"/>
              <a:t>i</a:t>
            </a:r>
            <a:r>
              <a:rPr lang="es-ES" altLang="es-ES_tradnl" sz="2000"/>
              <a:t> e </a:t>
            </a:r>
            <a:r>
              <a:rPr lang="es-ES" altLang="es-ES_tradnl" sz="2000" i="1"/>
              <a:t>Y</a:t>
            </a:r>
            <a:r>
              <a:rPr lang="es-ES" altLang="es-ES_tradnl" sz="2000"/>
              <a:t> son binarios</a:t>
            </a:r>
            <a:endParaRPr lang="es-ES" altLang="es-ES_tradnl" sz="2000" i="1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Suponiendo un conjunto de </a:t>
            </a:r>
            <a:r>
              <a:rPr lang="es-ES" altLang="es-ES_tradnl" sz="2000" i="1"/>
              <a:t>n</a:t>
            </a:r>
            <a:r>
              <a:rPr lang="es-ES" altLang="es-ES_tradnl" sz="2000"/>
              <a:t> ejemplos de entrenamiento:</a:t>
            </a:r>
          </a:p>
          <a:p>
            <a:pPr lvl="1">
              <a:spcBef>
                <a:spcPct val="20000"/>
              </a:spcBef>
            </a:pPr>
            <a:r>
              <a:rPr lang="es-ES_tradnl" altLang="es-ES_tradnl" sz="1800" i="1"/>
              <a:t>{ (X1,Y1), (X2,Y2), …}</a:t>
            </a:r>
            <a:r>
              <a:rPr lang="es-ES_tradnl" altLang="es-ES_tradnl" sz="1800"/>
              <a:t> con </a:t>
            </a:r>
            <a:r>
              <a:rPr lang="es-ES_tradnl" altLang="es-ES_tradnl" sz="1800" i="1"/>
              <a:t>Xt=(x</a:t>
            </a:r>
            <a:r>
              <a:rPr lang="es-ES_tradnl" altLang="es-ES_tradnl" sz="1800" i="1" baseline="-25000"/>
              <a:t>t1</a:t>
            </a:r>
            <a:r>
              <a:rPr lang="es-ES_tradnl" altLang="es-ES_tradnl" sz="1800" i="1"/>
              <a:t>,x</a:t>
            </a:r>
            <a:r>
              <a:rPr lang="es-ES_tradnl" altLang="es-ES_tradnl" sz="1800" i="1" baseline="-25000"/>
              <a:t>t2</a:t>
            </a:r>
            <a:r>
              <a:rPr lang="es-ES_tradnl" altLang="es-ES_tradnl" sz="1800" i="1"/>
              <a:t>,…,x</a:t>
            </a:r>
            <a:r>
              <a:rPr lang="es-ES_tradnl" altLang="es-ES_tradnl" sz="1800" i="1" baseline="-25000"/>
              <a:t>tn</a:t>
            </a:r>
            <a:r>
              <a:rPr lang="es-ES_tradnl" altLang="es-ES_tradnl" sz="1800" i="1"/>
              <a:t>)</a:t>
            </a:r>
            <a:r>
              <a:rPr lang="es-ES_tradnl" altLang="es-ES_tradnl" sz="1800"/>
              <a:t> e </a:t>
            </a:r>
            <a:r>
              <a:rPr lang="es-ES_tradnl" altLang="es-ES_tradnl" sz="1800" i="1"/>
              <a:t>Yt </a:t>
            </a:r>
            <a:r>
              <a:rPr lang="es-ES" altLang="es-ES_tradnl" sz="1800"/>
              <a:t> {0,1}</a:t>
            </a:r>
            <a:r>
              <a:rPr lang="es-ES_tradnl" altLang="es-ES_tradnl" sz="1800"/>
              <a:t> 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Los ejemplos representan instancias de una función booleana:</a:t>
            </a:r>
            <a:r>
              <a:rPr lang="es-ES_tradnl" altLang="es-ES_tradnl" sz="1800" i="1"/>
              <a:t>f </a:t>
            </a:r>
            <a:r>
              <a:rPr lang="es-ES" altLang="es-ES_tradnl" sz="1800" i="1"/>
              <a:t>(</a:t>
            </a:r>
            <a:r>
              <a:rPr lang="es-ES_tradnl" altLang="es-ES_tradnl" sz="1800" i="1"/>
              <a:t>x</a:t>
            </a:r>
            <a:r>
              <a:rPr lang="es-ES_tradnl" altLang="es-ES_tradnl" sz="1800" i="1" baseline="-25000"/>
              <a:t>1</a:t>
            </a:r>
            <a:r>
              <a:rPr lang="es-ES_tradnl" altLang="es-ES_tradnl" sz="1800" i="1"/>
              <a:t>,x</a:t>
            </a:r>
            <a:r>
              <a:rPr lang="es-ES_tradnl" altLang="es-ES_tradnl" sz="1800" i="1" baseline="-25000"/>
              <a:t>2</a:t>
            </a:r>
            <a:r>
              <a:rPr lang="es-ES_tradnl" altLang="es-ES_tradnl" sz="1800" i="1"/>
              <a:t>,…,x</a:t>
            </a:r>
            <a:r>
              <a:rPr lang="es-ES_tradnl" altLang="es-ES_tradnl" sz="1800" i="1" baseline="-25000"/>
              <a:t>n</a:t>
            </a:r>
            <a:r>
              <a:rPr lang="es-ES_tradnl" altLang="es-ES_tradnl" sz="1800" i="1"/>
              <a:t>)=Y</a:t>
            </a:r>
          </a:p>
          <a:p>
            <a:pPr lvl="1">
              <a:spcBef>
                <a:spcPct val="20000"/>
              </a:spcBef>
            </a:pPr>
            <a:endParaRPr lang="es-ES_tradnl" altLang="es-ES_tradnl" sz="100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/>
              <a:t>Objetivo: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_tradnl" altLang="es-ES_tradnl" sz="1800" b="1"/>
              <a:t>Aprender los pesos </a:t>
            </a:r>
            <a:r>
              <a:rPr lang="es-ES_tradnl" altLang="es-ES_tradnl" sz="1800" b="1" i="1"/>
              <a:t>w</a:t>
            </a:r>
            <a:r>
              <a:rPr lang="es-ES_tradnl" altLang="es-ES_tradnl" sz="1800" b="1" i="1" baseline="-25000"/>
              <a:t>1</a:t>
            </a:r>
            <a:r>
              <a:rPr lang="es-ES_tradnl" altLang="es-ES_tradnl" sz="1800" b="1" i="1"/>
              <a:t>,…,w</a:t>
            </a:r>
            <a:r>
              <a:rPr lang="es-ES_tradnl" altLang="es-ES_tradnl" sz="1800" b="1" i="1" baseline="-25000"/>
              <a:t>n</a:t>
            </a:r>
            <a:r>
              <a:rPr lang="es-ES_tradnl" altLang="es-ES_tradnl" sz="1800" b="1"/>
              <a:t> y el sesgo </a:t>
            </a:r>
            <a:r>
              <a:rPr lang="es-ES_tradnl" altLang="es-ES_tradnl" sz="1800" b="1" i="1"/>
              <a:t>w</a:t>
            </a:r>
            <a:r>
              <a:rPr lang="es-ES_tradnl" altLang="es-ES_tradnl" sz="1800" b="1" i="1" baseline="-25000"/>
              <a:t>0</a:t>
            </a:r>
            <a:r>
              <a:rPr lang="es-ES_tradnl" altLang="es-ES_tradnl" sz="1800" baseline="-25000"/>
              <a:t> </a:t>
            </a:r>
            <a:r>
              <a:rPr lang="es-ES_tradnl" altLang="es-ES_tradnl" sz="1800"/>
              <a:t>de la neurona para que el comportamiento concuerde con los ejemplos (para que implemente la función </a:t>
            </a:r>
            <a:r>
              <a:rPr lang="es-ES_tradnl" altLang="es-ES_tradnl" sz="1800" i="1"/>
              <a:t>f</a:t>
            </a:r>
            <a:r>
              <a:rPr lang="es-ES_tradnl" altLang="es-ES_tradnl" sz="1800"/>
              <a:t>)</a:t>
            </a:r>
            <a:endParaRPr lang="es-ES_tradnl" altLang="es-ES_tradnl" sz="1800" b="1" i="1"/>
          </a:p>
          <a:p>
            <a:pPr lvl="1">
              <a:spcBef>
                <a:spcPct val="20000"/>
              </a:spcBef>
              <a:buFontTx/>
              <a:buChar char="–"/>
            </a:pPr>
            <a:endParaRPr lang="es-ES_tradnl" altLang="es-ES_tradnl" sz="1800"/>
          </a:p>
          <a:p>
            <a:pPr>
              <a:spcBef>
                <a:spcPct val="20000"/>
              </a:spcBef>
            </a:pPr>
            <a:r>
              <a:rPr lang="es-ES_tradnl" altLang="es-ES_tradnl" sz="1800"/>
              <a:t>Nota: En el caso de una red, se aprenden los pesos de cada neurona de forma independiente 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b="1"/>
          </a:p>
        </p:txBody>
      </p:sp>
      <p:sp>
        <p:nvSpPr>
          <p:cNvPr id="33796" name="Oval 35"/>
          <p:cNvSpPr>
            <a:spLocks noChangeArrowheads="1"/>
          </p:cNvSpPr>
          <p:nvPr/>
        </p:nvSpPr>
        <p:spPr bwMode="auto">
          <a:xfrm>
            <a:off x="4791075" y="3379788"/>
            <a:ext cx="655638" cy="647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33797" name="Line 38"/>
          <p:cNvSpPr>
            <a:spLocks noChangeShapeType="1"/>
          </p:cNvSpPr>
          <p:nvPr/>
        </p:nvSpPr>
        <p:spPr bwMode="auto">
          <a:xfrm>
            <a:off x="2787650" y="3695700"/>
            <a:ext cx="639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3798" name="Line 39"/>
          <p:cNvSpPr>
            <a:spLocks noChangeShapeType="1"/>
          </p:cNvSpPr>
          <p:nvPr/>
        </p:nvSpPr>
        <p:spPr bwMode="auto">
          <a:xfrm>
            <a:off x="2787650" y="4249738"/>
            <a:ext cx="639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3799" name="Oval 41"/>
          <p:cNvSpPr>
            <a:spLocks noChangeArrowheads="1"/>
          </p:cNvSpPr>
          <p:nvPr/>
        </p:nvSpPr>
        <p:spPr bwMode="auto">
          <a:xfrm>
            <a:off x="3416300" y="3525838"/>
            <a:ext cx="779463" cy="3460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w</a:t>
            </a:r>
            <a:r>
              <a:rPr lang="es-ES" altLang="es-ES_tradnl" sz="1800" baseline="-25000"/>
              <a:t>1</a:t>
            </a:r>
            <a:endParaRPr lang="es-ES" altLang="es-ES_tradnl" sz="1800"/>
          </a:p>
        </p:txBody>
      </p:sp>
      <p:sp>
        <p:nvSpPr>
          <p:cNvPr id="33800" name="Oval 42"/>
          <p:cNvSpPr>
            <a:spLocks noChangeArrowheads="1"/>
          </p:cNvSpPr>
          <p:nvPr/>
        </p:nvSpPr>
        <p:spPr bwMode="auto">
          <a:xfrm>
            <a:off x="3416300" y="4081463"/>
            <a:ext cx="779463" cy="3286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w</a:t>
            </a:r>
            <a:r>
              <a:rPr lang="es-ES" altLang="es-ES_tradnl" sz="1800" baseline="-25000"/>
              <a:t>n</a:t>
            </a:r>
            <a:endParaRPr lang="es-ES" altLang="es-ES_tradnl" sz="1800"/>
          </a:p>
        </p:txBody>
      </p:sp>
      <p:sp>
        <p:nvSpPr>
          <p:cNvPr id="33801" name="Line 44"/>
          <p:cNvSpPr>
            <a:spLocks noChangeShapeType="1"/>
          </p:cNvSpPr>
          <p:nvPr/>
        </p:nvSpPr>
        <p:spPr bwMode="auto">
          <a:xfrm>
            <a:off x="4195763" y="3678238"/>
            <a:ext cx="627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3802" name="Line 45"/>
          <p:cNvSpPr>
            <a:spLocks noChangeShapeType="1"/>
          </p:cNvSpPr>
          <p:nvPr/>
        </p:nvSpPr>
        <p:spPr bwMode="auto">
          <a:xfrm flipV="1">
            <a:off x="4195763" y="3794125"/>
            <a:ext cx="584200" cy="379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3803" name="Text Box 49"/>
          <p:cNvSpPr txBox="1">
            <a:spLocks noChangeArrowheads="1"/>
          </p:cNvSpPr>
          <p:nvPr/>
        </p:nvSpPr>
        <p:spPr bwMode="auto">
          <a:xfrm>
            <a:off x="2476500" y="4065588"/>
            <a:ext cx="431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n</a:t>
            </a:r>
            <a:endParaRPr lang="es-ES" altLang="es-ES_tradnl" sz="1800" i="1"/>
          </a:p>
        </p:txBody>
      </p:sp>
      <p:sp>
        <p:nvSpPr>
          <p:cNvPr id="33804" name="Text Box 51"/>
          <p:cNvSpPr txBox="1">
            <a:spLocks noChangeArrowheads="1"/>
          </p:cNvSpPr>
          <p:nvPr/>
        </p:nvSpPr>
        <p:spPr bwMode="auto">
          <a:xfrm>
            <a:off x="2484438" y="3478213"/>
            <a:ext cx="361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33805" name="Line 53"/>
          <p:cNvSpPr>
            <a:spLocks noChangeShapeType="1"/>
          </p:cNvSpPr>
          <p:nvPr/>
        </p:nvSpPr>
        <p:spPr bwMode="auto">
          <a:xfrm flipV="1">
            <a:off x="5446713" y="3678238"/>
            <a:ext cx="450850" cy="4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3806" name="Text Box 56"/>
          <p:cNvSpPr txBox="1">
            <a:spLocks noChangeArrowheads="1"/>
          </p:cNvSpPr>
          <p:nvPr/>
        </p:nvSpPr>
        <p:spPr bwMode="auto">
          <a:xfrm>
            <a:off x="5548313" y="331152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</a:p>
        </p:txBody>
      </p:sp>
      <p:sp>
        <p:nvSpPr>
          <p:cNvPr id="33807" name="Oval 41"/>
          <p:cNvSpPr>
            <a:spLocks noChangeArrowheads="1"/>
          </p:cNvSpPr>
          <p:nvPr/>
        </p:nvSpPr>
        <p:spPr bwMode="auto">
          <a:xfrm>
            <a:off x="3416300" y="3054350"/>
            <a:ext cx="779463" cy="33813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w</a:t>
            </a:r>
            <a:r>
              <a:rPr lang="es-ES" altLang="es-ES_tradnl" sz="1800" baseline="-25000"/>
              <a:t>0</a:t>
            </a:r>
            <a:endParaRPr lang="es-ES" altLang="es-ES_tradnl" sz="1800"/>
          </a:p>
        </p:txBody>
      </p:sp>
      <p:sp>
        <p:nvSpPr>
          <p:cNvPr id="33808" name="Line 44"/>
          <p:cNvSpPr>
            <a:spLocks noChangeShapeType="1"/>
          </p:cNvSpPr>
          <p:nvPr/>
        </p:nvSpPr>
        <p:spPr bwMode="auto">
          <a:xfrm>
            <a:off x="4202113" y="3252788"/>
            <a:ext cx="620712" cy="282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2436813" y="3632200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/>
              <a:t>…</a:t>
            </a:r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id="{8E3AE735-A2CA-0F47-8982-3A65305BB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>
                <a:ea typeface="MS PGothic" charset="-128"/>
              </a:rPr>
              <a:t>Aprendizaje de </a:t>
            </a:r>
            <a:r>
              <a:rPr lang="es-ES_tradnl" altLang="es-ES_tradnl" dirty="0" err="1">
                <a:ea typeface="MS PGothic" charset="-128"/>
              </a:rPr>
              <a:t>perceptrónes</a:t>
            </a:r>
            <a:endParaRPr lang="es-ES" altLang="es-ES_tradnl" dirty="0"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1497092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303213" y="1044575"/>
            <a:ext cx="8643937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81000" indent="-3810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817563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_tradnl" altLang="es-ES_tradnl" sz="2000"/>
              <a:t>Algoritmo de aprendizaje:</a:t>
            </a:r>
          </a:p>
          <a:p>
            <a:pPr>
              <a:spcBef>
                <a:spcPct val="20000"/>
              </a:spcBef>
              <a:buFontTx/>
              <a:buAutoNum type="arabicPeriod"/>
            </a:pPr>
            <a:r>
              <a:rPr lang="es-ES_tradnl" altLang="es-ES_tradnl" sz="2000"/>
              <a:t>Inicialización: </a:t>
            </a:r>
            <a:r>
              <a:rPr lang="en-GB" altLang="es-ES_tradnl" sz="2000"/>
              <a:t>Fijar los pesos iniciales </a:t>
            </a:r>
            <a:r>
              <a:rPr lang="en-GB" altLang="es-ES_tradnl" sz="2000" i="1"/>
              <a:t>w</a:t>
            </a:r>
            <a:r>
              <a:rPr lang="en-GB" altLang="es-ES_tradnl" sz="2000" baseline="-25000"/>
              <a:t>1</a:t>
            </a:r>
            <a:r>
              <a:rPr lang="en-GB" altLang="es-ES_tradnl" sz="2000"/>
              <a:t>,…, </a:t>
            </a:r>
            <a:r>
              <a:rPr lang="en-GB" altLang="es-ES_tradnl" sz="2000" i="1"/>
              <a:t>w</a:t>
            </a:r>
            <a:r>
              <a:rPr lang="en-GB" altLang="es-ES_tradnl" sz="2000" i="1" baseline="-25000"/>
              <a:t>n</a:t>
            </a:r>
            <a:r>
              <a:rPr lang="en-GB" altLang="es-ES_tradnl" sz="2000"/>
              <a:t> y el sesgo </a:t>
            </a:r>
            <a:r>
              <a:rPr lang="en-GB" altLang="es-ES_tradnl" sz="2000" i="1"/>
              <a:t>w</a:t>
            </a:r>
            <a:r>
              <a:rPr lang="en-GB" altLang="es-ES_tradnl" sz="2000" baseline="-25000"/>
              <a:t>0</a:t>
            </a:r>
            <a:r>
              <a:rPr lang="en-GB" altLang="es-ES_tradnl" sz="2000"/>
              <a:t> (por ejemplo aleatoriamente en el rango [0.5, 0.5]). </a:t>
            </a:r>
          </a:p>
          <a:p>
            <a:pPr>
              <a:spcBef>
                <a:spcPct val="20000"/>
              </a:spcBef>
              <a:buFontTx/>
              <a:buAutoNum type="arabicPeriod"/>
            </a:pPr>
            <a:r>
              <a:rPr lang="es-ES_tradnl" altLang="es-ES_tradnl" sz="2000"/>
              <a:t>Para todos los ejemplos de entrenamiento </a:t>
            </a:r>
            <a:r>
              <a:rPr lang="es-ES" altLang="es-ES_tradnl" sz="2000" i="1"/>
              <a:t>(</a:t>
            </a:r>
            <a:r>
              <a:rPr lang="es-ES_tradnl" altLang="es-ES_tradnl" sz="2000" i="1"/>
              <a:t>(x</a:t>
            </a:r>
            <a:r>
              <a:rPr lang="es-ES_tradnl" altLang="es-ES_tradnl" sz="2000" i="1" baseline="-25000"/>
              <a:t>t1</a:t>
            </a:r>
            <a:r>
              <a:rPr lang="es-ES_tradnl" altLang="es-ES_tradnl" sz="2000" i="1"/>
              <a:t>,x</a:t>
            </a:r>
            <a:r>
              <a:rPr lang="es-ES_tradnl" altLang="es-ES_tradnl" sz="2000" i="1" baseline="-25000"/>
              <a:t>t2</a:t>
            </a:r>
            <a:r>
              <a:rPr lang="es-ES_tradnl" altLang="es-ES_tradnl" sz="2000" i="1"/>
              <a:t>,…,x</a:t>
            </a:r>
            <a:r>
              <a:rPr lang="es-ES_tradnl" altLang="es-ES_tradnl" sz="2000" i="1" baseline="-25000"/>
              <a:t>tn</a:t>
            </a:r>
            <a:r>
              <a:rPr lang="es-ES_tradnl" altLang="es-ES_tradnl" sz="2000" i="1"/>
              <a:t>),y</a:t>
            </a:r>
            <a:r>
              <a:rPr lang="es-ES_tradnl" altLang="es-ES_tradnl" sz="2000" i="1" baseline="-25000"/>
              <a:t>t</a:t>
            </a:r>
            <a:r>
              <a:rPr lang="es-ES_tradnl" altLang="es-ES_tradnl" sz="2000" i="1"/>
              <a:t>) </a:t>
            </a:r>
            <a:r>
              <a:rPr lang="es-ES_tradnl" altLang="es-ES_tradnl" sz="2000"/>
              <a:t>con </a:t>
            </a:r>
            <a:r>
              <a:rPr lang="es-ES_tradnl" altLang="es-ES_tradnl" sz="2000" i="1"/>
              <a:t>t=1</a:t>
            </a:r>
            <a:r>
              <a:rPr lang="es-ES_tradnl" altLang="es-ES_tradnl" sz="2000"/>
              <a:t> hasta </a:t>
            </a:r>
            <a:r>
              <a:rPr lang="es-ES_tradnl" altLang="es-ES_tradnl" sz="2000" i="1"/>
              <a:t>n</a:t>
            </a:r>
            <a:r>
              <a:rPr lang="es-ES_tradnl" altLang="es-ES_tradnl" sz="2000"/>
              <a:t>:</a:t>
            </a:r>
            <a:endParaRPr lang="es-ES_tradnl" altLang="es-ES_tradnl" sz="2000" i="1"/>
          </a:p>
          <a:p>
            <a:pPr lvl="1">
              <a:spcBef>
                <a:spcPct val="20000"/>
              </a:spcBef>
              <a:buFont typeface="Arial" charset="0"/>
              <a:buAutoNum type="alphaLcParenR"/>
            </a:pPr>
            <a:r>
              <a:rPr lang="es-ES" altLang="es-ES_tradnl" sz="1800"/>
              <a:t>Clasificar las entradas </a:t>
            </a:r>
            <a:r>
              <a:rPr lang="es-ES_tradnl" altLang="es-ES_tradnl" sz="1800" i="1"/>
              <a:t>(x</a:t>
            </a:r>
            <a:r>
              <a:rPr lang="es-ES_tradnl" altLang="es-ES_tradnl" sz="1800" i="1" baseline="-25000"/>
              <a:t>t1</a:t>
            </a:r>
            <a:r>
              <a:rPr lang="es-ES_tradnl" altLang="es-ES_tradnl" sz="1800" i="1"/>
              <a:t>,x</a:t>
            </a:r>
            <a:r>
              <a:rPr lang="es-ES_tradnl" altLang="es-ES_tradnl" sz="1800" i="1" baseline="-25000"/>
              <a:t>t2</a:t>
            </a:r>
            <a:r>
              <a:rPr lang="es-ES_tradnl" altLang="es-ES_tradnl" sz="1800" i="1"/>
              <a:t>,…,x</a:t>
            </a:r>
            <a:r>
              <a:rPr lang="es-ES_tradnl" altLang="es-ES_tradnl" sz="1800" i="1" baseline="-25000"/>
              <a:t>tn</a:t>
            </a:r>
            <a:r>
              <a:rPr lang="es-ES_tradnl" altLang="es-ES_tradnl" sz="1800" i="1"/>
              <a:t>) </a:t>
            </a:r>
            <a:r>
              <a:rPr lang="es-ES_tradnl" altLang="es-ES_tradnl" sz="1800"/>
              <a:t>con la red actual </a:t>
            </a:r>
            <a:endParaRPr lang="es-ES" altLang="es-ES_tradnl" sz="1800"/>
          </a:p>
          <a:p>
            <a:pPr lvl="1">
              <a:spcBef>
                <a:spcPct val="20000"/>
              </a:spcBef>
              <a:buFontTx/>
              <a:buAutoNum type="alphaLcParenR"/>
            </a:pPr>
            <a:r>
              <a:rPr lang="es-ES_tradnl" altLang="es-ES_tradnl" sz="1800"/>
              <a:t>Comparar el resultado obtenido con el valor deseado (</a:t>
            </a:r>
            <a:r>
              <a:rPr lang="es-ES_tradnl" altLang="es-ES_tradnl" sz="1800" i="1"/>
              <a:t>y</a:t>
            </a:r>
            <a:r>
              <a:rPr lang="es-ES_tradnl" altLang="es-ES_tradnl" sz="1800" i="1" baseline="-25000"/>
              <a:t>t</a:t>
            </a:r>
            <a:r>
              <a:rPr lang="es-ES_tradnl" altLang="es-ES_tradnl" sz="1800"/>
              <a:t>)</a:t>
            </a:r>
            <a:endParaRPr lang="es-ES_tradnl" altLang="es-ES_tradnl" sz="1800" i="1" baseline="-25000"/>
          </a:p>
          <a:p>
            <a:pPr lvl="1">
              <a:spcBef>
                <a:spcPct val="20000"/>
              </a:spcBef>
              <a:buFontTx/>
              <a:buAutoNum type="alphaLcParenR"/>
            </a:pPr>
            <a:r>
              <a:rPr lang="es-ES_tradnl" altLang="es-ES_tradnl" sz="1800"/>
              <a:t>Si hay diferencias, calcular un ajuste </a:t>
            </a:r>
            <a:r>
              <a:rPr lang="es-ES" altLang="es-ES_tradnl" sz="1800"/>
              <a:t>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i</a:t>
            </a:r>
            <a:r>
              <a:rPr lang="es-ES_tradnl" altLang="es-ES_tradnl" sz="1800"/>
              <a:t> de los pesos (y sesgo) para reducir estas diferencias</a:t>
            </a:r>
          </a:p>
          <a:p>
            <a:pPr lvl="1">
              <a:spcBef>
                <a:spcPct val="20000"/>
              </a:spcBef>
              <a:buFont typeface="Arial" charset="0"/>
              <a:buAutoNum type="alphaLcParenR" startAt="4"/>
            </a:pPr>
            <a:r>
              <a:rPr lang="es-ES" altLang="es-ES_tradnl" sz="1800"/>
              <a:t>Actualizar los pesos para el siguiente ejemplo  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(t+1) = 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(t) + </a:t>
            </a:r>
            <a:r>
              <a:rPr lang="es-ES" altLang="es-ES_tradnl" sz="1800"/>
              <a:t>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i</a:t>
            </a:r>
            <a:endParaRPr lang="es-ES_tradnl" altLang="es-ES_tradnl" sz="1800"/>
          </a:p>
          <a:p>
            <a:pPr>
              <a:spcBef>
                <a:spcPct val="20000"/>
              </a:spcBef>
              <a:buFontTx/>
              <a:buAutoNum type="arabicPeriod"/>
            </a:pPr>
            <a:r>
              <a:rPr lang="es-ES" altLang="es-ES_tradnl" sz="2000"/>
              <a:t>Repite el paso 2 con todos los ejemplos hasta un determinado criterio de convergencia</a:t>
            </a:r>
          </a:p>
          <a:p>
            <a:pPr>
              <a:spcBef>
                <a:spcPct val="20000"/>
              </a:spcBef>
            </a:pPr>
            <a:endParaRPr lang="es-ES" altLang="es-ES_tradnl" sz="1600"/>
          </a:p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es-ES" altLang="es-ES_tradnl" sz="2000"/>
              <a:t>El paso de todos los ejemplos se suele llamar </a:t>
            </a:r>
            <a:r>
              <a:rPr lang="es-ES" altLang="en-GB" sz="2000"/>
              <a:t>“</a:t>
            </a:r>
            <a:r>
              <a:rPr lang="es-ES" altLang="ja-JP" sz="2000"/>
              <a:t>época</a:t>
            </a:r>
            <a:r>
              <a:rPr lang="es-ES" altLang="en-GB" sz="2000"/>
              <a:t>”</a:t>
            </a:r>
            <a:endParaRPr lang="es-ES" altLang="ja-JP" sz="2000"/>
          </a:p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es-ES" altLang="es-ES_tradnl" sz="2000"/>
              <a:t>Un criterio de convergencia habitual:</a:t>
            </a:r>
          </a:p>
          <a:p>
            <a:pPr lvl="1">
              <a:spcBef>
                <a:spcPct val="20000"/>
              </a:spcBef>
              <a:buFont typeface="Arial" charset="0"/>
              <a:buChar char="•"/>
            </a:pPr>
            <a:r>
              <a:rPr lang="es-ES" altLang="es-ES_tradnl" sz="2000"/>
              <a:t>el número de errores en los ejemplos es menor que un determinado umbral</a:t>
            </a:r>
          </a:p>
        </p:txBody>
      </p:sp>
      <p:grpSp>
        <p:nvGrpSpPr>
          <p:cNvPr id="16" name="Agrupar 15"/>
          <p:cNvGrpSpPr>
            <a:grpSpLocks/>
          </p:cNvGrpSpPr>
          <p:nvPr/>
        </p:nvGrpSpPr>
        <p:grpSpPr bwMode="auto">
          <a:xfrm>
            <a:off x="5918200" y="4516438"/>
            <a:ext cx="3109913" cy="831850"/>
            <a:chOff x="5918159" y="4516963"/>
            <a:chExt cx="3109785" cy="830997"/>
          </a:xfrm>
        </p:grpSpPr>
        <p:grpSp>
          <p:nvGrpSpPr>
            <p:cNvPr id="35845" name="Agrupar 4"/>
            <p:cNvGrpSpPr>
              <a:grpSpLocks/>
            </p:cNvGrpSpPr>
            <p:nvPr/>
          </p:nvGrpSpPr>
          <p:grpSpPr bwMode="auto">
            <a:xfrm>
              <a:off x="6667101" y="4516963"/>
              <a:ext cx="2360843" cy="830997"/>
              <a:chOff x="6667101" y="4516963"/>
              <a:chExt cx="2360843" cy="830997"/>
            </a:xfrm>
          </p:grpSpPr>
          <p:sp>
            <p:nvSpPr>
              <p:cNvPr id="35847" name="AutoShape 1"/>
              <p:cNvSpPr>
                <a:spLocks noChangeArrowheads="1"/>
              </p:cNvSpPr>
              <p:nvPr/>
            </p:nvSpPr>
            <p:spPr bwMode="auto">
              <a:xfrm>
                <a:off x="6667101" y="4516963"/>
                <a:ext cx="2352651" cy="766716"/>
              </a:xfrm>
              <a:prstGeom prst="roundRect">
                <a:avLst>
                  <a:gd name="adj" fmla="val 16667"/>
                </a:avLst>
              </a:prstGeom>
              <a:solidFill>
                <a:srgbClr val="FFCCCC"/>
              </a:solidFill>
              <a:ln w="126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eaLnBrk="1" hangingPunct="1">
                  <a:buClr>
                    <a:srgbClr val="000000"/>
                  </a:buClr>
                  <a:buSzPct val="100000"/>
                  <a:buFont typeface="Times New Roman" charset="0"/>
                  <a:buNone/>
                </a:pPr>
                <a:endParaRPr lang="es-ES" altLang="es-ES_tradnl"/>
              </a:p>
            </p:txBody>
          </p:sp>
          <p:sp>
            <p:nvSpPr>
              <p:cNvPr id="4" name="CuadroTexto 3"/>
              <p:cNvSpPr txBox="1"/>
              <p:nvPr/>
            </p:nvSpPr>
            <p:spPr>
              <a:xfrm>
                <a:off x="6837284" y="4516963"/>
                <a:ext cx="2190660" cy="83099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GB" dirty="0" err="1">
                    <a:solidFill>
                      <a:schemeClr val="accent2">
                        <a:lumMod val="50000"/>
                      </a:schemeClr>
                    </a:solidFill>
                    <a:ea typeface="MS PGothic" charset="0"/>
                    <a:cs typeface="MS PGothic" charset="0"/>
                    <a:sym typeface="Symbol" charset="0"/>
                  </a:rPr>
                  <a:t>Veremos</a:t>
                </a:r>
                <a:r>
                  <a:rPr lang="en-GB" dirty="0">
                    <a:solidFill>
                      <a:schemeClr val="accent2">
                        <a:lumMod val="50000"/>
                      </a:schemeClr>
                    </a:solidFill>
                    <a:ea typeface="MS PGothic" charset="0"/>
                    <a:cs typeface="MS PGothic" charset="0"/>
                    <a:sym typeface="Symbol" charset="0"/>
                  </a:rPr>
                  <a:t> el </a:t>
                </a:r>
                <a:r>
                  <a:rPr lang="en-GB" dirty="0" err="1">
                    <a:solidFill>
                      <a:schemeClr val="accent2">
                        <a:lumMod val="50000"/>
                      </a:schemeClr>
                    </a:solidFill>
                    <a:ea typeface="MS PGothic" charset="0"/>
                    <a:cs typeface="MS PGothic" charset="0"/>
                    <a:sym typeface="Symbol" charset="0"/>
                  </a:rPr>
                  <a:t>paso</a:t>
                </a:r>
                <a:r>
                  <a:rPr lang="en-GB" dirty="0">
                    <a:solidFill>
                      <a:schemeClr val="accent2">
                        <a:lumMod val="50000"/>
                      </a:schemeClr>
                    </a:solidFill>
                    <a:ea typeface="MS PGothic" charset="0"/>
                    <a:cs typeface="MS PGothic" charset="0"/>
                    <a:sym typeface="Symbol" charset="0"/>
                  </a:rPr>
                  <a:t> 2 en </a:t>
                </a:r>
                <a:r>
                  <a:rPr lang="en-GB" dirty="0" err="1">
                    <a:solidFill>
                      <a:schemeClr val="accent2">
                        <a:lumMod val="50000"/>
                      </a:schemeClr>
                    </a:solidFill>
                    <a:ea typeface="MS PGothic" charset="0"/>
                    <a:cs typeface="MS PGothic" charset="0"/>
                    <a:sym typeface="Symbol" charset="0"/>
                  </a:rPr>
                  <a:t>detalle</a:t>
                </a:r>
                <a:endParaRPr lang="en-GB" dirty="0">
                  <a:solidFill>
                    <a:schemeClr val="accent2">
                      <a:lumMod val="50000"/>
                    </a:schemeClr>
                  </a:solidFill>
                  <a:ea typeface="MS PGothic" charset="0"/>
                  <a:cs typeface="MS PGothic" charset="0"/>
                  <a:sym typeface="Symbol" charset="0"/>
                </a:endParaRPr>
              </a:p>
            </p:txBody>
          </p:sp>
        </p:grpSp>
        <p:cxnSp>
          <p:nvCxnSpPr>
            <p:cNvPr id="35846" name="Conector recto de flecha 9"/>
            <p:cNvCxnSpPr>
              <a:cxnSpLocks noChangeShapeType="1"/>
            </p:cNvCxnSpPr>
            <p:nvPr/>
          </p:nvCxnSpPr>
          <p:spPr bwMode="auto">
            <a:xfrm>
              <a:off x="5918159" y="4900321"/>
              <a:ext cx="748942" cy="0"/>
            </a:xfrm>
            <a:prstGeom prst="straightConnector1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" name="Rectangle 2">
            <a:extLst>
              <a:ext uri="{FF2B5EF4-FFF2-40B4-BE49-F238E27FC236}">
                <a16:creationId xmlns:a16="http://schemas.microsoft.com/office/drawing/2014/main" id="{D12F4890-A0A7-8543-AD5E-2DA02AC150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>
                <a:ea typeface="MS PGothic" charset="-128"/>
              </a:rPr>
              <a:t>Aprendizaje de </a:t>
            </a:r>
            <a:r>
              <a:rPr lang="es-ES_tradnl" altLang="es-ES_tradnl" dirty="0" err="1">
                <a:ea typeface="MS PGothic" charset="-128"/>
              </a:rPr>
              <a:t>perceptrónes</a:t>
            </a:r>
            <a:endParaRPr lang="es-ES" altLang="es-ES_tradnl" dirty="0"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20727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307975" y="852488"/>
            <a:ext cx="8453438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Paso 2: en la iteración </a:t>
            </a:r>
            <a:r>
              <a:rPr lang="es-ES" altLang="es-ES_tradnl" sz="2000" i="1"/>
              <a:t>t</a:t>
            </a:r>
            <a:r>
              <a:rPr lang="es-ES" altLang="es-ES_tradnl" sz="2000"/>
              <a:t> con ejemplo de entrenamiento </a:t>
            </a:r>
            <a:r>
              <a:rPr lang="es-ES" altLang="es-ES_tradnl" sz="2000" i="1"/>
              <a:t>(</a:t>
            </a:r>
            <a:r>
              <a:rPr lang="es-ES_tradnl" altLang="es-ES_tradnl" sz="2000" i="1"/>
              <a:t>(x</a:t>
            </a:r>
            <a:r>
              <a:rPr lang="es-ES_tradnl" altLang="es-ES_tradnl" sz="2000" i="1" baseline="-25000"/>
              <a:t>t1</a:t>
            </a:r>
            <a:r>
              <a:rPr lang="es-ES_tradnl" altLang="es-ES_tradnl" sz="2000" i="1"/>
              <a:t>,x</a:t>
            </a:r>
            <a:r>
              <a:rPr lang="es-ES_tradnl" altLang="es-ES_tradnl" sz="2000" i="1" baseline="-25000"/>
              <a:t>t2</a:t>
            </a:r>
            <a:r>
              <a:rPr lang="es-ES_tradnl" altLang="es-ES_tradnl" sz="2000" i="1"/>
              <a:t>,…,x</a:t>
            </a:r>
            <a:r>
              <a:rPr lang="es-ES_tradnl" altLang="es-ES_tradnl" sz="2000" i="1" baseline="-25000"/>
              <a:t>tn</a:t>
            </a:r>
            <a:r>
              <a:rPr lang="es-ES_tradnl" altLang="es-ES_tradnl" sz="2000" i="1"/>
              <a:t>),yt) </a:t>
            </a:r>
            <a:endParaRPr lang="es-ES" altLang="es-ES_tradnl" sz="2000"/>
          </a:p>
        </p:txBody>
      </p:sp>
      <p:sp>
        <p:nvSpPr>
          <p:cNvPr id="872470" name="Rectangle 22"/>
          <p:cNvSpPr>
            <a:spLocks noChangeArrowheads="1"/>
          </p:cNvSpPr>
          <p:nvPr/>
        </p:nvSpPr>
        <p:spPr bwMode="auto">
          <a:xfrm>
            <a:off x="307975" y="1200150"/>
            <a:ext cx="845343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817563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lvl="1">
              <a:spcBef>
                <a:spcPct val="20000"/>
              </a:spcBef>
              <a:buFont typeface="Arial" charset="0"/>
              <a:buAutoNum type="alphaLcParenR"/>
            </a:pPr>
            <a:r>
              <a:rPr lang="es-ES" altLang="es-ES_tradnl" sz="1800"/>
              <a:t>Clasificar el ejemplo </a:t>
            </a:r>
            <a:r>
              <a:rPr lang="es-ES_tradnl" altLang="es-ES_tradnl" sz="1800" i="1"/>
              <a:t>(x</a:t>
            </a:r>
            <a:r>
              <a:rPr lang="es-ES_tradnl" altLang="es-ES_tradnl" sz="1800" i="1" baseline="-25000"/>
              <a:t>t1</a:t>
            </a:r>
            <a:r>
              <a:rPr lang="es-ES_tradnl" altLang="es-ES_tradnl" sz="1800" i="1"/>
              <a:t>,x</a:t>
            </a:r>
            <a:r>
              <a:rPr lang="es-ES_tradnl" altLang="es-ES_tradnl" sz="1800" i="1" baseline="-25000"/>
              <a:t>t2</a:t>
            </a:r>
            <a:r>
              <a:rPr lang="es-ES_tradnl" altLang="es-ES_tradnl" sz="1800" i="1"/>
              <a:t>,…,x</a:t>
            </a:r>
            <a:r>
              <a:rPr lang="es-ES_tradnl" altLang="es-ES_tradnl" sz="1800" i="1" baseline="-25000"/>
              <a:t>tn</a:t>
            </a:r>
            <a:r>
              <a:rPr lang="es-ES_tradnl" altLang="es-ES_tradnl" sz="1800" i="1"/>
              <a:t>) </a:t>
            </a:r>
            <a:r>
              <a:rPr lang="es-ES_tradnl" altLang="es-ES_tradnl" sz="1800"/>
              <a:t>con el perceptrón:</a:t>
            </a:r>
            <a:endParaRPr lang="es-ES" altLang="es-ES_tradnl" sz="1800"/>
          </a:p>
        </p:txBody>
      </p:sp>
      <p:sp>
        <p:nvSpPr>
          <p:cNvPr id="872471" name="Rectangle 23"/>
          <p:cNvSpPr>
            <a:spLocks noChangeArrowheads="1"/>
          </p:cNvSpPr>
          <p:nvPr/>
        </p:nvSpPr>
        <p:spPr bwMode="auto">
          <a:xfrm>
            <a:off x="307975" y="2543175"/>
            <a:ext cx="8453438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817563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255713" indent="-3048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lvl="1">
              <a:spcBef>
                <a:spcPct val="20000"/>
              </a:spcBef>
              <a:buFont typeface="Arial" charset="0"/>
              <a:buAutoNum type="alphaLcParenR" startAt="3"/>
            </a:pPr>
            <a:r>
              <a:rPr lang="es-ES" altLang="es-ES_tradnl" sz="1800" dirty="0"/>
              <a:t>Calcular la corrección de los pesos con la </a:t>
            </a:r>
            <a:r>
              <a:rPr lang="es-ES" altLang="es-ES_tradnl" sz="1800" b="1" dirty="0"/>
              <a:t>regla delta</a:t>
            </a:r>
            <a:r>
              <a:rPr lang="es-ES" altLang="es-ES_tradnl" sz="1800" dirty="0"/>
              <a:t>: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1600" dirty="0"/>
              <a:t> </a:t>
            </a:r>
            <a:r>
              <a:rPr lang="es-ES" altLang="es-ES_tradnl" sz="1600" b="1" dirty="0"/>
              <a:t></a:t>
            </a:r>
            <a:r>
              <a:rPr lang="es-ES" altLang="es-ES_tradnl" sz="1600" b="1" i="1" dirty="0" err="1"/>
              <a:t>w</a:t>
            </a:r>
            <a:r>
              <a:rPr lang="es-ES" altLang="es-ES_tradnl" sz="1600" b="1" i="1" baseline="-25000" dirty="0" err="1"/>
              <a:t>i</a:t>
            </a:r>
            <a:r>
              <a:rPr lang="es-ES" altLang="es-ES_tradnl" sz="1600" b="1" i="1" dirty="0"/>
              <a:t>=  </a:t>
            </a:r>
            <a:r>
              <a:rPr lang="es-ES" altLang="es-ES_tradnl" sz="1600" b="1" i="1" dirty="0" err="1"/>
              <a:t>x</a:t>
            </a:r>
            <a:r>
              <a:rPr lang="es-ES" altLang="es-ES_tradnl" sz="1600" b="1" i="1" baseline="-25000" dirty="0" err="1"/>
              <a:t>ti</a:t>
            </a:r>
            <a:r>
              <a:rPr lang="es-ES" altLang="es-ES_tradnl" sz="1600" b="1" i="1" dirty="0"/>
              <a:t>  e(t) </a:t>
            </a:r>
            <a:r>
              <a:rPr lang="es-ES" altLang="es-ES_tradnl" sz="1600" dirty="0"/>
              <a:t>, para</a:t>
            </a:r>
            <a:r>
              <a:rPr lang="es-ES" altLang="es-ES_tradnl" sz="1600" b="1" i="1" dirty="0"/>
              <a:t> </a:t>
            </a:r>
            <a:r>
              <a:rPr lang="es-ES" altLang="es-ES_tradnl" sz="1600" i="1" dirty="0"/>
              <a:t>i=1,…n   </a:t>
            </a:r>
            <a:r>
              <a:rPr lang="es-ES" altLang="es-ES_tradnl" sz="1600" dirty="0"/>
              <a:t>( es una constante de aprendizaje)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1600" b="1" dirty="0"/>
              <a:t></a:t>
            </a:r>
            <a:r>
              <a:rPr lang="es-ES" altLang="es-ES_tradnl" sz="1600" b="1" i="1" dirty="0"/>
              <a:t>w</a:t>
            </a:r>
            <a:r>
              <a:rPr lang="es-ES" altLang="es-ES_tradnl" sz="1600" b="1" i="1" baseline="-25000" dirty="0"/>
              <a:t>0</a:t>
            </a:r>
            <a:r>
              <a:rPr lang="es-ES" altLang="es-ES_tradnl" sz="1600" b="1" i="1" dirty="0"/>
              <a:t>=  e(t) </a:t>
            </a:r>
            <a:r>
              <a:rPr lang="es-ES" altLang="es-ES_tradnl" sz="1600" dirty="0"/>
              <a:t>, para el </a:t>
            </a:r>
            <a:r>
              <a:rPr lang="es-ES" altLang="es-ES_tradnl" sz="1600" dirty="0" err="1"/>
              <a:t>sego</a:t>
            </a:r>
            <a:r>
              <a:rPr lang="es-ES" altLang="es-ES_tradnl" sz="1600" dirty="0"/>
              <a:t> </a:t>
            </a:r>
            <a:r>
              <a:rPr lang="es-ES" altLang="es-ES_tradnl" sz="1600" i="1" dirty="0"/>
              <a:t>w</a:t>
            </a:r>
            <a:r>
              <a:rPr lang="es-ES" altLang="es-ES_tradnl" sz="1600" i="1" baseline="-25000" dirty="0"/>
              <a:t>0</a:t>
            </a:r>
            <a:r>
              <a:rPr lang="es-ES" altLang="es-ES_tradnl" sz="1600" baseline="-25000" dirty="0"/>
              <a:t>,</a:t>
            </a:r>
            <a:r>
              <a:rPr lang="es-ES" altLang="es-ES_tradnl" sz="1600" dirty="0"/>
              <a:t>, es decir, se trata como un peso con entrada constante 1 </a:t>
            </a:r>
          </a:p>
        </p:txBody>
      </p:sp>
      <p:sp>
        <p:nvSpPr>
          <p:cNvPr id="872472" name="Rectangle 24"/>
          <p:cNvSpPr>
            <a:spLocks noChangeArrowheads="1"/>
          </p:cNvSpPr>
          <p:nvPr/>
        </p:nvSpPr>
        <p:spPr bwMode="auto">
          <a:xfrm>
            <a:off x="307975" y="1514475"/>
            <a:ext cx="845343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79513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lvl="2">
              <a:spcBef>
                <a:spcPct val="20000"/>
              </a:spcBef>
              <a:buFontTx/>
              <a:buChar char="•"/>
            </a:pPr>
            <a:r>
              <a:rPr lang="es-ES_tradnl" altLang="es-ES_tradnl" sz="1600"/>
              <a:t>se obtiene el valor de clasificación actual </a:t>
            </a:r>
            <a:r>
              <a:rPr lang="es-ES_tradnl" altLang="es-ES_tradnl" sz="1600" i="1"/>
              <a:t>yt</a:t>
            </a:r>
            <a:r>
              <a:rPr lang="es-ES_tradnl" altLang="es-ES_tradnl" sz="1600" i="1" baseline="-25000"/>
              <a:t>actual</a:t>
            </a:r>
            <a:endParaRPr lang="es-ES" altLang="es-ES_tradnl" sz="1600"/>
          </a:p>
        </p:txBody>
      </p:sp>
      <p:sp>
        <p:nvSpPr>
          <p:cNvPr id="872473" name="Rectangle 25"/>
          <p:cNvSpPr>
            <a:spLocks noChangeArrowheads="1"/>
          </p:cNvSpPr>
          <p:nvPr/>
        </p:nvSpPr>
        <p:spPr bwMode="auto">
          <a:xfrm>
            <a:off x="307975" y="1858963"/>
            <a:ext cx="8453438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817563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lvl="1">
              <a:spcBef>
                <a:spcPct val="20000"/>
              </a:spcBef>
              <a:buFont typeface="Arial" charset="0"/>
              <a:buAutoNum type="alphaLcParenR" startAt="2"/>
            </a:pPr>
            <a:r>
              <a:rPr lang="es-ES_tradnl" altLang="es-ES_tradnl" sz="1800"/>
              <a:t>Compara el valor actual con el valor deseado:</a:t>
            </a:r>
            <a:endParaRPr lang="es-ES" altLang="es-ES_tradnl" sz="1800"/>
          </a:p>
        </p:txBody>
      </p:sp>
      <p:sp>
        <p:nvSpPr>
          <p:cNvPr id="872474" name="Rectangle 26"/>
          <p:cNvSpPr>
            <a:spLocks noChangeArrowheads="1"/>
          </p:cNvSpPr>
          <p:nvPr/>
        </p:nvSpPr>
        <p:spPr bwMode="auto">
          <a:xfrm>
            <a:off x="307975" y="2216150"/>
            <a:ext cx="8453438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255713" indent="-3048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lvl="2">
              <a:spcBef>
                <a:spcPct val="20000"/>
              </a:spcBef>
              <a:buFontTx/>
              <a:buChar char="•"/>
            </a:pPr>
            <a:r>
              <a:rPr lang="es-ES_tradnl" altLang="es-ES_tradnl" sz="1600" dirty="0"/>
              <a:t>Calcular el Er</a:t>
            </a:r>
            <a:r>
              <a:rPr lang="es-ES" altLang="es-ES_tradnl" sz="1600" dirty="0" err="1"/>
              <a:t>ror</a:t>
            </a:r>
            <a:r>
              <a:rPr lang="es-ES" altLang="es-ES_tradnl" sz="1600" dirty="0"/>
              <a:t>:  </a:t>
            </a:r>
            <a:r>
              <a:rPr lang="es-ES" altLang="es-ES_tradnl" sz="1600" b="1" i="1" dirty="0"/>
              <a:t>e(t)= </a:t>
            </a:r>
            <a:r>
              <a:rPr lang="es-ES_tradnl" altLang="es-ES_tradnl" sz="1600" b="1" i="1" dirty="0" err="1"/>
              <a:t>y</a:t>
            </a:r>
            <a:r>
              <a:rPr lang="es-ES_tradnl" altLang="es-ES_tradnl" sz="1600" b="1" i="1" baseline="-25000" dirty="0" err="1"/>
              <a:t>t</a:t>
            </a:r>
            <a:r>
              <a:rPr lang="es-ES_tradnl" altLang="es-ES_tradnl" sz="1600" b="1" i="1" dirty="0"/>
              <a:t>- </a:t>
            </a:r>
            <a:r>
              <a:rPr lang="es-ES_tradnl" altLang="es-ES_tradnl" sz="1600" b="1" i="1" dirty="0" err="1"/>
              <a:t>y_actual</a:t>
            </a:r>
            <a:r>
              <a:rPr lang="es-ES_tradnl" altLang="es-ES_tradnl" sz="1600" b="1" i="1" baseline="-25000" dirty="0" err="1"/>
              <a:t>t</a:t>
            </a:r>
            <a:endParaRPr lang="es-ES" altLang="es-ES_tradnl" sz="1600" baseline="-25000" dirty="0"/>
          </a:p>
        </p:txBody>
      </p:sp>
      <p:sp>
        <p:nvSpPr>
          <p:cNvPr id="872475" name="Text Box 27"/>
          <p:cNvSpPr txBox="1">
            <a:spLocks noChangeArrowheads="1"/>
          </p:cNvSpPr>
          <p:nvPr/>
        </p:nvSpPr>
        <p:spPr bwMode="auto">
          <a:xfrm>
            <a:off x="55563" y="4543425"/>
            <a:ext cx="29257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/>
            <a:r>
              <a:rPr lang="es-ES_tradnl" altLang="es-ES_tradnl" sz="2000" i="1">
                <a:solidFill>
                  <a:srgbClr val="990000"/>
                </a:solidFill>
              </a:rPr>
              <a:t>Ejemplo t </a:t>
            </a:r>
            <a:r>
              <a:rPr lang="es-ES" altLang="es-ES_tradnl" sz="2000" i="1">
                <a:solidFill>
                  <a:srgbClr val="990000"/>
                </a:solidFill>
              </a:rPr>
              <a:t>(</a:t>
            </a:r>
            <a:r>
              <a:rPr lang="es-ES_tradnl" altLang="es-ES_tradnl" sz="2000" i="1">
                <a:solidFill>
                  <a:srgbClr val="990000"/>
                </a:solidFill>
              </a:rPr>
              <a:t>(x</a:t>
            </a:r>
            <a:r>
              <a:rPr lang="es-ES_tradnl" altLang="es-ES_tradnl" sz="2000" i="1" baseline="-25000">
                <a:solidFill>
                  <a:srgbClr val="990000"/>
                </a:solidFill>
              </a:rPr>
              <a:t>t1</a:t>
            </a:r>
            <a:r>
              <a:rPr lang="es-ES_tradnl" altLang="es-ES_tradnl" sz="2000" i="1">
                <a:solidFill>
                  <a:srgbClr val="990000"/>
                </a:solidFill>
              </a:rPr>
              <a:t>,…,x</a:t>
            </a:r>
            <a:r>
              <a:rPr lang="es-ES_tradnl" altLang="es-ES_tradnl" sz="2000" i="1" baseline="-25000">
                <a:solidFill>
                  <a:srgbClr val="990000"/>
                </a:solidFill>
              </a:rPr>
              <a:t>tn</a:t>
            </a:r>
            <a:r>
              <a:rPr lang="es-ES_tradnl" altLang="es-ES_tradnl" sz="2000" i="1">
                <a:solidFill>
                  <a:srgbClr val="990000"/>
                </a:solidFill>
              </a:rPr>
              <a:t>),y</a:t>
            </a:r>
            <a:r>
              <a:rPr lang="es-ES_tradnl" altLang="es-ES_tradnl" sz="2000" i="1" baseline="-25000">
                <a:solidFill>
                  <a:srgbClr val="990000"/>
                </a:solidFill>
              </a:rPr>
              <a:t>t</a:t>
            </a:r>
            <a:r>
              <a:rPr lang="es-ES_tradnl" altLang="es-ES_tradnl" sz="2000" i="1">
                <a:solidFill>
                  <a:srgbClr val="990000"/>
                </a:solidFill>
              </a:rPr>
              <a:t>)</a:t>
            </a:r>
            <a:r>
              <a:rPr lang="es-ES_tradnl" altLang="es-ES_tradnl" sz="2000"/>
              <a:t> </a:t>
            </a:r>
            <a:r>
              <a:rPr lang="es-ES_tradnl" altLang="es-ES_tradnl" sz="2000" i="1">
                <a:solidFill>
                  <a:srgbClr val="990000"/>
                </a:solidFill>
              </a:rPr>
              <a:t>:</a:t>
            </a:r>
          </a:p>
          <a:p>
            <a:pPr algn="ctr"/>
            <a:r>
              <a:rPr lang="es-ES_tradnl" altLang="es-ES_tradnl" sz="2000" i="1">
                <a:solidFill>
                  <a:srgbClr val="990000"/>
                </a:solidFill>
              </a:rPr>
              <a:t>x</a:t>
            </a:r>
            <a:r>
              <a:rPr lang="es-ES_tradnl" altLang="es-ES_tradnl" sz="2000" i="1" baseline="-25000">
                <a:solidFill>
                  <a:srgbClr val="990000"/>
                </a:solidFill>
              </a:rPr>
              <a:t>t1</a:t>
            </a:r>
            <a:endParaRPr lang="es-ES_tradnl" altLang="es-ES_tradnl" sz="2000" i="1">
              <a:solidFill>
                <a:srgbClr val="990000"/>
              </a:solidFill>
            </a:endParaRPr>
          </a:p>
          <a:p>
            <a:pPr algn="ctr"/>
            <a:r>
              <a:rPr lang="es-ES_tradnl" altLang="es-ES_tradnl" sz="2000" i="1">
                <a:solidFill>
                  <a:srgbClr val="990000"/>
                </a:solidFill>
              </a:rPr>
              <a:t>…</a:t>
            </a:r>
          </a:p>
          <a:p>
            <a:pPr algn="ctr"/>
            <a:r>
              <a:rPr lang="es-ES_tradnl" altLang="es-ES_tradnl" sz="2000" i="1">
                <a:solidFill>
                  <a:srgbClr val="990000"/>
                </a:solidFill>
              </a:rPr>
              <a:t>x</a:t>
            </a:r>
            <a:r>
              <a:rPr lang="es-ES_tradnl" altLang="es-ES_tradnl" sz="2000" i="1" baseline="-25000">
                <a:solidFill>
                  <a:srgbClr val="990000"/>
                </a:solidFill>
              </a:rPr>
              <a:t>tn</a:t>
            </a:r>
            <a:endParaRPr lang="es-ES" altLang="es-ES_tradnl" sz="2000" i="1" baseline="-25000">
              <a:solidFill>
                <a:srgbClr val="990000"/>
              </a:solidFill>
            </a:endParaRPr>
          </a:p>
        </p:txBody>
      </p:sp>
      <p:sp>
        <p:nvSpPr>
          <p:cNvPr id="872476" name="Text Box 28"/>
          <p:cNvSpPr txBox="1">
            <a:spLocks noChangeArrowheads="1"/>
          </p:cNvSpPr>
          <p:nvPr/>
        </p:nvSpPr>
        <p:spPr bwMode="auto">
          <a:xfrm>
            <a:off x="5232400" y="4903788"/>
            <a:ext cx="1265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/>
            <a:r>
              <a:rPr lang="es-ES_tradnl" altLang="es-ES_tradnl" sz="2000" i="1">
                <a:solidFill>
                  <a:srgbClr val="990000"/>
                </a:solidFill>
              </a:rPr>
              <a:t>Y_actual</a:t>
            </a:r>
            <a:r>
              <a:rPr lang="es-ES_tradnl" altLang="es-ES_tradnl" sz="2000" i="1" baseline="-25000">
                <a:solidFill>
                  <a:srgbClr val="990000"/>
                </a:solidFill>
              </a:rPr>
              <a:t>t</a:t>
            </a:r>
            <a:endParaRPr lang="es-ES" altLang="es-ES_tradnl" sz="2000" i="1">
              <a:solidFill>
                <a:srgbClr val="990000"/>
              </a:solidFill>
            </a:endParaRPr>
          </a:p>
        </p:txBody>
      </p:sp>
      <p:sp>
        <p:nvSpPr>
          <p:cNvPr id="872479" name="Text Box 31"/>
          <p:cNvSpPr txBox="1">
            <a:spLocks noChangeArrowheads="1"/>
          </p:cNvSpPr>
          <p:nvPr/>
        </p:nvSpPr>
        <p:spPr bwMode="auto">
          <a:xfrm>
            <a:off x="6511484" y="4846638"/>
            <a:ext cx="2519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/>
            <a:r>
              <a:rPr lang="es-ES" altLang="es-ES_tradnl" i="1" dirty="0">
                <a:solidFill>
                  <a:srgbClr val="990000"/>
                </a:solidFill>
              </a:rPr>
              <a:t>e(t)= </a:t>
            </a:r>
            <a:r>
              <a:rPr lang="es-ES_tradnl" altLang="es-ES_tradnl" i="1" dirty="0" err="1">
                <a:solidFill>
                  <a:srgbClr val="990000"/>
                </a:solidFill>
              </a:rPr>
              <a:t>y</a:t>
            </a:r>
            <a:r>
              <a:rPr lang="es-ES_tradnl" altLang="es-ES_tradnl" i="1" baseline="-25000" dirty="0" err="1">
                <a:solidFill>
                  <a:srgbClr val="990000"/>
                </a:solidFill>
              </a:rPr>
              <a:t>t</a:t>
            </a:r>
            <a:r>
              <a:rPr lang="es-ES_tradnl" altLang="es-ES_tradnl" i="1" dirty="0">
                <a:solidFill>
                  <a:srgbClr val="990000"/>
                </a:solidFill>
              </a:rPr>
              <a:t>- </a:t>
            </a:r>
            <a:r>
              <a:rPr lang="es-ES_tradnl" altLang="es-ES_tradnl" i="1" dirty="0" err="1">
                <a:solidFill>
                  <a:srgbClr val="990000"/>
                </a:solidFill>
              </a:rPr>
              <a:t>y_actual</a:t>
            </a:r>
            <a:r>
              <a:rPr lang="es-ES_tradnl" altLang="es-ES_tradnl" i="1" baseline="-25000" dirty="0" err="1">
                <a:solidFill>
                  <a:srgbClr val="990000"/>
                </a:solidFill>
              </a:rPr>
              <a:t>t</a:t>
            </a:r>
            <a:endParaRPr lang="es-ES" altLang="es-ES_tradnl" i="1" baseline="-25000" dirty="0">
              <a:solidFill>
                <a:srgbClr val="990000"/>
              </a:solidFill>
            </a:endParaRPr>
          </a:p>
        </p:txBody>
      </p:sp>
      <p:sp>
        <p:nvSpPr>
          <p:cNvPr id="872494" name="Rectangle 46"/>
          <p:cNvSpPr>
            <a:spLocks noChangeArrowheads="1"/>
          </p:cNvSpPr>
          <p:nvPr/>
        </p:nvSpPr>
        <p:spPr bwMode="auto">
          <a:xfrm>
            <a:off x="314325" y="3375025"/>
            <a:ext cx="8453438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817563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255713" indent="-3048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lvl="1">
              <a:spcBef>
                <a:spcPct val="20000"/>
              </a:spcBef>
              <a:buFont typeface="Arial" charset="0"/>
              <a:buAutoNum type="alphaLcParenR" startAt="4"/>
            </a:pPr>
            <a:r>
              <a:rPr lang="es-ES" altLang="es-ES_tradnl" sz="1800"/>
              <a:t>Actualizar los pesos </a:t>
            </a:r>
            <a:r>
              <a:rPr lang="es-ES" altLang="es-ES_tradnl" sz="1800" i="1"/>
              <a:t>(w</a:t>
            </a:r>
            <a:r>
              <a:rPr lang="es-ES" altLang="es-ES_tradnl" sz="1800" i="1" baseline="-25000"/>
              <a:t>0</a:t>
            </a:r>
            <a:r>
              <a:rPr lang="es-ES" altLang="es-ES_tradnl" sz="1800" i="1"/>
              <a:t>,…,w</a:t>
            </a:r>
            <a:r>
              <a:rPr lang="es-ES" altLang="es-ES_tradnl" sz="1800" i="1" baseline="-25000"/>
              <a:t>n</a:t>
            </a:r>
            <a:r>
              <a:rPr lang="es-ES" altLang="es-ES_tradnl" sz="1800" i="1"/>
              <a:t>)</a:t>
            </a:r>
            <a:r>
              <a:rPr lang="es-ES" altLang="es-ES_tradnl" sz="1800"/>
              <a:t>: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1600" b="1" i="1"/>
              <a:t>W</a:t>
            </a:r>
            <a:r>
              <a:rPr lang="es-ES" altLang="es-ES_tradnl" sz="1600" b="1" i="1" baseline="-25000"/>
              <a:t>i</a:t>
            </a:r>
            <a:r>
              <a:rPr lang="es-ES" altLang="es-ES_tradnl" sz="1600" b="1" i="1"/>
              <a:t>(t+1) = w</a:t>
            </a:r>
            <a:r>
              <a:rPr lang="es-ES" altLang="es-ES_tradnl" sz="1600" b="1" i="1" baseline="-25000"/>
              <a:t>i</a:t>
            </a:r>
            <a:r>
              <a:rPr lang="es-ES" altLang="es-ES_tradnl" sz="1600" b="1" i="1"/>
              <a:t>(t) + </a:t>
            </a:r>
            <a:r>
              <a:rPr lang="es-ES" altLang="es-ES_tradnl" sz="1600" b="1"/>
              <a:t></a:t>
            </a:r>
            <a:r>
              <a:rPr lang="es-ES" altLang="es-ES_tradnl" sz="1600" b="1" i="1"/>
              <a:t>w</a:t>
            </a:r>
            <a:r>
              <a:rPr lang="es-ES" altLang="es-ES_tradnl" sz="1600" b="1" i="1" baseline="-25000"/>
              <a:t>i</a:t>
            </a:r>
            <a:r>
              <a:rPr lang="es-ES" altLang="es-ES_tradnl" sz="1600" b="1" i="1"/>
              <a:t> </a:t>
            </a:r>
            <a:r>
              <a:rPr lang="es-ES" altLang="es-ES_tradnl" sz="1600"/>
              <a:t>, para</a:t>
            </a:r>
            <a:r>
              <a:rPr lang="es-ES" altLang="es-ES_tradnl" sz="1600" b="1" i="1"/>
              <a:t> </a:t>
            </a:r>
            <a:r>
              <a:rPr lang="es-ES" altLang="es-ES_tradnl" sz="1600" i="1"/>
              <a:t>i=0,…n</a:t>
            </a:r>
          </a:p>
          <a:p>
            <a:pPr lvl="2">
              <a:spcBef>
                <a:spcPct val="20000"/>
              </a:spcBef>
              <a:buFontTx/>
              <a:buChar char="•"/>
            </a:pPr>
            <a:endParaRPr lang="es-ES" altLang="es-ES_tradnl" sz="1600" i="1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6688138" y="4287838"/>
            <a:ext cx="2293937" cy="1660525"/>
            <a:chOff x="4213" y="2667"/>
            <a:chExt cx="1445" cy="1046"/>
          </a:xfrm>
        </p:grpSpPr>
        <p:sp>
          <p:nvSpPr>
            <p:cNvPr id="37924" name="Text Box 35"/>
            <p:cNvSpPr txBox="1">
              <a:spLocks noChangeArrowheads="1"/>
            </p:cNvSpPr>
            <p:nvPr/>
          </p:nvSpPr>
          <p:spPr bwMode="auto">
            <a:xfrm>
              <a:off x="4412" y="2667"/>
              <a:ext cx="114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/>
              <a:r>
                <a:rPr lang="es-ES" altLang="es-ES_tradnl" i="1">
                  <a:solidFill>
                    <a:srgbClr val="990000"/>
                  </a:solidFill>
                </a:rPr>
                <a:t>w</a:t>
              </a:r>
              <a:r>
                <a:rPr lang="es-ES" altLang="es-ES_tradnl" i="1" baseline="-25000">
                  <a:solidFill>
                    <a:srgbClr val="990000"/>
                  </a:solidFill>
                </a:rPr>
                <a:t>0</a:t>
              </a:r>
              <a:r>
                <a:rPr lang="es-ES" altLang="es-ES_tradnl" i="1">
                  <a:solidFill>
                    <a:srgbClr val="990000"/>
                  </a:solidFill>
                </a:rPr>
                <a:t>=   e(t)</a:t>
              </a:r>
            </a:p>
          </p:txBody>
        </p:sp>
        <p:sp>
          <p:nvSpPr>
            <p:cNvPr id="37925" name="Text Box 47"/>
            <p:cNvSpPr txBox="1">
              <a:spLocks noChangeArrowheads="1"/>
            </p:cNvSpPr>
            <p:nvPr/>
          </p:nvSpPr>
          <p:spPr bwMode="auto">
            <a:xfrm>
              <a:off x="4213" y="3422"/>
              <a:ext cx="144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/>
              <a:r>
                <a:rPr lang="es-ES" altLang="es-ES_tradnl" i="1">
                  <a:solidFill>
                    <a:srgbClr val="990000"/>
                  </a:solidFill>
                </a:rPr>
                <a:t>w</a:t>
              </a:r>
              <a:r>
                <a:rPr lang="es-ES" altLang="es-ES_tradnl" i="1" baseline="-25000">
                  <a:solidFill>
                    <a:srgbClr val="990000"/>
                  </a:solidFill>
                </a:rPr>
                <a:t>i</a:t>
              </a:r>
              <a:r>
                <a:rPr lang="es-ES" altLang="es-ES_tradnl" i="1">
                  <a:solidFill>
                    <a:srgbClr val="990000"/>
                  </a:solidFill>
                </a:rPr>
                <a:t>=  x</a:t>
              </a:r>
              <a:r>
                <a:rPr lang="es-ES" altLang="es-ES_tradnl" i="1" baseline="-25000">
                  <a:solidFill>
                    <a:srgbClr val="990000"/>
                  </a:solidFill>
                </a:rPr>
                <a:t>ti</a:t>
              </a:r>
              <a:r>
                <a:rPr lang="es-ES" altLang="es-ES_tradnl" i="1">
                  <a:solidFill>
                    <a:srgbClr val="990000"/>
                  </a:solidFill>
                </a:rPr>
                <a:t>  e(t)</a:t>
              </a:r>
            </a:p>
          </p:txBody>
        </p:sp>
      </p:grpSp>
      <p:grpSp>
        <p:nvGrpSpPr>
          <p:cNvPr id="3" name="Group 55"/>
          <p:cNvGrpSpPr>
            <a:grpSpLocks/>
          </p:cNvGrpSpPr>
          <p:nvPr/>
        </p:nvGrpSpPr>
        <p:grpSpPr bwMode="auto">
          <a:xfrm>
            <a:off x="2517775" y="3905250"/>
            <a:ext cx="5827713" cy="2627313"/>
            <a:chOff x="1586" y="2434"/>
            <a:chExt cx="3671" cy="1439"/>
          </a:xfrm>
        </p:grpSpPr>
        <p:grpSp>
          <p:nvGrpSpPr>
            <p:cNvPr id="37918" name="Group 49"/>
            <p:cNvGrpSpPr>
              <a:grpSpLocks/>
            </p:cNvGrpSpPr>
            <p:nvPr/>
          </p:nvGrpSpPr>
          <p:grpSpPr bwMode="auto">
            <a:xfrm>
              <a:off x="2442" y="2590"/>
              <a:ext cx="1729" cy="1101"/>
              <a:chOff x="2442" y="2590"/>
              <a:chExt cx="1729" cy="1101"/>
            </a:xfrm>
          </p:grpSpPr>
          <p:sp>
            <p:nvSpPr>
              <p:cNvPr id="37922" name="Text Box 37"/>
              <p:cNvSpPr txBox="1">
                <a:spLocks noChangeArrowheads="1"/>
              </p:cNvSpPr>
              <p:nvPr/>
            </p:nvSpPr>
            <p:spPr bwMode="auto">
              <a:xfrm>
                <a:off x="2442" y="3438"/>
                <a:ext cx="1665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/>
                <a:r>
                  <a:rPr lang="es-ES" altLang="es-ES_tradnl" i="1">
                    <a:solidFill>
                      <a:srgbClr val="990000"/>
                    </a:solidFill>
                  </a:rPr>
                  <a:t>w</a:t>
                </a:r>
                <a:r>
                  <a:rPr lang="es-ES" altLang="es-ES_tradnl" i="1" baseline="-25000">
                    <a:solidFill>
                      <a:srgbClr val="990000"/>
                    </a:solidFill>
                  </a:rPr>
                  <a:t>i</a:t>
                </a:r>
                <a:r>
                  <a:rPr lang="es-ES" altLang="es-ES_tradnl" i="1">
                    <a:solidFill>
                      <a:srgbClr val="990000"/>
                    </a:solidFill>
                  </a:rPr>
                  <a:t>(t+1)=w</a:t>
                </a:r>
                <a:r>
                  <a:rPr lang="es-ES" altLang="es-ES_tradnl" i="1" baseline="-25000">
                    <a:solidFill>
                      <a:srgbClr val="990000"/>
                    </a:solidFill>
                  </a:rPr>
                  <a:t>i</a:t>
                </a:r>
                <a:r>
                  <a:rPr lang="es-ES" altLang="es-ES_tradnl" i="1">
                    <a:solidFill>
                      <a:srgbClr val="990000"/>
                    </a:solidFill>
                  </a:rPr>
                  <a:t>(t)+w</a:t>
                </a:r>
                <a:r>
                  <a:rPr lang="es-ES" altLang="es-ES_tradnl" i="1" baseline="-25000">
                    <a:solidFill>
                      <a:srgbClr val="990000"/>
                    </a:solidFill>
                  </a:rPr>
                  <a:t>i</a:t>
                </a:r>
              </a:p>
            </p:txBody>
          </p:sp>
          <p:sp>
            <p:nvSpPr>
              <p:cNvPr id="37923" name="Text Box 48"/>
              <p:cNvSpPr txBox="1">
                <a:spLocks noChangeArrowheads="1"/>
              </p:cNvSpPr>
              <p:nvPr/>
            </p:nvSpPr>
            <p:spPr bwMode="auto">
              <a:xfrm>
                <a:off x="2448" y="2590"/>
                <a:ext cx="1723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/>
                <a:r>
                  <a:rPr lang="es-ES" altLang="es-ES_tradnl" i="1">
                    <a:solidFill>
                      <a:srgbClr val="990000"/>
                    </a:solidFill>
                  </a:rPr>
                  <a:t>w</a:t>
                </a:r>
                <a:r>
                  <a:rPr lang="es-ES" altLang="es-ES_tradnl" i="1" baseline="-25000">
                    <a:solidFill>
                      <a:srgbClr val="990000"/>
                    </a:solidFill>
                  </a:rPr>
                  <a:t>0</a:t>
                </a:r>
                <a:r>
                  <a:rPr lang="es-ES" altLang="es-ES_tradnl" i="1">
                    <a:solidFill>
                      <a:srgbClr val="990000"/>
                    </a:solidFill>
                  </a:rPr>
                  <a:t>(t+1)=w</a:t>
                </a:r>
                <a:r>
                  <a:rPr lang="es-ES" altLang="es-ES_tradnl" i="1" baseline="-25000">
                    <a:solidFill>
                      <a:srgbClr val="990000"/>
                    </a:solidFill>
                  </a:rPr>
                  <a:t>0</a:t>
                </a:r>
                <a:r>
                  <a:rPr lang="es-ES" altLang="es-ES_tradnl" i="1">
                    <a:solidFill>
                      <a:srgbClr val="990000"/>
                    </a:solidFill>
                  </a:rPr>
                  <a:t>(t)+w</a:t>
                </a:r>
                <a:r>
                  <a:rPr lang="es-ES" altLang="es-ES_tradnl" i="1" baseline="-25000">
                    <a:solidFill>
                      <a:srgbClr val="990000"/>
                    </a:solidFill>
                  </a:rPr>
                  <a:t>0</a:t>
                </a:r>
              </a:p>
            </p:txBody>
          </p:sp>
        </p:grpSp>
        <p:grpSp>
          <p:nvGrpSpPr>
            <p:cNvPr id="37919" name="Group 54"/>
            <p:cNvGrpSpPr>
              <a:grpSpLocks/>
            </p:cNvGrpSpPr>
            <p:nvPr/>
          </p:nvGrpSpPr>
          <p:grpSpPr bwMode="auto">
            <a:xfrm>
              <a:off x="1586" y="2434"/>
              <a:ext cx="3671" cy="1439"/>
              <a:chOff x="1586" y="2434"/>
              <a:chExt cx="3671" cy="1439"/>
            </a:xfrm>
          </p:grpSpPr>
          <p:sp>
            <p:nvSpPr>
              <p:cNvPr id="37920" name="Freeform 51"/>
              <p:cNvSpPr>
                <a:spLocks/>
              </p:cNvSpPr>
              <p:nvPr/>
            </p:nvSpPr>
            <p:spPr bwMode="auto">
              <a:xfrm>
                <a:off x="1690" y="2434"/>
                <a:ext cx="3522" cy="357"/>
              </a:xfrm>
              <a:custGeom>
                <a:avLst/>
                <a:gdLst>
                  <a:gd name="T0" fmla="*/ 3049 w 3522"/>
                  <a:gd name="T1" fmla="*/ 211 h 357"/>
                  <a:gd name="T2" fmla="*/ 3086 w 3522"/>
                  <a:gd name="T3" fmla="*/ 21 h 357"/>
                  <a:gd name="T4" fmla="*/ 432 w 3522"/>
                  <a:gd name="T5" fmla="*/ 87 h 357"/>
                  <a:gd name="T6" fmla="*/ 497 w 3522"/>
                  <a:gd name="T7" fmla="*/ 357 h 35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22"/>
                  <a:gd name="T13" fmla="*/ 0 h 357"/>
                  <a:gd name="T14" fmla="*/ 3522 w 3522"/>
                  <a:gd name="T15" fmla="*/ 357 h 35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22" h="357">
                    <a:moveTo>
                      <a:pt x="3049" y="211"/>
                    </a:moveTo>
                    <a:cubicBezTo>
                      <a:pt x="3285" y="126"/>
                      <a:pt x="3522" y="42"/>
                      <a:pt x="3086" y="21"/>
                    </a:cubicBezTo>
                    <a:cubicBezTo>
                      <a:pt x="2650" y="0"/>
                      <a:pt x="864" y="31"/>
                      <a:pt x="432" y="87"/>
                    </a:cubicBezTo>
                    <a:cubicBezTo>
                      <a:pt x="0" y="143"/>
                      <a:pt x="248" y="250"/>
                      <a:pt x="497" y="357"/>
                    </a:cubicBezTo>
                  </a:path>
                </a:pathLst>
              </a:custGeom>
              <a:noFill/>
              <a:ln w="28575">
                <a:solidFill>
                  <a:srgbClr val="99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37921" name="Freeform 53"/>
              <p:cNvSpPr>
                <a:spLocks/>
              </p:cNvSpPr>
              <p:nvPr/>
            </p:nvSpPr>
            <p:spPr bwMode="auto">
              <a:xfrm>
                <a:off x="1586" y="3529"/>
                <a:ext cx="3671" cy="344"/>
              </a:xfrm>
              <a:custGeom>
                <a:avLst/>
                <a:gdLst>
                  <a:gd name="T0" fmla="*/ 3153 w 3671"/>
                  <a:gd name="T1" fmla="*/ 197 h 344"/>
                  <a:gd name="T2" fmla="*/ 3219 w 3671"/>
                  <a:gd name="T3" fmla="*/ 313 h 344"/>
                  <a:gd name="T4" fmla="*/ 441 w 3671"/>
                  <a:gd name="T5" fmla="*/ 292 h 344"/>
                  <a:gd name="T6" fmla="*/ 572 w 3671"/>
                  <a:gd name="T7" fmla="*/ 0 h 3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71"/>
                  <a:gd name="T13" fmla="*/ 0 h 344"/>
                  <a:gd name="T14" fmla="*/ 3671 w 3671"/>
                  <a:gd name="T15" fmla="*/ 344 h 3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71" h="344">
                    <a:moveTo>
                      <a:pt x="3153" y="197"/>
                    </a:moveTo>
                    <a:cubicBezTo>
                      <a:pt x="3412" y="247"/>
                      <a:pt x="3671" y="297"/>
                      <a:pt x="3219" y="313"/>
                    </a:cubicBezTo>
                    <a:cubicBezTo>
                      <a:pt x="2767" y="329"/>
                      <a:pt x="882" y="344"/>
                      <a:pt x="441" y="292"/>
                    </a:cubicBezTo>
                    <a:cubicBezTo>
                      <a:pt x="0" y="240"/>
                      <a:pt x="286" y="120"/>
                      <a:pt x="572" y="0"/>
                    </a:cubicBezTo>
                  </a:path>
                </a:pathLst>
              </a:custGeom>
              <a:noFill/>
              <a:ln w="28575">
                <a:solidFill>
                  <a:srgbClr val="99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</p:grpSp>
      </p:grpSp>
      <p:grpSp>
        <p:nvGrpSpPr>
          <p:cNvPr id="37903" name="Agrupar 1"/>
          <p:cNvGrpSpPr>
            <a:grpSpLocks/>
          </p:cNvGrpSpPr>
          <p:nvPr/>
        </p:nvGrpSpPr>
        <p:grpSpPr bwMode="auto">
          <a:xfrm>
            <a:off x="1943100" y="4514850"/>
            <a:ext cx="3460750" cy="1381125"/>
            <a:chOff x="2887745" y="4037842"/>
            <a:chExt cx="3461127" cy="1381022"/>
          </a:xfrm>
        </p:grpSpPr>
        <p:sp>
          <p:nvSpPr>
            <p:cNvPr id="37904" name="Oval 35"/>
            <p:cNvSpPr>
              <a:spLocks noChangeArrowheads="1"/>
            </p:cNvSpPr>
            <p:nvPr/>
          </p:nvSpPr>
          <p:spPr bwMode="auto">
            <a:xfrm>
              <a:off x="5242384" y="4352929"/>
              <a:ext cx="655638" cy="6477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37905" name="Line 38"/>
            <p:cNvSpPr>
              <a:spLocks noChangeShapeType="1"/>
            </p:cNvSpPr>
            <p:nvPr/>
          </p:nvSpPr>
          <p:spPr bwMode="auto">
            <a:xfrm>
              <a:off x="3237805" y="4680366"/>
              <a:ext cx="6397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906" name="Line 39"/>
            <p:cNvSpPr>
              <a:spLocks noChangeShapeType="1"/>
            </p:cNvSpPr>
            <p:nvPr/>
          </p:nvSpPr>
          <p:spPr bwMode="auto">
            <a:xfrm>
              <a:off x="3237805" y="5233682"/>
              <a:ext cx="6397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907" name="Oval 41"/>
            <p:cNvSpPr>
              <a:spLocks noChangeArrowheads="1"/>
            </p:cNvSpPr>
            <p:nvPr/>
          </p:nvSpPr>
          <p:spPr bwMode="auto">
            <a:xfrm>
              <a:off x="3866874" y="4509617"/>
              <a:ext cx="780198" cy="34619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/>
                <a:t>w</a:t>
              </a:r>
              <a:r>
                <a:rPr lang="es-ES" altLang="es-ES_tradnl" sz="1800" baseline="-25000"/>
                <a:t>1</a:t>
              </a:r>
              <a:endParaRPr lang="es-ES" altLang="es-ES_tradnl" sz="1800"/>
            </a:p>
          </p:txBody>
        </p:sp>
        <p:sp>
          <p:nvSpPr>
            <p:cNvPr id="37908" name="Oval 42"/>
            <p:cNvSpPr>
              <a:spLocks noChangeArrowheads="1"/>
            </p:cNvSpPr>
            <p:nvPr/>
          </p:nvSpPr>
          <p:spPr bwMode="auto">
            <a:xfrm>
              <a:off x="3866874" y="5066108"/>
              <a:ext cx="780198" cy="32861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/>
                <a:t>w</a:t>
              </a:r>
              <a:r>
                <a:rPr lang="es-ES" altLang="es-ES_tradnl" sz="1800" baseline="-25000"/>
                <a:t>n</a:t>
              </a:r>
              <a:endParaRPr lang="es-ES" altLang="es-ES_tradnl" sz="1800"/>
            </a:p>
          </p:txBody>
        </p:sp>
        <p:sp>
          <p:nvSpPr>
            <p:cNvPr id="37909" name="Line 44"/>
            <p:cNvSpPr>
              <a:spLocks noChangeShapeType="1"/>
            </p:cNvSpPr>
            <p:nvPr/>
          </p:nvSpPr>
          <p:spPr bwMode="auto">
            <a:xfrm>
              <a:off x="4647072" y="4662141"/>
              <a:ext cx="6270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910" name="Line 45"/>
            <p:cNvSpPr>
              <a:spLocks noChangeShapeType="1"/>
            </p:cNvSpPr>
            <p:nvPr/>
          </p:nvSpPr>
          <p:spPr bwMode="auto">
            <a:xfrm flipV="1">
              <a:off x="4647072" y="4778029"/>
              <a:ext cx="584200" cy="3798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911" name="Text Box 49"/>
            <p:cNvSpPr txBox="1">
              <a:spLocks noChangeArrowheads="1"/>
            </p:cNvSpPr>
            <p:nvPr/>
          </p:nvSpPr>
          <p:spPr bwMode="auto">
            <a:xfrm>
              <a:off x="2926655" y="5049532"/>
              <a:ext cx="43201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n</a:t>
              </a:r>
              <a:endParaRPr lang="es-ES" altLang="es-ES_tradnl" sz="1800" i="1"/>
            </a:p>
          </p:txBody>
        </p:sp>
        <p:sp>
          <p:nvSpPr>
            <p:cNvPr id="37912" name="Text Box 51"/>
            <p:cNvSpPr txBox="1">
              <a:spLocks noChangeArrowheads="1"/>
            </p:cNvSpPr>
            <p:nvPr/>
          </p:nvSpPr>
          <p:spPr bwMode="auto">
            <a:xfrm>
              <a:off x="2934593" y="4462879"/>
              <a:ext cx="36195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37913" name="Line 53"/>
            <p:cNvSpPr>
              <a:spLocks noChangeShapeType="1"/>
            </p:cNvSpPr>
            <p:nvPr/>
          </p:nvSpPr>
          <p:spPr bwMode="auto">
            <a:xfrm flipV="1">
              <a:off x="5898022" y="4662141"/>
              <a:ext cx="450850" cy="47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914" name="Text Box 56"/>
            <p:cNvSpPr txBox="1">
              <a:spLocks noChangeArrowheads="1"/>
            </p:cNvSpPr>
            <p:nvPr/>
          </p:nvSpPr>
          <p:spPr bwMode="auto">
            <a:xfrm>
              <a:off x="5999622" y="4295429"/>
              <a:ext cx="31115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</a:p>
          </p:txBody>
        </p:sp>
        <p:sp>
          <p:nvSpPr>
            <p:cNvPr id="37915" name="Oval 41"/>
            <p:cNvSpPr>
              <a:spLocks noChangeArrowheads="1"/>
            </p:cNvSpPr>
            <p:nvPr/>
          </p:nvSpPr>
          <p:spPr bwMode="auto">
            <a:xfrm>
              <a:off x="3866874" y="4037842"/>
              <a:ext cx="780198" cy="33894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/>
                <a:t>w</a:t>
              </a:r>
              <a:r>
                <a:rPr lang="es-ES" altLang="es-ES_tradnl" sz="1800" baseline="-25000"/>
                <a:t>0</a:t>
              </a:r>
              <a:endParaRPr lang="es-ES" altLang="es-ES_tradnl" sz="1800"/>
            </a:p>
          </p:txBody>
        </p:sp>
        <p:sp>
          <p:nvSpPr>
            <p:cNvPr id="37916" name="Line 44"/>
            <p:cNvSpPr>
              <a:spLocks noChangeShapeType="1"/>
            </p:cNvSpPr>
            <p:nvPr/>
          </p:nvSpPr>
          <p:spPr bwMode="auto">
            <a:xfrm>
              <a:off x="4653396" y="4237378"/>
              <a:ext cx="620737" cy="282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917" name="Text Box 17"/>
            <p:cNvSpPr txBox="1">
              <a:spLocks noChangeArrowheads="1"/>
            </p:cNvSpPr>
            <p:nvPr/>
          </p:nvSpPr>
          <p:spPr bwMode="auto">
            <a:xfrm>
              <a:off x="2887745" y="4615944"/>
              <a:ext cx="4889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/>
                <a:t>…</a:t>
              </a:r>
            </a:p>
          </p:txBody>
        </p:sp>
      </p:grpSp>
      <p:sp>
        <p:nvSpPr>
          <p:cNvPr id="43" name="Rectangle 2">
            <a:extLst>
              <a:ext uri="{FF2B5EF4-FFF2-40B4-BE49-F238E27FC236}">
                <a16:creationId xmlns:a16="http://schemas.microsoft.com/office/drawing/2014/main" id="{DBA843E4-082B-9A48-8A1F-D65A96A7DA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>
                <a:ea typeface="MS PGothic" charset="-128"/>
              </a:rPr>
              <a:t>Aprendizaje de </a:t>
            </a:r>
            <a:r>
              <a:rPr lang="es-ES_tradnl" altLang="es-ES_tradnl" dirty="0" err="1">
                <a:ea typeface="MS PGothic" charset="-128"/>
              </a:rPr>
              <a:t>perceptrónes</a:t>
            </a:r>
            <a:endParaRPr lang="es-ES" altLang="es-ES_tradnl" dirty="0"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66358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2470" grpId="0"/>
      <p:bldP spid="872471" grpId="0"/>
      <p:bldP spid="872472" grpId="0"/>
      <p:bldP spid="872473" grpId="0"/>
      <p:bldP spid="872474" grpId="0"/>
      <p:bldP spid="872475" grpId="0"/>
      <p:bldP spid="872476" grpId="0"/>
      <p:bldP spid="872479" grpId="0"/>
      <p:bldP spid="8724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303213" y="1044575"/>
            <a:ext cx="8643937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_tradnl" altLang="es-ES_tradnl" sz="2000"/>
              <a:t>Análisis de situaciones: 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/>
              <a:t>Caso 1: </a:t>
            </a:r>
            <a:r>
              <a:rPr lang="es-ES_tradnl" altLang="es-ES_tradnl" sz="2000" b="1" i="1"/>
              <a:t>y</a:t>
            </a:r>
            <a:r>
              <a:rPr lang="es-ES_tradnl" altLang="es-ES_tradnl" sz="2000" b="1" i="1" baseline="-25000"/>
              <a:t>t</a:t>
            </a:r>
            <a:r>
              <a:rPr lang="es-ES_tradnl" altLang="es-ES_tradnl" sz="2000" b="1" i="1"/>
              <a:t> = y_actual</a:t>
            </a:r>
            <a:r>
              <a:rPr lang="es-ES_tradnl" altLang="es-ES_tradnl" sz="2000" b="1" i="1" baseline="-25000"/>
              <a:t>t</a:t>
            </a:r>
            <a:r>
              <a:rPr lang="es-ES_tradnl" altLang="es-ES_tradnl" sz="2000"/>
              <a:t> (ambos tienen o valor 0 o valor 1)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 i="1"/>
              <a:t>e(t)= </a:t>
            </a:r>
            <a:r>
              <a:rPr lang="es-ES_tradnl" altLang="es-ES_tradnl" sz="1800" i="1"/>
              <a:t>y</a:t>
            </a:r>
            <a:r>
              <a:rPr lang="es-ES_tradnl" altLang="es-ES_tradnl" sz="1800" i="1" baseline="-25000"/>
              <a:t>t</a:t>
            </a:r>
            <a:r>
              <a:rPr lang="es-ES_tradnl" altLang="es-ES_tradnl" sz="1800" i="1"/>
              <a:t>- y_actual</a:t>
            </a:r>
            <a:r>
              <a:rPr lang="es-ES_tradnl" altLang="es-ES_tradnl" sz="1800" i="1" baseline="-25000"/>
              <a:t>t</a:t>
            </a:r>
            <a:r>
              <a:rPr lang="es-ES_tradnl" altLang="es-ES_tradnl" sz="1800" i="1"/>
              <a:t>=0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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=  x</a:t>
            </a:r>
            <a:r>
              <a:rPr lang="es-ES" altLang="es-ES_tradnl" sz="1800" i="1" baseline="-25000"/>
              <a:t>ti</a:t>
            </a:r>
            <a:r>
              <a:rPr lang="es-ES" altLang="es-ES_tradnl" sz="1800" i="1"/>
              <a:t>  e(t)=  x</a:t>
            </a:r>
            <a:r>
              <a:rPr lang="es-ES" altLang="es-ES_tradnl" sz="1800" i="1" baseline="-25000"/>
              <a:t>ti</a:t>
            </a:r>
            <a:r>
              <a:rPr lang="es-ES" altLang="es-ES_tradnl" sz="1800" i="1"/>
              <a:t> 0 = 0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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0</a:t>
            </a:r>
            <a:r>
              <a:rPr lang="es-ES" altLang="es-ES_tradnl" sz="1800" i="1"/>
              <a:t>=  e(t)=  0 = 0</a:t>
            </a:r>
            <a:endParaRPr lang="es-ES" altLang="es-ES_tradnl" sz="1800"/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no se modifican los pesos  ni el sesgo 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(t+1) = 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(t)</a:t>
            </a:r>
            <a:endParaRPr lang="es-ES" altLang="es-ES_tradnl" sz="2000"/>
          </a:p>
          <a:p>
            <a:pPr>
              <a:spcBef>
                <a:spcPct val="20000"/>
              </a:spcBef>
            </a:pPr>
            <a:r>
              <a:rPr lang="es-ES" altLang="es-ES_tradnl" sz="2000"/>
              <a:t>Ejemplo: (Xt,yt)= ((0,1,1),0)</a:t>
            </a:r>
          </a:p>
        </p:txBody>
      </p:sp>
      <p:sp>
        <p:nvSpPr>
          <p:cNvPr id="39940" name="Oval 18"/>
          <p:cNvSpPr>
            <a:spLocks noChangeArrowheads="1"/>
          </p:cNvSpPr>
          <p:nvPr/>
        </p:nvSpPr>
        <p:spPr bwMode="auto">
          <a:xfrm>
            <a:off x="3795713" y="4494213"/>
            <a:ext cx="655637" cy="647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39941" name="Line 19"/>
          <p:cNvSpPr>
            <a:spLocks noChangeShapeType="1"/>
          </p:cNvSpPr>
          <p:nvPr/>
        </p:nvSpPr>
        <p:spPr bwMode="auto">
          <a:xfrm>
            <a:off x="2243138" y="4541838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9942" name="Line 20"/>
          <p:cNvSpPr>
            <a:spLocks noChangeShapeType="1"/>
          </p:cNvSpPr>
          <p:nvPr/>
        </p:nvSpPr>
        <p:spPr bwMode="auto">
          <a:xfrm>
            <a:off x="2243138" y="5170488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9943" name="Oval 21"/>
          <p:cNvSpPr>
            <a:spLocks noChangeArrowheads="1"/>
          </p:cNvSpPr>
          <p:nvPr/>
        </p:nvSpPr>
        <p:spPr bwMode="auto">
          <a:xfrm>
            <a:off x="2882900" y="4403725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1,3</a:t>
            </a:r>
          </a:p>
        </p:txBody>
      </p:sp>
      <p:sp>
        <p:nvSpPr>
          <p:cNvPr id="39944" name="Oval 22"/>
          <p:cNvSpPr>
            <a:spLocks noChangeArrowheads="1"/>
          </p:cNvSpPr>
          <p:nvPr/>
        </p:nvSpPr>
        <p:spPr bwMode="auto">
          <a:xfrm>
            <a:off x="2882900" y="5024438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0,1</a:t>
            </a:r>
          </a:p>
        </p:txBody>
      </p:sp>
      <p:sp>
        <p:nvSpPr>
          <p:cNvPr id="39945" name="Line 23"/>
          <p:cNvSpPr>
            <a:spLocks noChangeShapeType="1"/>
          </p:cNvSpPr>
          <p:nvPr/>
        </p:nvSpPr>
        <p:spPr bwMode="auto">
          <a:xfrm>
            <a:off x="3200400" y="4541838"/>
            <a:ext cx="627063" cy="250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9946" name="Line 24"/>
          <p:cNvSpPr>
            <a:spLocks noChangeShapeType="1"/>
          </p:cNvSpPr>
          <p:nvPr/>
        </p:nvSpPr>
        <p:spPr bwMode="auto">
          <a:xfrm flipV="1">
            <a:off x="3200400" y="4908550"/>
            <a:ext cx="584200" cy="233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9947" name="Text Box 25"/>
          <p:cNvSpPr txBox="1">
            <a:spLocks noChangeArrowheads="1"/>
          </p:cNvSpPr>
          <p:nvPr/>
        </p:nvSpPr>
        <p:spPr bwMode="auto">
          <a:xfrm>
            <a:off x="1562100" y="4913313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r>
              <a:rPr lang="es-ES" altLang="es-ES_tradnl" i="1"/>
              <a:t>=1</a:t>
            </a:r>
          </a:p>
        </p:txBody>
      </p:sp>
      <p:sp>
        <p:nvSpPr>
          <p:cNvPr id="39948" name="Text Box 26"/>
          <p:cNvSpPr txBox="1">
            <a:spLocks noChangeArrowheads="1"/>
          </p:cNvSpPr>
          <p:nvPr/>
        </p:nvSpPr>
        <p:spPr bwMode="auto">
          <a:xfrm>
            <a:off x="1546225" y="4324350"/>
            <a:ext cx="7000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r>
              <a:rPr lang="es-ES" altLang="es-ES_tradnl" sz="1800" i="1"/>
              <a:t>=0</a:t>
            </a:r>
          </a:p>
        </p:txBody>
      </p:sp>
      <p:sp>
        <p:nvSpPr>
          <p:cNvPr id="39949" name="Line 27"/>
          <p:cNvSpPr>
            <a:spLocks noChangeShapeType="1"/>
          </p:cNvSpPr>
          <p:nvPr/>
        </p:nvSpPr>
        <p:spPr bwMode="auto">
          <a:xfrm flipV="1">
            <a:off x="4451350" y="4792663"/>
            <a:ext cx="450850" cy="4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9950" name="Line 31"/>
          <p:cNvSpPr>
            <a:spLocks noChangeShapeType="1"/>
          </p:cNvSpPr>
          <p:nvPr/>
        </p:nvSpPr>
        <p:spPr bwMode="auto">
          <a:xfrm>
            <a:off x="2262188" y="5699125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9951" name="Oval 32"/>
          <p:cNvSpPr>
            <a:spLocks noChangeArrowheads="1"/>
          </p:cNvSpPr>
          <p:nvPr/>
        </p:nvSpPr>
        <p:spPr bwMode="auto">
          <a:xfrm>
            <a:off x="2901950" y="5553075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0,4</a:t>
            </a:r>
          </a:p>
        </p:txBody>
      </p:sp>
      <p:sp>
        <p:nvSpPr>
          <p:cNvPr id="39952" name="Text Box 33"/>
          <p:cNvSpPr txBox="1">
            <a:spLocks noChangeArrowheads="1"/>
          </p:cNvSpPr>
          <p:nvPr/>
        </p:nvSpPr>
        <p:spPr bwMode="auto">
          <a:xfrm>
            <a:off x="1533525" y="5441950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3</a:t>
            </a:r>
            <a:r>
              <a:rPr lang="es-ES" altLang="es-ES_tradnl" i="1"/>
              <a:t>=1</a:t>
            </a:r>
          </a:p>
        </p:txBody>
      </p:sp>
      <p:sp>
        <p:nvSpPr>
          <p:cNvPr id="39953" name="Line 34"/>
          <p:cNvSpPr>
            <a:spLocks noChangeShapeType="1"/>
          </p:cNvSpPr>
          <p:nvPr/>
        </p:nvSpPr>
        <p:spPr bwMode="auto">
          <a:xfrm flipV="1">
            <a:off x="3230563" y="5043488"/>
            <a:ext cx="630237" cy="627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graphicFrame>
        <p:nvGraphicFramePr>
          <p:cNvPr id="39954" name="Object 35"/>
          <p:cNvGraphicFramePr>
            <a:graphicFrameLocks noGrp="1" noChangeAspect="1"/>
          </p:cNvGraphicFramePr>
          <p:nvPr>
            <p:ph idx="1"/>
          </p:nvPr>
        </p:nvGraphicFramePr>
        <p:xfrm>
          <a:off x="5029200" y="4343400"/>
          <a:ext cx="2112963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84" name="Equation" r:id="rId4" imgW="1803400" imgH="711200" progId="Equation.3">
                  <p:embed/>
                </p:oleObj>
              </mc:Choice>
              <mc:Fallback>
                <p:oleObj name="Equation" r:id="rId4" imgW="1803400" imgH="711200" progId="Equation.3">
                  <p:embed/>
                  <p:pic>
                    <p:nvPicPr>
                      <p:cNvPr id="39954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343400"/>
                        <a:ext cx="2112963" cy="83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55" name="Text Box 36"/>
          <p:cNvSpPr txBox="1">
            <a:spLocks noChangeArrowheads="1"/>
          </p:cNvSpPr>
          <p:nvPr/>
        </p:nvSpPr>
        <p:spPr bwMode="auto">
          <a:xfrm>
            <a:off x="4829175" y="3800475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b="1">
                <a:solidFill>
                  <a:srgbClr val="990000"/>
                </a:solidFill>
              </a:rPr>
              <a:t></a:t>
            </a:r>
          </a:p>
        </p:txBody>
      </p:sp>
      <p:sp>
        <p:nvSpPr>
          <p:cNvPr id="39956" name="Oval 41"/>
          <p:cNvSpPr>
            <a:spLocks noChangeArrowheads="1"/>
          </p:cNvSpPr>
          <p:nvPr/>
        </p:nvSpPr>
        <p:spPr bwMode="auto">
          <a:xfrm>
            <a:off x="2882900" y="4006850"/>
            <a:ext cx="431800" cy="3397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-1,5</a:t>
            </a:r>
          </a:p>
        </p:txBody>
      </p:sp>
      <p:sp>
        <p:nvSpPr>
          <p:cNvPr id="39957" name="Line 44"/>
          <p:cNvSpPr>
            <a:spLocks noChangeShapeType="1"/>
          </p:cNvSpPr>
          <p:nvPr/>
        </p:nvSpPr>
        <p:spPr bwMode="auto">
          <a:xfrm>
            <a:off x="3314700" y="4206875"/>
            <a:ext cx="712788" cy="282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7" name="Rectangle 2">
            <a:extLst>
              <a:ext uri="{FF2B5EF4-FFF2-40B4-BE49-F238E27FC236}">
                <a16:creationId xmlns:a16="http://schemas.microsoft.com/office/drawing/2014/main" id="{BF5785F1-4747-6342-91F5-4659AD0E13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>
                <a:ea typeface="MS PGothic" charset="-128"/>
              </a:rPr>
              <a:t>Aprendizaje de </a:t>
            </a:r>
            <a:r>
              <a:rPr lang="es-ES_tradnl" altLang="es-ES_tradnl" dirty="0" err="1">
                <a:ea typeface="MS PGothic" charset="-128"/>
              </a:rPr>
              <a:t>perceptrónes</a:t>
            </a:r>
            <a:endParaRPr lang="es-ES" altLang="es-ES_tradnl" dirty="0"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670783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1733550" y="3200202"/>
            <a:ext cx="6870898" cy="804862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/>
              <a:t>Aprendizaje Automático</a:t>
            </a:r>
            <a:endParaRPr lang="es-ES_tradnl" altLang="es-ES_tradnl" b="0" dirty="0"/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1957388" y="1412776"/>
            <a:ext cx="6647060" cy="117475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100000"/>
              </a:spcBef>
              <a:buFontTx/>
              <a:buNone/>
            </a:pPr>
            <a:r>
              <a:rPr lang="es-ES" altLang="es-ES_tradnl" dirty="0"/>
              <a:t>	Aprendizaje automático</a:t>
            </a:r>
            <a:endParaRPr lang="es-ES_tradnl" altLang="es-ES_tradnl" dirty="0"/>
          </a:p>
          <a:p>
            <a:pPr>
              <a:lnSpc>
                <a:spcPct val="110000"/>
              </a:lnSpc>
              <a:spcBef>
                <a:spcPts val="800"/>
              </a:spcBef>
              <a:buFontTx/>
              <a:buNone/>
            </a:pPr>
            <a:r>
              <a:rPr lang="es-ES_tradnl" altLang="es-ES_tradnl" dirty="0"/>
              <a:t>	1	Introducción al aprendizaje automático	 </a:t>
            </a:r>
          </a:p>
          <a:p>
            <a:pPr>
              <a:lnSpc>
                <a:spcPct val="110000"/>
              </a:lnSpc>
              <a:spcBef>
                <a:spcPts val="800"/>
              </a:spcBef>
              <a:buFontTx/>
              <a:buNone/>
            </a:pPr>
            <a:r>
              <a:rPr lang="es-ES_tradnl" altLang="es-ES_tradnl" dirty="0"/>
              <a:t>	2 	Aprendizaje Supervisado</a:t>
            </a:r>
          </a:p>
          <a:p>
            <a:pPr>
              <a:lnSpc>
                <a:spcPct val="110000"/>
              </a:lnSpc>
              <a:spcBef>
                <a:spcPts val="800"/>
              </a:spcBef>
              <a:buFontTx/>
              <a:buNone/>
            </a:pPr>
            <a:r>
              <a:rPr lang="es-ES_tradnl" altLang="es-ES_tradnl" dirty="0"/>
              <a:t>	3	Aprendizaje de </a:t>
            </a:r>
            <a:r>
              <a:rPr lang="es-ES" altLang="es-ES_tradnl" dirty="0"/>
              <a:t>á</a:t>
            </a:r>
            <a:r>
              <a:rPr lang="es-ES_tradnl" altLang="es-ES_tradnl" dirty="0" err="1"/>
              <a:t>rboles</a:t>
            </a:r>
            <a:r>
              <a:rPr lang="es-ES_tradnl" altLang="es-ES_tradnl" dirty="0"/>
              <a:t> de decisión</a:t>
            </a:r>
          </a:p>
          <a:p>
            <a:pPr>
              <a:lnSpc>
                <a:spcPct val="110000"/>
              </a:lnSpc>
              <a:spcBef>
                <a:spcPts val="800"/>
              </a:spcBef>
              <a:buFontTx/>
              <a:buNone/>
            </a:pPr>
            <a:r>
              <a:rPr lang="es-ES_tradnl" altLang="es-ES_tradnl" dirty="0"/>
              <a:t>	4	 Aprendizaje de redes neuronales </a:t>
            </a:r>
          </a:p>
          <a:p>
            <a:pPr lvl="2" eaLnBrk="1" hangingPunct="1">
              <a:spcBef>
                <a:spcPts val="800"/>
              </a:spcBef>
            </a:pPr>
            <a:r>
              <a:rPr lang="es-ES_tradnl" altLang="es-ES_tradnl" sz="1800" dirty="0"/>
              <a:t>4.1 Introducción</a:t>
            </a:r>
          </a:p>
          <a:p>
            <a:pPr lvl="2" eaLnBrk="1" hangingPunct="1">
              <a:spcBef>
                <a:spcPts val="800"/>
              </a:spcBef>
            </a:pPr>
            <a:r>
              <a:rPr lang="es-ES_tradnl" altLang="es-ES_tradnl" sz="1800" dirty="0"/>
              <a:t>4.2 </a:t>
            </a:r>
            <a:r>
              <a:rPr lang="es-ES_tradnl" altLang="es-ES_tradnl" sz="1800" dirty="0" err="1"/>
              <a:t>Perceptrón</a:t>
            </a:r>
            <a:r>
              <a:rPr lang="es-ES_tradnl" altLang="es-ES_tradnl" sz="1800" dirty="0"/>
              <a:t> simple</a:t>
            </a:r>
          </a:p>
          <a:p>
            <a:pPr lvl="2" eaLnBrk="1" hangingPunct="1">
              <a:spcBef>
                <a:spcPts val="800"/>
              </a:spcBef>
            </a:pPr>
            <a:r>
              <a:rPr lang="es-ES_tradnl" altLang="es-ES_tradnl" sz="1800" dirty="0"/>
              <a:t>4.3 </a:t>
            </a:r>
            <a:r>
              <a:rPr lang="es-ES_tradnl" altLang="es-ES_tradnl" sz="1800" dirty="0" err="1"/>
              <a:t>Perceptrón</a:t>
            </a:r>
            <a:r>
              <a:rPr lang="es-ES_tradnl" altLang="es-ES_tradnl" sz="1800" dirty="0"/>
              <a:t> multicapa (MLP)</a:t>
            </a:r>
          </a:p>
          <a:p>
            <a:pPr lvl="2" eaLnBrk="1" hangingPunct="1">
              <a:spcBef>
                <a:spcPts val="800"/>
              </a:spcBef>
            </a:pPr>
            <a:r>
              <a:rPr lang="es-ES_tradnl" altLang="es-ES_tradnl" sz="1800" dirty="0"/>
              <a:t>4.4 Aplicación de </a:t>
            </a:r>
            <a:r>
              <a:rPr lang="es-ES_tradnl" altLang="es-ES_tradnl" sz="1800" dirty="0" err="1"/>
              <a:t>MLPs</a:t>
            </a:r>
            <a:endParaRPr lang="es-ES_tradnl" altLang="es-ES_tradnl" dirty="0"/>
          </a:p>
          <a:p>
            <a:pPr>
              <a:lnSpc>
                <a:spcPct val="110000"/>
              </a:lnSpc>
              <a:spcBef>
                <a:spcPts val="800"/>
              </a:spcBef>
              <a:buNone/>
            </a:pPr>
            <a:r>
              <a:rPr lang="es-ES_tradnl" altLang="es-ES_tradnl" dirty="0"/>
              <a:t>	5	 </a:t>
            </a:r>
            <a:r>
              <a:rPr lang="es-ES_tradnl" altLang="es-ES_tradnl" dirty="0" err="1"/>
              <a:t>Evaluaci</a:t>
            </a:r>
            <a:r>
              <a:rPr lang="es-ES" altLang="es-ES_tradnl" dirty="0" err="1"/>
              <a:t>ón</a:t>
            </a:r>
            <a:r>
              <a:rPr lang="es-ES" altLang="es-ES_tradnl" dirty="0"/>
              <a:t> de métodos de aprendizaje supervisado</a:t>
            </a:r>
            <a:endParaRPr lang="es-ES_tradnl" altLang="es-ES_tradnl" dirty="0"/>
          </a:p>
          <a:p>
            <a:pPr>
              <a:lnSpc>
                <a:spcPct val="110000"/>
              </a:lnSpc>
              <a:spcBef>
                <a:spcPts val="800"/>
              </a:spcBef>
              <a:buFontTx/>
              <a:buNone/>
            </a:pPr>
            <a:r>
              <a:rPr lang="es-ES_tradnl" altLang="es-ES_tradnl" dirty="0"/>
              <a:t>	6	 Algoritmos genéticos y otros m</a:t>
            </a:r>
            <a:r>
              <a:rPr lang="es-ES" altLang="es-ES_tradnl" dirty="0" err="1"/>
              <a:t>étodos</a:t>
            </a:r>
            <a:r>
              <a:rPr lang="es-ES" altLang="es-ES_tradnl" dirty="0"/>
              <a:t> de aprendizaje</a:t>
            </a:r>
            <a:endParaRPr lang="es-ES_tradnl" altLang="es-ES_tradnl" dirty="0"/>
          </a:p>
        </p:txBody>
      </p:sp>
    </p:spTree>
    <p:extLst>
      <p:ext uri="{BB962C8B-B14F-4D97-AF65-F5344CB8AC3E}">
        <p14:creationId xmlns:p14="http://schemas.microsoft.com/office/powerpoint/2010/main" val="1959481524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ea typeface="MS PGothic" charset="-128"/>
              </a:rPr>
              <a:t>Aprendizaje de </a:t>
            </a:r>
            <a:r>
              <a:rPr lang="es-ES_tradnl" altLang="es-ES_tradnl" dirty="0" err="1">
                <a:ea typeface="MS PGothic" charset="-128"/>
              </a:rPr>
              <a:t>perceptrónes</a:t>
            </a:r>
            <a:endParaRPr lang="es-ES" altLang="es-ES_tradnl" dirty="0">
              <a:ea typeface="MS PGothic" charset="-128"/>
            </a:endParaRPr>
          </a:p>
        </p:txBody>
      </p:sp>
      <p:sp>
        <p:nvSpPr>
          <p:cNvPr id="41986" name="Rectangle 3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303213" y="1044575"/>
            <a:ext cx="8840787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_tradnl" altLang="es-ES_tradnl" sz="2000"/>
              <a:t>Análisis de situaciones: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/>
              <a:t>Caso 2: </a:t>
            </a:r>
            <a:r>
              <a:rPr lang="es-ES_tradnl" altLang="es-ES_tradnl" sz="2000" b="1" i="1"/>
              <a:t>y</a:t>
            </a:r>
            <a:r>
              <a:rPr lang="es-ES_tradnl" altLang="es-ES_tradnl" sz="2000" b="1" i="1" baseline="-25000"/>
              <a:t>t</a:t>
            </a:r>
            <a:r>
              <a:rPr lang="es-ES_tradnl" altLang="es-ES_tradnl" sz="2000" b="1" i="1"/>
              <a:t> = 1 </a:t>
            </a:r>
            <a:r>
              <a:rPr lang="es-ES_tradnl" altLang="es-ES_tradnl" sz="2000" b="1"/>
              <a:t>e</a:t>
            </a:r>
            <a:r>
              <a:rPr lang="es-ES_tradnl" altLang="es-ES_tradnl" sz="2000" b="1" i="1"/>
              <a:t> y_actual</a:t>
            </a:r>
            <a:r>
              <a:rPr lang="es-ES_tradnl" altLang="es-ES_tradnl" sz="2000" b="1" i="1" baseline="-25000"/>
              <a:t>t</a:t>
            </a:r>
            <a:r>
              <a:rPr lang="es-ES_tradnl" altLang="es-ES_tradnl" sz="2000" b="1" i="1"/>
              <a:t>=0</a:t>
            </a:r>
            <a:r>
              <a:rPr lang="es-ES_tradnl" altLang="es-ES_tradnl" sz="2000"/>
              <a:t> (clasificado como negativo cuando debe ser positivo)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 i="1"/>
              <a:t>e(t)= </a:t>
            </a:r>
            <a:r>
              <a:rPr lang="es-ES_tradnl" altLang="es-ES_tradnl" sz="1800" i="1"/>
              <a:t>y</a:t>
            </a:r>
            <a:r>
              <a:rPr lang="es-ES_tradnl" altLang="es-ES_tradnl" sz="1800" i="1" baseline="-25000"/>
              <a:t>t</a:t>
            </a:r>
            <a:r>
              <a:rPr lang="es-ES_tradnl" altLang="es-ES_tradnl" sz="1800" i="1"/>
              <a:t>- y_actual</a:t>
            </a:r>
            <a:r>
              <a:rPr lang="es-ES_tradnl" altLang="es-ES_tradnl" sz="1800" i="1" baseline="-25000"/>
              <a:t>t</a:t>
            </a:r>
            <a:r>
              <a:rPr lang="es-ES_tradnl" altLang="es-ES_tradnl" sz="1800" i="1"/>
              <a:t>=1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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=  x</a:t>
            </a:r>
            <a:r>
              <a:rPr lang="es-ES" altLang="es-ES_tradnl" sz="1800" i="1" baseline="-25000"/>
              <a:t>ti</a:t>
            </a:r>
            <a:r>
              <a:rPr lang="es-ES" altLang="es-ES_tradnl" sz="1800" i="1"/>
              <a:t> e(t)=  x</a:t>
            </a:r>
            <a:r>
              <a:rPr lang="es-ES" altLang="es-ES_tradnl" sz="1800" i="1" baseline="-25000"/>
              <a:t>ti</a:t>
            </a:r>
            <a:r>
              <a:rPr lang="es-ES" altLang="es-ES_tradnl" sz="1800" i="1"/>
              <a:t>      y     </a:t>
            </a:r>
            <a:r>
              <a:rPr lang="es-ES" altLang="es-ES_tradnl" sz="1800"/>
              <a:t>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0</a:t>
            </a:r>
            <a:r>
              <a:rPr lang="es-ES" altLang="es-ES_tradnl" sz="1800" i="1"/>
              <a:t>=  e(t)=   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se aumentan pesos de entradas activas y sesgo: si </a:t>
            </a:r>
            <a:r>
              <a:rPr lang="es-ES" altLang="es-ES_tradnl" sz="1800" i="1"/>
              <a:t>x</a:t>
            </a:r>
            <a:r>
              <a:rPr lang="es-ES" altLang="es-ES_tradnl" sz="1800" i="1" baseline="-25000"/>
              <a:t>ti</a:t>
            </a:r>
            <a:r>
              <a:rPr lang="es-ES" altLang="es-ES_tradnl" sz="1800" i="1"/>
              <a:t>=1 </a:t>
            </a:r>
            <a:r>
              <a:rPr lang="es-ES" altLang="es-ES_tradnl" sz="1800"/>
              <a:t>entonces 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(t+1) = 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(t)+ </a:t>
            </a:r>
            <a:endParaRPr lang="es-ES" altLang="es-ES_tradnl" sz="1800"/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aumentando los pesos de las entradas positivas se aumenta la posibilidad de que la salida sea positiva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no se modifican los pesos de entradas inactivas (si </a:t>
            </a:r>
            <a:r>
              <a:rPr lang="es-ES" altLang="es-ES_tradnl" sz="1800" i="1"/>
              <a:t>x</a:t>
            </a:r>
            <a:r>
              <a:rPr lang="es-ES" altLang="es-ES_tradnl" sz="1800" i="1" baseline="-25000"/>
              <a:t>ti</a:t>
            </a:r>
            <a:r>
              <a:rPr lang="es-ES" altLang="es-ES_tradnl" sz="1800" i="1"/>
              <a:t>=0 </a:t>
            </a:r>
            <a:r>
              <a:rPr lang="es-ES" altLang="es-ES_tradnl" sz="1800"/>
              <a:t>entonces 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(t+1) = 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(t)</a:t>
            </a:r>
            <a:r>
              <a:rPr lang="es-ES" altLang="es-ES_tradnl" sz="1800"/>
              <a:t>)</a:t>
            </a:r>
          </a:p>
          <a:p>
            <a:pPr>
              <a:spcBef>
                <a:spcPct val="20000"/>
              </a:spcBef>
            </a:pPr>
            <a:r>
              <a:rPr lang="es-ES" altLang="es-ES_tradnl" sz="2000"/>
              <a:t>Ejemplo: (Xt,yt)= ((1,1,0),1) con =0,1</a:t>
            </a:r>
          </a:p>
          <a:p>
            <a:pPr lvl="1">
              <a:spcBef>
                <a:spcPct val="20000"/>
              </a:spcBef>
              <a:buFontTx/>
              <a:buChar char="–"/>
            </a:pPr>
            <a:endParaRPr lang="es-ES" altLang="es-ES_tradnl" sz="1800"/>
          </a:p>
        </p:txBody>
      </p:sp>
      <p:sp>
        <p:nvSpPr>
          <p:cNvPr id="41988" name="Oval 5"/>
          <p:cNvSpPr>
            <a:spLocks noChangeArrowheads="1"/>
          </p:cNvSpPr>
          <p:nvPr/>
        </p:nvSpPr>
        <p:spPr bwMode="auto">
          <a:xfrm>
            <a:off x="2835275" y="4633913"/>
            <a:ext cx="655638" cy="647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41989" name="Line 6"/>
          <p:cNvSpPr>
            <a:spLocks noChangeShapeType="1"/>
          </p:cNvSpPr>
          <p:nvPr/>
        </p:nvSpPr>
        <p:spPr bwMode="auto">
          <a:xfrm>
            <a:off x="1282700" y="4681538"/>
            <a:ext cx="639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1990" name="Line 7"/>
          <p:cNvSpPr>
            <a:spLocks noChangeShapeType="1"/>
          </p:cNvSpPr>
          <p:nvPr/>
        </p:nvSpPr>
        <p:spPr bwMode="auto">
          <a:xfrm>
            <a:off x="1282700" y="5310188"/>
            <a:ext cx="639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1991" name="Oval 8"/>
          <p:cNvSpPr>
            <a:spLocks noChangeArrowheads="1"/>
          </p:cNvSpPr>
          <p:nvPr/>
        </p:nvSpPr>
        <p:spPr bwMode="auto">
          <a:xfrm>
            <a:off x="1922463" y="4543425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1,3</a:t>
            </a:r>
          </a:p>
        </p:txBody>
      </p:sp>
      <p:sp>
        <p:nvSpPr>
          <p:cNvPr id="41992" name="Oval 9"/>
          <p:cNvSpPr>
            <a:spLocks noChangeArrowheads="1"/>
          </p:cNvSpPr>
          <p:nvPr/>
        </p:nvSpPr>
        <p:spPr bwMode="auto">
          <a:xfrm>
            <a:off x="1922463" y="5164138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0,1</a:t>
            </a:r>
          </a:p>
        </p:txBody>
      </p:sp>
      <p:sp>
        <p:nvSpPr>
          <p:cNvPr id="41993" name="Line 10"/>
          <p:cNvSpPr>
            <a:spLocks noChangeShapeType="1"/>
          </p:cNvSpPr>
          <p:nvPr/>
        </p:nvSpPr>
        <p:spPr bwMode="auto">
          <a:xfrm>
            <a:off x="2239963" y="4681538"/>
            <a:ext cx="627062" cy="250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1994" name="Line 11"/>
          <p:cNvSpPr>
            <a:spLocks noChangeShapeType="1"/>
          </p:cNvSpPr>
          <p:nvPr/>
        </p:nvSpPr>
        <p:spPr bwMode="auto">
          <a:xfrm flipV="1">
            <a:off x="2239963" y="5048250"/>
            <a:ext cx="584200" cy="233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1995" name="Text Box 12"/>
          <p:cNvSpPr txBox="1">
            <a:spLocks noChangeArrowheads="1"/>
          </p:cNvSpPr>
          <p:nvPr/>
        </p:nvSpPr>
        <p:spPr bwMode="auto">
          <a:xfrm>
            <a:off x="601663" y="5053013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r>
              <a:rPr lang="es-ES" altLang="es-ES_tradnl" i="1"/>
              <a:t>=1</a:t>
            </a:r>
          </a:p>
        </p:txBody>
      </p:sp>
      <p:sp>
        <p:nvSpPr>
          <p:cNvPr id="41996" name="Text Box 13"/>
          <p:cNvSpPr txBox="1">
            <a:spLocks noChangeArrowheads="1"/>
          </p:cNvSpPr>
          <p:nvPr/>
        </p:nvSpPr>
        <p:spPr bwMode="auto">
          <a:xfrm>
            <a:off x="585788" y="4464050"/>
            <a:ext cx="700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r>
              <a:rPr lang="es-ES" altLang="es-ES_tradnl" sz="1800" i="1"/>
              <a:t>=</a:t>
            </a:r>
            <a:r>
              <a:rPr lang="es-ES" altLang="es-ES_tradnl" i="1"/>
              <a:t>1</a:t>
            </a:r>
          </a:p>
        </p:txBody>
      </p:sp>
      <p:sp>
        <p:nvSpPr>
          <p:cNvPr id="41997" name="Line 14"/>
          <p:cNvSpPr>
            <a:spLocks noChangeShapeType="1"/>
          </p:cNvSpPr>
          <p:nvPr/>
        </p:nvSpPr>
        <p:spPr bwMode="auto">
          <a:xfrm flipV="1">
            <a:off x="3490913" y="4932363"/>
            <a:ext cx="450850" cy="4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1998" name="Line 16"/>
          <p:cNvSpPr>
            <a:spLocks noChangeShapeType="1"/>
          </p:cNvSpPr>
          <p:nvPr/>
        </p:nvSpPr>
        <p:spPr bwMode="auto">
          <a:xfrm>
            <a:off x="1301750" y="5838825"/>
            <a:ext cx="639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1999" name="Oval 17"/>
          <p:cNvSpPr>
            <a:spLocks noChangeArrowheads="1"/>
          </p:cNvSpPr>
          <p:nvPr/>
        </p:nvSpPr>
        <p:spPr bwMode="auto">
          <a:xfrm>
            <a:off x="1941513" y="5692775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0,4</a:t>
            </a:r>
          </a:p>
        </p:txBody>
      </p:sp>
      <p:sp>
        <p:nvSpPr>
          <p:cNvPr id="42000" name="Text Box 18"/>
          <p:cNvSpPr txBox="1">
            <a:spLocks noChangeArrowheads="1"/>
          </p:cNvSpPr>
          <p:nvPr/>
        </p:nvSpPr>
        <p:spPr bwMode="auto">
          <a:xfrm>
            <a:off x="573088" y="5581650"/>
            <a:ext cx="831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3</a:t>
            </a:r>
            <a:r>
              <a:rPr lang="es-ES" altLang="es-ES_tradnl" i="1"/>
              <a:t>=0</a:t>
            </a:r>
          </a:p>
        </p:txBody>
      </p:sp>
      <p:sp>
        <p:nvSpPr>
          <p:cNvPr id="42001" name="Line 19"/>
          <p:cNvSpPr>
            <a:spLocks noChangeShapeType="1"/>
          </p:cNvSpPr>
          <p:nvPr/>
        </p:nvSpPr>
        <p:spPr bwMode="auto">
          <a:xfrm flipV="1">
            <a:off x="2270125" y="5183188"/>
            <a:ext cx="630238" cy="627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2002" name="Text Box 21"/>
          <p:cNvSpPr txBox="1">
            <a:spLocks noChangeArrowheads="1"/>
          </p:cNvSpPr>
          <p:nvPr/>
        </p:nvSpPr>
        <p:spPr bwMode="auto">
          <a:xfrm>
            <a:off x="3614738" y="4575175"/>
            <a:ext cx="574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y=0</a:t>
            </a:r>
          </a:p>
        </p:txBody>
      </p:sp>
      <p:sp>
        <p:nvSpPr>
          <p:cNvPr id="42003" name="Text Box 41"/>
          <p:cNvSpPr txBox="1">
            <a:spLocks noChangeArrowheads="1"/>
          </p:cNvSpPr>
          <p:nvPr/>
        </p:nvSpPr>
        <p:spPr bwMode="auto">
          <a:xfrm>
            <a:off x="3490913" y="5432425"/>
            <a:ext cx="3794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800" b="1">
                <a:solidFill>
                  <a:srgbClr val="990000"/>
                </a:solidFill>
              </a:rPr>
              <a:t></a:t>
            </a:r>
          </a:p>
        </p:txBody>
      </p:sp>
      <p:sp>
        <p:nvSpPr>
          <p:cNvPr id="42004" name="Oval 41"/>
          <p:cNvSpPr>
            <a:spLocks noChangeArrowheads="1"/>
          </p:cNvSpPr>
          <p:nvPr/>
        </p:nvSpPr>
        <p:spPr bwMode="auto">
          <a:xfrm>
            <a:off x="2035175" y="4156075"/>
            <a:ext cx="431800" cy="3397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-1,5</a:t>
            </a:r>
          </a:p>
        </p:txBody>
      </p:sp>
      <p:sp>
        <p:nvSpPr>
          <p:cNvPr id="42005" name="Line 44"/>
          <p:cNvSpPr>
            <a:spLocks noChangeShapeType="1"/>
          </p:cNvSpPr>
          <p:nvPr/>
        </p:nvSpPr>
        <p:spPr bwMode="auto">
          <a:xfrm>
            <a:off x="2466975" y="4356100"/>
            <a:ext cx="714375" cy="282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grpSp>
        <p:nvGrpSpPr>
          <p:cNvPr id="2" name="Agrupar 2"/>
          <p:cNvGrpSpPr>
            <a:grpSpLocks/>
          </p:cNvGrpSpPr>
          <p:nvPr/>
        </p:nvGrpSpPr>
        <p:grpSpPr bwMode="auto">
          <a:xfrm>
            <a:off x="4445000" y="4094163"/>
            <a:ext cx="4475163" cy="1903412"/>
            <a:chOff x="4445000" y="4094163"/>
            <a:chExt cx="4475163" cy="1903412"/>
          </a:xfrm>
        </p:grpSpPr>
        <p:grpSp>
          <p:nvGrpSpPr>
            <p:cNvPr id="42007" name="Group 42"/>
            <p:cNvGrpSpPr>
              <a:grpSpLocks/>
            </p:cNvGrpSpPr>
            <p:nvPr/>
          </p:nvGrpSpPr>
          <p:grpSpPr bwMode="auto">
            <a:xfrm>
              <a:off x="4445000" y="4392613"/>
              <a:ext cx="4475163" cy="1604962"/>
              <a:chOff x="2800" y="2767"/>
              <a:chExt cx="2819" cy="1011"/>
            </a:xfrm>
          </p:grpSpPr>
          <p:sp>
            <p:nvSpPr>
              <p:cNvPr id="42010" name="Line 23"/>
              <p:cNvSpPr>
                <a:spLocks noChangeShapeType="1"/>
              </p:cNvSpPr>
              <p:nvPr/>
            </p:nvSpPr>
            <p:spPr bwMode="auto">
              <a:xfrm>
                <a:off x="2800" y="3229"/>
                <a:ext cx="474" cy="0"/>
              </a:xfrm>
              <a:prstGeom prst="line">
                <a:avLst/>
              </a:prstGeom>
              <a:noFill/>
              <a:ln w="28575">
                <a:solidFill>
                  <a:srgbClr val="99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2011" name="Oval 24"/>
              <p:cNvSpPr>
                <a:spLocks noChangeArrowheads="1"/>
              </p:cNvSpPr>
              <p:nvPr/>
            </p:nvSpPr>
            <p:spPr bwMode="auto">
              <a:xfrm>
                <a:off x="4699" y="2890"/>
                <a:ext cx="413" cy="4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  <a:buFontTx/>
                  <a:buChar char="•"/>
                </a:pPr>
                <a:endParaRPr lang="es-ES" altLang="es-ES_tradnl"/>
              </a:p>
            </p:txBody>
          </p:sp>
          <p:sp>
            <p:nvSpPr>
              <p:cNvPr id="42012" name="Line 25"/>
              <p:cNvSpPr>
                <a:spLocks noChangeShapeType="1"/>
              </p:cNvSpPr>
              <p:nvPr/>
            </p:nvSpPr>
            <p:spPr bwMode="auto">
              <a:xfrm>
                <a:off x="3721" y="2920"/>
                <a:ext cx="40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2013" name="Line 26"/>
              <p:cNvSpPr>
                <a:spLocks noChangeShapeType="1"/>
              </p:cNvSpPr>
              <p:nvPr/>
            </p:nvSpPr>
            <p:spPr bwMode="auto">
              <a:xfrm>
                <a:off x="3721" y="3316"/>
                <a:ext cx="40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2014" name="Oval 27"/>
              <p:cNvSpPr>
                <a:spLocks noChangeArrowheads="1"/>
              </p:cNvSpPr>
              <p:nvPr/>
            </p:nvSpPr>
            <p:spPr bwMode="auto">
              <a:xfrm>
                <a:off x="4124" y="2833"/>
                <a:ext cx="200" cy="17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es-ES" altLang="es-ES_tradnl" sz="1800" b="1">
                    <a:solidFill>
                      <a:srgbClr val="FF3399"/>
                    </a:solidFill>
                  </a:rPr>
                  <a:t>1,4</a:t>
                </a:r>
              </a:p>
            </p:txBody>
          </p:sp>
          <p:sp>
            <p:nvSpPr>
              <p:cNvPr id="42015" name="Oval 28"/>
              <p:cNvSpPr>
                <a:spLocks noChangeArrowheads="1"/>
              </p:cNvSpPr>
              <p:nvPr/>
            </p:nvSpPr>
            <p:spPr bwMode="auto">
              <a:xfrm>
                <a:off x="4124" y="3224"/>
                <a:ext cx="200" cy="17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es-ES" altLang="es-ES_tradnl" sz="1800" b="1">
                    <a:solidFill>
                      <a:srgbClr val="FF3399"/>
                    </a:solidFill>
                  </a:rPr>
                  <a:t>0,2</a:t>
                </a:r>
              </a:p>
            </p:txBody>
          </p:sp>
          <p:sp>
            <p:nvSpPr>
              <p:cNvPr id="42016" name="Line 29"/>
              <p:cNvSpPr>
                <a:spLocks noChangeShapeType="1"/>
              </p:cNvSpPr>
              <p:nvPr/>
            </p:nvSpPr>
            <p:spPr bwMode="auto">
              <a:xfrm>
                <a:off x="4324" y="2920"/>
                <a:ext cx="395" cy="15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2017" name="Line 30"/>
              <p:cNvSpPr>
                <a:spLocks noChangeShapeType="1"/>
              </p:cNvSpPr>
              <p:nvPr/>
            </p:nvSpPr>
            <p:spPr bwMode="auto">
              <a:xfrm flipV="1">
                <a:off x="4324" y="3151"/>
                <a:ext cx="368" cy="14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2018" name="Text Box 31"/>
              <p:cNvSpPr txBox="1">
                <a:spLocks noChangeArrowheads="1"/>
              </p:cNvSpPr>
              <p:nvPr/>
            </p:nvSpPr>
            <p:spPr bwMode="auto">
              <a:xfrm>
                <a:off x="3292" y="3154"/>
                <a:ext cx="45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sz="1800" i="1"/>
                  <a:t>x</a:t>
                </a:r>
                <a:r>
                  <a:rPr lang="es-ES" altLang="es-ES_tradnl" sz="1800" i="1" baseline="-25000"/>
                  <a:t>2</a:t>
                </a:r>
                <a:r>
                  <a:rPr lang="es-ES" altLang="es-ES_tradnl" i="1"/>
                  <a:t>=1</a:t>
                </a:r>
              </a:p>
            </p:txBody>
          </p:sp>
          <p:sp>
            <p:nvSpPr>
              <p:cNvPr id="42019" name="Text Box 32"/>
              <p:cNvSpPr txBox="1">
                <a:spLocks noChangeArrowheads="1"/>
              </p:cNvSpPr>
              <p:nvPr/>
            </p:nvSpPr>
            <p:spPr bwMode="auto">
              <a:xfrm>
                <a:off x="3282" y="2783"/>
                <a:ext cx="516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sz="2000" i="1"/>
                  <a:t>x</a:t>
                </a:r>
                <a:r>
                  <a:rPr lang="es-ES" altLang="es-ES_tradnl" sz="2000" i="1" baseline="-25000"/>
                  <a:t>1</a:t>
                </a:r>
                <a:r>
                  <a:rPr lang="es-ES" altLang="es-ES_tradnl" sz="2000" i="1"/>
                  <a:t>=</a:t>
                </a:r>
                <a:r>
                  <a:rPr lang="es-ES" altLang="es-ES_tradnl" i="1"/>
                  <a:t>1</a:t>
                </a:r>
              </a:p>
            </p:txBody>
          </p:sp>
          <p:sp>
            <p:nvSpPr>
              <p:cNvPr id="42020" name="Line 33"/>
              <p:cNvSpPr>
                <a:spLocks noChangeShapeType="1"/>
              </p:cNvSpPr>
              <p:nvPr/>
            </p:nvSpPr>
            <p:spPr bwMode="auto">
              <a:xfrm flipV="1">
                <a:off x="5112" y="3078"/>
                <a:ext cx="284" cy="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2021" name="Line 35"/>
              <p:cNvSpPr>
                <a:spLocks noChangeShapeType="1"/>
              </p:cNvSpPr>
              <p:nvPr/>
            </p:nvSpPr>
            <p:spPr bwMode="auto">
              <a:xfrm>
                <a:off x="3733" y="3649"/>
                <a:ext cx="40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2022" name="Oval 36"/>
              <p:cNvSpPr>
                <a:spLocks noChangeArrowheads="1"/>
              </p:cNvSpPr>
              <p:nvPr/>
            </p:nvSpPr>
            <p:spPr bwMode="auto">
              <a:xfrm>
                <a:off x="4136" y="3557"/>
                <a:ext cx="200" cy="17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es-ES" altLang="es-ES_tradnl" sz="1800"/>
                  <a:t>0,4</a:t>
                </a:r>
              </a:p>
            </p:txBody>
          </p:sp>
          <p:sp>
            <p:nvSpPr>
              <p:cNvPr id="42023" name="Text Box 37"/>
              <p:cNvSpPr txBox="1">
                <a:spLocks noChangeArrowheads="1"/>
              </p:cNvSpPr>
              <p:nvPr/>
            </p:nvSpPr>
            <p:spPr bwMode="auto">
              <a:xfrm>
                <a:off x="3274" y="3487"/>
                <a:ext cx="52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sz="1800" i="1"/>
                  <a:t>x</a:t>
                </a:r>
                <a:r>
                  <a:rPr lang="es-ES" altLang="es-ES_tradnl" sz="1800" i="1" baseline="-25000"/>
                  <a:t>3</a:t>
                </a:r>
                <a:r>
                  <a:rPr lang="es-ES" altLang="es-ES_tradnl" i="1"/>
                  <a:t>=0</a:t>
                </a:r>
              </a:p>
            </p:txBody>
          </p:sp>
          <p:sp>
            <p:nvSpPr>
              <p:cNvPr id="42024" name="Line 38"/>
              <p:cNvSpPr>
                <a:spLocks noChangeShapeType="1"/>
              </p:cNvSpPr>
              <p:nvPr/>
            </p:nvSpPr>
            <p:spPr bwMode="auto">
              <a:xfrm flipV="1">
                <a:off x="4343" y="3236"/>
                <a:ext cx="397" cy="39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2025" name="Text Box 39"/>
              <p:cNvSpPr txBox="1">
                <a:spLocks noChangeArrowheads="1"/>
              </p:cNvSpPr>
              <p:nvPr/>
            </p:nvSpPr>
            <p:spPr bwMode="auto">
              <a:xfrm>
                <a:off x="5112" y="2767"/>
                <a:ext cx="50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sz="1800" i="1"/>
                  <a:t>y=1</a:t>
                </a:r>
              </a:p>
            </p:txBody>
          </p:sp>
          <p:sp>
            <p:nvSpPr>
              <p:cNvPr id="42026" name="Text Box 40"/>
              <p:cNvSpPr txBox="1">
                <a:spLocks noChangeArrowheads="1"/>
              </p:cNvSpPr>
              <p:nvPr/>
            </p:nvSpPr>
            <p:spPr bwMode="auto">
              <a:xfrm>
                <a:off x="5001" y="3413"/>
                <a:ext cx="221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b="1">
                    <a:solidFill>
                      <a:srgbClr val="990000"/>
                    </a:solidFill>
                  </a:rPr>
                  <a:t></a:t>
                </a:r>
              </a:p>
            </p:txBody>
          </p:sp>
        </p:grpSp>
        <p:sp>
          <p:nvSpPr>
            <p:cNvPr id="42008" name="Oval 41"/>
            <p:cNvSpPr>
              <a:spLocks noChangeArrowheads="1"/>
            </p:cNvSpPr>
            <p:nvPr/>
          </p:nvSpPr>
          <p:spPr bwMode="auto">
            <a:xfrm>
              <a:off x="6565900" y="4094163"/>
              <a:ext cx="431800" cy="3381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 b="1">
                  <a:solidFill>
                    <a:srgbClr val="FF3399"/>
                  </a:solidFill>
                </a:rPr>
                <a:t>-1,4</a:t>
              </a:r>
            </a:p>
          </p:txBody>
        </p:sp>
        <p:sp>
          <p:nvSpPr>
            <p:cNvPr id="42009" name="Line 44"/>
            <p:cNvSpPr>
              <a:spLocks noChangeShapeType="1"/>
            </p:cNvSpPr>
            <p:nvPr/>
          </p:nvSpPr>
          <p:spPr bwMode="auto">
            <a:xfrm>
              <a:off x="6997700" y="4292600"/>
              <a:ext cx="712788" cy="282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8271751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>
                <a:ea typeface="MS PGothic" charset="-128"/>
              </a:rPr>
              <a:t>Aprendizaje de perceptrónes</a:t>
            </a:r>
            <a:endParaRPr lang="es-ES" altLang="es-ES_tradnl">
              <a:ea typeface="MS PGothic" charset="-128"/>
            </a:endParaRPr>
          </a:p>
        </p:txBody>
      </p:sp>
      <p:sp>
        <p:nvSpPr>
          <p:cNvPr id="44034" name="Rectangle 3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303213" y="1044575"/>
            <a:ext cx="8780462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_tradnl" altLang="es-ES_tradnl" sz="2000"/>
              <a:t>Análisis de situaciones: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/>
              <a:t>Caso 3: </a:t>
            </a:r>
            <a:r>
              <a:rPr lang="es-ES_tradnl" altLang="es-ES_tradnl" sz="2000" b="1" i="1"/>
              <a:t>y</a:t>
            </a:r>
            <a:r>
              <a:rPr lang="es-ES_tradnl" altLang="es-ES_tradnl" sz="2000" b="1" i="1" baseline="-25000"/>
              <a:t>t</a:t>
            </a:r>
            <a:r>
              <a:rPr lang="es-ES_tradnl" altLang="es-ES_tradnl" sz="2000" b="1" i="1"/>
              <a:t> = 0 </a:t>
            </a:r>
            <a:r>
              <a:rPr lang="es-ES_tradnl" altLang="es-ES_tradnl" sz="2000" b="1"/>
              <a:t>e</a:t>
            </a:r>
            <a:r>
              <a:rPr lang="es-ES_tradnl" altLang="es-ES_tradnl" sz="2000" b="1" i="1"/>
              <a:t> y_actual</a:t>
            </a:r>
            <a:r>
              <a:rPr lang="es-ES_tradnl" altLang="es-ES_tradnl" sz="2000" b="1" i="1" baseline="-25000"/>
              <a:t>t</a:t>
            </a:r>
            <a:r>
              <a:rPr lang="es-ES_tradnl" altLang="es-ES_tradnl" sz="2000" b="1" i="1"/>
              <a:t>=1</a:t>
            </a:r>
            <a:r>
              <a:rPr lang="es-ES_tradnl" altLang="es-ES_tradnl" sz="2000"/>
              <a:t> (clasificado como positivo cuando debe ser negativo)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 i="1"/>
              <a:t>e(t)= </a:t>
            </a:r>
            <a:r>
              <a:rPr lang="es-ES_tradnl" altLang="es-ES_tradnl" sz="1800" i="1"/>
              <a:t>y</a:t>
            </a:r>
            <a:r>
              <a:rPr lang="es-ES_tradnl" altLang="es-ES_tradnl" sz="1800" i="1" baseline="-25000"/>
              <a:t>t</a:t>
            </a:r>
            <a:r>
              <a:rPr lang="es-ES_tradnl" altLang="es-ES_tradnl" sz="1800" i="1"/>
              <a:t>- y_actual</a:t>
            </a:r>
            <a:r>
              <a:rPr lang="es-ES_tradnl" altLang="es-ES_tradnl" sz="1800" i="1" baseline="-25000"/>
              <a:t>t</a:t>
            </a:r>
            <a:r>
              <a:rPr lang="es-ES_tradnl" altLang="es-ES_tradnl" sz="1800" i="1"/>
              <a:t>=-1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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=  x</a:t>
            </a:r>
            <a:r>
              <a:rPr lang="es-ES" altLang="es-ES_tradnl" sz="1800" i="1" baseline="-25000"/>
              <a:t>ti</a:t>
            </a:r>
            <a:r>
              <a:rPr lang="es-ES" altLang="es-ES_tradnl" sz="1800" i="1"/>
              <a:t>  e(t)=-  x</a:t>
            </a:r>
            <a:r>
              <a:rPr lang="es-ES" altLang="es-ES_tradnl" sz="1800" i="1" baseline="-25000"/>
              <a:t>ti    </a:t>
            </a:r>
            <a:r>
              <a:rPr lang="es-ES" altLang="es-ES_tradnl" sz="1800" i="1"/>
              <a:t> y       </a:t>
            </a:r>
            <a:r>
              <a:rPr lang="es-ES" altLang="es-ES_tradnl" sz="1800"/>
              <a:t>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0</a:t>
            </a:r>
            <a:r>
              <a:rPr lang="es-ES" altLang="es-ES_tradnl" sz="1800" i="1"/>
              <a:t>=  e(t)=-  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se disminuyen pesos de entradas activas y sesgo: si </a:t>
            </a:r>
            <a:r>
              <a:rPr lang="es-ES" altLang="es-ES_tradnl" sz="1800" i="1"/>
              <a:t>x</a:t>
            </a:r>
            <a:r>
              <a:rPr lang="es-ES" altLang="es-ES_tradnl" sz="1800" i="1" baseline="-25000"/>
              <a:t>ti</a:t>
            </a:r>
            <a:r>
              <a:rPr lang="es-ES" altLang="es-ES_tradnl" sz="1800" i="1"/>
              <a:t>=1 </a:t>
            </a:r>
            <a:r>
              <a:rPr lang="es-ES" altLang="es-ES_tradnl" sz="1800"/>
              <a:t>ent. 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(t+1) = 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(t)- </a:t>
            </a:r>
            <a:endParaRPr lang="es-ES" altLang="es-ES_tradnl" sz="1800"/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no se modifican los pesos de entradas negativas (si </a:t>
            </a:r>
            <a:r>
              <a:rPr lang="es-ES" altLang="es-ES_tradnl" sz="1800" i="1"/>
              <a:t>x</a:t>
            </a:r>
            <a:r>
              <a:rPr lang="es-ES" altLang="es-ES_tradnl" sz="1800" i="1" baseline="-25000"/>
              <a:t>ti</a:t>
            </a:r>
            <a:r>
              <a:rPr lang="es-ES" altLang="es-ES_tradnl" sz="1800" i="1"/>
              <a:t>=0 </a:t>
            </a:r>
            <a:r>
              <a:rPr lang="es-ES" altLang="es-ES_tradnl" sz="1800"/>
              <a:t>entonces </a:t>
            </a:r>
            <a:r>
              <a:rPr lang="es-ES" altLang="es-ES_tradnl" sz="1800" i="1"/>
              <a:t>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(t+1) = w</a:t>
            </a:r>
            <a:r>
              <a:rPr lang="es-ES" altLang="es-ES_tradnl" sz="1800" i="1" baseline="-25000"/>
              <a:t>i</a:t>
            </a:r>
            <a:r>
              <a:rPr lang="es-ES" altLang="es-ES_tradnl" sz="1800" i="1"/>
              <a:t>(t)</a:t>
            </a:r>
            <a:r>
              <a:rPr lang="es-ES" altLang="es-ES_tradnl" sz="1800"/>
              <a:t>)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disminuyendo los pesos de las entradas positivas se aumenta la posibilidad de que la salida sea negativa</a:t>
            </a:r>
          </a:p>
          <a:p>
            <a:pPr>
              <a:spcBef>
                <a:spcPct val="20000"/>
              </a:spcBef>
            </a:pPr>
            <a:r>
              <a:rPr lang="es-ES" altLang="es-ES_tradnl" sz="2000"/>
              <a:t>Ejemplo: (Xt,yt)= ((1,0,1),0) con =0,1</a:t>
            </a:r>
          </a:p>
          <a:p>
            <a:pPr lvl="1">
              <a:spcBef>
                <a:spcPct val="20000"/>
              </a:spcBef>
              <a:buFontTx/>
              <a:buChar char="–"/>
            </a:pPr>
            <a:endParaRPr lang="es-ES" altLang="es-ES_tradnl" sz="1800"/>
          </a:p>
          <a:p>
            <a:pPr lvl="1">
              <a:spcBef>
                <a:spcPct val="20000"/>
              </a:spcBef>
              <a:buFontTx/>
              <a:buChar char="–"/>
            </a:pPr>
            <a:endParaRPr lang="es-ES" altLang="es-ES_tradnl" sz="180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/>
          </a:p>
        </p:txBody>
      </p:sp>
      <p:sp>
        <p:nvSpPr>
          <p:cNvPr id="44036" name="Oval 5"/>
          <p:cNvSpPr>
            <a:spLocks noChangeArrowheads="1"/>
          </p:cNvSpPr>
          <p:nvPr/>
        </p:nvSpPr>
        <p:spPr bwMode="auto">
          <a:xfrm>
            <a:off x="2835275" y="4633913"/>
            <a:ext cx="655638" cy="647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44037" name="Line 6"/>
          <p:cNvSpPr>
            <a:spLocks noChangeShapeType="1"/>
          </p:cNvSpPr>
          <p:nvPr/>
        </p:nvSpPr>
        <p:spPr bwMode="auto">
          <a:xfrm>
            <a:off x="1282700" y="4681538"/>
            <a:ext cx="639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4038" name="Line 7"/>
          <p:cNvSpPr>
            <a:spLocks noChangeShapeType="1"/>
          </p:cNvSpPr>
          <p:nvPr/>
        </p:nvSpPr>
        <p:spPr bwMode="auto">
          <a:xfrm>
            <a:off x="1282700" y="5310188"/>
            <a:ext cx="639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4039" name="Oval 8"/>
          <p:cNvSpPr>
            <a:spLocks noChangeArrowheads="1"/>
          </p:cNvSpPr>
          <p:nvPr/>
        </p:nvSpPr>
        <p:spPr bwMode="auto">
          <a:xfrm>
            <a:off x="1922463" y="4543425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1,4</a:t>
            </a:r>
          </a:p>
        </p:txBody>
      </p:sp>
      <p:sp>
        <p:nvSpPr>
          <p:cNvPr id="44040" name="Oval 9"/>
          <p:cNvSpPr>
            <a:spLocks noChangeArrowheads="1"/>
          </p:cNvSpPr>
          <p:nvPr/>
        </p:nvSpPr>
        <p:spPr bwMode="auto">
          <a:xfrm>
            <a:off x="1922463" y="5164138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0,2</a:t>
            </a:r>
          </a:p>
        </p:txBody>
      </p:sp>
      <p:sp>
        <p:nvSpPr>
          <p:cNvPr id="44041" name="Line 10"/>
          <p:cNvSpPr>
            <a:spLocks noChangeShapeType="1"/>
          </p:cNvSpPr>
          <p:nvPr/>
        </p:nvSpPr>
        <p:spPr bwMode="auto">
          <a:xfrm>
            <a:off x="2239963" y="4681538"/>
            <a:ext cx="627062" cy="250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4042" name="Line 11"/>
          <p:cNvSpPr>
            <a:spLocks noChangeShapeType="1"/>
          </p:cNvSpPr>
          <p:nvPr/>
        </p:nvSpPr>
        <p:spPr bwMode="auto">
          <a:xfrm flipV="1">
            <a:off x="2239963" y="5048250"/>
            <a:ext cx="584200" cy="233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4043" name="Text Box 12"/>
          <p:cNvSpPr txBox="1">
            <a:spLocks noChangeArrowheads="1"/>
          </p:cNvSpPr>
          <p:nvPr/>
        </p:nvSpPr>
        <p:spPr bwMode="auto">
          <a:xfrm>
            <a:off x="601663" y="5053013"/>
            <a:ext cx="831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r>
              <a:rPr lang="es-ES" altLang="es-ES_tradnl" i="1"/>
              <a:t>=0</a:t>
            </a:r>
          </a:p>
        </p:txBody>
      </p:sp>
      <p:sp>
        <p:nvSpPr>
          <p:cNvPr id="44044" name="Text Box 13"/>
          <p:cNvSpPr txBox="1">
            <a:spLocks noChangeArrowheads="1"/>
          </p:cNvSpPr>
          <p:nvPr/>
        </p:nvSpPr>
        <p:spPr bwMode="auto">
          <a:xfrm>
            <a:off x="585788" y="4464050"/>
            <a:ext cx="700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r>
              <a:rPr lang="es-ES" altLang="es-ES_tradnl" sz="1800" i="1"/>
              <a:t>=1</a:t>
            </a:r>
          </a:p>
        </p:txBody>
      </p:sp>
      <p:sp>
        <p:nvSpPr>
          <p:cNvPr id="44045" name="Line 14"/>
          <p:cNvSpPr>
            <a:spLocks noChangeShapeType="1"/>
          </p:cNvSpPr>
          <p:nvPr/>
        </p:nvSpPr>
        <p:spPr bwMode="auto">
          <a:xfrm flipV="1">
            <a:off x="3490913" y="4932363"/>
            <a:ext cx="450850" cy="4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4046" name="Line 16"/>
          <p:cNvSpPr>
            <a:spLocks noChangeShapeType="1"/>
          </p:cNvSpPr>
          <p:nvPr/>
        </p:nvSpPr>
        <p:spPr bwMode="auto">
          <a:xfrm>
            <a:off x="1301750" y="5838825"/>
            <a:ext cx="6397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4047" name="Oval 17"/>
          <p:cNvSpPr>
            <a:spLocks noChangeArrowheads="1"/>
          </p:cNvSpPr>
          <p:nvPr/>
        </p:nvSpPr>
        <p:spPr bwMode="auto">
          <a:xfrm>
            <a:off x="1941513" y="5692775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0,4</a:t>
            </a:r>
          </a:p>
        </p:txBody>
      </p:sp>
      <p:sp>
        <p:nvSpPr>
          <p:cNvPr id="44048" name="Text Box 18"/>
          <p:cNvSpPr txBox="1">
            <a:spLocks noChangeArrowheads="1"/>
          </p:cNvSpPr>
          <p:nvPr/>
        </p:nvSpPr>
        <p:spPr bwMode="auto">
          <a:xfrm>
            <a:off x="573088" y="5581650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3</a:t>
            </a:r>
            <a:r>
              <a:rPr lang="es-ES" altLang="es-ES_tradnl" i="1"/>
              <a:t>=1</a:t>
            </a:r>
          </a:p>
        </p:txBody>
      </p:sp>
      <p:sp>
        <p:nvSpPr>
          <p:cNvPr id="44049" name="Line 19"/>
          <p:cNvSpPr>
            <a:spLocks noChangeShapeType="1"/>
          </p:cNvSpPr>
          <p:nvPr/>
        </p:nvSpPr>
        <p:spPr bwMode="auto">
          <a:xfrm flipV="1">
            <a:off x="2270125" y="5183188"/>
            <a:ext cx="630238" cy="627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44050" name="Text Box 20"/>
          <p:cNvSpPr txBox="1">
            <a:spLocks noChangeArrowheads="1"/>
          </p:cNvSpPr>
          <p:nvPr/>
        </p:nvSpPr>
        <p:spPr bwMode="auto">
          <a:xfrm>
            <a:off x="3614738" y="4575175"/>
            <a:ext cx="574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y=1</a:t>
            </a:r>
          </a:p>
        </p:txBody>
      </p:sp>
      <p:sp>
        <p:nvSpPr>
          <p:cNvPr id="44051" name="Text Box 40"/>
          <p:cNvSpPr txBox="1">
            <a:spLocks noChangeArrowheads="1"/>
          </p:cNvSpPr>
          <p:nvPr/>
        </p:nvSpPr>
        <p:spPr bwMode="auto">
          <a:xfrm>
            <a:off x="3490913" y="5432425"/>
            <a:ext cx="3794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800" b="1">
                <a:solidFill>
                  <a:srgbClr val="990000"/>
                </a:solidFill>
              </a:rPr>
              <a:t></a:t>
            </a:r>
          </a:p>
        </p:txBody>
      </p:sp>
      <p:sp>
        <p:nvSpPr>
          <p:cNvPr id="44052" name="Oval 41"/>
          <p:cNvSpPr>
            <a:spLocks noChangeArrowheads="1"/>
          </p:cNvSpPr>
          <p:nvPr/>
        </p:nvSpPr>
        <p:spPr bwMode="auto">
          <a:xfrm>
            <a:off x="2035175" y="4156075"/>
            <a:ext cx="431800" cy="3397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-1,4</a:t>
            </a:r>
          </a:p>
        </p:txBody>
      </p:sp>
      <p:sp>
        <p:nvSpPr>
          <p:cNvPr id="44053" name="Line 44"/>
          <p:cNvSpPr>
            <a:spLocks noChangeShapeType="1"/>
          </p:cNvSpPr>
          <p:nvPr/>
        </p:nvSpPr>
        <p:spPr bwMode="auto">
          <a:xfrm>
            <a:off x="2466975" y="4356100"/>
            <a:ext cx="714375" cy="282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grpSp>
        <p:nvGrpSpPr>
          <p:cNvPr id="2" name="Agrupar 2"/>
          <p:cNvGrpSpPr>
            <a:grpSpLocks/>
          </p:cNvGrpSpPr>
          <p:nvPr/>
        </p:nvGrpSpPr>
        <p:grpSpPr bwMode="auto">
          <a:xfrm>
            <a:off x="4445000" y="4098925"/>
            <a:ext cx="4475163" cy="1893888"/>
            <a:chOff x="4445000" y="4098925"/>
            <a:chExt cx="4475163" cy="1893888"/>
          </a:xfrm>
        </p:grpSpPr>
        <p:grpSp>
          <p:nvGrpSpPr>
            <p:cNvPr id="44056" name="Group 21"/>
            <p:cNvGrpSpPr>
              <a:grpSpLocks/>
            </p:cNvGrpSpPr>
            <p:nvPr/>
          </p:nvGrpSpPr>
          <p:grpSpPr bwMode="auto">
            <a:xfrm>
              <a:off x="4445000" y="4392613"/>
              <a:ext cx="4475163" cy="1600200"/>
              <a:chOff x="2800" y="2767"/>
              <a:chExt cx="2819" cy="1008"/>
            </a:xfrm>
          </p:grpSpPr>
          <p:sp>
            <p:nvSpPr>
              <p:cNvPr id="44060" name="Line 22"/>
              <p:cNvSpPr>
                <a:spLocks noChangeShapeType="1"/>
              </p:cNvSpPr>
              <p:nvPr/>
            </p:nvSpPr>
            <p:spPr bwMode="auto">
              <a:xfrm>
                <a:off x="2800" y="3229"/>
                <a:ext cx="474" cy="0"/>
              </a:xfrm>
              <a:prstGeom prst="line">
                <a:avLst/>
              </a:prstGeom>
              <a:noFill/>
              <a:ln w="28575">
                <a:solidFill>
                  <a:srgbClr val="99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4061" name="Oval 23"/>
              <p:cNvSpPr>
                <a:spLocks noChangeArrowheads="1"/>
              </p:cNvSpPr>
              <p:nvPr/>
            </p:nvSpPr>
            <p:spPr bwMode="auto">
              <a:xfrm>
                <a:off x="4699" y="2890"/>
                <a:ext cx="413" cy="4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  <a:buFontTx/>
                  <a:buChar char="•"/>
                </a:pPr>
                <a:endParaRPr lang="es-ES" altLang="es-ES_tradnl"/>
              </a:p>
            </p:txBody>
          </p:sp>
          <p:sp>
            <p:nvSpPr>
              <p:cNvPr id="44062" name="Line 24"/>
              <p:cNvSpPr>
                <a:spLocks noChangeShapeType="1"/>
              </p:cNvSpPr>
              <p:nvPr/>
            </p:nvSpPr>
            <p:spPr bwMode="auto">
              <a:xfrm>
                <a:off x="3721" y="2920"/>
                <a:ext cx="40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4063" name="Line 25"/>
              <p:cNvSpPr>
                <a:spLocks noChangeShapeType="1"/>
              </p:cNvSpPr>
              <p:nvPr/>
            </p:nvSpPr>
            <p:spPr bwMode="auto">
              <a:xfrm>
                <a:off x="3721" y="3316"/>
                <a:ext cx="40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4064" name="Oval 26"/>
              <p:cNvSpPr>
                <a:spLocks noChangeArrowheads="1"/>
              </p:cNvSpPr>
              <p:nvPr/>
            </p:nvSpPr>
            <p:spPr bwMode="auto">
              <a:xfrm>
                <a:off x="4124" y="2833"/>
                <a:ext cx="200" cy="17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es-ES" altLang="es-ES_tradnl" sz="1800" b="1">
                    <a:solidFill>
                      <a:srgbClr val="FF3399"/>
                    </a:solidFill>
                  </a:rPr>
                  <a:t>1,3</a:t>
                </a:r>
              </a:p>
            </p:txBody>
          </p:sp>
          <p:sp>
            <p:nvSpPr>
              <p:cNvPr id="44065" name="Oval 27"/>
              <p:cNvSpPr>
                <a:spLocks noChangeArrowheads="1"/>
              </p:cNvSpPr>
              <p:nvPr/>
            </p:nvSpPr>
            <p:spPr bwMode="auto">
              <a:xfrm>
                <a:off x="4124" y="3224"/>
                <a:ext cx="200" cy="17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es-ES" altLang="es-ES_tradnl" sz="1800">
                    <a:solidFill>
                      <a:srgbClr val="000000"/>
                    </a:solidFill>
                  </a:rPr>
                  <a:t>0,2</a:t>
                </a:r>
              </a:p>
            </p:txBody>
          </p:sp>
          <p:sp>
            <p:nvSpPr>
              <p:cNvPr id="44066" name="Line 28"/>
              <p:cNvSpPr>
                <a:spLocks noChangeShapeType="1"/>
              </p:cNvSpPr>
              <p:nvPr/>
            </p:nvSpPr>
            <p:spPr bwMode="auto">
              <a:xfrm>
                <a:off x="4324" y="2920"/>
                <a:ext cx="395" cy="15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4067" name="Line 29"/>
              <p:cNvSpPr>
                <a:spLocks noChangeShapeType="1"/>
              </p:cNvSpPr>
              <p:nvPr/>
            </p:nvSpPr>
            <p:spPr bwMode="auto">
              <a:xfrm flipV="1">
                <a:off x="4324" y="3151"/>
                <a:ext cx="368" cy="14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4068" name="Text Box 30"/>
              <p:cNvSpPr txBox="1">
                <a:spLocks noChangeArrowheads="1"/>
              </p:cNvSpPr>
              <p:nvPr/>
            </p:nvSpPr>
            <p:spPr bwMode="auto">
              <a:xfrm>
                <a:off x="3292" y="3154"/>
                <a:ext cx="52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sz="1800" i="1"/>
                  <a:t>x</a:t>
                </a:r>
                <a:r>
                  <a:rPr lang="es-ES" altLang="es-ES_tradnl" sz="1800" i="1" baseline="-25000"/>
                  <a:t>2</a:t>
                </a:r>
                <a:r>
                  <a:rPr lang="es-ES" altLang="es-ES_tradnl" i="1"/>
                  <a:t>=0</a:t>
                </a:r>
              </a:p>
            </p:txBody>
          </p:sp>
          <p:sp>
            <p:nvSpPr>
              <p:cNvPr id="44069" name="Text Box 31"/>
              <p:cNvSpPr txBox="1">
                <a:spLocks noChangeArrowheads="1"/>
              </p:cNvSpPr>
              <p:nvPr/>
            </p:nvSpPr>
            <p:spPr bwMode="auto">
              <a:xfrm>
                <a:off x="3282" y="2783"/>
                <a:ext cx="441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sz="1800" i="1"/>
                  <a:t>x</a:t>
                </a:r>
                <a:r>
                  <a:rPr lang="es-ES" altLang="es-ES_tradnl" sz="1800" i="1" baseline="-25000"/>
                  <a:t>1</a:t>
                </a:r>
                <a:r>
                  <a:rPr lang="es-ES" altLang="es-ES_tradnl" sz="1800" i="1"/>
                  <a:t>=1</a:t>
                </a:r>
              </a:p>
            </p:txBody>
          </p:sp>
          <p:sp>
            <p:nvSpPr>
              <p:cNvPr id="44070" name="Line 32"/>
              <p:cNvSpPr>
                <a:spLocks noChangeShapeType="1"/>
              </p:cNvSpPr>
              <p:nvPr/>
            </p:nvSpPr>
            <p:spPr bwMode="auto">
              <a:xfrm flipV="1">
                <a:off x="5112" y="3078"/>
                <a:ext cx="284" cy="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4071" name="Line 34"/>
              <p:cNvSpPr>
                <a:spLocks noChangeShapeType="1"/>
              </p:cNvSpPr>
              <p:nvPr/>
            </p:nvSpPr>
            <p:spPr bwMode="auto">
              <a:xfrm>
                <a:off x="3733" y="3649"/>
                <a:ext cx="40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4072" name="Oval 35"/>
              <p:cNvSpPr>
                <a:spLocks noChangeArrowheads="1"/>
              </p:cNvSpPr>
              <p:nvPr/>
            </p:nvSpPr>
            <p:spPr bwMode="auto">
              <a:xfrm>
                <a:off x="4136" y="3557"/>
                <a:ext cx="200" cy="17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es-ES" altLang="es-ES_tradnl" sz="1800" b="1">
                    <a:solidFill>
                      <a:srgbClr val="FF3399"/>
                    </a:solidFill>
                  </a:rPr>
                  <a:t>0,3</a:t>
                </a:r>
              </a:p>
            </p:txBody>
          </p:sp>
          <p:sp>
            <p:nvSpPr>
              <p:cNvPr id="44073" name="Text Box 36"/>
              <p:cNvSpPr txBox="1">
                <a:spLocks noChangeArrowheads="1"/>
              </p:cNvSpPr>
              <p:nvPr/>
            </p:nvSpPr>
            <p:spPr bwMode="auto">
              <a:xfrm>
                <a:off x="3274" y="3487"/>
                <a:ext cx="45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sz="1800" i="1"/>
                  <a:t>x</a:t>
                </a:r>
                <a:r>
                  <a:rPr lang="es-ES" altLang="es-ES_tradnl" sz="1800" i="1" baseline="-25000"/>
                  <a:t>3</a:t>
                </a:r>
                <a:r>
                  <a:rPr lang="es-ES" altLang="es-ES_tradnl" i="1"/>
                  <a:t>=1</a:t>
                </a:r>
              </a:p>
            </p:txBody>
          </p:sp>
          <p:sp>
            <p:nvSpPr>
              <p:cNvPr id="44074" name="Line 37"/>
              <p:cNvSpPr>
                <a:spLocks noChangeShapeType="1"/>
              </p:cNvSpPr>
              <p:nvPr/>
            </p:nvSpPr>
            <p:spPr bwMode="auto">
              <a:xfrm flipV="1">
                <a:off x="4343" y="3236"/>
                <a:ext cx="397" cy="39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4075" name="Text Box 38"/>
              <p:cNvSpPr txBox="1">
                <a:spLocks noChangeArrowheads="1"/>
              </p:cNvSpPr>
              <p:nvPr/>
            </p:nvSpPr>
            <p:spPr bwMode="auto">
              <a:xfrm>
                <a:off x="5112" y="2767"/>
                <a:ext cx="50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sz="1800" i="1"/>
                  <a:t>y=1</a:t>
                </a:r>
              </a:p>
            </p:txBody>
          </p:sp>
        </p:grpSp>
        <p:sp>
          <p:nvSpPr>
            <p:cNvPr id="44057" name="Oval 41"/>
            <p:cNvSpPr>
              <a:spLocks noChangeArrowheads="1"/>
            </p:cNvSpPr>
            <p:nvPr/>
          </p:nvSpPr>
          <p:spPr bwMode="auto">
            <a:xfrm>
              <a:off x="6605588" y="4098925"/>
              <a:ext cx="431800" cy="33972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 b="1">
                  <a:solidFill>
                    <a:srgbClr val="FF3399"/>
                  </a:solidFill>
                </a:rPr>
                <a:t>-1,5</a:t>
              </a:r>
            </a:p>
          </p:txBody>
        </p:sp>
        <p:sp>
          <p:nvSpPr>
            <p:cNvPr id="44058" name="Line 44"/>
            <p:cNvSpPr>
              <a:spLocks noChangeShapeType="1"/>
            </p:cNvSpPr>
            <p:nvPr/>
          </p:nvSpPr>
          <p:spPr bwMode="auto">
            <a:xfrm>
              <a:off x="7046913" y="4298950"/>
              <a:ext cx="714375" cy="282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4059" name="Text Box 40"/>
            <p:cNvSpPr txBox="1">
              <a:spLocks noChangeArrowheads="1"/>
            </p:cNvSpPr>
            <p:nvPr/>
          </p:nvSpPr>
          <p:spPr bwMode="auto">
            <a:xfrm>
              <a:off x="8115300" y="5432425"/>
              <a:ext cx="379413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2800" b="1">
                  <a:solidFill>
                    <a:srgbClr val="990000"/>
                  </a:solidFill>
                </a:rPr>
                <a:t></a:t>
              </a:r>
            </a:p>
          </p:txBody>
        </p:sp>
      </p:grpSp>
      <p:sp>
        <p:nvSpPr>
          <p:cNvPr id="52250" name="Text Box 40"/>
          <p:cNvSpPr txBox="1">
            <a:spLocks noChangeArrowheads="1"/>
          </p:cNvSpPr>
          <p:nvPr/>
        </p:nvSpPr>
        <p:spPr bwMode="auto">
          <a:xfrm>
            <a:off x="4552950" y="5992813"/>
            <a:ext cx="4367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800" b="1">
                <a:solidFill>
                  <a:srgbClr val="990000"/>
                </a:solidFill>
              </a:rPr>
              <a:t>pero se reduce la diferencia</a:t>
            </a:r>
          </a:p>
        </p:txBody>
      </p:sp>
    </p:spTree>
    <p:extLst>
      <p:ext uri="{BB962C8B-B14F-4D97-AF65-F5344CB8AC3E}">
        <p14:creationId xmlns:p14="http://schemas.microsoft.com/office/powerpoint/2010/main" val="40834725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>
                <a:solidFill>
                  <a:schemeClr val="tx1"/>
                </a:solidFill>
                <a:ea typeface="MS PGothic" charset="-128"/>
              </a:rPr>
              <a:t>Ejercicio</a:t>
            </a:r>
            <a:endParaRPr lang="es-ES" altLang="es-ES_tradnl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46082" name="Rectangle 3"/>
          <p:cNvSpPr>
            <a:spLocks noChangeArrowheads="1"/>
          </p:cNvSpPr>
          <p:nvPr/>
        </p:nvSpPr>
        <p:spPr bwMode="auto">
          <a:xfrm>
            <a:off x="468313" y="1011238"/>
            <a:ext cx="796131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000" b="1" dirty="0"/>
              <a:t>Aprendizaje de un </a:t>
            </a:r>
            <a:r>
              <a:rPr lang="es-ES" altLang="es-ES_tradnl" sz="2000" b="1" dirty="0" err="1"/>
              <a:t>perceptrón</a:t>
            </a:r>
            <a:r>
              <a:rPr lang="es-ES" altLang="es-ES_tradnl" sz="2000" b="1" dirty="0"/>
              <a:t>:</a:t>
            </a:r>
          </a:p>
          <a:p>
            <a:pPr>
              <a:spcBef>
                <a:spcPct val="20000"/>
              </a:spcBef>
            </a:pPr>
            <a:r>
              <a:rPr lang="es-ES" altLang="es-ES_tradnl" sz="1800" dirty="0"/>
              <a:t>	Realiza el aprendizaje de un </a:t>
            </a:r>
            <a:r>
              <a:rPr lang="es-ES" altLang="es-ES_tradnl" sz="1800" dirty="0" err="1"/>
              <a:t>perceptrón</a:t>
            </a:r>
            <a:r>
              <a:rPr lang="es-ES" altLang="es-ES_tradnl" sz="1800" dirty="0"/>
              <a:t> con tres entradas y una salida (vea el dibujo) y con los siguientes ejemplos de entrenamiento: </a:t>
            </a:r>
          </a:p>
          <a:p>
            <a:pPr>
              <a:spcBef>
                <a:spcPct val="20000"/>
              </a:spcBef>
            </a:pPr>
            <a:r>
              <a:rPr lang="es-ES" altLang="es-ES_tradnl" sz="1800" dirty="0"/>
              <a:t>		{(010,1),(100,0), (110,1),(001,0)}</a:t>
            </a:r>
          </a:p>
          <a:p>
            <a:pPr>
              <a:spcBef>
                <a:spcPct val="20000"/>
              </a:spcBef>
            </a:pPr>
            <a:r>
              <a:rPr lang="es-ES" altLang="es-ES_tradnl" sz="1800" dirty="0"/>
              <a:t>	Supón que los pesos están inicializados a 0,2 y el sesgo a 0,1 y que el parámetro  tiene el valor 0,3.</a:t>
            </a:r>
          </a:p>
          <a:p>
            <a:pPr>
              <a:spcBef>
                <a:spcPct val="20000"/>
              </a:spcBef>
            </a:pPr>
            <a:endParaRPr lang="es-ES" altLang="es-ES_tradnl" sz="1800" dirty="0"/>
          </a:p>
        </p:txBody>
      </p:sp>
      <p:sp>
        <p:nvSpPr>
          <p:cNvPr id="46083" name="Oval 89"/>
          <p:cNvSpPr>
            <a:spLocks noChangeArrowheads="1"/>
          </p:cNvSpPr>
          <p:nvPr/>
        </p:nvSpPr>
        <p:spPr bwMode="auto">
          <a:xfrm>
            <a:off x="5173663" y="4105275"/>
            <a:ext cx="655637" cy="647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46084" name="Line 90"/>
          <p:cNvSpPr>
            <a:spLocks noChangeShapeType="1"/>
          </p:cNvSpPr>
          <p:nvPr/>
        </p:nvSpPr>
        <p:spPr bwMode="auto">
          <a:xfrm>
            <a:off x="3621088" y="4152900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85" name="Line 91"/>
          <p:cNvSpPr>
            <a:spLocks noChangeShapeType="1"/>
          </p:cNvSpPr>
          <p:nvPr/>
        </p:nvSpPr>
        <p:spPr bwMode="auto">
          <a:xfrm>
            <a:off x="3621088" y="4781550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86" name="Oval 92"/>
          <p:cNvSpPr>
            <a:spLocks noChangeArrowheads="1"/>
          </p:cNvSpPr>
          <p:nvPr/>
        </p:nvSpPr>
        <p:spPr bwMode="auto">
          <a:xfrm>
            <a:off x="4260850" y="4014788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0,2</a:t>
            </a:r>
          </a:p>
        </p:txBody>
      </p:sp>
      <p:sp>
        <p:nvSpPr>
          <p:cNvPr id="46087" name="Oval 93"/>
          <p:cNvSpPr>
            <a:spLocks noChangeArrowheads="1"/>
          </p:cNvSpPr>
          <p:nvPr/>
        </p:nvSpPr>
        <p:spPr bwMode="auto">
          <a:xfrm>
            <a:off x="4260850" y="4635500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0,2</a:t>
            </a:r>
          </a:p>
        </p:txBody>
      </p:sp>
      <p:sp>
        <p:nvSpPr>
          <p:cNvPr id="46088" name="Line 94"/>
          <p:cNvSpPr>
            <a:spLocks noChangeShapeType="1"/>
          </p:cNvSpPr>
          <p:nvPr/>
        </p:nvSpPr>
        <p:spPr bwMode="auto">
          <a:xfrm>
            <a:off x="4578350" y="4152900"/>
            <a:ext cx="627063" cy="250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89" name="Line 95"/>
          <p:cNvSpPr>
            <a:spLocks noChangeShapeType="1"/>
          </p:cNvSpPr>
          <p:nvPr/>
        </p:nvSpPr>
        <p:spPr bwMode="auto">
          <a:xfrm flipV="1">
            <a:off x="4578350" y="4519613"/>
            <a:ext cx="584200" cy="233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90" name="Text Box 96"/>
          <p:cNvSpPr txBox="1">
            <a:spLocks noChangeArrowheads="1"/>
          </p:cNvSpPr>
          <p:nvPr/>
        </p:nvSpPr>
        <p:spPr bwMode="auto">
          <a:xfrm>
            <a:off x="2940050" y="4597400"/>
            <a:ext cx="361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i="1"/>
          </a:p>
        </p:txBody>
      </p:sp>
      <p:sp>
        <p:nvSpPr>
          <p:cNvPr id="46091" name="Text Box 97"/>
          <p:cNvSpPr txBox="1">
            <a:spLocks noChangeArrowheads="1"/>
          </p:cNvSpPr>
          <p:nvPr/>
        </p:nvSpPr>
        <p:spPr bwMode="auto">
          <a:xfrm>
            <a:off x="2924175" y="3935413"/>
            <a:ext cx="7000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46092" name="Line 98"/>
          <p:cNvSpPr>
            <a:spLocks noChangeShapeType="1"/>
          </p:cNvSpPr>
          <p:nvPr/>
        </p:nvSpPr>
        <p:spPr bwMode="auto">
          <a:xfrm flipV="1">
            <a:off x="5829300" y="4403725"/>
            <a:ext cx="450850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93" name="Line 100"/>
          <p:cNvSpPr>
            <a:spLocks noChangeShapeType="1"/>
          </p:cNvSpPr>
          <p:nvPr/>
        </p:nvSpPr>
        <p:spPr bwMode="auto">
          <a:xfrm>
            <a:off x="3640138" y="5310188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94" name="Oval 101"/>
          <p:cNvSpPr>
            <a:spLocks noChangeArrowheads="1"/>
          </p:cNvSpPr>
          <p:nvPr/>
        </p:nvSpPr>
        <p:spPr bwMode="auto">
          <a:xfrm>
            <a:off x="4279900" y="5164138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0,2</a:t>
            </a:r>
          </a:p>
        </p:txBody>
      </p:sp>
      <p:sp>
        <p:nvSpPr>
          <p:cNvPr id="46095" name="Text Box 102"/>
          <p:cNvSpPr txBox="1">
            <a:spLocks noChangeArrowheads="1"/>
          </p:cNvSpPr>
          <p:nvPr/>
        </p:nvSpPr>
        <p:spPr bwMode="auto">
          <a:xfrm>
            <a:off x="2911475" y="5126038"/>
            <a:ext cx="361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3</a:t>
            </a:r>
            <a:endParaRPr lang="es-ES" altLang="es-ES_tradnl" i="1"/>
          </a:p>
        </p:txBody>
      </p:sp>
      <p:sp>
        <p:nvSpPr>
          <p:cNvPr id="46096" name="Line 103"/>
          <p:cNvSpPr>
            <a:spLocks noChangeShapeType="1"/>
          </p:cNvSpPr>
          <p:nvPr/>
        </p:nvSpPr>
        <p:spPr bwMode="auto">
          <a:xfrm flipV="1">
            <a:off x="4608513" y="4654550"/>
            <a:ext cx="630237" cy="627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97" name="Text Box 104"/>
          <p:cNvSpPr txBox="1">
            <a:spLocks noChangeArrowheads="1"/>
          </p:cNvSpPr>
          <p:nvPr/>
        </p:nvSpPr>
        <p:spPr bwMode="auto">
          <a:xfrm>
            <a:off x="5953125" y="4046538"/>
            <a:ext cx="574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3F3C361-3D23-9942-823C-065B672EC4D9}"/>
              </a:ext>
            </a:extLst>
          </p:cNvPr>
          <p:cNvSpPr txBox="1"/>
          <p:nvPr/>
        </p:nvSpPr>
        <p:spPr>
          <a:xfrm>
            <a:off x="5313231" y="4248190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0,1</a:t>
            </a:r>
          </a:p>
        </p:txBody>
      </p:sp>
    </p:spTree>
    <p:extLst>
      <p:ext uri="{BB962C8B-B14F-4D97-AF65-F5344CB8AC3E}">
        <p14:creationId xmlns:p14="http://schemas.microsoft.com/office/powerpoint/2010/main" val="2771203099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>
                <a:solidFill>
                  <a:schemeClr val="tx1"/>
                </a:solidFill>
                <a:ea typeface="MS PGothic" charset="-128"/>
              </a:rPr>
              <a:t>Ejercicio</a:t>
            </a:r>
            <a:endParaRPr lang="es-ES" altLang="es-ES_tradnl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46082" name="Rectangle 3"/>
          <p:cNvSpPr>
            <a:spLocks noChangeArrowheads="1"/>
          </p:cNvSpPr>
          <p:nvPr/>
        </p:nvSpPr>
        <p:spPr bwMode="auto">
          <a:xfrm>
            <a:off x="468313" y="1011238"/>
            <a:ext cx="796131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000" b="1" dirty="0"/>
              <a:t>Aprendizaje de un </a:t>
            </a:r>
            <a:r>
              <a:rPr lang="es-ES" altLang="es-ES_tradnl" sz="2000" b="1" dirty="0" err="1"/>
              <a:t>perceptrón</a:t>
            </a:r>
            <a:r>
              <a:rPr lang="es-ES" altLang="es-ES_tradnl" sz="2000" b="1" dirty="0"/>
              <a:t>:</a:t>
            </a:r>
          </a:p>
          <a:p>
            <a:pPr>
              <a:spcBef>
                <a:spcPct val="20000"/>
              </a:spcBef>
            </a:pPr>
            <a:r>
              <a:rPr lang="es-ES" altLang="es-ES_tradnl" sz="1800" dirty="0"/>
              <a:t>	=0; ejemplos: {((0,1,0),1),((1,0,0),0), ((1,1,0),1),((0,0,1),0)}</a:t>
            </a:r>
          </a:p>
        </p:txBody>
      </p:sp>
      <p:sp>
        <p:nvSpPr>
          <p:cNvPr id="46083" name="Oval 89"/>
          <p:cNvSpPr>
            <a:spLocks noChangeArrowheads="1"/>
          </p:cNvSpPr>
          <p:nvPr/>
        </p:nvSpPr>
        <p:spPr bwMode="auto">
          <a:xfrm>
            <a:off x="4333404" y="4427538"/>
            <a:ext cx="655637" cy="647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46084" name="Line 90"/>
          <p:cNvSpPr>
            <a:spLocks noChangeShapeType="1"/>
          </p:cNvSpPr>
          <p:nvPr/>
        </p:nvSpPr>
        <p:spPr bwMode="auto">
          <a:xfrm>
            <a:off x="2780829" y="4475163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85" name="Line 91"/>
          <p:cNvSpPr>
            <a:spLocks noChangeShapeType="1"/>
          </p:cNvSpPr>
          <p:nvPr/>
        </p:nvSpPr>
        <p:spPr bwMode="auto">
          <a:xfrm>
            <a:off x="2780829" y="5103813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86" name="Oval 92"/>
          <p:cNvSpPr>
            <a:spLocks noChangeArrowheads="1"/>
          </p:cNvSpPr>
          <p:nvPr/>
        </p:nvSpPr>
        <p:spPr bwMode="auto">
          <a:xfrm>
            <a:off x="3420591" y="4337051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0,2</a:t>
            </a:r>
          </a:p>
        </p:txBody>
      </p:sp>
      <p:sp>
        <p:nvSpPr>
          <p:cNvPr id="46087" name="Oval 93"/>
          <p:cNvSpPr>
            <a:spLocks noChangeArrowheads="1"/>
          </p:cNvSpPr>
          <p:nvPr/>
        </p:nvSpPr>
        <p:spPr bwMode="auto">
          <a:xfrm>
            <a:off x="3420591" y="4957763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0,2</a:t>
            </a:r>
          </a:p>
        </p:txBody>
      </p:sp>
      <p:sp>
        <p:nvSpPr>
          <p:cNvPr id="46088" name="Line 94"/>
          <p:cNvSpPr>
            <a:spLocks noChangeShapeType="1"/>
          </p:cNvSpPr>
          <p:nvPr/>
        </p:nvSpPr>
        <p:spPr bwMode="auto">
          <a:xfrm>
            <a:off x="3738091" y="4475163"/>
            <a:ext cx="627063" cy="250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89" name="Line 95"/>
          <p:cNvSpPr>
            <a:spLocks noChangeShapeType="1"/>
          </p:cNvSpPr>
          <p:nvPr/>
        </p:nvSpPr>
        <p:spPr bwMode="auto">
          <a:xfrm flipV="1">
            <a:off x="3738091" y="4841876"/>
            <a:ext cx="584200" cy="233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90" name="Text Box 96"/>
          <p:cNvSpPr txBox="1">
            <a:spLocks noChangeArrowheads="1"/>
          </p:cNvSpPr>
          <p:nvPr/>
        </p:nvSpPr>
        <p:spPr bwMode="auto">
          <a:xfrm>
            <a:off x="2099791" y="4919663"/>
            <a:ext cx="361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i="1"/>
          </a:p>
        </p:txBody>
      </p:sp>
      <p:sp>
        <p:nvSpPr>
          <p:cNvPr id="46091" name="Text Box 97"/>
          <p:cNvSpPr txBox="1">
            <a:spLocks noChangeArrowheads="1"/>
          </p:cNvSpPr>
          <p:nvPr/>
        </p:nvSpPr>
        <p:spPr bwMode="auto">
          <a:xfrm>
            <a:off x="2083916" y="4257676"/>
            <a:ext cx="7000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46092" name="Line 98"/>
          <p:cNvSpPr>
            <a:spLocks noChangeShapeType="1"/>
          </p:cNvSpPr>
          <p:nvPr/>
        </p:nvSpPr>
        <p:spPr bwMode="auto">
          <a:xfrm flipV="1">
            <a:off x="4989041" y="4725988"/>
            <a:ext cx="450850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93" name="Line 100"/>
          <p:cNvSpPr>
            <a:spLocks noChangeShapeType="1"/>
          </p:cNvSpPr>
          <p:nvPr/>
        </p:nvSpPr>
        <p:spPr bwMode="auto">
          <a:xfrm>
            <a:off x="2799879" y="5632451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94" name="Oval 101"/>
          <p:cNvSpPr>
            <a:spLocks noChangeArrowheads="1"/>
          </p:cNvSpPr>
          <p:nvPr/>
        </p:nvSpPr>
        <p:spPr bwMode="auto">
          <a:xfrm>
            <a:off x="3439641" y="5486401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0,2</a:t>
            </a:r>
          </a:p>
        </p:txBody>
      </p:sp>
      <p:sp>
        <p:nvSpPr>
          <p:cNvPr id="46095" name="Text Box 102"/>
          <p:cNvSpPr txBox="1">
            <a:spLocks noChangeArrowheads="1"/>
          </p:cNvSpPr>
          <p:nvPr/>
        </p:nvSpPr>
        <p:spPr bwMode="auto">
          <a:xfrm>
            <a:off x="2071216" y="5448301"/>
            <a:ext cx="361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3</a:t>
            </a:r>
            <a:endParaRPr lang="es-ES" altLang="es-ES_tradnl" i="1"/>
          </a:p>
        </p:txBody>
      </p:sp>
      <p:sp>
        <p:nvSpPr>
          <p:cNvPr id="46096" name="Line 103"/>
          <p:cNvSpPr>
            <a:spLocks noChangeShapeType="1"/>
          </p:cNvSpPr>
          <p:nvPr/>
        </p:nvSpPr>
        <p:spPr bwMode="auto">
          <a:xfrm flipV="1">
            <a:off x="3768254" y="4976813"/>
            <a:ext cx="630237" cy="627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97" name="Text Box 104"/>
          <p:cNvSpPr txBox="1">
            <a:spLocks noChangeArrowheads="1"/>
          </p:cNvSpPr>
          <p:nvPr/>
        </p:nvSpPr>
        <p:spPr bwMode="auto">
          <a:xfrm>
            <a:off x="5112866" y="4368801"/>
            <a:ext cx="574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8E14C62-086C-C24A-A831-5759ABA206AA}"/>
              </a:ext>
            </a:extLst>
          </p:cNvPr>
          <p:cNvSpPr txBox="1"/>
          <p:nvPr/>
        </p:nvSpPr>
        <p:spPr>
          <a:xfrm>
            <a:off x="894572" y="2175818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010,1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A629160-55EA-D843-AC61-C8EE3D27F16F}"/>
              </a:ext>
            </a:extLst>
          </p:cNvPr>
          <p:cNvSpPr txBox="1"/>
          <p:nvPr/>
        </p:nvSpPr>
        <p:spPr>
          <a:xfrm>
            <a:off x="894571" y="2499668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Salida: 1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561DE61-C288-FB43-92AB-0135354E9953}"/>
              </a:ext>
            </a:extLst>
          </p:cNvPr>
          <p:cNvSpPr txBox="1"/>
          <p:nvPr/>
        </p:nvSpPr>
        <p:spPr>
          <a:xfrm>
            <a:off x="543752" y="3309037"/>
            <a:ext cx="3474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0*0,2+1*0,2+0*0,2+0,1=0,3   →  1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CFE2A1-3960-9A43-B608-54AC34F66DD8}"/>
              </a:ext>
            </a:extLst>
          </p:cNvPr>
          <p:cNvSpPr txBox="1"/>
          <p:nvPr/>
        </p:nvSpPr>
        <p:spPr>
          <a:xfrm>
            <a:off x="894570" y="2813180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Error: 1-1= 0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9A33325F-127D-3F47-B1DD-D87360D00C37}"/>
              </a:ext>
            </a:extLst>
          </p:cNvPr>
          <p:cNvSpPr txBox="1"/>
          <p:nvPr/>
        </p:nvSpPr>
        <p:spPr>
          <a:xfrm>
            <a:off x="2670513" y="2154108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100,0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006378AE-755C-0E41-8104-1028FD052FC9}"/>
              </a:ext>
            </a:extLst>
          </p:cNvPr>
          <p:cNvSpPr txBox="1"/>
          <p:nvPr/>
        </p:nvSpPr>
        <p:spPr>
          <a:xfrm>
            <a:off x="2670512" y="2477958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Salida: 1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308351EF-58D1-DF47-AB85-DB000F1A5150}"/>
              </a:ext>
            </a:extLst>
          </p:cNvPr>
          <p:cNvSpPr txBox="1"/>
          <p:nvPr/>
        </p:nvSpPr>
        <p:spPr>
          <a:xfrm>
            <a:off x="2670511" y="2791470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Error: 0-1= -1</a:t>
            </a:r>
          </a:p>
        </p:txBody>
      </p:sp>
      <p:grpSp>
        <p:nvGrpSpPr>
          <p:cNvPr id="33" name="Grupo 32">
            <a:extLst>
              <a:ext uri="{FF2B5EF4-FFF2-40B4-BE49-F238E27FC236}">
                <a16:creationId xmlns:a16="http://schemas.microsoft.com/office/drawing/2014/main" id="{F19467C5-A960-4C41-A929-A9400CA0DE91}"/>
              </a:ext>
            </a:extLst>
          </p:cNvPr>
          <p:cNvGrpSpPr/>
          <p:nvPr/>
        </p:nvGrpSpPr>
        <p:grpSpPr>
          <a:xfrm>
            <a:off x="4557503" y="4172764"/>
            <a:ext cx="778930" cy="692199"/>
            <a:chOff x="2315958" y="2264376"/>
            <a:chExt cx="778930" cy="692199"/>
          </a:xfrm>
        </p:grpSpPr>
        <p:sp>
          <p:nvSpPr>
            <p:cNvPr id="34" name="CuadroTexto 33">
              <a:extLst>
                <a:ext uri="{FF2B5EF4-FFF2-40B4-BE49-F238E27FC236}">
                  <a16:creationId xmlns:a16="http://schemas.microsoft.com/office/drawing/2014/main" id="{D246C651-3406-5C4D-A000-9889554C8BB9}"/>
                </a:ext>
              </a:extLst>
            </p:cNvPr>
            <p:cNvSpPr txBox="1"/>
            <p:nvPr/>
          </p:nvSpPr>
          <p:spPr>
            <a:xfrm>
              <a:off x="2544737" y="2264376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-0,2</a:t>
              </a:r>
            </a:p>
          </p:txBody>
        </p:sp>
        <p:cxnSp>
          <p:nvCxnSpPr>
            <p:cNvPr id="35" name="Conector recto 34">
              <a:extLst>
                <a:ext uri="{FF2B5EF4-FFF2-40B4-BE49-F238E27FC236}">
                  <a16:creationId xmlns:a16="http://schemas.microsoft.com/office/drawing/2014/main" id="{0001441D-C847-9E49-9BB4-CB865082464E}"/>
                </a:ext>
              </a:extLst>
            </p:cNvPr>
            <p:cNvCxnSpPr/>
            <p:nvPr/>
          </p:nvCxnSpPr>
          <p:spPr bwMode="auto">
            <a:xfrm flipV="1">
              <a:off x="2315958" y="2624127"/>
              <a:ext cx="284694" cy="332448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362616A1-D158-5749-A45C-02BD62B07086}"/>
              </a:ext>
            </a:extLst>
          </p:cNvPr>
          <p:cNvGrpSpPr/>
          <p:nvPr/>
        </p:nvGrpSpPr>
        <p:grpSpPr>
          <a:xfrm>
            <a:off x="3029190" y="4032806"/>
            <a:ext cx="710663" cy="613766"/>
            <a:chOff x="1889989" y="2342809"/>
            <a:chExt cx="710663" cy="613766"/>
          </a:xfrm>
        </p:grpSpPr>
        <p:sp>
          <p:nvSpPr>
            <p:cNvPr id="38" name="CuadroTexto 37">
              <a:extLst>
                <a:ext uri="{FF2B5EF4-FFF2-40B4-BE49-F238E27FC236}">
                  <a16:creationId xmlns:a16="http://schemas.microsoft.com/office/drawing/2014/main" id="{A90D44AC-E7C2-2343-A469-FF3AE4844363}"/>
                </a:ext>
              </a:extLst>
            </p:cNvPr>
            <p:cNvSpPr txBox="1"/>
            <p:nvPr/>
          </p:nvSpPr>
          <p:spPr>
            <a:xfrm>
              <a:off x="1889989" y="2342809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-0,1</a:t>
              </a:r>
            </a:p>
          </p:txBody>
        </p:sp>
        <p:cxnSp>
          <p:nvCxnSpPr>
            <p:cNvPr id="39" name="Conector recto 38">
              <a:extLst>
                <a:ext uri="{FF2B5EF4-FFF2-40B4-BE49-F238E27FC236}">
                  <a16:creationId xmlns:a16="http://schemas.microsoft.com/office/drawing/2014/main" id="{E4C88A0D-0C89-494D-BD78-95A7773A3BFA}"/>
                </a:ext>
              </a:extLst>
            </p:cNvPr>
            <p:cNvCxnSpPr/>
            <p:nvPr/>
          </p:nvCxnSpPr>
          <p:spPr bwMode="auto">
            <a:xfrm flipV="1">
              <a:off x="2315958" y="2624127"/>
              <a:ext cx="284694" cy="332448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0" name="CuadroTexto 39">
            <a:extLst>
              <a:ext uri="{FF2B5EF4-FFF2-40B4-BE49-F238E27FC236}">
                <a16:creationId xmlns:a16="http://schemas.microsoft.com/office/drawing/2014/main" id="{6A401196-E8FD-604C-8FC6-A1BFAD007E9E}"/>
              </a:ext>
            </a:extLst>
          </p:cNvPr>
          <p:cNvSpPr txBox="1"/>
          <p:nvPr/>
        </p:nvSpPr>
        <p:spPr>
          <a:xfrm>
            <a:off x="4408827" y="2175818"/>
            <a:ext cx="695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110,1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D3E7A227-BCB6-6143-9832-D50BF7540157}"/>
              </a:ext>
            </a:extLst>
          </p:cNvPr>
          <p:cNvSpPr txBox="1"/>
          <p:nvPr/>
        </p:nvSpPr>
        <p:spPr>
          <a:xfrm>
            <a:off x="4408826" y="2499668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Salida: 0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4672D38A-39EE-D543-85B9-D2C3CDA7FA44}"/>
              </a:ext>
            </a:extLst>
          </p:cNvPr>
          <p:cNvSpPr txBox="1"/>
          <p:nvPr/>
        </p:nvSpPr>
        <p:spPr>
          <a:xfrm>
            <a:off x="4408825" y="2813180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Error: 1-0= 1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FEF46565-909D-964B-A819-3B5593727605}"/>
              </a:ext>
            </a:extLst>
          </p:cNvPr>
          <p:cNvSpPr txBox="1"/>
          <p:nvPr/>
        </p:nvSpPr>
        <p:spPr>
          <a:xfrm>
            <a:off x="599621" y="1821051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Época 1: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3A2E000-E00F-8A47-A42D-7BC92F86AC2A}"/>
              </a:ext>
            </a:extLst>
          </p:cNvPr>
          <p:cNvSpPr txBox="1"/>
          <p:nvPr/>
        </p:nvSpPr>
        <p:spPr>
          <a:xfrm>
            <a:off x="4435115" y="4566722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0,1</a:t>
            </a:r>
          </a:p>
        </p:txBody>
      </p:sp>
      <p:grpSp>
        <p:nvGrpSpPr>
          <p:cNvPr id="45" name="Grupo 44">
            <a:extLst>
              <a:ext uri="{FF2B5EF4-FFF2-40B4-BE49-F238E27FC236}">
                <a16:creationId xmlns:a16="http://schemas.microsoft.com/office/drawing/2014/main" id="{97E82755-40FC-FD4A-8F80-F8A8123C6A61}"/>
              </a:ext>
            </a:extLst>
          </p:cNvPr>
          <p:cNvGrpSpPr/>
          <p:nvPr/>
        </p:nvGrpSpPr>
        <p:grpSpPr>
          <a:xfrm>
            <a:off x="2799879" y="3900404"/>
            <a:ext cx="636232" cy="540926"/>
            <a:chOff x="1964420" y="2415649"/>
            <a:chExt cx="636232" cy="540926"/>
          </a:xfrm>
        </p:grpSpPr>
        <p:sp>
          <p:nvSpPr>
            <p:cNvPr id="46" name="CuadroTexto 45">
              <a:extLst>
                <a:ext uri="{FF2B5EF4-FFF2-40B4-BE49-F238E27FC236}">
                  <a16:creationId xmlns:a16="http://schemas.microsoft.com/office/drawing/2014/main" id="{B4231C5A-798F-9743-8B30-D19982873016}"/>
                </a:ext>
              </a:extLst>
            </p:cNvPr>
            <p:cNvSpPr txBox="1"/>
            <p:nvPr/>
          </p:nvSpPr>
          <p:spPr>
            <a:xfrm>
              <a:off x="1964420" y="2415649"/>
              <a:ext cx="473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0,2</a:t>
              </a:r>
            </a:p>
          </p:txBody>
        </p:sp>
        <p:cxnSp>
          <p:nvCxnSpPr>
            <p:cNvPr id="47" name="Conector recto 46">
              <a:extLst>
                <a:ext uri="{FF2B5EF4-FFF2-40B4-BE49-F238E27FC236}">
                  <a16:creationId xmlns:a16="http://schemas.microsoft.com/office/drawing/2014/main" id="{9E685E0A-29DD-1141-B8D3-86E85AEC2F45}"/>
                </a:ext>
              </a:extLst>
            </p:cNvPr>
            <p:cNvCxnSpPr/>
            <p:nvPr/>
          </p:nvCxnSpPr>
          <p:spPr bwMode="auto">
            <a:xfrm flipV="1">
              <a:off x="2315958" y="2624127"/>
              <a:ext cx="284694" cy="332448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8" name="Grupo 47">
            <a:extLst>
              <a:ext uri="{FF2B5EF4-FFF2-40B4-BE49-F238E27FC236}">
                <a16:creationId xmlns:a16="http://schemas.microsoft.com/office/drawing/2014/main" id="{F3ECC605-878B-2143-B640-D37ED195DC05}"/>
              </a:ext>
            </a:extLst>
          </p:cNvPr>
          <p:cNvGrpSpPr/>
          <p:nvPr/>
        </p:nvGrpSpPr>
        <p:grpSpPr>
          <a:xfrm>
            <a:off x="4955416" y="3859252"/>
            <a:ext cx="506208" cy="692131"/>
            <a:chOff x="2315958" y="2264444"/>
            <a:chExt cx="506208" cy="692131"/>
          </a:xfrm>
        </p:grpSpPr>
        <p:sp>
          <p:nvSpPr>
            <p:cNvPr id="49" name="CuadroTexto 48">
              <a:extLst>
                <a:ext uri="{FF2B5EF4-FFF2-40B4-BE49-F238E27FC236}">
                  <a16:creationId xmlns:a16="http://schemas.microsoft.com/office/drawing/2014/main" id="{E8EAF75E-ABE5-D848-9080-1AD185A84FA4}"/>
                </a:ext>
              </a:extLst>
            </p:cNvPr>
            <p:cNvSpPr txBox="1"/>
            <p:nvPr/>
          </p:nvSpPr>
          <p:spPr>
            <a:xfrm>
              <a:off x="2348960" y="2264444"/>
              <a:ext cx="473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0,1</a:t>
              </a:r>
            </a:p>
          </p:txBody>
        </p:sp>
        <p:cxnSp>
          <p:nvCxnSpPr>
            <p:cNvPr id="50" name="Conector recto 49">
              <a:extLst>
                <a:ext uri="{FF2B5EF4-FFF2-40B4-BE49-F238E27FC236}">
                  <a16:creationId xmlns:a16="http://schemas.microsoft.com/office/drawing/2014/main" id="{5C4AD1D8-6148-6B49-829D-2711953845D8}"/>
                </a:ext>
              </a:extLst>
            </p:cNvPr>
            <p:cNvCxnSpPr/>
            <p:nvPr/>
          </p:nvCxnSpPr>
          <p:spPr bwMode="auto">
            <a:xfrm flipV="1">
              <a:off x="2315958" y="2624127"/>
              <a:ext cx="284694" cy="332448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1" name="Grupo 50">
            <a:extLst>
              <a:ext uri="{FF2B5EF4-FFF2-40B4-BE49-F238E27FC236}">
                <a16:creationId xmlns:a16="http://schemas.microsoft.com/office/drawing/2014/main" id="{010151E2-17E7-1046-B419-B5775C015E37}"/>
              </a:ext>
            </a:extLst>
          </p:cNvPr>
          <p:cNvGrpSpPr/>
          <p:nvPr/>
        </p:nvGrpSpPr>
        <p:grpSpPr>
          <a:xfrm>
            <a:off x="3100056" y="4708856"/>
            <a:ext cx="636387" cy="551954"/>
            <a:chOff x="1964265" y="2404621"/>
            <a:chExt cx="636387" cy="551954"/>
          </a:xfrm>
        </p:grpSpPr>
        <p:sp>
          <p:nvSpPr>
            <p:cNvPr id="52" name="CuadroTexto 51">
              <a:extLst>
                <a:ext uri="{FF2B5EF4-FFF2-40B4-BE49-F238E27FC236}">
                  <a16:creationId xmlns:a16="http://schemas.microsoft.com/office/drawing/2014/main" id="{FD263632-8E11-714F-9EFF-F93313C0E5A5}"/>
                </a:ext>
              </a:extLst>
            </p:cNvPr>
            <p:cNvSpPr txBox="1"/>
            <p:nvPr/>
          </p:nvSpPr>
          <p:spPr>
            <a:xfrm>
              <a:off x="1964265" y="2404621"/>
              <a:ext cx="473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0,5</a:t>
              </a:r>
            </a:p>
          </p:txBody>
        </p:sp>
        <p:cxnSp>
          <p:nvCxnSpPr>
            <p:cNvPr id="53" name="Conector recto 52">
              <a:extLst>
                <a:ext uri="{FF2B5EF4-FFF2-40B4-BE49-F238E27FC236}">
                  <a16:creationId xmlns:a16="http://schemas.microsoft.com/office/drawing/2014/main" id="{2275B817-C137-7B4D-B1BC-0F64B60B00AF}"/>
                </a:ext>
              </a:extLst>
            </p:cNvPr>
            <p:cNvCxnSpPr/>
            <p:nvPr/>
          </p:nvCxnSpPr>
          <p:spPr bwMode="auto">
            <a:xfrm flipV="1">
              <a:off x="2315958" y="2624127"/>
              <a:ext cx="284694" cy="332448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4" name="CuadroTexto 53">
            <a:extLst>
              <a:ext uri="{FF2B5EF4-FFF2-40B4-BE49-F238E27FC236}">
                <a16:creationId xmlns:a16="http://schemas.microsoft.com/office/drawing/2014/main" id="{A490C75E-317B-344F-856B-5E605010C3EA}"/>
              </a:ext>
            </a:extLst>
          </p:cNvPr>
          <p:cNvSpPr txBox="1"/>
          <p:nvPr/>
        </p:nvSpPr>
        <p:spPr>
          <a:xfrm>
            <a:off x="6071454" y="2154108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001,0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5EF4BC59-37DA-4944-802C-9470D362368C}"/>
              </a:ext>
            </a:extLst>
          </p:cNvPr>
          <p:cNvSpPr txBox="1"/>
          <p:nvPr/>
        </p:nvSpPr>
        <p:spPr>
          <a:xfrm>
            <a:off x="6071453" y="2477958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Salida: 1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9317043B-DE1B-8D4C-BA4B-D7EB2F82EAD9}"/>
              </a:ext>
            </a:extLst>
          </p:cNvPr>
          <p:cNvSpPr txBox="1"/>
          <p:nvPr/>
        </p:nvSpPr>
        <p:spPr>
          <a:xfrm>
            <a:off x="6071452" y="2791470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Error: 0-1= -1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5434BEB4-2920-4B48-A862-7F95E1BA2B18}"/>
              </a:ext>
            </a:extLst>
          </p:cNvPr>
          <p:cNvSpPr txBox="1"/>
          <p:nvPr/>
        </p:nvSpPr>
        <p:spPr>
          <a:xfrm>
            <a:off x="5095781" y="3330099"/>
            <a:ext cx="3474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0*0,2+0*0,5+1*0,2+0,1=0,3   →  1</a:t>
            </a:r>
          </a:p>
        </p:txBody>
      </p:sp>
      <p:grpSp>
        <p:nvGrpSpPr>
          <p:cNvPr id="58" name="Grupo 57">
            <a:extLst>
              <a:ext uri="{FF2B5EF4-FFF2-40B4-BE49-F238E27FC236}">
                <a16:creationId xmlns:a16="http://schemas.microsoft.com/office/drawing/2014/main" id="{840A9A00-B5E3-4249-AEB3-4C0F3CE89645}"/>
              </a:ext>
            </a:extLst>
          </p:cNvPr>
          <p:cNvGrpSpPr/>
          <p:nvPr/>
        </p:nvGrpSpPr>
        <p:grpSpPr>
          <a:xfrm>
            <a:off x="5095781" y="3872380"/>
            <a:ext cx="950434" cy="369332"/>
            <a:chOff x="2315958" y="2595000"/>
            <a:chExt cx="950434" cy="369332"/>
          </a:xfrm>
        </p:grpSpPr>
        <p:sp>
          <p:nvSpPr>
            <p:cNvPr id="59" name="CuadroTexto 58">
              <a:extLst>
                <a:ext uri="{FF2B5EF4-FFF2-40B4-BE49-F238E27FC236}">
                  <a16:creationId xmlns:a16="http://schemas.microsoft.com/office/drawing/2014/main" id="{45EDE2AB-C4EE-8C43-BF15-6633B9815D1D}"/>
                </a:ext>
              </a:extLst>
            </p:cNvPr>
            <p:cNvSpPr txBox="1"/>
            <p:nvPr/>
          </p:nvSpPr>
          <p:spPr>
            <a:xfrm>
              <a:off x="2716241" y="259500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-0,2</a:t>
              </a:r>
            </a:p>
          </p:txBody>
        </p:sp>
        <p:cxnSp>
          <p:nvCxnSpPr>
            <p:cNvPr id="60" name="Conector recto 59">
              <a:extLst>
                <a:ext uri="{FF2B5EF4-FFF2-40B4-BE49-F238E27FC236}">
                  <a16:creationId xmlns:a16="http://schemas.microsoft.com/office/drawing/2014/main" id="{544E7F59-97FB-1B4D-B0DC-BE91B697DCE1}"/>
                </a:ext>
              </a:extLst>
            </p:cNvPr>
            <p:cNvCxnSpPr/>
            <p:nvPr/>
          </p:nvCxnSpPr>
          <p:spPr bwMode="auto">
            <a:xfrm flipV="1">
              <a:off x="2315958" y="2624127"/>
              <a:ext cx="284694" cy="332448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43A62A99-C885-EA4C-9576-E4FFC6469325}"/>
              </a:ext>
            </a:extLst>
          </p:cNvPr>
          <p:cNvGrpSpPr/>
          <p:nvPr/>
        </p:nvGrpSpPr>
        <p:grpSpPr>
          <a:xfrm>
            <a:off x="3043945" y="5278518"/>
            <a:ext cx="694839" cy="515361"/>
            <a:chOff x="1905813" y="2441214"/>
            <a:chExt cx="694839" cy="515361"/>
          </a:xfrm>
        </p:grpSpPr>
        <p:sp>
          <p:nvSpPr>
            <p:cNvPr id="62" name="CuadroTexto 61">
              <a:extLst>
                <a:ext uri="{FF2B5EF4-FFF2-40B4-BE49-F238E27FC236}">
                  <a16:creationId xmlns:a16="http://schemas.microsoft.com/office/drawing/2014/main" id="{EC3D009A-2811-364C-B7BB-CFDFF8B5B15E}"/>
                </a:ext>
              </a:extLst>
            </p:cNvPr>
            <p:cNvSpPr txBox="1"/>
            <p:nvPr/>
          </p:nvSpPr>
          <p:spPr>
            <a:xfrm>
              <a:off x="1905813" y="2441214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-0,1</a:t>
              </a:r>
            </a:p>
          </p:txBody>
        </p:sp>
        <p:cxnSp>
          <p:nvCxnSpPr>
            <p:cNvPr id="63" name="Conector recto 62">
              <a:extLst>
                <a:ext uri="{FF2B5EF4-FFF2-40B4-BE49-F238E27FC236}">
                  <a16:creationId xmlns:a16="http://schemas.microsoft.com/office/drawing/2014/main" id="{8F5DD63A-D2D3-5B41-B2C0-EC76E12F4D4C}"/>
                </a:ext>
              </a:extLst>
            </p:cNvPr>
            <p:cNvCxnSpPr/>
            <p:nvPr/>
          </p:nvCxnSpPr>
          <p:spPr bwMode="auto">
            <a:xfrm flipV="1">
              <a:off x="2315958" y="2624127"/>
              <a:ext cx="284694" cy="332448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43F42-2415-5D4C-951D-775EB45541EF}"/>
              </a:ext>
            </a:extLst>
          </p:cNvPr>
          <p:cNvSpPr txBox="1"/>
          <p:nvPr/>
        </p:nvSpPr>
        <p:spPr>
          <a:xfrm>
            <a:off x="5582592" y="5012376"/>
            <a:ext cx="29274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Ha habido un 75% de </a:t>
            </a:r>
          </a:p>
          <a:p>
            <a:r>
              <a:rPr lang="es-ES" dirty="0">
                <a:solidFill>
                  <a:schemeClr val="tx1"/>
                </a:solidFill>
              </a:rPr>
              <a:t>errores en esta época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0475B676-7AEE-5448-9B45-230EC9206784}"/>
              </a:ext>
            </a:extLst>
          </p:cNvPr>
          <p:cNvSpPr txBox="1"/>
          <p:nvPr/>
        </p:nvSpPr>
        <p:spPr>
          <a:xfrm>
            <a:off x="1906447" y="3327760"/>
            <a:ext cx="3474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1*0,2+0*0,2+0*0,2+0,1=0,3   →  1</a:t>
            </a: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BE0A3046-E219-4141-9B6B-B98BC12EFABD}"/>
              </a:ext>
            </a:extLst>
          </p:cNvPr>
          <p:cNvSpPr txBox="1"/>
          <p:nvPr/>
        </p:nvSpPr>
        <p:spPr>
          <a:xfrm>
            <a:off x="3541839" y="3315354"/>
            <a:ext cx="3575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1*-0,1+1*0,2+0*0,2-0,2=-0,1   →  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4575211"/>
      </p:ext>
    </p:extLst>
  </p:cSld>
  <p:clrMapOvr>
    <a:masterClrMapping/>
  </p:clrMapOvr>
  <p:transition advTm="25439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23" grpId="1"/>
      <p:bldP spid="24" grpId="0"/>
      <p:bldP spid="26" grpId="0"/>
      <p:bldP spid="27" grpId="0"/>
      <p:bldP spid="28" grpId="0"/>
      <p:bldP spid="40" grpId="0"/>
      <p:bldP spid="41" grpId="0"/>
      <p:bldP spid="42" grpId="0"/>
      <p:bldP spid="43" grpId="0"/>
      <p:bldP spid="54" grpId="0"/>
      <p:bldP spid="55" grpId="0"/>
      <p:bldP spid="56" grpId="0"/>
      <p:bldP spid="57" grpId="0"/>
      <p:bldP spid="57" grpId="1"/>
      <p:bldP spid="6" grpId="0"/>
      <p:bldP spid="64" grpId="0"/>
      <p:bldP spid="64" grpId="1"/>
      <p:bldP spid="65" grpId="0"/>
      <p:bldP spid="6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>
                <a:solidFill>
                  <a:schemeClr val="tx1"/>
                </a:solidFill>
                <a:ea typeface="MS PGothic" charset="-128"/>
              </a:rPr>
              <a:t>Ejercicio</a:t>
            </a:r>
            <a:endParaRPr lang="es-ES" altLang="es-ES_tradnl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46082" name="Rectangle 3"/>
          <p:cNvSpPr>
            <a:spLocks noChangeArrowheads="1"/>
          </p:cNvSpPr>
          <p:nvPr/>
        </p:nvSpPr>
        <p:spPr bwMode="auto">
          <a:xfrm>
            <a:off x="468313" y="1011238"/>
            <a:ext cx="796131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000" b="1" dirty="0"/>
              <a:t>Aprendizaje de un </a:t>
            </a:r>
            <a:r>
              <a:rPr lang="es-ES" altLang="es-ES_tradnl" sz="2000" b="1" dirty="0" err="1"/>
              <a:t>perceptrón</a:t>
            </a:r>
            <a:r>
              <a:rPr lang="es-ES" altLang="es-ES_tradnl" sz="2000" b="1" dirty="0"/>
              <a:t>:</a:t>
            </a:r>
          </a:p>
          <a:p>
            <a:pPr>
              <a:spcBef>
                <a:spcPct val="20000"/>
              </a:spcBef>
            </a:pPr>
            <a:r>
              <a:rPr lang="es-ES" altLang="es-ES_tradnl" sz="1800" dirty="0"/>
              <a:t>	=0; ejemplos: {((0,1,0),1),((1,0,0),0), ((1,1,0),1),((0,0,1),0)}</a:t>
            </a:r>
          </a:p>
        </p:txBody>
      </p:sp>
      <p:sp>
        <p:nvSpPr>
          <p:cNvPr id="46083" name="Oval 89"/>
          <p:cNvSpPr>
            <a:spLocks noChangeArrowheads="1"/>
          </p:cNvSpPr>
          <p:nvPr/>
        </p:nvSpPr>
        <p:spPr bwMode="auto">
          <a:xfrm>
            <a:off x="4333404" y="4427538"/>
            <a:ext cx="655637" cy="647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46084" name="Line 90"/>
          <p:cNvSpPr>
            <a:spLocks noChangeShapeType="1"/>
          </p:cNvSpPr>
          <p:nvPr/>
        </p:nvSpPr>
        <p:spPr bwMode="auto">
          <a:xfrm>
            <a:off x="2780829" y="4475163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85" name="Line 91"/>
          <p:cNvSpPr>
            <a:spLocks noChangeShapeType="1"/>
          </p:cNvSpPr>
          <p:nvPr/>
        </p:nvSpPr>
        <p:spPr bwMode="auto">
          <a:xfrm>
            <a:off x="2780829" y="5103813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86" name="Oval 92"/>
          <p:cNvSpPr>
            <a:spLocks noChangeArrowheads="1"/>
          </p:cNvSpPr>
          <p:nvPr/>
        </p:nvSpPr>
        <p:spPr bwMode="auto">
          <a:xfrm>
            <a:off x="3420590" y="4337051"/>
            <a:ext cx="471785" cy="3222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0,2</a:t>
            </a:r>
          </a:p>
        </p:txBody>
      </p:sp>
      <p:sp>
        <p:nvSpPr>
          <p:cNvPr id="46087" name="Oval 93"/>
          <p:cNvSpPr>
            <a:spLocks noChangeArrowheads="1"/>
          </p:cNvSpPr>
          <p:nvPr/>
        </p:nvSpPr>
        <p:spPr bwMode="auto">
          <a:xfrm>
            <a:off x="3420591" y="4957763"/>
            <a:ext cx="471786" cy="31433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0,5</a:t>
            </a:r>
          </a:p>
        </p:txBody>
      </p:sp>
      <p:sp>
        <p:nvSpPr>
          <p:cNvPr id="46088" name="Line 94"/>
          <p:cNvSpPr>
            <a:spLocks noChangeShapeType="1"/>
          </p:cNvSpPr>
          <p:nvPr/>
        </p:nvSpPr>
        <p:spPr bwMode="auto">
          <a:xfrm>
            <a:off x="3891948" y="4543426"/>
            <a:ext cx="473206" cy="182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89" name="Line 95"/>
          <p:cNvSpPr>
            <a:spLocks noChangeShapeType="1"/>
          </p:cNvSpPr>
          <p:nvPr/>
        </p:nvSpPr>
        <p:spPr bwMode="auto">
          <a:xfrm flipV="1">
            <a:off x="3869553" y="4841875"/>
            <a:ext cx="452737" cy="261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90" name="Text Box 96"/>
          <p:cNvSpPr txBox="1">
            <a:spLocks noChangeArrowheads="1"/>
          </p:cNvSpPr>
          <p:nvPr/>
        </p:nvSpPr>
        <p:spPr bwMode="auto">
          <a:xfrm>
            <a:off x="2099791" y="4919663"/>
            <a:ext cx="361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i="1"/>
          </a:p>
        </p:txBody>
      </p:sp>
      <p:sp>
        <p:nvSpPr>
          <p:cNvPr id="46091" name="Text Box 97"/>
          <p:cNvSpPr txBox="1">
            <a:spLocks noChangeArrowheads="1"/>
          </p:cNvSpPr>
          <p:nvPr/>
        </p:nvSpPr>
        <p:spPr bwMode="auto">
          <a:xfrm>
            <a:off x="2083916" y="4257676"/>
            <a:ext cx="7000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46092" name="Line 98"/>
          <p:cNvSpPr>
            <a:spLocks noChangeShapeType="1"/>
          </p:cNvSpPr>
          <p:nvPr/>
        </p:nvSpPr>
        <p:spPr bwMode="auto">
          <a:xfrm flipV="1">
            <a:off x="4989041" y="4725988"/>
            <a:ext cx="450850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93" name="Line 100"/>
          <p:cNvSpPr>
            <a:spLocks noChangeShapeType="1"/>
          </p:cNvSpPr>
          <p:nvPr/>
        </p:nvSpPr>
        <p:spPr bwMode="auto">
          <a:xfrm>
            <a:off x="2799879" y="5632451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94" name="Oval 101"/>
          <p:cNvSpPr>
            <a:spLocks noChangeArrowheads="1"/>
          </p:cNvSpPr>
          <p:nvPr/>
        </p:nvSpPr>
        <p:spPr bwMode="auto">
          <a:xfrm>
            <a:off x="3439640" y="5486401"/>
            <a:ext cx="452737" cy="36035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-0,1</a:t>
            </a:r>
          </a:p>
        </p:txBody>
      </p:sp>
      <p:sp>
        <p:nvSpPr>
          <p:cNvPr id="46095" name="Text Box 102"/>
          <p:cNvSpPr txBox="1">
            <a:spLocks noChangeArrowheads="1"/>
          </p:cNvSpPr>
          <p:nvPr/>
        </p:nvSpPr>
        <p:spPr bwMode="auto">
          <a:xfrm>
            <a:off x="2071216" y="5448301"/>
            <a:ext cx="361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3</a:t>
            </a:r>
            <a:endParaRPr lang="es-ES" altLang="es-ES_tradnl" i="1"/>
          </a:p>
        </p:txBody>
      </p:sp>
      <p:sp>
        <p:nvSpPr>
          <p:cNvPr id="46096" name="Line 103"/>
          <p:cNvSpPr>
            <a:spLocks noChangeShapeType="1"/>
          </p:cNvSpPr>
          <p:nvPr/>
        </p:nvSpPr>
        <p:spPr bwMode="auto">
          <a:xfrm flipV="1">
            <a:off x="3882554" y="4976812"/>
            <a:ext cx="515937" cy="64769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6097" name="Text Box 104"/>
          <p:cNvSpPr txBox="1">
            <a:spLocks noChangeArrowheads="1"/>
          </p:cNvSpPr>
          <p:nvPr/>
        </p:nvSpPr>
        <p:spPr bwMode="auto">
          <a:xfrm>
            <a:off x="5112866" y="4368801"/>
            <a:ext cx="574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8E14C62-086C-C24A-A831-5759ABA206AA}"/>
              </a:ext>
            </a:extLst>
          </p:cNvPr>
          <p:cNvSpPr txBox="1"/>
          <p:nvPr/>
        </p:nvSpPr>
        <p:spPr>
          <a:xfrm>
            <a:off x="894572" y="2175818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010,1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A629160-55EA-D843-AC61-C8EE3D27F16F}"/>
              </a:ext>
            </a:extLst>
          </p:cNvPr>
          <p:cNvSpPr txBox="1"/>
          <p:nvPr/>
        </p:nvSpPr>
        <p:spPr>
          <a:xfrm>
            <a:off x="894571" y="2499668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Salida: 1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CFE2A1-3960-9A43-B608-54AC34F66DD8}"/>
              </a:ext>
            </a:extLst>
          </p:cNvPr>
          <p:cNvSpPr txBox="1"/>
          <p:nvPr/>
        </p:nvSpPr>
        <p:spPr>
          <a:xfrm>
            <a:off x="894570" y="2813180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Error: 1-1= 0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9A33325F-127D-3F47-B1DD-D87360D00C37}"/>
              </a:ext>
            </a:extLst>
          </p:cNvPr>
          <p:cNvSpPr txBox="1"/>
          <p:nvPr/>
        </p:nvSpPr>
        <p:spPr>
          <a:xfrm>
            <a:off x="2670513" y="2154108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100,0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006378AE-755C-0E41-8104-1028FD052FC9}"/>
              </a:ext>
            </a:extLst>
          </p:cNvPr>
          <p:cNvSpPr txBox="1"/>
          <p:nvPr/>
        </p:nvSpPr>
        <p:spPr>
          <a:xfrm>
            <a:off x="2670512" y="2477958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Salida: 0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308351EF-58D1-DF47-AB85-DB000F1A5150}"/>
              </a:ext>
            </a:extLst>
          </p:cNvPr>
          <p:cNvSpPr txBox="1"/>
          <p:nvPr/>
        </p:nvSpPr>
        <p:spPr>
          <a:xfrm>
            <a:off x="2670511" y="2791470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Error: 0-0= 0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6A401196-E8FD-604C-8FC6-A1BFAD007E9E}"/>
              </a:ext>
            </a:extLst>
          </p:cNvPr>
          <p:cNvSpPr txBox="1"/>
          <p:nvPr/>
        </p:nvSpPr>
        <p:spPr>
          <a:xfrm>
            <a:off x="4408827" y="2175818"/>
            <a:ext cx="695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110,1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D3E7A227-BCB6-6143-9832-D50BF7540157}"/>
              </a:ext>
            </a:extLst>
          </p:cNvPr>
          <p:cNvSpPr txBox="1"/>
          <p:nvPr/>
        </p:nvSpPr>
        <p:spPr>
          <a:xfrm>
            <a:off x="4408826" y="2499668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Salida: 1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4672D38A-39EE-D543-85B9-D2C3CDA7FA44}"/>
              </a:ext>
            </a:extLst>
          </p:cNvPr>
          <p:cNvSpPr txBox="1"/>
          <p:nvPr/>
        </p:nvSpPr>
        <p:spPr>
          <a:xfrm>
            <a:off x="4408825" y="2813180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Error: 1-1= 0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FEF46565-909D-964B-A819-3B5593727605}"/>
              </a:ext>
            </a:extLst>
          </p:cNvPr>
          <p:cNvSpPr txBox="1"/>
          <p:nvPr/>
        </p:nvSpPr>
        <p:spPr>
          <a:xfrm>
            <a:off x="599621" y="1821051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Época 2: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3A2E000-E00F-8A47-A42D-7BC92F86AC2A}"/>
              </a:ext>
            </a:extLst>
          </p:cNvPr>
          <p:cNvSpPr txBox="1"/>
          <p:nvPr/>
        </p:nvSpPr>
        <p:spPr>
          <a:xfrm>
            <a:off x="4435115" y="4566722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-0,2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A490C75E-317B-344F-856B-5E605010C3EA}"/>
              </a:ext>
            </a:extLst>
          </p:cNvPr>
          <p:cNvSpPr txBox="1"/>
          <p:nvPr/>
        </p:nvSpPr>
        <p:spPr>
          <a:xfrm>
            <a:off x="6071454" y="2154108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001,0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5EF4BC59-37DA-4944-802C-9470D362368C}"/>
              </a:ext>
            </a:extLst>
          </p:cNvPr>
          <p:cNvSpPr txBox="1"/>
          <p:nvPr/>
        </p:nvSpPr>
        <p:spPr>
          <a:xfrm>
            <a:off x="6071453" y="2477958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Salida: 0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9317043B-DE1B-8D4C-BA4B-D7EB2F82EAD9}"/>
              </a:ext>
            </a:extLst>
          </p:cNvPr>
          <p:cNvSpPr txBox="1"/>
          <p:nvPr/>
        </p:nvSpPr>
        <p:spPr>
          <a:xfrm>
            <a:off x="6071452" y="2791470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Error: 0-0= 0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EB0F8641-3DD0-CE47-83B0-F588CF9F6A8E}"/>
              </a:ext>
            </a:extLst>
          </p:cNvPr>
          <p:cNvSpPr txBox="1"/>
          <p:nvPr/>
        </p:nvSpPr>
        <p:spPr>
          <a:xfrm>
            <a:off x="5582592" y="5012376"/>
            <a:ext cx="27286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0 errores en la época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8602914"/>
      </p:ext>
    </p:extLst>
  </p:cSld>
  <p:clrMapOvr>
    <a:masterClrMapping/>
  </p:clrMapOvr>
  <p:transition advTm="10489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4" grpId="0"/>
      <p:bldP spid="26" grpId="0"/>
      <p:bldP spid="27" grpId="0"/>
      <p:bldP spid="28" grpId="0"/>
      <p:bldP spid="40" grpId="0"/>
      <p:bldP spid="41" grpId="0"/>
      <p:bldP spid="42" grpId="0"/>
      <p:bldP spid="43" grpId="0"/>
      <p:bldP spid="54" grpId="0"/>
      <p:bldP spid="55" grpId="0"/>
      <p:bldP spid="56" grpId="0"/>
      <p:bldP spid="6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3"/>
          <p:cNvSpPr>
            <a:spLocks noChangeArrowheads="1"/>
          </p:cNvSpPr>
          <p:nvPr/>
        </p:nvSpPr>
        <p:spPr bwMode="auto">
          <a:xfrm>
            <a:off x="468313" y="1169988"/>
            <a:ext cx="823118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81000" indent="-3810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El objetivo del </a:t>
            </a:r>
            <a:r>
              <a:rPr lang="es-ES_tradnl" altLang="es-ES_tradnl" sz="2000" dirty="0" err="1"/>
              <a:t>perceptron</a:t>
            </a:r>
            <a:r>
              <a:rPr lang="es-ES_tradnl" altLang="es-ES_tradnl" sz="2000" dirty="0"/>
              <a:t> es clasificar entradas, (</a:t>
            </a:r>
            <a:r>
              <a:rPr lang="es-ES_tradnl" altLang="es-ES_tradnl" sz="2000" i="1" dirty="0"/>
              <a:t>x</a:t>
            </a:r>
            <a:r>
              <a:rPr lang="es-ES_tradnl" altLang="es-ES_tradnl" sz="2000" baseline="-25000" dirty="0"/>
              <a:t>1</a:t>
            </a:r>
            <a:r>
              <a:rPr lang="es-ES_tradnl" altLang="es-ES_tradnl" sz="2000" dirty="0"/>
              <a:t>, . . ., </a:t>
            </a:r>
            <a:r>
              <a:rPr lang="es-ES_tradnl" altLang="es-ES_tradnl" sz="2000" i="1" dirty="0" err="1"/>
              <a:t>x</a:t>
            </a:r>
            <a:r>
              <a:rPr lang="es-ES_tradnl" altLang="es-ES_tradnl" sz="2000" i="1" baseline="-25000" dirty="0" err="1"/>
              <a:t>n</a:t>
            </a:r>
            <a:r>
              <a:rPr lang="es-ES_tradnl" altLang="es-ES_tradnl" sz="2000" i="1" dirty="0"/>
              <a:t>)</a:t>
            </a:r>
            <a:r>
              <a:rPr lang="es-ES_tradnl" altLang="es-ES_tradnl" sz="2000" dirty="0"/>
              <a:t>, en dos clases, por ejemplo </a:t>
            </a:r>
            <a:r>
              <a:rPr lang="es-ES_tradnl" altLang="es-ES_tradnl" sz="2000" b="1" i="1" dirty="0"/>
              <a:t>A</a:t>
            </a:r>
            <a:r>
              <a:rPr lang="es-ES_tradnl" altLang="es-ES_tradnl" sz="2000" b="1" i="1" baseline="-25000" dirty="0"/>
              <a:t>0</a:t>
            </a:r>
            <a:r>
              <a:rPr lang="es-ES_tradnl" altLang="es-ES_tradnl" sz="2000" dirty="0"/>
              <a:t> y </a:t>
            </a:r>
            <a:r>
              <a:rPr lang="es-ES_tradnl" altLang="es-ES_tradnl" sz="2000" b="1" i="1" dirty="0"/>
              <a:t>A</a:t>
            </a:r>
            <a:r>
              <a:rPr lang="es-ES_tradnl" altLang="es-ES_tradnl" sz="2000" b="1" i="1" baseline="-25000" dirty="0"/>
              <a:t>1</a:t>
            </a:r>
            <a:r>
              <a:rPr lang="es-ES_tradnl" altLang="es-ES_tradnl" sz="2000" dirty="0"/>
              <a:t>. 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La clasificación se realiza según la siguiente regla de decisión: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En realidad, el </a:t>
            </a:r>
            <a:r>
              <a:rPr lang="es-ES_tradnl" altLang="es-ES_tradnl" sz="2000" dirty="0" err="1"/>
              <a:t>perceptrón</a:t>
            </a:r>
            <a:r>
              <a:rPr lang="es-ES_tradnl" altLang="es-ES_tradnl" sz="2000" dirty="0"/>
              <a:t> divide el espacio </a:t>
            </a:r>
            <a:r>
              <a:rPr lang="es-ES_tradnl" altLang="es-ES_tradnl" sz="2000" i="1" dirty="0"/>
              <a:t>n</a:t>
            </a:r>
            <a:r>
              <a:rPr lang="es-ES_tradnl" altLang="es-ES_tradnl" sz="2000" dirty="0"/>
              <a:t>-dimensional de entradas en dos regiones.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La división viene dada por el </a:t>
            </a:r>
            <a:r>
              <a:rPr lang="es-ES_tradnl" altLang="es-ES_tradnl" sz="2000" i="1" dirty="0" err="1"/>
              <a:t>hiperplano</a:t>
            </a:r>
            <a:r>
              <a:rPr lang="es-ES_tradnl" altLang="es-ES_tradnl" sz="2000" dirty="0"/>
              <a:t> definido por: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(En el caso de una red simple de </a:t>
            </a:r>
            <a:r>
              <a:rPr lang="es-ES_tradnl" altLang="es-ES_tradnl" sz="2000" dirty="0" err="1"/>
              <a:t>perceptrones</a:t>
            </a:r>
            <a:r>
              <a:rPr lang="es-ES_tradnl" altLang="es-ES_tradnl" sz="2000" dirty="0"/>
              <a:t>, cada una de las neurona, realiza la división del espacio de entradas por un </a:t>
            </a:r>
            <a:r>
              <a:rPr lang="es-ES_tradnl" altLang="es-ES_tradnl" sz="2000" dirty="0" err="1"/>
              <a:t>hiperplano</a:t>
            </a:r>
            <a:r>
              <a:rPr lang="es-ES_tradnl" altLang="es-ES_tradnl" sz="2000" dirty="0"/>
              <a:t>)</a:t>
            </a:r>
          </a:p>
          <a:p>
            <a:pPr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ea typeface="MS PGothic" charset="-128"/>
              </a:rPr>
              <a:t>Redes de </a:t>
            </a:r>
            <a:r>
              <a:rPr lang="es-ES_tradnl" altLang="es-ES_tradnl" dirty="0" err="1">
                <a:ea typeface="MS PGothic" charset="-128"/>
              </a:rPr>
              <a:t>perceptrones</a:t>
            </a:r>
            <a:r>
              <a:rPr lang="es-ES_tradnl" altLang="es-ES_tradnl" dirty="0">
                <a:ea typeface="MS PGothic" charset="-128"/>
              </a:rPr>
              <a:t> de una capa: </a:t>
            </a:r>
            <a:r>
              <a:rPr lang="es-ES_tradnl" altLang="es-ES_tradnl" dirty="0" err="1">
                <a:ea typeface="MS PGothic" charset="-128"/>
              </a:rPr>
              <a:t>analisis</a:t>
            </a:r>
            <a:endParaRPr lang="es-ES" altLang="es-ES_tradnl" dirty="0">
              <a:ea typeface="MS PGothic" charset="-128"/>
            </a:endParaRPr>
          </a:p>
        </p:txBody>
      </p:sp>
      <p:graphicFrame>
        <p:nvGraphicFramePr>
          <p:cNvPr id="48131" name="Object 173"/>
          <p:cNvGraphicFramePr>
            <a:graphicFrameLocks noGrp="1" noChangeAspect="1"/>
          </p:cNvGraphicFramePr>
          <p:nvPr>
            <p:ph sz="half" idx="1"/>
          </p:nvPr>
        </p:nvGraphicFramePr>
        <p:xfrm>
          <a:off x="2289175" y="2289175"/>
          <a:ext cx="3832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19" name="EcuaciÛn" r:id="rId4" imgW="2603500" imgH="457200" progId="Equation.3">
                  <p:embed/>
                </p:oleObj>
              </mc:Choice>
              <mc:Fallback>
                <p:oleObj name="EcuaciÛn" r:id="rId4" imgW="2603500" imgH="457200" progId="Equation.3">
                  <p:embed/>
                  <p:pic>
                    <p:nvPicPr>
                      <p:cNvPr id="48131" name="Object 1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9175" y="2289175"/>
                        <a:ext cx="3832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2" name="Object 6"/>
          <p:cNvGraphicFramePr>
            <a:graphicFrameLocks noChangeAspect="1"/>
          </p:cNvGraphicFramePr>
          <p:nvPr/>
        </p:nvGraphicFramePr>
        <p:xfrm>
          <a:off x="2867025" y="3981450"/>
          <a:ext cx="175260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20" name="EcuaciÛn" r:id="rId6" imgW="1028700" imgH="457200" progId="Equation.3">
                  <p:embed/>
                </p:oleObj>
              </mc:Choice>
              <mc:Fallback>
                <p:oleObj name="EcuaciÛn" r:id="rId6" imgW="1028700" imgH="457200" progId="Equation.3">
                  <p:embed/>
                  <p:pic>
                    <p:nvPicPr>
                      <p:cNvPr id="4813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7025" y="3981450"/>
                        <a:ext cx="1752600" cy="779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1100021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ChangeArrowheads="1"/>
          </p:cNvSpPr>
          <p:nvPr/>
        </p:nvSpPr>
        <p:spPr bwMode="auto">
          <a:xfrm>
            <a:off x="468313" y="1011238"/>
            <a:ext cx="823118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81000" indent="-3810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/>
              <a:t>En dos dimensiones:			En tres dimensiones:</a:t>
            </a:r>
          </a:p>
        </p:txBody>
      </p:sp>
      <p:grpSp>
        <p:nvGrpSpPr>
          <p:cNvPr id="50179" name="Group 265"/>
          <p:cNvGrpSpPr>
            <a:grpSpLocks/>
          </p:cNvGrpSpPr>
          <p:nvPr/>
        </p:nvGrpSpPr>
        <p:grpSpPr bwMode="auto">
          <a:xfrm>
            <a:off x="476250" y="1563688"/>
            <a:ext cx="3162300" cy="2825750"/>
            <a:chOff x="300" y="985"/>
            <a:chExt cx="1992" cy="1780"/>
          </a:xfrm>
        </p:grpSpPr>
        <p:sp>
          <p:nvSpPr>
            <p:cNvPr id="50221" name="Text Box 203"/>
            <p:cNvSpPr txBox="1">
              <a:spLocks noChangeArrowheads="1"/>
            </p:cNvSpPr>
            <p:nvPr/>
          </p:nvSpPr>
          <p:spPr bwMode="auto">
            <a:xfrm>
              <a:off x="1452" y="1887"/>
              <a:ext cx="1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50222" name="Freeform 187"/>
            <p:cNvSpPr>
              <a:spLocks noEditPoints="1"/>
            </p:cNvSpPr>
            <p:nvPr/>
          </p:nvSpPr>
          <p:spPr bwMode="auto">
            <a:xfrm>
              <a:off x="1049" y="1101"/>
              <a:ext cx="56" cy="808"/>
            </a:xfrm>
            <a:custGeom>
              <a:avLst/>
              <a:gdLst>
                <a:gd name="T0" fmla="*/ 165416598 w 39"/>
                <a:gd name="T1" fmla="*/ 5051 h 719"/>
                <a:gd name="T2" fmla="*/ 165416598 w 39"/>
                <a:gd name="T3" fmla="*/ 121884 h 719"/>
                <a:gd name="T4" fmla="*/ 165416598 w 39"/>
                <a:gd name="T5" fmla="*/ 121884 h 719"/>
                <a:gd name="T6" fmla="*/ 154195427 w 39"/>
                <a:gd name="T7" fmla="*/ 122018 h 719"/>
                <a:gd name="T8" fmla="*/ 154195427 w 39"/>
                <a:gd name="T9" fmla="*/ 121884 h 719"/>
                <a:gd name="T10" fmla="*/ 135549789 w 39"/>
                <a:gd name="T11" fmla="*/ 121884 h 719"/>
                <a:gd name="T12" fmla="*/ 135549789 w 39"/>
                <a:gd name="T13" fmla="*/ 5051 h 719"/>
                <a:gd name="T14" fmla="*/ 154195427 w 39"/>
                <a:gd name="T15" fmla="*/ 4750 h 719"/>
                <a:gd name="T16" fmla="*/ 154195427 w 39"/>
                <a:gd name="T17" fmla="*/ 4750 h 719"/>
                <a:gd name="T18" fmla="*/ 165416598 w 39"/>
                <a:gd name="T19" fmla="*/ 4750 h 719"/>
                <a:gd name="T20" fmla="*/ 165416598 w 39"/>
                <a:gd name="T21" fmla="*/ 5051 h 719"/>
                <a:gd name="T22" fmla="*/ 165416598 w 39"/>
                <a:gd name="T23" fmla="*/ 5051 h 719"/>
                <a:gd name="T24" fmla="*/ 0 w 39"/>
                <a:gd name="T25" fmla="*/ 6742 h 719"/>
                <a:gd name="T26" fmla="*/ 154195427 w 39"/>
                <a:gd name="T27" fmla="*/ 0 h 719"/>
                <a:gd name="T28" fmla="*/ 317920325 w 39"/>
                <a:gd name="T29" fmla="*/ 6742 h 719"/>
                <a:gd name="T30" fmla="*/ 0 w 39"/>
                <a:gd name="T31" fmla="*/ 6742 h 7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9"/>
                <a:gd name="T49" fmla="*/ 0 h 719"/>
                <a:gd name="T50" fmla="*/ 39 w 39"/>
                <a:gd name="T51" fmla="*/ 719 h 7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9" h="719">
                  <a:moveTo>
                    <a:pt x="20" y="29"/>
                  </a:moveTo>
                  <a:lnTo>
                    <a:pt x="20" y="718"/>
                  </a:lnTo>
                  <a:lnTo>
                    <a:pt x="19" y="719"/>
                  </a:lnTo>
                  <a:lnTo>
                    <a:pt x="19" y="718"/>
                  </a:lnTo>
                  <a:lnTo>
                    <a:pt x="17" y="718"/>
                  </a:lnTo>
                  <a:lnTo>
                    <a:pt x="17" y="29"/>
                  </a:lnTo>
                  <a:lnTo>
                    <a:pt x="19" y="28"/>
                  </a:lnTo>
                  <a:lnTo>
                    <a:pt x="20" y="28"/>
                  </a:lnTo>
                  <a:lnTo>
                    <a:pt x="20" y="29"/>
                  </a:lnTo>
                  <a:close/>
                  <a:moveTo>
                    <a:pt x="0" y="39"/>
                  </a:moveTo>
                  <a:lnTo>
                    <a:pt x="19" y="0"/>
                  </a:lnTo>
                  <a:lnTo>
                    <a:pt x="39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0223" name="Freeform 188"/>
            <p:cNvSpPr>
              <a:spLocks noEditPoints="1"/>
            </p:cNvSpPr>
            <p:nvPr/>
          </p:nvSpPr>
          <p:spPr bwMode="auto">
            <a:xfrm>
              <a:off x="1049" y="1854"/>
              <a:ext cx="851" cy="55"/>
            </a:xfrm>
            <a:custGeom>
              <a:avLst/>
              <a:gdLst>
                <a:gd name="T0" fmla="*/ 1 w 722"/>
                <a:gd name="T1" fmla="*/ 23828540 h 40"/>
                <a:gd name="T2" fmla="*/ 959323 w 722"/>
                <a:gd name="T3" fmla="*/ 23828540 h 40"/>
                <a:gd name="T4" fmla="*/ 959431 w 722"/>
                <a:gd name="T5" fmla="*/ 23828540 h 40"/>
                <a:gd name="T6" fmla="*/ 959431 w 722"/>
                <a:gd name="T7" fmla="*/ 25892523 h 40"/>
                <a:gd name="T8" fmla="*/ 959431 w 722"/>
                <a:gd name="T9" fmla="*/ 25892523 h 40"/>
                <a:gd name="T10" fmla="*/ 959323 w 722"/>
                <a:gd name="T11" fmla="*/ 26301670 h 40"/>
                <a:gd name="T12" fmla="*/ 1 w 722"/>
                <a:gd name="T13" fmla="*/ 26301670 h 40"/>
                <a:gd name="T14" fmla="*/ 1 w 722"/>
                <a:gd name="T15" fmla="*/ 25892523 h 40"/>
                <a:gd name="T16" fmla="*/ 0 w 722"/>
                <a:gd name="T17" fmla="*/ 25892523 h 40"/>
                <a:gd name="T18" fmla="*/ 1 w 722"/>
                <a:gd name="T19" fmla="*/ 23828540 h 40"/>
                <a:gd name="T20" fmla="*/ 1 w 722"/>
                <a:gd name="T21" fmla="*/ 23828540 h 40"/>
                <a:gd name="T22" fmla="*/ 1 w 722"/>
                <a:gd name="T23" fmla="*/ 23828540 h 40"/>
                <a:gd name="T24" fmla="*/ 944233 w 722"/>
                <a:gd name="T25" fmla="*/ 0 h 40"/>
                <a:gd name="T26" fmla="*/ 999168 w 722"/>
                <a:gd name="T27" fmla="*/ 25892523 h 40"/>
                <a:gd name="T28" fmla="*/ 944233 w 722"/>
                <a:gd name="T29" fmla="*/ 48953051 h 40"/>
                <a:gd name="T30" fmla="*/ 944233 w 722"/>
                <a:gd name="T31" fmla="*/ 0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22"/>
                <a:gd name="T49" fmla="*/ 0 h 40"/>
                <a:gd name="T50" fmla="*/ 722 w 722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22" h="40">
                  <a:moveTo>
                    <a:pt x="1" y="20"/>
                  </a:moveTo>
                  <a:lnTo>
                    <a:pt x="692" y="20"/>
                  </a:lnTo>
                  <a:lnTo>
                    <a:pt x="693" y="20"/>
                  </a:lnTo>
                  <a:lnTo>
                    <a:pt x="693" y="21"/>
                  </a:lnTo>
                  <a:lnTo>
                    <a:pt x="692" y="22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0" y="21"/>
                  </a:lnTo>
                  <a:lnTo>
                    <a:pt x="1" y="20"/>
                  </a:lnTo>
                  <a:close/>
                  <a:moveTo>
                    <a:pt x="682" y="0"/>
                  </a:moveTo>
                  <a:lnTo>
                    <a:pt x="722" y="21"/>
                  </a:lnTo>
                  <a:lnTo>
                    <a:pt x="682" y="40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0224" name="Text Box 191"/>
            <p:cNvSpPr txBox="1">
              <a:spLocks noChangeArrowheads="1"/>
            </p:cNvSpPr>
            <p:nvPr/>
          </p:nvSpPr>
          <p:spPr bwMode="auto">
            <a:xfrm>
              <a:off x="827" y="985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50225" name="Text Box 192"/>
            <p:cNvSpPr txBox="1">
              <a:spLocks noChangeArrowheads="1"/>
            </p:cNvSpPr>
            <p:nvPr/>
          </p:nvSpPr>
          <p:spPr bwMode="auto">
            <a:xfrm>
              <a:off x="867" y="1298"/>
              <a:ext cx="1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50226" name="Text Box 194"/>
            <p:cNvSpPr txBox="1">
              <a:spLocks noChangeArrowheads="1"/>
            </p:cNvSpPr>
            <p:nvPr/>
          </p:nvSpPr>
          <p:spPr bwMode="auto">
            <a:xfrm>
              <a:off x="1039" y="1821"/>
              <a:ext cx="1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0</a:t>
              </a:r>
            </a:p>
          </p:txBody>
        </p:sp>
        <p:sp>
          <p:nvSpPr>
            <p:cNvPr id="50227" name="Text Box 198"/>
            <p:cNvSpPr txBox="1">
              <a:spLocks noChangeArrowheads="1"/>
            </p:cNvSpPr>
            <p:nvPr/>
          </p:nvSpPr>
          <p:spPr bwMode="auto">
            <a:xfrm>
              <a:off x="1786" y="1854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2</a:t>
              </a:r>
              <a:endParaRPr lang="es-ES" altLang="es-ES_tradnl" sz="1800" i="1"/>
            </a:p>
          </p:txBody>
        </p:sp>
        <p:sp>
          <p:nvSpPr>
            <p:cNvPr id="50228" name="Oval 199"/>
            <p:cNvSpPr>
              <a:spLocks noChangeArrowheads="1"/>
            </p:cNvSpPr>
            <p:nvPr/>
          </p:nvSpPr>
          <p:spPr bwMode="auto">
            <a:xfrm>
              <a:off x="1504" y="1854"/>
              <a:ext cx="56" cy="56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0229" name="Oval 200"/>
            <p:cNvSpPr>
              <a:spLocks noChangeArrowheads="1"/>
            </p:cNvSpPr>
            <p:nvPr/>
          </p:nvSpPr>
          <p:spPr bwMode="auto">
            <a:xfrm>
              <a:off x="1049" y="1414"/>
              <a:ext cx="56" cy="5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0230" name="Oval 201"/>
            <p:cNvSpPr>
              <a:spLocks noChangeArrowheads="1"/>
            </p:cNvSpPr>
            <p:nvPr/>
          </p:nvSpPr>
          <p:spPr bwMode="auto">
            <a:xfrm>
              <a:off x="1490" y="1421"/>
              <a:ext cx="56" cy="56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0231" name="Oval 202"/>
            <p:cNvSpPr>
              <a:spLocks noChangeArrowheads="1"/>
            </p:cNvSpPr>
            <p:nvPr/>
          </p:nvSpPr>
          <p:spPr bwMode="auto">
            <a:xfrm>
              <a:off x="1039" y="1854"/>
              <a:ext cx="56" cy="5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0232" name="Line 204"/>
            <p:cNvSpPr>
              <a:spLocks noChangeShapeType="1"/>
            </p:cNvSpPr>
            <p:nvPr/>
          </p:nvSpPr>
          <p:spPr bwMode="auto">
            <a:xfrm>
              <a:off x="1020" y="1101"/>
              <a:ext cx="413" cy="1261"/>
            </a:xfrm>
            <a:prstGeom prst="line">
              <a:avLst/>
            </a:prstGeom>
            <a:noFill/>
            <a:ln w="57150" cmpd="thinThick">
              <a:solidFill>
                <a:srgbClr val="99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0233" name="Text Box 205"/>
            <p:cNvSpPr txBox="1">
              <a:spLocks noChangeArrowheads="1"/>
            </p:cNvSpPr>
            <p:nvPr/>
          </p:nvSpPr>
          <p:spPr bwMode="auto">
            <a:xfrm>
              <a:off x="1560" y="2534"/>
              <a:ext cx="73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hiperplano</a:t>
              </a:r>
            </a:p>
          </p:txBody>
        </p:sp>
        <p:sp>
          <p:nvSpPr>
            <p:cNvPr id="50234" name="AutoShape 206"/>
            <p:cNvSpPr>
              <a:spLocks noChangeArrowheads="1"/>
            </p:cNvSpPr>
            <p:nvPr/>
          </p:nvSpPr>
          <p:spPr bwMode="auto">
            <a:xfrm rot="-1189911">
              <a:off x="1130" y="1322"/>
              <a:ext cx="207" cy="100"/>
            </a:xfrm>
            <a:prstGeom prst="rightArrow">
              <a:avLst>
                <a:gd name="adj1" fmla="val 50000"/>
                <a:gd name="adj2" fmla="val 5175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0235" name="AutoShape 207"/>
            <p:cNvSpPr>
              <a:spLocks noChangeArrowheads="1"/>
            </p:cNvSpPr>
            <p:nvPr/>
          </p:nvSpPr>
          <p:spPr bwMode="auto">
            <a:xfrm rot="-1189911" flipH="1" flipV="1">
              <a:off x="1109" y="2018"/>
              <a:ext cx="207" cy="100"/>
            </a:xfrm>
            <a:prstGeom prst="rightArrow">
              <a:avLst>
                <a:gd name="adj1" fmla="val 50000"/>
                <a:gd name="adj2" fmla="val 5175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0236" name="Text Box 208"/>
            <p:cNvSpPr txBox="1">
              <a:spLocks noChangeArrowheads="1"/>
            </p:cNvSpPr>
            <p:nvPr/>
          </p:nvSpPr>
          <p:spPr bwMode="auto">
            <a:xfrm>
              <a:off x="1384" y="1101"/>
              <a:ext cx="72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dirty="0"/>
                <a:t>Región A</a:t>
              </a:r>
              <a:r>
                <a:rPr lang="es-ES" altLang="es-ES_tradnl" sz="1800" baseline="-25000" dirty="0"/>
                <a:t>1</a:t>
              </a:r>
              <a:endParaRPr lang="es-ES" altLang="es-ES_tradnl" sz="1800" dirty="0"/>
            </a:p>
          </p:txBody>
        </p:sp>
        <p:sp>
          <p:nvSpPr>
            <p:cNvPr id="50237" name="Text Box 209"/>
            <p:cNvSpPr txBox="1">
              <a:spLocks noChangeArrowheads="1"/>
            </p:cNvSpPr>
            <p:nvPr/>
          </p:nvSpPr>
          <p:spPr bwMode="auto">
            <a:xfrm>
              <a:off x="300" y="1969"/>
              <a:ext cx="71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dirty="0"/>
                <a:t>Región A</a:t>
              </a:r>
              <a:r>
                <a:rPr lang="es-ES" altLang="es-ES_tradnl" sz="1800" baseline="-25000" dirty="0"/>
                <a:t>0</a:t>
              </a:r>
              <a:endParaRPr lang="es-ES" altLang="es-ES_tradnl" sz="1800" dirty="0"/>
            </a:p>
          </p:txBody>
        </p:sp>
        <p:sp>
          <p:nvSpPr>
            <p:cNvPr id="50238" name="Line 210"/>
            <p:cNvSpPr>
              <a:spLocks noChangeShapeType="1"/>
            </p:cNvSpPr>
            <p:nvPr/>
          </p:nvSpPr>
          <p:spPr bwMode="auto">
            <a:xfrm>
              <a:off x="1483" y="2437"/>
              <a:ext cx="334" cy="1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</p:grpSp>
      <p:sp>
        <p:nvSpPr>
          <p:cNvPr id="50180" name="Freeform 211"/>
          <p:cNvSpPr>
            <a:spLocks noEditPoints="1"/>
          </p:cNvSpPr>
          <p:nvPr/>
        </p:nvSpPr>
        <p:spPr bwMode="auto">
          <a:xfrm>
            <a:off x="5735638" y="1652588"/>
            <a:ext cx="88900" cy="1282700"/>
          </a:xfrm>
          <a:custGeom>
            <a:avLst/>
            <a:gdLst>
              <a:gd name="T0" fmla="*/ 2147483647 w 39"/>
              <a:gd name="T1" fmla="*/ 2147483647 h 719"/>
              <a:gd name="T2" fmla="*/ 2147483647 w 39"/>
              <a:gd name="T3" fmla="*/ 2147483647 h 719"/>
              <a:gd name="T4" fmla="*/ 2147483647 w 39"/>
              <a:gd name="T5" fmla="*/ 2147483647 h 719"/>
              <a:gd name="T6" fmla="*/ 2147483647 w 39"/>
              <a:gd name="T7" fmla="*/ 2147483647 h 719"/>
              <a:gd name="T8" fmla="*/ 2147483647 w 39"/>
              <a:gd name="T9" fmla="*/ 2147483647 h 719"/>
              <a:gd name="T10" fmla="*/ 2147483647 w 39"/>
              <a:gd name="T11" fmla="*/ 2147483647 h 719"/>
              <a:gd name="T12" fmla="*/ 2147483647 w 39"/>
              <a:gd name="T13" fmla="*/ 2147483647 h 719"/>
              <a:gd name="T14" fmla="*/ 2147483647 w 39"/>
              <a:gd name="T15" fmla="*/ 2147483647 h 719"/>
              <a:gd name="T16" fmla="*/ 2147483647 w 39"/>
              <a:gd name="T17" fmla="*/ 2147483647 h 719"/>
              <a:gd name="T18" fmla="*/ 2147483647 w 39"/>
              <a:gd name="T19" fmla="*/ 2147483647 h 719"/>
              <a:gd name="T20" fmla="*/ 2147483647 w 39"/>
              <a:gd name="T21" fmla="*/ 2147483647 h 719"/>
              <a:gd name="T22" fmla="*/ 2147483647 w 39"/>
              <a:gd name="T23" fmla="*/ 2147483647 h 719"/>
              <a:gd name="T24" fmla="*/ 0 w 39"/>
              <a:gd name="T25" fmla="*/ 2147483647 h 719"/>
              <a:gd name="T26" fmla="*/ 2147483647 w 39"/>
              <a:gd name="T27" fmla="*/ 0 h 719"/>
              <a:gd name="T28" fmla="*/ 2147483647 w 39"/>
              <a:gd name="T29" fmla="*/ 2147483647 h 719"/>
              <a:gd name="T30" fmla="*/ 0 w 39"/>
              <a:gd name="T31" fmla="*/ 2147483647 h 7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9"/>
              <a:gd name="T49" fmla="*/ 0 h 719"/>
              <a:gd name="T50" fmla="*/ 39 w 39"/>
              <a:gd name="T51" fmla="*/ 719 h 7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9" h="719">
                <a:moveTo>
                  <a:pt x="20" y="29"/>
                </a:moveTo>
                <a:lnTo>
                  <a:pt x="20" y="718"/>
                </a:lnTo>
                <a:lnTo>
                  <a:pt x="19" y="719"/>
                </a:lnTo>
                <a:lnTo>
                  <a:pt x="19" y="718"/>
                </a:lnTo>
                <a:lnTo>
                  <a:pt x="17" y="718"/>
                </a:lnTo>
                <a:lnTo>
                  <a:pt x="17" y="29"/>
                </a:lnTo>
                <a:lnTo>
                  <a:pt x="19" y="28"/>
                </a:lnTo>
                <a:lnTo>
                  <a:pt x="20" y="28"/>
                </a:lnTo>
                <a:lnTo>
                  <a:pt x="20" y="29"/>
                </a:lnTo>
                <a:close/>
                <a:moveTo>
                  <a:pt x="0" y="39"/>
                </a:moveTo>
                <a:lnTo>
                  <a:pt x="19" y="0"/>
                </a:lnTo>
                <a:lnTo>
                  <a:pt x="39" y="39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/>
          </a:p>
        </p:txBody>
      </p:sp>
      <p:sp>
        <p:nvSpPr>
          <p:cNvPr id="50181" name="Freeform 212"/>
          <p:cNvSpPr>
            <a:spLocks noEditPoints="1"/>
          </p:cNvSpPr>
          <p:nvPr/>
        </p:nvSpPr>
        <p:spPr bwMode="auto">
          <a:xfrm>
            <a:off x="5735638" y="2847975"/>
            <a:ext cx="1350962" cy="87313"/>
          </a:xfrm>
          <a:custGeom>
            <a:avLst/>
            <a:gdLst>
              <a:gd name="T0" fmla="*/ 2147483647 w 722"/>
              <a:gd name="T1" fmla="*/ 2147483647 h 40"/>
              <a:gd name="T2" fmla="*/ 2147483647 w 722"/>
              <a:gd name="T3" fmla="*/ 2147483647 h 40"/>
              <a:gd name="T4" fmla="*/ 2147483647 w 722"/>
              <a:gd name="T5" fmla="*/ 2147483647 h 40"/>
              <a:gd name="T6" fmla="*/ 2147483647 w 722"/>
              <a:gd name="T7" fmla="*/ 2147483647 h 40"/>
              <a:gd name="T8" fmla="*/ 2147483647 w 722"/>
              <a:gd name="T9" fmla="*/ 2147483647 h 40"/>
              <a:gd name="T10" fmla="*/ 2147483647 w 722"/>
              <a:gd name="T11" fmla="*/ 2147483647 h 40"/>
              <a:gd name="T12" fmla="*/ 2147483647 w 722"/>
              <a:gd name="T13" fmla="*/ 2147483647 h 40"/>
              <a:gd name="T14" fmla="*/ 2147483647 w 722"/>
              <a:gd name="T15" fmla="*/ 2147483647 h 40"/>
              <a:gd name="T16" fmla="*/ 0 w 722"/>
              <a:gd name="T17" fmla="*/ 2147483647 h 40"/>
              <a:gd name="T18" fmla="*/ 2147483647 w 722"/>
              <a:gd name="T19" fmla="*/ 2147483647 h 40"/>
              <a:gd name="T20" fmla="*/ 2147483647 w 722"/>
              <a:gd name="T21" fmla="*/ 2147483647 h 40"/>
              <a:gd name="T22" fmla="*/ 2147483647 w 722"/>
              <a:gd name="T23" fmla="*/ 2147483647 h 40"/>
              <a:gd name="T24" fmla="*/ 2147483647 w 722"/>
              <a:gd name="T25" fmla="*/ 0 h 40"/>
              <a:gd name="T26" fmla="*/ 2147483647 w 722"/>
              <a:gd name="T27" fmla="*/ 2147483647 h 40"/>
              <a:gd name="T28" fmla="*/ 2147483647 w 722"/>
              <a:gd name="T29" fmla="*/ 2147483647 h 40"/>
              <a:gd name="T30" fmla="*/ 2147483647 w 722"/>
              <a:gd name="T31" fmla="*/ 0 h 4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22"/>
              <a:gd name="T49" fmla="*/ 0 h 40"/>
              <a:gd name="T50" fmla="*/ 722 w 722"/>
              <a:gd name="T51" fmla="*/ 40 h 4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22" h="40">
                <a:moveTo>
                  <a:pt x="1" y="20"/>
                </a:moveTo>
                <a:lnTo>
                  <a:pt x="692" y="20"/>
                </a:lnTo>
                <a:lnTo>
                  <a:pt x="693" y="20"/>
                </a:lnTo>
                <a:lnTo>
                  <a:pt x="693" y="21"/>
                </a:lnTo>
                <a:lnTo>
                  <a:pt x="692" y="22"/>
                </a:lnTo>
                <a:lnTo>
                  <a:pt x="1" y="22"/>
                </a:lnTo>
                <a:lnTo>
                  <a:pt x="1" y="21"/>
                </a:lnTo>
                <a:lnTo>
                  <a:pt x="0" y="21"/>
                </a:lnTo>
                <a:lnTo>
                  <a:pt x="1" y="20"/>
                </a:lnTo>
                <a:close/>
                <a:moveTo>
                  <a:pt x="682" y="0"/>
                </a:moveTo>
                <a:lnTo>
                  <a:pt x="722" y="21"/>
                </a:lnTo>
                <a:lnTo>
                  <a:pt x="682" y="40"/>
                </a:lnTo>
                <a:lnTo>
                  <a:pt x="68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/>
          </a:p>
        </p:txBody>
      </p:sp>
      <p:sp>
        <p:nvSpPr>
          <p:cNvPr id="50182" name="Text Box 213"/>
          <p:cNvSpPr txBox="1">
            <a:spLocks noChangeArrowheads="1"/>
          </p:cNvSpPr>
          <p:nvPr/>
        </p:nvSpPr>
        <p:spPr bwMode="auto">
          <a:xfrm>
            <a:off x="5383213" y="1468438"/>
            <a:ext cx="361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50183" name="Text Box 214"/>
          <p:cNvSpPr txBox="1">
            <a:spLocks noChangeArrowheads="1"/>
          </p:cNvSpPr>
          <p:nvPr/>
        </p:nvSpPr>
        <p:spPr bwMode="auto">
          <a:xfrm>
            <a:off x="5446713" y="196532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50184" name="Text Box 215"/>
          <p:cNvSpPr txBox="1">
            <a:spLocks noChangeArrowheads="1"/>
          </p:cNvSpPr>
          <p:nvPr/>
        </p:nvSpPr>
        <p:spPr bwMode="auto">
          <a:xfrm>
            <a:off x="5719763" y="279558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0</a:t>
            </a:r>
          </a:p>
        </p:txBody>
      </p:sp>
      <p:sp>
        <p:nvSpPr>
          <p:cNvPr id="50185" name="Text Box 216"/>
          <p:cNvSpPr txBox="1">
            <a:spLocks noChangeArrowheads="1"/>
          </p:cNvSpPr>
          <p:nvPr/>
        </p:nvSpPr>
        <p:spPr bwMode="auto">
          <a:xfrm>
            <a:off x="6905625" y="2847975"/>
            <a:ext cx="361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sz="1800" i="1"/>
          </a:p>
        </p:txBody>
      </p:sp>
      <p:sp>
        <p:nvSpPr>
          <p:cNvPr id="50186" name="Oval 217"/>
          <p:cNvSpPr>
            <a:spLocks noChangeArrowheads="1"/>
          </p:cNvSpPr>
          <p:nvPr/>
        </p:nvSpPr>
        <p:spPr bwMode="auto">
          <a:xfrm>
            <a:off x="6402388" y="2847975"/>
            <a:ext cx="88900" cy="88900"/>
          </a:xfrm>
          <a:prstGeom prst="ellipse">
            <a:avLst/>
          </a:pr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0187" name="Oval 218"/>
          <p:cNvSpPr>
            <a:spLocks noChangeArrowheads="1"/>
          </p:cNvSpPr>
          <p:nvPr/>
        </p:nvSpPr>
        <p:spPr bwMode="auto">
          <a:xfrm>
            <a:off x="5735638" y="2227263"/>
            <a:ext cx="88900" cy="88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0188" name="Oval 219"/>
          <p:cNvSpPr>
            <a:spLocks noChangeArrowheads="1"/>
          </p:cNvSpPr>
          <p:nvPr/>
        </p:nvSpPr>
        <p:spPr bwMode="auto">
          <a:xfrm flipH="1">
            <a:off x="5919788" y="2008188"/>
            <a:ext cx="88900" cy="88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0189" name="Oval 220"/>
          <p:cNvSpPr>
            <a:spLocks noChangeArrowheads="1"/>
          </p:cNvSpPr>
          <p:nvPr/>
        </p:nvSpPr>
        <p:spPr bwMode="auto">
          <a:xfrm>
            <a:off x="5719763" y="2847975"/>
            <a:ext cx="88900" cy="88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0190" name="Text Box 221"/>
          <p:cNvSpPr txBox="1">
            <a:spLocks noChangeArrowheads="1"/>
          </p:cNvSpPr>
          <p:nvPr/>
        </p:nvSpPr>
        <p:spPr bwMode="auto">
          <a:xfrm>
            <a:off x="6375400" y="284797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50191" name="Text Box 223"/>
          <p:cNvSpPr txBox="1">
            <a:spLocks noChangeArrowheads="1"/>
          </p:cNvSpPr>
          <p:nvPr/>
        </p:nvSpPr>
        <p:spPr bwMode="auto">
          <a:xfrm>
            <a:off x="6408738" y="3656013"/>
            <a:ext cx="1162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hiperplano</a:t>
            </a:r>
          </a:p>
        </p:txBody>
      </p:sp>
      <p:sp>
        <p:nvSpPr>
          <p:cNvPr id="50192" name="Text Box 227"/>
          <p:cNvSpPr txBox="1">
            <a:spLocks noChangeArrowheads="1"/>
          </p:cNvSpPr>
          <p:nvPr/>
        </p:nvSpPr>
        <p:spPr bwMode="auto">
          <a:xfrm>
            <a:off x="4352925" y="2316163"/>
            <a:ext cx="11401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Región A</a:t>
            </a:r>
            <a:r>
              <a:rPr lang="es-ES" altLang="es-ES_tradnl" sz="1800" baseline="-25000" dirty="0"/>
              <a:t>0</a:t>
            </a:r>
            <a:endParaRPr lang="es-ES" altLang="es-ES_tradnl" sz="1800" dirty="0"/>
          </a:p>
        </p:txBody>
      </p:sp>
      <p:sp>
        <p:nvSpPr>
          <p:cNvPr id="50193" name="Line 228"/>
          <p:cNvSpPr>
            <a:spLocks noChangeShapeType="1"/>
          </p:cNvSpPr>
          <p:nvPr/>
        </p:nvSpPr>
        <p:spPr bwMode="auto">
          <a:xfrm>
            <a:off x="6099175" y="3397250"/>
            <a:ext cx="530225" cy="273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0194" name="Line 231"/>
          <p:cNvSpPr>
            <a:spLocks noChangeShapeType="1"/>
          </p:cNvSpPr>
          <p:nvPr/>
        </p:nvSpPr>
        <p:spPr bwMode="auto">
          <a:xfrm flipV="1">
            <a:off x="5810250" y="1841500"/>
            <a:ext cx="1095375" cy="1033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0195" name="Text Box 232"/>
          <p:cNvSpPr txBox="1">
            <a:spLocks noChangeArrowheads="1"/>
          </p:cNvSpPr>
          <p:nvPr/>
        </p:nvSpPr>
        <p:spPr bwMode="auto">
          <a:xfrm>
            <a:off x="6954838" y="1563688"/>
            <a:ext cx="361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3</a:t>
            </a:r>
            <a:endParaRPr lang="es-ES" altLang="es-ES_tradnl" sz="1800" i="1"/>
          </a:p>
        </p:txBody>
      </p:sp>
      <p:sp>
        <p:nvSpPr>
          <p:cNvPr id="50196" name="Oval 233"/>
          <p:cNvSpPr>
            <a:spLocks noChangeArrowheads="1"/>
          </p:cNvSpPr>
          <p:nvPr/>
        </p:nvSpPr>
        <p:spPr bwMode="auto">
          <a:xfrm>
            <a:off x="6408738" y="2238375"/>
            <a:ext cx="88900" cy="88900"/>
          </a:xfrm>
          <a:prstGeom prst="ellipse">
            <a:avLst/>
          </a:pr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0197" name="Oval 234"/>
          <p:cNvSpPr>
            <a:spLocks noChangeArrowheads="1"/>
          </p:cNvSpPr>
          <p:nvPr/>
        </p:nvSpPr>
        <p:spPr bwMode="auto">
          <a:xfrm>
            <a:off x="6613525" y="2027238"/>
            <a:ext cx="88900" cy="88900"/>
          </a:xfrm>
          <a:prstGeom prst="ellipse">
            <a:avLst/>
          </a:pr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0198" name="Oval 235"/>
          <p:cNvSpPr>
            <a:spLocks noChangeArrowheads="1"/>
          </p:cNvSpPr>
          <p:nvPr/>
        </p:nvSpPr>
        <p:spPr bwMode="auto">
          <a:xfrm>
            <a:off x="6629400" y="2651125"/>
            <a:ext cx="88900" cy="88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0199" name="AutoShape 236"/>
          <p:cNvSpPr>
            <a:spLocks noChangeArrowheads="1"/>
          </p:cNvSpPr>
          <p:nvPr/>
        </p:nvSpPr>
        <p:spPr bwMode="auto">
          <a:xfrm>
            <a:off x="5759450" y="2060575"/>
            <a:ext cx="914400" cy="850900"/>
          </a:xfrm>
          <a:prstGeom prst="cube">
            <a:avLst>
              <a:gd name="adj" fmla="val 2524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0200" name="Oval 237"/>
          <p:cNvSpPr>
            <a:spLocks noChangeArrowheads="1"/>
          </p:cNvSpPr>
          <p:nvPr/>
        </p:nvSpPr>
        <p:spPr bwMode="auto">
          <a:xfrm>
            <a:off x="5980113" y="2632075"/>
            <a:ext cx="88900" cy="88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0201" name="AutoShape 239"/>
          <p:cNvSpPr>
            <a:spLocks noChangeArrowheads="1"/>
          </p:cNvSpPr>
          <p:nvPr/>
        </p:nvSpPr>
        <p:spPr bwMode="auto">
          <a:xfrm rot="674172">
            <a:off x="5718175" y="1789113"/>
            <a:ext cx="1108075" cy="1284287"/>
          </a:xfrm>
          <a:prstGeom prst="diamond">
            <a:avLst/>
          </a:prstGeom>
          <a:solidFill>
            <a:srgbClr val="B2B2B2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0202" name="Text Box 240"/>
          <p:cNvSpPr txBox="1">
            <a:spLocks noChangeArrowheads="1"/>
          </p:cNvSpPr>
          <p:nvPr/>
        </p:nvSpPr>
        <p:spPr bwMode="auto">
          <a:xfrm>
            <a:off x="5868988" y="23447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50203" name="AutoShape 241"/>
          <p:cNvSpPr>
            <a:spLocks noChangeArrowheads="1"/>
          </p:cNvSpPr>
          <p:nvPr/>
        </p:nvSpPr>
        <p:spPr bwMode="auto">
          <a:xfrm rot="288749">
            <a:off x="6577013" y="2465388"/>
            <a:ext cx="328612" cy="158750"/>
          </a:xfrm>
          <a:prstGeom prst="rightArrow">
            <a:avLst>
              <a:gd name="adj1" fmla="val 50000"/>
              <a:gd name="adj2" fmla="val 5175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0204" name="Text Box 242"/>
          <p:cNvSpPr txBox="1">
            <a:spLocks noChangeArrowheads="1"/>
          </p:cNvSpPr>
          <p:nvPr/>
        </p:nvSpPr>
        <p:spPr bwMode="auto">
          <a:xfrm>
            <a:off x="6905625" y="2257425"/>
            <a:ext cx="1143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Región A</a:t>
            </a:r>
            <a:r>
              <a:rPr lang="es-ES" altLang="es-ES_tradnl" sz="1800" baseline="-25000"/>
              <a:t>1</a:t>
            </a:r>
            <a:endParaRPr lang="es-ES" altLang="es-ES_tradnl" sz="1800"/>
          </a:p>
        </p:txBody>
      </p:sp>
      <p:sp>
        <p:nvSpPr>
          <p:cNvPr id="50205" name="AutoShape 243"/>
          <p:cNvSpPr>
            <a:spLocks noChangeArrowheads="1"/>
          </p:cNvSpPr>
          <p:nvPr/>
        </p:nvSpPr>
        <p:spPr bwMode="auto">
          <a:xfrm rot="206195" flipH="1" flipV="1">
            <a:off x="5540375" y="2386013"/>
            <a:ext cx="328613" cy="158750"/>
          </a:xfrm>
          <a:prstGeom prst="rightArrow">
            <a:avLst>
              <a:gd name="adj1" fmla="val 50000"/>
              <a:gd name="adj2" fmla="val 5175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grpSp>
        <p:nvGrpSpPr>
          <p:cNvPr id="3" name="Group 266"/>
          <p:cNvGrpSpPr>
            <a:grpSpLocks/>
          </p:cNvGrpSpPr>
          <p:nvPr/>
        </p:nvGrpSpPr>
        <p:grpSpPr bwMode="auto">
          <a:xfrm>
            <a:off x="5446713" y="4557713"/>
            <a:ext cx="2057400" cy="1746250"/>
            <a:chOff x="3431" y="2871"/>
            <a:chExt cx="1296" cy="1100"/>
          </a:xfrm>
        </p:grpSpPr>
        <p:sp>
          <p:nvSpPr>
            <p:cNvPr id="50208" name="Freeform 245"/>
            <p:cNvSpPr>
              <a:spLocks noEditPoints="1"/>
            </p:cNvSpPr>
            <p:nvPr/>
          </p:nvSpPr>
          <p:spPr bwMode="auto">
            <a:xfrm>
              <a:off x="3762" y="2987"/>
              <a:ext cx="56" cy="808"/>
            </a:xfrm>
            <a:custGeom>
              <a:avLst/>
              <a:gdLst>
                <a:gd name="T0" fmla="*/ 165416598 w 39"/>
                <a:gd name="T1" fmla="*/ 5051 h 719"/>
                <a:gd name="T2" fmla="*/ 165416598 w 39"/>
                <a:gd name="T3" fmla="*/ 121884 h 719"/>
                <a:gd name="T4" fmla="*/ 165416598 w 39"/>
                <a:gd name="T5" fmla="*/ 121884 h 719"/>
                <a:gd name="T6" fmla="*/ 154195427 w 39"/>
                <a:gd name="T7" fmla="*/ 122018 h 719"/>
                <a:gd name="T8" fmla="*/ 154195427 w 39"/>
                <a:gd name="T9" fmla="*/ 121884 h 719"/>
                <a:gd name="T10" fmla="*/ 135549789 w 39"/>
                <a:gd name="T11" fmla="*/ 121884 h 719"/>
                <a:gd name="T12" fmla="*/ 135549789 w 39"/>
                <a:gd name="T13" fmla="*/ 5051 h 719"/>
                <a:gd name="T14" fmla="*/ 154195427 w 39"/>
                <a:gd name="T15" fmla="*/ 4750 h 719"/>
                <a:gd name="T16" fmla="*/ 154195427 w 39"/>
                <a:gd name="T17" fmla="*/ 4750 h 719"/>
                <a:gd name="T18" fmla="*/ 165416598 w 39"/>
                <a:gd name="T19" fmla="*/ 4750 h 719"/>
                <a:gd name="T20" fmla="*/ 165416598 w 39"/>
                <a:gd name="T21" fmla="*/ 5051 h 719"/>
                <a:gd name="T22" fmla="*/ 165416598 w 39"/>
                <a:gd name="T23" fmla="*/ 5051 h 719"/>
                <a:gd name="T24" fmla="*/ 0 w 39"/>
                <a:gd name="T25" fmla="*/ 6742 h 719"/>
                <a:gd name="T26" fmla="*/ 154195427 w 39"/>
                <a:gd name="T27" fmla="*/ 0 h 719"/>
                <a:gd name="T28" fmla="*/ 317920325 w 39"/>
                <a:gd name="T29" fmla="*/ 6742 h 719"/>
                <a:gd name="T30" fmla="*/ 0 w 39"/>
                <a:gd name="T31" fmla="*/ 6742 h 7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9"/>
                <a:gd name="T49" fmla="*/ 0 h 719"/>
                <a:gd name="T50" fmla="*/ 39 w 39"/>
                <a:gd name="T51" fmla="*/ 719 h 7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9" h="719">
                  <a:moveTo>
                    <a:pt x="20" y="29"/>
                  </a:moveTo>
                  <a:lnTo>
                    <a:pt x="20" y="718"/>
                  </a:lnTo>
                  <a:lnTo>
                    <a:pt x="19" y="719"/>
                  </a:lnTo>
                  <a:lnTo>
                    <a:pt x="19" y="718"/>
                  </a:lnTo>
                  <a:lnTo>
                    <a:pt x="17" y="718"/>
                  </a:lnTo>
                  <a:lnTo>
                    <a:pt x="17" y="29"/>
                  </a:lnTo>
                  <a:lnTo>
                    <a:pt x="19" y="28"/>
                  </a:lnTo>
                  <a:lnTo>
                    <a:pt x="20" y="28"/>
                  </a:lnTo>
                  <a:lnTo>
                    <a:pt x="20" y="29"/>
                  </a:lnTo>
                  <a:close/>
                  <a:moveTo>
                    <a:pt x="0" y="39"/>
                  </a:moveTo>
                  <a:lnTo>
                    <a:pt x="19" y="0"/>
                  </a:lnTo>
                  <a:lnTo>
                    <a:pt x="39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0209" name="Freeform 246"/>
            <p:cNvSpPr>
              <a:spLocks noEditPoints="1"/>
            </p:cNvSpPr>
            <p:nvPr/>
          </p:nvSpPr>
          <p:spPr bwMode="auto">
            <a:xfrm>
              <a:off x="3762" y="3740"/>
              <a:ext cx="851" cy="55"/>
            </a:xfrm>
            <a:custGeom>
              <a:avLst/>
              <a:gdLst>
                <a:gd name="T0" fmla="*/ 1 w 722"/>
                <a:gd name="T1" fmla="*/ 23828540 h 40"/>
                <a:gd name="T2" fmla="*/ 959323 w 722"/>
                <a:gd name="T3" fmla="*/ 23828540 h 40"/>
                <a:gd name="T4" fmla="*/ 959431 w 722"/>
                <a:gd name="T5" fmla="*/ 23828540 h 40"/>
                <a:gd name="T6" fmla="*/ 959431 w 722"/>
                <a:gd name="T7" fmla="*/ 25892523 h 40"/>
                <a:gd name="T8" fmla="*/ 959431 w 722"/>
                <a:gd name="T9" fmla="*/ 25892523 h 40"/>
                <a:gd name="T10" fmla="*/ 959323 w 722"/>
                <a:gd name="T11" fmla="*/ 26301670 h 40"/>
                <a:gd name="T12" fmla="*/ 1 w 722"/>
                <a:gd name="T13" fmla="*/ 26301670 h 40"/>
                <a:gd name="T14" fmla="*/ 1 w 722"/>
                <a:gd name="T15" fmla="*/ 25892523 h 40"/>
                <a:gd name="T16" fmla="*/ 0 w 722"/>
                <a:gd name="T17" fmla="*/ 25892523 h 40"/>
                <a:gd name="T18" fmla="*/ 1 w 722"/>
                <a:gd name="T19" fmla="*/ 23828540 h 40"/>
                <a:gd name="T20" fmla="*/ 1 w 722"/>
                <a:gd name="T21" fmla="*/ 23828540 h 40"/>
                <a:gd name="T22" fmla="*/ 1 w 722"/>
                <a:gd name="T23" fmla="*/ 23828540 h 40"/>
                <a:gd name="T24" fmla="*/ 944233 w 722"/>
                <a:gd name="T25" fmla="*/ 0 h 40"/>
                <a:gd name="T26" fmla="*/ 999168 w 722"/>
                <a:gd name="T27" fmla="*/ 25892523 h 40"/>
                <a:gd name="T28" fmla="*/ 944233 w 722"/>
                <a:gd name="T29" fmla="*/ 48953051 h 40"/>
                <a:gd name="T30" fmla="*/ 944233 w 722"/>
                <a:gd name="T31" fmla="*/ 0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22"/>
                <a:gd name="T49" fmla="*/ 0 h 40"/>
                <a:gd name="T50" fmla="*/ 722 w 722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22" h="40">
                  <a:moveTo>
                    <a:pt x="1" y="20"/>
                  </a:moveTo>
                  <a:lnTo>
                    <a:pt x="692" y="20"/>
                  </a:lnTo>
                  <a:lnTo>
                    <a:pt x="693" y="20"/>
                  </a:lnTo>
                  <a:lnTo>
                    <a:pt x="693" y="21"/>
                  </a:lnTo>
                  <a:lnTo>
                    <a:pt x="692" y="22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0" y="21"/>
                  </a:lnTo>
                  <a:lnTo>
                    <a:pt x="1" y="20"/>
                  </a:lnTo>
                  <a:close/>
                  <a:moveTo>
                    <a:pt x="682" y="0"/>
                  </a:moveTo>
                  <a:lnTo>
                    <a:pt x="722" y="21"/>
                  </a:lnTo>
                  <a:lnTo>
                    <a:pt x="682" y="40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0210" name="Text Box 247"/>
            <p:cNvSpPr txBox="1">
              <a:spLocks noChangeArrowheads="1"/>
            </p:cNvSpPr>
            <p:nvPr/>
          </p:nvSpPr>
          <p:spPr bwMode="auto">
            <a:xfrm>
              <a:off x="3540" y="2871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50211" name="Text Box 248"/>
            <p:cNvSpPr txBox="1">
              <a:spLocks noChangeArrowheads="1"/>
            </p:cNvSpPr>
            <p:nvPr/>
          </p:nvSpPr>
          <p:spPr bwMode="auto">
            <a:xfrm>
              <a:off x="3580" y="3184"/>
              <a:ext cx="1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50212" name="Text Box 249"/>
            <p:cNvSpPr txBox="1">
              <a:spLocks noChangeArrowheads="1"/>
            </p:cNvSpPr>
            <p:nvPr/>
          </p:nvSpPr>
          <p:spPr bwMode="auto">
            <a:xfrm>
              <a:off x="3752" y="3707"/>
              <a:ext cx="1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0</a:t>
              </a:r>
            </a:p>
          </p:txBody>
        </p:sp>
        <p:sp>
          <p:nvSpPr>
            <p:cNvPr id="50213" name="Text Box 250"/>
            <p:cNvSpPr txBox="1">
              <a:spLocks noChangeArrowheads="1"/>
            </p:cNvSpPr>
            <p:nvPr/>
          </p:nvSpPr>
          <p:spPr bwMode="auto">
            <a:xfrm>
              <a:off x="4499" y="3740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2</a:t>
              </a:r>
              <a:endParaRPr lang="es-ES" altLang="es-ES_tradnl" sz="1800" i="1"/>
            </a:p>
          </p:txBody>
        </p:sp>
        <p:sp>
          <p:nvSpPr>
            <p:cNvPr id="50214" name="Oval 251"/>
            <p:cNvSpPr>
              <a:spLocks noChangeArrowheads="1"/>
            </p:cNvSpPr>
            <p:nvPr/>
          </p:nvSpPr>
          <p:spPr bwMode="auto">
            <a:xfrm>
              <a:off x="4217" y="3740"/>
              <a:ext cx="56" cy="5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0215" name="Oval 252"/>
            <p:cNvSpPr>
              <a:spLocks noChangeArrowheads="1"/>
            </p:cNvSpPr>
            <p:nvPr/>
          </p:nvSpPr>
          <p:spPr bwMode="auto">
            <a:xfrm>
              <a:off x="3762" y="3300"/>
              <a:ext cx="56" cy="5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0216" name="Oval 253"/>
            <p:cNvSpPr>
              <a:spLocks noChangeArrowheads="1"/>
            </p:cNvSpPr>
            <p:nvPr/>
          </p:nvSpPr>
          <p:spPr bwMode="auto">
            <a:xfrm>
              <a:off x="4203" y="3307"/>
              <a:ext cx="56" cy="56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0217" name="Oval 254"/>
            <p:cNvSpPr>
              <a:spLocks noChangeArrowheads="1"/>
            </p:cNvSpPr>
            <p:nvPr/>
          </p:nvSpPr>
          <p:spPr bwMode="auto">
            <a:xfrm>
              <a:off x="3752" y="3740"/>
              <a:ext cx="56" cy="56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0218" name="Text Box 255"/>
            <p:cNvSpPr txBox="1">
              <a:spLocks noChangeArrowheads="1"/>
            </p:cNvSpPr>
            <p:nvPr/>
          </p:nvSpPr>
          <p:spPr bwMode="auto">
            <a:xfrm>
              <a:off x="4165" y="3740"/>
              <a:ext cx="1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50219" name="Line 256"/>
            <p:cNvSpPr>
              <a:spLocks noChangeShapeType="1"/>
            </p:cNvSpPr>
            <p:nvPr/>
          </p:nvSpPr>
          <p:spPr bwMode="auto">
            <a:xfrm>
              <a:off x="3431" y="3275"/>
              <a:ext cx="1033" cy="432"/>
            </a:xfrm>
            <a:prstGeom prst="line">
              <a:avLst/>
            </a:prstGeom>
            <a:noFill/>
            <a:ln w="57150" cmpd="thinThick">
              <a:solidFill>
                <a:srgbClr val="99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0220" name="Text Box 263"/>
            <p:cNvSpPr txBox="1">
              <a:spLocks noChangeArrowheads="1"/>
            </p:cNvSpPr>
            <p:nvPr/>
          </p:nvSpPr>
          <p:spPr bwMode="auto">
            <a:xfrm>
              <a:off x="4356" y="2987"/>
              <a:ext cx="28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/>
                <a:t>??</a:t>
              </a:r>
            </a:p>
          </p:txBody>
        </p:sp>
      </p:grpSp>
      <p:sp>
        <p:nvSpPr>
          <p:cNvPr id="896264" name="Rectangle 264"/>
          <p:cNvSpPr>
            <a:spLocks noChangeArrowheads="1"/>
          </p:cNvSpPr>
          <p:nvPr/>
        </p:nvSpPr>
        <p:spPr bwMode="auto">
          <a:xfrm>
            <a:off x="219075" y="4470400"/>
            <a:ext cx="4767263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81000" indent="-3810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/>
              <a:t>El hiperplano es un separador lineal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/>
              <a:t>Hay clases que no se pueden separar con separadores lineales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/>
              <a:t>Ejemplo: XOR (inténtelo en un ejercicio)</a:t>
            </a:r>
          </a:p>
        </p:txBody>
      </p:sp>
      <p:sp>
        <p:nvSpPr>
          <p:cNvPr id="65" name="Rectangle 2">
            <a:extLst>
              <a:ext uri="{FF2B5EF4-FFF2-40B4-BE49-F238E27FC236}">
                <a16:creationId xmlns:a16="http://schemas.microsoft.com/office/drawing/2014/main" id="{247B9B9A-1FCE-A047-AABC-931284F456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>
                <a:ea typeface="MS PGothic" charset="-128"/>
              </a:rPr>
              <a:t>Redes de </a:t>
            </a:r>
            <a:r>
              <a:rPr lang="es-ES_tradnl" altLang="es-ES_tradnl" dirty="0" err="1">
                <a:ea typeface="MS PGothic" charset="-128"/>
              </a:rPr>
              <a:t>perceptrones</a:t>
            </a:r>
            <a:r>
              <a:rPr lang="es-ES_tradnl" altLang="es-ES_tradnl" dirty="0">
                <a:ea typeface="MS PGothic" charset="-128"/>
              </a:rPr>
              <a:t> de una capa: </a:t>
            </a:r>
            <a:r>
              <a:rPr lang="es-ES_tradnl" altLang="es-ES_tradnl" dirty="0" err="1">
                <a:ea typeface="MS PGothic" charset="-128"/>
              </a:rPr>
              <a:t>analisis</a:t>
            </a:r>
            <a:endParaRPr lang="es-ES" altLang="es-ES_tradnl" dirty="0"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69580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62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ea typeface="MS PGothic" charset="-128"/>
              </a:rPr>
              <a:t>Redes </a:t>
            </a:r>
            <a:r>
              <a:rPr lang="es-ES_tradnl" altLang="es-ES_tradnl" dirty="0" err="1">
                <a:ea typeface="MS PGothic" charset="-128"/>
              </a:rPr>
              <a:t>perceptrones</a:t>
            </a:r>
            <a:r>
              <a:rPr lang="es-ES_tradnl" altLang="es-ES_tradnl" dirty="0">
                <a:ea typeface="MS PGothic" charset="-128"/>
              </a:rPr>
              <a:t> de una capa: comentarios</a:t>
            </a:r>
            <a:endParaRPr lang="es-ES" altLang="es-ES_tradnl" dirty="0">
              <a:ea typeface="MS PGothic" charset="-128"/>
            </a:endParaRPr>
          </a:p>
        </p:txBody>
      </p:sp>
      <p:sp>
        <p:nvSpPr>
          <p:cNvPr id="52226" name="Rectangle 3"/>
          <p:cNvSpPr>
            <a:spLocks noChangeArrowheads="1"/>
          </p:cNvSpPr>
          <p:nvPr/>
        </p:nvSpPr>
        <p:spPr bwMode="auto">
          <a:xfrm>
            <a:off x="468313" y="1093788"/>
            <a:ext cx="7961312" cy="501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1800"/>
              <a:t>Buenos para problemas sencillos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1800"/>
              <a:t>Como red neuronal, bueno cuando las entradas y salidas son subsimbolicas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entradas y salidas binarias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no existen atributos claramente diferenciados y identificados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Ejemplos: reconocimiento de patrones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Es capaz de tratar ruido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Apto para aprender funciones aparentemente independientes de los valores concretos de los atributos (p.e.: función mayoría)</a:t>
            </a:r>
          </a:p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es-ES" altLang="es-ES_tradnl" sz="1800"/>
              <a:t>Se puede demostrar que el aprendizaje converge si los datos son linealmente separables y</a:t>
            </a:r>
            <a:r>
              <a:rPr lang="es-ES" altLang="es-ES_tradnl" sz="1800" i="1"/>
              <a:t> </a:t>
            </a:r>
            <a:r>
              <a:rPr lang="es-ES" altLang="es-ES_tradnl" sz="1800"/>
              <a:t>es lo suficientemente pequeño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1800"/>
              <a:t>Problemas: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No puede representar cualquier función lógica (XOR)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Para problemas de clasificación sólo funciona si las clases son linealmente separables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No funciona con atributos de </a:t>
            </a:r>
            <a:r>
              <a:rPr lang="es-ES" altLang="en-GB" sz="1800"/>
              <a:t>“</a:t>
            </a:r>
            <a:r>
              <a:rPr lang="es-ES" altLang="es-ES_tradnl" sz="1800"/>
              <a:t>alto nivel</a:t>
            </a:r>
            <a:r>
              <a:rPr lang="es-ES" altLang="en-GB" sz="1800"/>
              <a:t>”</a:t>
            </a:r>
            <a:r>
              <a:rPr lang="es-ES" altLang="es-ES_tradnl" sz="1800"/>
              <a:t> (requiere la traducción de los casos a valores binarios)</a:t>
            </a:r>
          </a:p>
        </p:txBody>
      </p:sp>
    </p:spTree>
    <p:extLst>
      <p:ext uri="{BB962C8B-B14F-4D97-AF65-F5344CB8AC3E}">
        <p14:creationId xmlns:p14="http://schemas.microsoft.com/office/powerpoint/2010/main" val="2066793363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1"/>
          <p:cNvSpPr>
            <a:spLocks noChangeArrowheads="1"/>
          </p:cNvSpPr>
          <p:nvPr/>
        </p:nvSpPr>
        <p:spPr bwMode="auto">
          <a:xfrm>
            <a:off x="1476375" y="4372416"/>
            <a:ext cx="6840538" cy="482600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126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</a:pPr>
            <a:endParaRPr lang="es-ES" altLang="es-ES_tradnl"/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85800" y="342900"/>
            <a:ext cx="7772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s-ES_tradnl" altLang="es-ES_tradnl" b="1">
                <a:solidFill>
                  <a:srgbClr val="000000"/>
                </a:solidFill>
                <a:latin typeface="Arial" charset="0"/>
              </a:rPr>
              <a:t>Aprendizaje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692275" y="1830388"/>
            <a:ext cx="6551613" cy="403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25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s-ES_tradnl" altLang="es-ES_tradnl" sz="2000" dirty="0">
                <a:solidFill>
                  <a:srgbClr val="000000"/>
                </a:solidFill>
              </a:rPr>
              <a:t>Bloque 4: Aprendizaje automático</a:t>
            </a:r>
          </a:p>
          <a:p>
            <a:pPr eaLnBrk="1" hangingPunct="1">
              <a:lnSpc>
                <a:spcPct val="11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s-ES_tradnl" altLang="es-ES_tradnl" sz="2000" dirty="0">
                <a:solidFill>
                  <a:srgbClr val="000000"/>
                </a:solidFill>
              </a:rPr>
              <a:t>	4.1	Introducción al aprendizaje automático	 </a:t>
            </a:r>
          </a:p>
          <a:p>
            <a:pPr eaLnBrk="1" hangingPunct="1">
              <a:lnSpc>
                <a:spcPct val="11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s-ES_tradnl" altLang="es-ES_tradnl" sz="2000" dirty="0">
                <a:solidFill>
                  <a:srgbClr val="000000"/>
                </a:solidFill>
              </a:rPr>
              <a:t>	4.2 	Aprendizaje de árboles de decisión</a:t>
            </a:r>
          </a:p>
          <a:p>
            <a:pPr eaLnBrk="1" hangingPunct="1">
              <a:lnSpc>
                <a:spcPct val="110000"/>
              </a:lnSpc>
              <a:spcBef>
                <a:spcPts val="1000"/>
              </a:spcBef>
              <a:buClr>
                <a:srgbClr val="000000"/>
              </a:buClr>
              <a:buSzPct val="100000"/>
            </a:pPr>
            <a:r>
              <a:rPr lang="es-ES_tradnl" altLang="es-ES_tradnl" sz="2000" dirty="0">
                <a:solidFill>
                  <a:srgbClr val="000000"/>
                </a:solidFill>
              </a:rPr>
              <a:t>	4.3 	Aprendizaje de Redes Neuronales</a:t>
            </a:r>
          </a:p>
          <a:p>
            <a:pPr lvl="2" eaLnBrk="1" hangingPunct="1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es-ES_tradnl" altLang="es-ES_tradnl" sz="1800" dirty="0">
                <a:solidFill>
                  <a:srgbClr val="000000"/>
                </a:solidFill>
              </a:rPr>
              <a:t>4.3.1 Introducción</a:t>
            </a:r>
          </a:p>
          <a:p>
            <a:pPr lvl="2" eaLnBrk="1" hangingPunct="1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es-ES_tradnl" altLang="es-ES_tradnl" sz="1800" dirty="0">
                <a:solidFill>
                  <a:srgbClr val="000000"/>
                </a:solidFill>
              </a:rPr>
              <a:t>4.3.2 </a:t>
            </a:r>
            <a:r>
              <a:rPr lang="es-ES_tradnl" altLang="es-ES_tradnl" sz="1800" dirty="0" err="1">
                <a:solidFill>
                  <a:srgbClr val="000000"/>
                </a:solidFill>
              </a:rPr>
              <a:t>Perceptrón</a:t>
            </a:r>
            <a:r>
              <a:rPr lang="es-ES_tradnl" altLang="es-ES_tradnl" sz="1800" dirty="0">
                <a:solidFill>
                  <a:srgbClr val="000000"/>
                </a:solidFill>
              </a:rPr>
              <a:t> simple</a:t>
            </a:r>
          </a:p>
          <a:p>
            <a:pPr lvl="2" eaLnBrk="1" hangingPunct="1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es-ES_tradnl" altLang="es-ES_tradnl" sz="1800" dirty="0">
                <a:solidFill>
                  <a:srgbClr val="000000"/>
                </a:solidFill>
              </a:rPr>
              <a:t>4.3.3 </a:t>
            </a:r>
            <a:r>
              <a:rPr lang="es-ES_tradnl" altLang="es-ES_tradnl" sz="1800" dirty="0" err="1">
                <a:solidFill>
                  <a:srgbClr val="000000"/>
                </a:solidFill>
              </a:rPr>
              <a:t>Perceptrón</a:t>
            </a:r>
            <a:r>
              <a:rPr lang="es-ES_tradnl" altLang="es-ES_tradnl" sz="1800" dirty="0">
                <a:solidFill>
                  <a:srgbClr val="000000"/>
                </a:solidFill>
              </a:rPr>
              <a:t> multicapa (MLP)</a:t>
            </a:r>
          </a:p>
          <a:p>
            <a:pPr lvl="2" eaLnBrk="1" hangingPunct="1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es-ES_tradnl" altLang="es-ES_tradnl" sz="1800" dirty="0">
                <a:solidFill>
                  <a:srgbClr val="000000"/>
                </a:solidFill>
              </a:rPr>
              <a:t>4.3.4 Aplicación de </a:t>
            </a:r>
            <a:r>
              <a:rPr lang="es-ES_tradnl" altLang="es-ES_tradnl" sz="1800" dirty="0" err="1">
                <a:solidFill>
                  <a:srgbClr val="000000"/>
                </a:solidFill>
              </a:rPr>
              <a:t>MLPs</a:t>
            </a:r>
            <a:endParaRPr lang="es-ES_tradnl" altLang="es-ES_tradnl" sz="1800" dirty="0">
              <a:solidFill>
                <a:srgbClr val="000000"/>
              </a:solidFill>
            </a:endParaRPr>
          </a:p>
          <a:p>
            <a:pPr eaLnBrk="1" hangingPunct="1">
              <a:lnSpc>
                <a:spcPct val="110000"/>
              </a:lnSpc>
              <a:spcBef>
                <a:spcPts val="1000"/>
              </a:spcBef>
              <a:buClr>
                <a:srgbClr val="000000"/>
              </a:buClr>
              <a:buSzPct val="100000"/>
            </a:pPr>
            <a:r>
              <a:rPr lang="es-ES_tradnl" altLang="es-ES_tradnl" sz="2000" dirty="0">
                <a:solidFill>
                  <a:srgbClr val="000000"/>
                </a:solidFill>
              </a:rPr>
              <a:t>	4.4 	 Evaluación de métodos de aprendizaje supervisado</a:t>
            </a:r>
          </a:p>
          <a:p>
            <a:pPr eaLnBrk="1" hangingPunct="1">
              <a:lnSpc>
                <a:spcPct val="11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s-ES_tradnl" altLang="es-ES_tradnl" sz="2000" dirty="0">
                <a:solidFill>
                  <a:srgbClr val="000000"/>
                </a:solidFill>
              </a:rPr>
              <a:t>	4.5	 Aprendizaje por refuerzo</a:t>
            </a:r>
          </a:p>
          <a:p>
            <a:pPr eaLnBrk="1" hangingPunct="1">
              <a:lnSpc>
                <a:spcPct val="110000"/>
              </a:lnSpc>
              <a:spcBef>
                <a:spcPts val="2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endParaRPr lang="es-ES_tradnl" altLang="es-ES_tradnl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110000"/>
              </a:lnSpc>
              <a:spcBef>
                <a:spcPts val="2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s-ES_tradnl" altLang="es-ES_tradnl" sz="2000" dirty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347788" y="1235075"/>
            <a:ext cx="1271587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s-ES_tradnl" altLang="es-ES_tradnl" sz="2000" b="1">
                <a:solidFill>
                  <a:srgbClr val="000000"/>
                </a:solidFill>
              </a:rPr>
              <a:t>Resumen:</a:t>
            </a:r>
          </a:p>
        </p:txBody>
      </p:sp>
      <p:sp>
        <p:nvSpPr>
          <p:cNvPr id="18437" name="5 Marcador de número de diapositiva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fld id="{7D01C4F9-E46A-634A-B7AD-FEABA022397C}" type="slidenum">
              <a:rPr lang="es-ES" altLang="es-ES_tradnl" sz="1400">
                <a:solidFill>
                  <a:srgbClr val="898989"/>
                </a:solidFill>
              </a:rPr>
              <a:pPr eaLnBrk="1" hangingPunct="1"/>
              <a:t>28</a:t>
            </a:fld>
            <a:endParaRPr lang="es-ES" altLang="es-ES_tradnl" sz="14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7715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ChangeArrowheads="1"/>
          </p:cNvSpPr>
          <p:nvPr/>
        </p:nvSpPr>
        <p:spPr bwMode="auto">
          <a:xfrm>
            <a:off x="468313" y="1011238"/>
            <a:ext cx="823118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81000" indent="-3810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_tradnl" altLang="es-ES_tradnl" sz="2000" dirty="0" err="1"/>
              <a:t>Perceptrón</a:t>
            </a:r>
            <a:r>
              <a:rPr lang="es-ES_tradnl" altLang="es-ES_tradnl" sz="2000" dirty="0"/>
              <a:t> multicapa (MLP- </a:t>
            </a:r>
            <a:r>
              <a:rPr lang="es-ES_tradnl" altLang="es-ES_tradnl" sz="2000" i="1" dirty="0" err="1"/>
              <a:t>Multilayer</a:t>
            </a:r>
            <a:r>
              <a:rPr lang="es-ES_tradnl" altLang="es-ES_tradnl" sz="2000" i="1" dirty="0"/>
              <a:t> </a:t>
            </a:r>
            <a:r>
              <a:rPr lang="es-ES_tradnl" altLang="es-ES_tradnl" sz="2000" i="1" dirty="0" err="1"/>
              <a:t>Perceptron</a:t>
            </a:r>
            <a:r>
              <a:rPr lang="es-ES_tradnl" altLang="es-ES_tradnl" sz="2000" dirty="0"/>
              <a:t>): </a:t>
            </a:r>
          </a:p>
          <a:p>
            <a:pPr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el funcionamiento de cada neurona es igual que en el caso de la red de una capa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>
                <a:ea typeface="MS PGothic" charset="-128"/>
              </a:rPr>
              <a:t>Redes neuronales para problemas de clasificación con clases no linealmente separables</a:t>
            </a:r>
            <a:endParaRPr lang="es-ES" altLang="es-ES_tradnl">
              <a:ea typeface="MS PGothic" charset="-128"/>
            </a:endParaRPr>
          </a:p>
        </p:txBody>
      </p:sp>
      <p:sp>
        <p:nvSpPr>
          <p:cNvPr id="54275" name="Oval 67"/>
          <p:cNvSpPr>
            <a:spLocks noChangeArrowheads="1"/>
          </p:cNvSpPr>
          <p:nvPr/>
        </p:nvSpPr>
        <p:spPr bwMode="auto">
          <a:xfrm>
            <a:off x="4986338" y="2181225"/>
            <a:ext cx="1047750" cy="3825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4276" name="Oval 68"/>
          <p:cNvSpPr>
            <a:spLocks noChangeArrowheads="1"/>
          </p:cNvSpPr>
          <p:nvPr/>
        </p:nvSpPr>
        <p:spPr bwMode="auto">
          <a:xfrm>
            <a:off x="5051425" y="2779713"/>
            <a:ext cx="1047750" cy="3825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4277" name="Oval 69"/>
          <p:cNvSpPr>
            <a:spLocks noChangeArrowheads="1"/>
          </p:cNvSpPr>
          <p:nvPr/>
        </p:nvSpPr>
        <p:spPr bwMode="auto">
          <a:xfrm>
            <a:off x="5051425" y="3381375"/>
            <a:ext cx="1047750" cy="3825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4278" name="Rectangle 70"/>
          <p:cNvSpPr>
            <a:spLocks noChangeArrowheads="1"/>
          </p:cNvSpPr>
          <p:nvPr/>
        </p:nvSpPr>
        <p:spPr bwMode="auto">
          <a:xfrm>
            <a:off x="633413" y="1990725"/>
            <a:ext cx="1016000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54279" name="Rectangle 83"/>
          <p:cNvSpPr>
            <a:spLocks noChangeArrowheads="1"/>
          </p:cNvSpPr>
          <p:nvPr/>
        </p:nvSpPr>
        <p:spPr bwMode="auto">
          <a:xfrm>
            <a:off x="633413" y="2616200"/>
            <a:ext cx="1016000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sz="1800" i="1"/>
          </a:p>
        </p:txBody>
      </p:sp>
      <p:sp>
        <p:nvSpPr>
          <p:cNvPr id="54280" name="Rectangle 84"/>
          <p:cNvSpPr>
            <a:spLocks noChangeArrowheads="1"/>
          </p:cNvSpPr>
          <p:nvPr/>
        </p:nvSpPr>
        <p:spPr bwMode="auto">
          <a:xfrm>
            <a:off x="665163" y="3214688"/>
            <a:ext cx="1016000" cy="382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3</a:t>
            </a:r>
            <a:endParaRPr lang="es-ES" altLang="es-ES_tradnl" sz="1800" i="1"/>
          </a:p>
        </p:txBody>
      </p:sp>
      <p:sp>
        <p:nvSpPr>
          <p:cNvPr id="54281" name="Rectangle 85"/>
          <p:cNvSpPr>
            <a:spLocks noChangeArrowheads="1"/>
          </p:cNvSpPr>
          <p:nvPr/>
        </p:nvSpPr>
        <p:spPr bwMode="auto">
          <a:xfrm>
            <a:off x="655638" y="3813175"/>
            <a:ext cx="1016000" cy="382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4</a:t>
            </a:r>
            <a:endParaRPr lang="es-ES" altLang="es-ES_tradnl" sz="1800" i="1"/>
          </a:p>
        </p:txBody>
      </p:sp>
      <p:sp>
        <p:nvSpPr>
          <p:cNvPr id="54282" name="Text Box 86"/>
          <p:cNvSpPr txBox="1">
            <a:spLocks noChangeArrowheads="1"/>
          </p:cNvSpPr>
          <p:nvPr/>
        </p:nvSpPr>
        <p:spPr bwMode="auto">
          <a:xfrm>
            <a:off x="742950" y="4346575"/>
            <a:ext cx="984250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Entradas</a:t>
            </a:r>
          </a:p>
          <a:p>
            <a:pPr>
              <a:spcBef>
                <a:spcPct val="20000"/>
              </a:spcBef>
            </a:pPr>
            <a:endParaRPr lang="es-ES" altLang="es-ES_tradnl" sz="1800"/>
          </a:p>
        </p:txBody>
      </p:sp>
      <p:sp>
        <p:nvSpPr>
          <p:cNvPr id="54283" name="Text Box 87"/>
          <p:cNvSpPr txBox="1">
            <a:spLocks noChangeArrowheads="1"/>
          </p:cNvSpPr>
          <p:nvPr/>
        </p:nvSpPr>
        <p:spPr bwMode="auto">
          <a:xfrm>
            <a:off x="6707188" y="3760788"/>
            <a:ext cx="151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Capa de salida</a:t>
            </a:r>
          </a:p>
        </p:txBody>
      </p:sp>
      <p:sp>
        <p:nvSpPr>
          <p:cNvPr id="54284" name="Line 88"/>
          <p:cNvSpPr>
            <a:spLocks noChangeShapeType="1"/>
          </p:cNvSpPr>
          <p:nvPr/>
        </p:nvSpPr>
        <p:spPr bwMode="auto">
          <a:xfrm>
            <a:off x="6034088" y="2373313"/>
            <a:ext cx="869950" cy="788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285" name="Line 89"/>
          <p:cNvSpPr>
            <a:spLocks noChangeShapeType="1"/>
          </p:cNvSpPr>
          <p:nvPr/>
        </p:nvSpPr>
        <p:spPr bwMode="auto">
          <a:xfrm>
            <a:off x="6034088" y="2971800"/>
            <a:ext cx="86995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286" name="Line 90"/>
          <p:cNvSpPr>
            <a:spLocks noChangeShapeType="1"/>
          </p:cNvSpPr>
          <p:nvPr/>
        </p:nvSpPr>
        <p:spPr bwMode="auto">
          <a:xfrm flipV="1">
            <a:off x="6034088" y="3162300"/>
            <a:ext cx="869950" cy="40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287" name="Text Box 91"/>
          <p:cNvSpPr txBox="1">
            <a:spLocks noChangeArrowheads="1"/>
          </p:cNvSpPr>
          <p:nvPr/>
        </p:nvSpPr>
        <p:spPr bwMode="auto">
          <a:xfrm>
            <a:off x="4241800" y="4811713"/>
            <a:ext cx="704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Pesos</a:t>
            </a:r>
          </a:p>
        </p:txBody>
      </p:sp>
      <p:sp>
        <p:nvSpPr>
          <p:cNvPr id="54288" name="Oval 93"/>
          <p:cNvSpPr>
            <a:spLocks noChangeArrowheads="1"/>
          </p:cNvSpPr>
          <p:nvPr/>
        </p:nvSpPr>
        <p:spPr bwMode="auto">
          <a:xfrm>
            <a:off x="6904038" y="2998788"/>
            <a:ext cx="1047750" cy="3825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4289" name="Line 94"/>
          <p:cNvSpPr>
            <a:spLocks noChangeShapeType="1"/>
          </p:cNvSpPr>
          <p:nvPr/>
        </p:nvSpPr>
        <p:spPr bwMode="auto">
          <a:xfrm>
            <a:off x="7951788" y="3189288"/>
            <a:ext cx="833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290" name="Oval 95"/>
          <p:cNvSpPr>
            <a:spLocks noChangeArrowheads="1"/>
          </p:cNvSpPr>
          <p:nvPr/>
        </p:nvSpPr>
        <p:spPr bwMode="auto">
          <a:xfrm>
            <a:off x="6904038" y="2344738"/>
            <a:ext cx="1047750" cy="3825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4291" name="Line 96"/>
          <p:cNvSpPr>
            <a:spLocks noChangeShapeType="1"/>
          </p:cNvSpPr>
          <p:nvPr/>
        </p:nvSpPr>
        <p:spPr bwMode="auto">
          <a:xfrm>
            <a:off x="7951788" y="2535238"/>
            <a:ext cx="833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292" name="Line 97"/>
          <p:cNvSpPr>
            <a:spLocks noChangeShapeType="1"/>
          </p:cNvSpPr>
          <p:nvPr/>
        </p:nvSpPr>
        <p:spPr bwMode="auto">
          <a:xfrm flipV="1">
            <a:off x="6034088" y="2535238"/>
            <a:ext cx="869950" cy="1033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293" name="Line 98"/>
          <p:cNvSpPr>
            <a:spLocks noChangeShapeType="1"/>
          </p:cNvSpPr>
          <p:nvPr/>
        </p:nvSpPr>
        <p:spPr bwMode="auto">
          <a:xfrm>
            <a:off x="6034088" y="2373313"/>
            <a:ext cx="86995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294" name="Line 99"/>
          <p:cNvSpPr>
            <a:spLocks noChangeShapeType="1"/>
          </p:cNvSpPr>
          <p:nvPr/>
        </p:nvSpPr>
        <p:spPr bwMode="auto">
          <a:xfrm flipV="1">
            <a:off x="6034088" y="2535238"/>
            <a:ext cx="869950" cy="423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295" name="Text Box 100"/>
          <p:cNvSpPr txBox="1">
            <a:spLocks noChangeArrowheads="1"/>
          </p:cNvSpPr>
          <p:nvPr/>
        </p:nvSpPr>
        <p:spPr bwMode="auto">
          <a:xfrm>
            <a:off x="3341688" y="4140200"/>
            <a:ext cx="2559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una o varias capas ocultas</a:t>
            </a:r>
          </a:p>
        </p:txBody>
      </p:sp>
      <p:sp>
        <p:nvSpPr>
          <p:cNvPr id="54296" name="Line 102"/>
          <p:cNvSpPr>
            <a:spLocks noChangeShapeType="1"/>
          </p:cNvSpPr>
          <p:nvPr/>
        </p:nvSpPr>
        <p:spPr bwMode="auto">
          <a:xfrm>
            <a:off x="1681163" y="2209800"/>
            <a:ext cx="1616075" cy="163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297" name="Line 103"/>
          <p:cNvSpPr>
            <a:spLocks noChangeShapeType="1"/>
          </p:cNvSpPr>
          <p:nvPr/>
        </p:nvSpPr>
        <p:spPr bwMode="auto">
          <a:xfrm>
            <a:off x="1681163" y="2209800"/>
            <a:ext cx="1616075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298" name="Line 104"/>
          <p:cNvSpPr>
            <a:spLocks noChangeShapeType="1"/>
          </p:cNvSpPr>
          <p:nvPr/>
        </p:nvSpPr>
        <p:spPr bwMode="auto">
          <a:xfrm>
            <a:off x="1681163" y="2209800"/>
            <a:ext cx="1660525" cy="1363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299" name="Line 105"/>
          <p:cNvSpPr>
            <a:spLocks noChangeShapeType="1"/>
          </p:cNvSpPr>
          <p:nvPr/>
        </p:nvSpPr>
        <p:spPr bwMode="auto">
          <a:xfrm flipV="1">
            <a:off x="1681163" y="2373313"/>
            <a:ext cx="1616075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300" name="Line 106"/>
          <p:cNvSpPr>
            <a:spLocks noChangeShapeType="1"/>
          </p:cNvSpPr>
          <p:nvPr/>
        </p:nvSpPr>
        <p:spPr bwMode="auto">
          <a:xfrm>
            <a:off x="1681163" y="2808288"/>
            <a:ext cx="1616075" cy="163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301" name="Line 107"/>
          <p:cNvSpPr>
            <a:spLocks noChangeShapeType="1"/>
          </p:cNvSpPr>
          <p:nvPr/>
        </p:nvSpPr>
        <p:spPr bwMode="auto">
          <a:xfrm>
            <a:off x="1681163" y="2808288"/>
            <a:ext cx="1616075" cy="765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302" name="Line 108"/>
          <p:cNvSpPr>
            <a:spLocks noChangeShapeType="1"/>
          </p:cNvSpPr>
          <p:nvPr/>
        </p:nvSpPr>
        <p:spPr bwMode="auto">
          <a:xfrm flipV="1">
            <a:off x="1727200" y="2971800"/>
            <a:ext cx="1614488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303" name="Line 109"/>
          <p:cNvSpPr>
            <a:spLocks noChangeShapeType="1"/>
          </p:cNvSpPr>
          <p:nvPr/>
        </p:nvSpPr>
        <p:spPr bwMode="auto">
          <a:xfrm>
            <a:off x="1727200" y="3406775"/>
            <a:ext cx="1614488" cy="163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304" name="Line 110"/>
          <p:cNvSpPr>
            <a:spLocks noChangeShapeType="1"/>
          </p:cNvSpPr>
          <p:nvPr/>
        </p:nvSpPr>
        <p:spPr bwMode="auto">
          <a:xfrm flipV="1">
            <a:off x="1727200" y="2373313"/>
            <a:ext cx="1570038" cy="1033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305" name="Line 111"/>
          <p:cNvSpPr>
            <a:spLocks noChangeShapeType="1"/>
          </p:cNvSpPr>
          <p:nvPr/>
        </p:nvSpPr>
        <p:spPr bwMode="auto">
          <a:xfrm flipV="1">
            <a:off x="1681163" y="3570288"/>
            <a:ext cx="1616075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306" name="Line 112"/>
          <p:cNvSpPr>
            <a:spLocks noChangeShapeType="1"/>
          </p:cNvSpPr>
          <p:nvPr/>
        </p:nvSpPr>
        <p:spPr bwMode="auto">
          <a:xfrm flipV="1">
            <a:off x="1681163" y="2373313"/>
            <a:ext cx="1616075" cy="163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307" name="Line 113"/>
          <p:cNvSpPr>
            <a:spLocks noChangeShapeType="1"/>
          </p:cNvSpPr>
          <p:nvPr/>
        </p:nvSpPr>
        <p:spPr bwMode="auto">
          <a:xfrm flipV="1">
            <a:off x="1681163" y="2971800"/>
            <a:ext cx="1660525" cy="1033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308" name="Oval 119"/>
          <p:cNvSpPr>
            <a:spLocks noChangeArrowheads="1"/>
          </p:cNvSpPr>
          <p:nvPr/>
        </p:nvSpPr>
        <p:spPr bwMode="auto">
          <a:xfrm>
            <a:off x="3297238" y="2178050"/>
            <a:ext cx="1047750" cy="3825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4309" name="Oval 120"/>
          <p:cNvSpPr>
            <a:spLocks noChangeArrowheads="1"/>
          </p:cNvSpPr>
          <p:nvPr/>
        </p:nvSpPr>
        <p:spPr bwMode="auto">
          <a:xfrm>
            <a:off x="3362325" y="2776538"/>
            <a:ext cx="1047750" cy="3825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4310" name="Oval 121"/>
          <p:cNvSpPr>
            <a:spLocks noChangeArrowheads="1"/>
          </p:cNvSpPr>
          <p:nvPr/>
        </p:nvSpPr>
        <p:spPr bwMode="auto">
          <a:xfrm>
            <a:off x="3362325" y="3378200"/>
            <a:ext cx="1047750" cy="3825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4311" name="Text Box 128"/>
          <p:cNvSpPr txBox="1">
            <a:spLocks noChangeArrowheads="1"/>
          </p:cNvSpPr>
          <p:nvPr/>
        </p:nvSpPr>
        <p:spPr bwMode="auto">
          <a:xfrm>
            <a:off x="4468813" y="2659063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/>
              <a:t>…</a:t>
            </a:r>
          </a:p>
        </p:txBody>
      </p:sp>
      <p:sp>
        <p:nvSpPr>
          <p:cNvPr id="54312" name="Freeform 129"/>
          <p:cNvSpPr>
            <a:spLocks/>
          </p:cNvSpPr>
          <p:nvPr/>
        </p:nvSpPr>
        <p:spPr bwMode="auto">
          <a:xfrm>
            <a:off x="2559050" y="3924300"/>
            <a:ext cx="1746250" cy="1087438"/>
          </a:xfrm>
          <a:custGeom>
            <a:avLst/>
            <a:gdLst>
              <a:gd name="T0" fmla="*/ 2147483647 w 1100"/>
              <a:gd name="T1" fmla="*/ 2147483647 h 685"/>
              <a:gd name="T2" fmla="*/ 2147483647 w 1100"/>
              <a:gd name="T3" fmla="*/ 2147483647 h 685"/>
              <a:gd name="T4" fmla="*/ 2147483647 w 1100"/>
              <a:gd name="T5" fmla="*/ 0 h 685"/>
              <a:gd name="T6" fmla="*/ 0 60000 65536"/>
              <a:gd name="T7" fmla="*/ 0 60000 65536"/>
              <a:gd name="T8" fmla="*/ 0 60000 65536"/>
              <a:gd name="T9" fmla="*/ 0 w 1100"/>
              <a:gd name="T10" fmla="*/ 0 h 685"/>
              <a:gd name="T11" fmla="*/ 1100 w 1100"/>
              <a:gd name="T12" fmla="*/ 685 h 6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0" h="685">
                <a:moveTo>
                  <a:pt x="1100" y="685"/>
                </a:moveTo>
                <a:cubicBezTo>
                  <a:pt x="732" y="621"/>
                  <a:pt x="364" y="558"/>
                  <a:pt x="182" y="444"/>
                </a:cubicBezTo>
                <a:cubicBezTo>
                  <a:pt x="0" y="330"/>
                  <a:pt x="36" y="75"/>
                  <a:pt x="7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4313" name="Freeform 130"/>
          <p:cNvSpPr>
            <a:spLocks/>
          </p:cNvSpPr>
          <p:nvPr/>
        </p:nvSpPr>
        <p:spPr bwMode="auto">
          <a:xfrm>
            <a:off x="4873625" y="3622675"/>
            <a:ext cx="1692275" cy="1508125"/>
          </a:xfrm>
          <a:custGeom>
            <a:avLst/>
            <a:gdLst>
              <a:gd name="T0" fmla="*/ 0 w 1066"/>
              <a:gd name="T1" fmla="*/ 2147483647 h 950"/>
              <a:gd name="T2" fmla="*/ 2147483647 w 1066"/>
              <a:gd name="T3" fmla="*/ 2147483647 h 950"/>
              <a:gd name="T4" fmla="*/ 2147483647 w 1066"/>
              <a:gd name="T5" fmla="*/ 0 h 950"/>
              <a:gd name="T6" fmla="*/ 0 60000 65536"/>
              <a:gd name="T7" fmla="*/ 0 60000 65536"/>
              <a:gd name="T8" fmla="*/ 0 60000 65536"/>
              <a:gd name="T9" fmla="*/ 0 w 1066"/>
              <a:gd name="T10" fmla="*/ 0 h 950"/>
              <a:gd name="T11" fmla="*/ 1066 w 1066"/>
              <a:gd name="T12" fmla="*/ 950 h 9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66" h="950">
                <a:moveTo>
                  <a:pt x="0" y="890"/>
                </a:moveTo>
                <a:cubicBezTo>
                  <a:pt x="363" y="920"/>
                  <a:pt x="726" y="950"/>
                  <a:pt x="896" y="802"/>
                </a:cubicBezTo>
                <a:cubicBezTo>
                  <a:pt x="1066" y="654"/>
                  <a:pt x="1043" y="327"/>
                  <a:pt x="102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3661688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>
                <a:ea typeface="MS PGothic" charset="-128"/>
              </a:rPr>
              <a:t>Cerebro humano</a:t>
            </a:r>
            <a:endParaRPr lang="es-ES" altLang="es-ES_tradnl">
              <a:ea typeface="MS PGothic" charset="-128"/>
            </a:endParaRPr>
          </a:p>
        </p:txBody>
      </p:sp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150813" y="923925"/>
            <a:ext cx="8993187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79513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Célula nerviosa o neurona: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cada célula contiene un cuerpo (</a:t>
            </a:r>
            <a:r>
              <a:rPr lang="es-ES" altLang="es-ES_tradnl" sz="1800" i="1"/>
              <a:t>soma</a:t>
            </a:r>
            <a:r>
              <a:rPr lang="es-ES" altLang="es-ES_tradnl" sz="1800"/>
              <a:t>), varias fibras (</a:t>
            </a:r>
            <a:r>
              <a:rPr lang="es-ES" altLang="es-ES_tradnl" sz="1800" i="1"/>
              <a:t>dentridas</a:t>
            </a:r>
            <a:r>
              <a:rPr lang="es-ES" altLang="es-ES_tradnl" sz="1800"/>
              <a:t>) y una fibra larga (</a:t>
            </a:r>
            <a:r>
              <a:rPr lang="es-ES" altLang="es-ES_tradnl" sz="1800" i="1"/>
              <a:t>axón</a:t>
            </a:r>
            <a:r>
              <a:rPr lang="es-ES" altLang="es-ES_tradnl" sz="1800"/>
              <a:t>)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cada neurona se conecta con otras (entre 10 y 100.000) (conexión:  </a:t>
            </a:r>
            <a:r>
              <a:rPr lang="es-ES" altLang="es-ES_tradnl" sz="1800" i="1"/>
              <a:t>sinapsis)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neuronas propagan señales mediante reacciones electroquímicas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las señales: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1600"/>
              <a:t>controlan la actividad del cerebro  (</a:t>
            </a:r>
            <a:r>
              <a:rPr lang="es-ES" altLang="es-ES_tradnl" sz="1600" i="1"/>
              <a:t>pensamiento</a:t>
            </a:r>
            <a:r>
              <a:rPr lang="es-ES" altLang="es-ES_tradnl" sz="1600"/>
              <a:t>)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1600"/>
              <a:t>permiten establecer cambios de posición y conectividad de las neuronas (</a:t>
            </a:r>
            <a:r>
              <a:rPr lang="es-ES" altLang="es-ES_tradnl" sz="1600" i="1"/>
              <a:t>aprendizaje</a:t>
            </a:r>
            <a:r>
              <a:rPr lang="es-ES" altLang="es-ES_tradnl" sz="1600"/>
              <a:t>)</a:t>
            </a:r>
          </a:p>
          <a:p>
            <a:pPr lvl="1">
              <a:spcBef>
                <a:spcPct val="20000"/>
              </a:spcBef>
              <a:buFontTx/>
              <a:buChar char="–"/>
            </a:pPr>
            <a:endParaRPr lang="es-ES" altLang="es-ES_tradnl" sz="18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graphicFrame>
        <p:nvGraphicFramePr>
          <p:cNvPr id="13315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165225" y="3360738"/>
          <a:ext cx="6896100" cy="290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08" name="Imagen" r:id="rId4" imgW="4597908" imgH="1933956" progId="Word.Picture.8">
                  <p:embed/>
                </p:oleObj>
              </mc:Choice>
              <mc:Fallback>
                <p:oleObj name="Imagen" r:id="rId4" imgW="4597908" imgH="1933956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225" y="3360738"/>
                        <a:ext cx="6896100" cy="290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2761772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ea typeface="MS PGothic" charset="-128"/>
              </a:rPr>
              <a:t>Representabilidad</a:t>
            </a:r>
            <a:r>
              <a:rPr lang="es-ES_tradnl" altLang="es-ES_tradnl" dirty="0">
                <a:ea typeface="MS PGothic" charset="-128"/>
              </a:rPr>
              <a:t> de funciones con </a:t>
            </a:r>
            <a:r>
              <a:rPr lang="es-ES_tradnl" altLang="es-ES_tradnl" dirty="0" err="1">
                <a:ea typeface="MS PGothic" charset="-128"/>
              </a:rPr>
              <a:t>preceptrones</a:t>
            </a:r>
            <a:r>
              <a:rPr lang="es-ES_tradnl" altLang="es-ES_tradnl" dirty="0">
                <a:ea typeface="MS PGothic" charset="-128"/>
              </a:rPr>
              <a:t> multicapa</a:t>
            </a:r>
            <a:endParaRPr lang="es-ES" altLang="es-ES_tradnl" dirty="0">
              <a:ea typeface="MS PGothic" charset="-128"/>
            </a:endParaRPr>
          </a:p>
        </p:txBody>
      </p:sp>
      <p:sp>
        <p:nvSpPr>
          <p:cNvPr id="56322" name="Oval 43"/>
          <p:cNvSpPr>
            <a:spLocks noChangeArrowheads="1"/>
          </p:cNvSpPr>
          <p:nvPr/>
        </p:nvSpPr>
        <p:spPr bwMode="auto">
          <a:xfrm>
            <a:off x="4202113" y="1585913"/>
            <a:ext cx="655637" cy="647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6323" name="Line 44"/>
          <p:cNvSpPr>
            <a:spLocks noChangeShapeType="1"/>
          </p:cNvSpPr>
          <p:nvPr/>
        </p:nvSpPr>
        <p:spPr bwMode="auto">
          <a:xfrm>
            <a:off x="2579688" y="1946275"/>
            <a:ext cx="639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24" name="Line 45"/>
          <p:cNvSpPr>
            <a:spLocks noChangeShapeType="1"/>
          </p:cNvSpPr>
          <p:nvPr/>
        </p:nvSpPr>
        <p:spPr bwMode="auto">
          <a:xfrm flipV="1">
            <a:off x="2601913" y="2655888"/>
            <a:ext cx="385762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25" name="Oval 46"/>
          <p:cNvSpPr>
            <a:spLocks noChangeArrowheads="1"/>
          </p:cNvSpPr>
          <p:nvPr/>
        </p:nvSpPr>
        <p:spPr bwMode="auto">
          <a:xfrm>
            <a:off x="3232150" y="1808163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56326" name="Oval 47"/>
          <p:cNvSpPr>
            <a:spLocks noChangeArrowheads="1"/>
          </p:cNvSpPr>
          <p:nvPr/>
        </p:nvSpPr>
        <p:spPr bwMode="auto">
          <a:xfrm>
            <a:off x="2974975" y="2438400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56327" name="Line 48"/>
          <p:cNvSpPr>
            <a:spLocks noChangeShapeType="1"/>
          </p:cNvSpPr>
          <p:nvPr/>
        </p:nvSpPr>
        <p:spPr bwMode="auto">
          <a:xfrm flipV="1">
            <a:off x="3525838" y="1884363"/>
            <a:ext cx="708025" cy="5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28" name="Line 49"/>
          <p:cNvSpPr>
            <a:spLocks noChangeShapeType="1"/>
          </p:cNvSpPr>
          <p:nvPr/>
        </p:nvSpPr>
        <p:spPr bwMode="auto">
          <a:xfrm flipV="1">
            <a:off x="3236913" y="2000250"/>
            <a:ext cx="954087" cy="511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29" name="Line 52"/>
          <p:cNvSpPr>
            <a:spLocks noChangeShapeType="1"/>
          </p:cNvSpPr>
          <p:nvPr/>
        </p:nvSpPr>
        <p:spPr bwMode="auto">
          <a:xfrm flipV="1">
            <a:off x="4857750" y="1884363"/>
            <a:ext cx="450850" cy="4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30" name="Oval 60"/>
          <p:cNvSpPr>
            <a:spLocks noChangeArrowheads="1"/>
          </p:cNvSpPr>
          <p:nvPr/>
        </p:nvSpPr>
        <p:spPr bwMode="auto">
          <a:xfrm>
            <a:off x="4187825" y="2508250"/>
            <a:ext cx="655638" cy="647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6331" name="Line 61"/>
          <p:cNvSpPr>
            <a:spLocks noChangeShapeType="1"/>
          </p:cNvSpPr>
          <p:nvPr/>
        </p:nvSpPr>
        <p:spPr bwMode="auto">
          <a:xfrm flipV="1">
            <a:off x="2643188" y="2841625"/>
            <a:ext cx="708025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32" name="Line 62"/>
          <p:cNvSpPr>
            <a:spLocks noChangeShapeType="1"/>
          </p:cNvSpPr>
          <p:nvPr/>
        </p:nvSpPr>
        <p:spPr bwMode="auto">
          <a:xfrm flipV="1">
            <a:off x="3673475" y="2852738"/>
            <a:ext cx="49212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33" name="Line 63"/>
          <p:cNvSpPr>
            <a:spLocks noChangeShapeType="1"/>
          </p:cNvSpPr>
          <p:nvPr/>
        </p:nvSpPr>
        <p:spPr bwMode="auto">
          <a:xfrm flipV="1">
            <a:off x="4843463" y="2806700"/>
            <a:ext cx="450850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34" name="Oval 69"/>
          <p:cNvSpPr>
            <a:spLocks noChangeArrowheads="1"/>
          </p:cNvSpPr>
          <p:nvPr/>
        </p:nvSpPr>
        <p:spPr bwMode="auto">
          <a:xfrm>
            <a:off x="6302375" y="2006600"/>
            <a:ext cx="655638" cy="647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6335" name="Line 70"/>
          <p:cNvSpPr>
            <a:spLocks noChangeShapeType="1"/>
          </p:cNvSpPr>
          <p:nvPr/>
        </p:nvSpPr>
        <p:spPr bwMode="auto">
          <a:xfrm flipV="1">
            <a:off x="6958013" y="2305050"/>
            <a:ext cx="450850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36" name="Text Box 72"/>
          <p:cNvSpPr txBox="1">
            <a:spLocks noChangeArrowheads="1"/>
          </p:cNvSpPr>
          <p:nvPr/>
        </p:nvSpPr>
        <p:spPr bwMode="auto">
          <a:xfrm>
            <a:off x="7081838" y="1947863"/>
            <a:ext cx="574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</a:p>
        </p:txBody>
      </p:sp>
      <p:sp>
        <p:nvSpPr>
          <p:cNvPr id="56337" name="Oval 73"/>
          <p:cNvSpPr>
            <a:spLocks noChangeArrowheads="1"/>
          </p:cNvSpPr>
          <p:nvPr/>
        </p:nvSpPr>
        <p:spPr bwMode="auto">
          <a:xfrm>
            <a:off x="5299075" y="1746250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56338" name="Oval 74"/>
          <p:cNvSpPr>
            <a:spLocks noChangeArrowheads="1"/>
          </p:cNvSpPr>
          <p:nvPr/>
        </p:nvSpPr>
        <p:spPr bwMode="auto">
          <a:xfrm>
            <a:off x="5276850" y="2667000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56339" name="Line 75"/>
          <p:cNvSpPr>
            <a:spLocks noChangeShapeType="1"/>
          </p:cNvSpPr>
          <p:nvPr/>
        </p:nvSpPr>
        <p:spPr bwMode="auto">
          <a:xfrm>
            <a:off x="5626100" y="1916113"/>
            <a:ext cx="685800" cy="307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40" name="Line 76"/>
          <p:cNvSpPr>
            <a:spLocks noChangeShapeType="1"/>
          </p:cNvSpPr>
          <p:nvPr/>
        </p:nvSpPr>
        <p:spPr bwMode="auto">
          <a:xfrm flipV="1">
            <a:off x="5591175" y="2398713"/>
            <a:ext cx="700088" cy="336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41" name="Rectangle 77"/>
          <p:cNvSpPr>
            <a:spLocks noChangeArrowheads="1"/>
          </p:cNvSpPr>
          <p:nvPr/>
        </p:nvSpPr>
        <p:spPr bwMode="auto">
          <a:xfrm>
            <a:off x="1560513" y="1744663"/>
            <a:ext cx="1016000" cy="382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56342" name="Rectangle 78"/>
          <p:cNvSpPr>
            <a:spLocks noChangeArrowheads="1"/>
          </p:cNvSpPr>
          <p:nvPr/>
        </p:nvSpPr>
        <p:spPr bwMode="auto">
          <a:xfrm>
            <a:off x="1604963" y="2659063"/>
            <a:ext cx="1016000" cy="382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sz="1800" i="1"/>
          </a:p>
        </p:txBody>
      </p:sp>
      <p:sp>
        <p:nvSpPr>
          <p:cNvPr id="56343" name="Oval 79"/>
          <p:cNvSpPr>
            <a:spLocks noChangeArrowheads="1"/>
          </p:cNvSpPr>
          <p:nvPr/>
        </p:nvSpPr>
        <p:spPr bwMode="auto">
          <a:xfrm>
            <a:off x="3341688" y="2735263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56344" name="Line 80"/>
          <p:cNvSpPr>
            <a:spLocks noChangeShapeType="1"/>
          </p:cNvSpPr>
          <p:nvPr/>
        </p:nvSpPr>
        <p:spPr bwMode="auto">
          <a:xfrm>
            <a:off x="2574925" y="1965325"/>
            <a:ext cx="511175" cy="220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45" name="Oval 81"/>
          <p:cNvSpPr>
            <a:spLocks noChangeArrowheads="1"/>
          </p:cNvSpPr>
          <p:nvPr/>
        </p:nvSpPr>
        <p:spPr bwMode="auto">
          <a:xfrm>
            <a:off x="3065463" y="2093913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56346" name="Line 82"/>
          <p:cNvSpPr>
            <a:spLocks noChangeShapeType="1"/>
          </p:cNvSpPr>
          <p:nvPr/>
        </p:nvSpPr>
        <p:spPr bwMode="auto">
          <a:xfrm>
            <a:off x="3382963" y="2266950"/>
            <a:ext cx="869950" cy="41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47" name="Text Box 83"/>
          <p:cNvSpPr txBox="1">
            <a:spLocks noChangeArrowheads="1"/>
          </p:cNvSpPr>
          <p:nvPr/>
        </p:nvSpPr>
        <p:spPr bwMode="auto">
          <a:xfrm>
            <a:off x="5011738" y="1431925"/>
            <a:ext cx="361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a</a:t>
            </a:r>
            <a:r>
              <a:rPr lang="es-ES" altLang="es-ES_tradnl" sz="1800" baseline="-25000"/>
              <a:t>1</a:t>
            </a:r>
            <a:endParaRPr lang="es-ES" altLang="es-ES_tradnl" sz="1800"/>
          </a:p>
        </p:txBody>
      </p:sp>
      <p:sp>
        <p:nvSpPr>
          <p:cNvPr id="56348" name="Text Box 84"/>
          <p:cNvSpPr txBox="1">
            <a:spLocks noChangeArrowheads="1"/>
          </p:cNvSpPr>
          <p:nvPr/>
        </p:nvSpPr>
        <p:spPr bwMode="auto">
          <a:xfrm>
            <a:off x="4938713" y="2770188"/>
            <a:ext cx="361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a</a:t>
            </a:r>
            <a:r>
              <a:rPr lang="es-ES" altLang="es-ES_tradnl" sz="1800" baseline="-25000"/>
              <a:t>2</a:t>
            </a:r>
            <a:endParaRPr lang="es-ES" altLang="es-ES_tradnl" sz="1800"/>
          </a:p>
        </p:txBody>
      </p:sp>
      <p:graphicFrame>
        <p:nvGraphicFramePr>
          <p:cNvPr id="902270" name="Group 126"/>
          <p:cNvGraphicFramePr>
            <a:graphicFrameLocks noGrp="1"/>
          </p:cNvGraphicFramePr>
          <p:nvPr>
            <p:ph idx="1"/>
          </p:nvPr>
        </p:nvGraphicFramePr>
        <p:xfrm>
          <a:off x="2684463" y="3959225"/>
          <a:ext cx="3606800" cy="1828800"/>
        </p:xfrm>
        <a:graphic>
          <a:graphicData uri="http://schemas.openxmlformats.org/drawingml/2006/table">
            <a:tbl>
              <a:tblPr/>
              <a:tblGrid>
                <a:gridCol w="720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23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7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3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x</a:t>
                      </a:r>
                      <a:r>
                        <a:rPr kumimoji="0" lang="es-ES" altLang="es-ES_tradnl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  <a:endParaRPr kumimoji="0" lang="es-ES" altLang="es-ES_tradnl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MS PGothic" charset="-128"/>
                        <a:sym typeface="Symbol" charset="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x</a:t>
                      </a:r>
                      <a:r>
                        <a:rPr kumimoji="0" lang="es-ES" altLang="es-ES_tradnl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2</a:t>
                      </a:r>
                      <a:endParaRPr kumimoji="0" lang="es-ES" altLang="es-ES_tradnl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MS PGothic" charset="-128"/>
                        <a:sym typeface="Symbol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a</a:t>
                      </a:r>
                      <a:r>
                        <a:rPr kumimoji="0" lang="es-ES" altLang="es-ES_tradnl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  <a:endParaRPr kumimoji="0" lang="es-ES" altLang="es-ES_tradnl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MS PGothic" charset="-128"/>
                        <a:sym typeface="Symbol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a</a:t>
                      </a:r>
                      <a:r>
                        <a:rPr kumimoji="0" lang="es-ES" altLang="es-ES_tradnl" sz="18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2</a:t>
                      </a:r>
                      <a:endParaRPr kumimoji="0" lang="es-ES" altLang="es-ES_tradnl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MS PGothic" charset="-128"/>
                        <a:sym typeface="Symbol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chemeClr val="tx1"/>
                          </a:solidFill>
                          <a:latin typeface="Times New Roman" charset="0"/>
                          <a:ea typeface="MS PGothic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MS PGothic" charset="-128"/>
                          <a:sym typeface="Symbol" charset="2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6387" name="Rectangle 125"/>
          <p:cNvSpPr>
            <a:spLocks noChangeArrowheads="1"/>
          </p:cNvSpPr>
          <p:nvPr/>
        </p:nvSpPr>
        <p:spPr bwMode="auto">
          <a:xfrm>
            <a:off x="538163" y="5051425"/>
            <a:ext cx="7961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1800"/>
          </a:p>
        </p:txBody>
      </p:sp>
      <p:sp>
        <p:nvSpPr>
          <p:cNvPr id="56388" name="Rectangle 127"/>
          <p:cNvSpPr>
            <a:spLocks noChangeArrowheads="1"/>
          </p:cNvSpPr>
          <p:nvPr/>
        </p:nvSpPr>
        <p:spPr bwMode="auto">
          <a:xfrm>
            <a:off x="511175" y="939800"/>
            <a:ext cx="7961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Ejemplo: XOR</a:t>
            </a:r>
          </a:p>
        </p:txBody>
      </p:sp>
      <p:sp>
        <p:nvSpPr>
          <p:cNvPr id="56389" name="Oval 41"/>
          <p:cNvSpPr>
            <a:spLocks noChangeArrowheads="1"/>
          </p:cNvSpPr>
          <p:nvPr/>
        </p:nvSpPr>
        <p:spPr bwMode="auto">
          <a:xfrm>
            <a:off x="3525838" y="1093788"/>
            <a:ext cx="388937" cy="33813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0,5</a:t>
            </a:r>
          </a:p>
        </p:txBody>
      </p:sp>
      <p:sp>
        <p:nvSpPr>
          <p:cNvPr id="56390" name="Line 44"/>
          <p:cNvSpPr>
            <a:spLocks noChangeShapeType="1"/>
          </p:cNvSpPr>
          <p:nvPr/>
        </p:nvSpPr>
        <p:spPr bwMode="auto">
          <a:xfrm>
            <a:off x="3922713" y="1292225"/>
            <a:ext cx="619125" cy="282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91" name="Oval 41"/>
          <p:cNvSpPr>
            <a:spLocks noChangeArrowheads="1"/>
          </p:cNvSpPr>
          <p:nvPr/>
        </p:nvSpPr>
        <p:spPr bwMode="auto">
          <a:xfrm>
            <a:off x="5953125" y="1585913"/>
            <a:ext cx="388938" cy="33813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1,5</a:t>
            </a:r>
          </a:p>
        </p:txBody>
      </p:sp>
      <p:sp>
        <p:nvSpPr>
          <p:cNvPr id="56392" name="Line 44"/>
          <p:cNvSpPr>
            <a:spLocks noChangeShapeType="1"/>
          </p:cNvSpPr>
          <p:nvPr/>
        </p:nvSpPr>
        <p:spPr bwMode="auto">
          <a:xfrm>
            <a:off x="6311900" y="1711325"/>
            <a:ext cx="331788" cy="282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56393" name="Oval 41"/>
          <p:cNvSpPr>
            <a:spLocks noChangeArrowheads="1"/>
          </p:cNvSpPr>
          <p:nvPr/>
        </p:nvSpPr>
        <p:spPr bwMode="auto">
          <a:xfrm>
            <a:off x="3546475" y="3333750"/>
            <a:ext cx="388938" cy="33813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0,5</a:t>
            </a:r>
          </a:p>
        </p:txBody>
      </p:sp>
      <p:sp>
        <p:nvSpPr>
          <p:cNvPr id="56394" name="Line 44"/>
          <p:cNvSpPr>
            <a:spLocks noChangeShapeType="1"/>
          </p:cNvSpPr>
          <p:nvPr/>
        </p:nvSpPr>
        <p:spPr bwMode="auto">
          <a:xfrm flipV="1">
            <a:off x="3943350" y="3136900"/>
            <a:ext cx="469900" cy="395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87219316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3 Marcador de fecha"/>
          <p:cNvSpPr>
            <a:spLocks noGrp="1"/>
          </p:cNvSpPr>
          <p:nvPr>
            <p:ph type="dt" sz="quarter" idx="4294967295"/>
          </p:nvPr>
        </p:nvSpPr>
        <p:spPr>
          <a:xfrm>
            <a:off x="6538913" y="6324600"/>
            <a:ext cx="1919287" cy="30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_tradnl" altLang="es-ES_tradnl" sz="800">
                <a:sym typeface="Symbol" charset="2"/>
              </a:rPr>
              <a:t>Inteligencia Artificial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s-ES_tradnl" altLang="es-ES_tradnl" sz="800">
                <a:sym typeface="Symbol" charset="2"/>
              </a:rPr>
              <a:t>Diploma de Informática Militar </a:t>
            </a:r>
          </a:p>
        </p:txBody>
      </p:sp>
      <p:sp>
        <p:nvSpPr>
          <p:cNvPr id="181250" name="4 Marcador de pie de página"/>
          <p:cNvSpPr>
            <a:spLocks noGrp="1"/>
          </p:cNvSpPr>
          <p:nvPr>
            <p:ph type="ftr" sz="quarter" idx="4294967295"/>
          </p:nvPr>
        </p:nvSpPr>
        <p:spPr>
          <a:xfrm>
            <a:off x="1985963" y="6324600"/>
            <a:ext cx="4872037" cy="30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_tradnl" altLang="es-ES_tradnl" sz="1000"/>
              <a:t>– </a:t>
            </a:r>
            <a:fld id="{0B95D730-8FE6-884D-858E-1980B21E590B}" type="slidenum">
              <a:rPr lang="es-ES_tradnl" altLang="es-ES_tradnl" sz="1000"/>
              <a:pPr>
                <a:spcBef>
                  <a:spcPct val="0"/>
                </a:spcBef>
                <a:buFontTx/>
                <a:buNone/>
              </a:pPr>
              <a:t>31</a:t>
            </a:fld>
            <a:r>
              <a:rPr lang="es-ES_tradnl" altLang="es-ES_tradnl" sz="1000"/>
              <a:t> –</a:t>
            </a:r>
            <a:endParaRPr lang="es-ES_tradnl" altLang="es-ES_tradnl" sz="1400"/>
          </a:p>
        </p:txBody>
      </p:sp>
      <p:sp>
        <p:nvSpPr>
          <p:cNvPr id="181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/>
              <a:t>Aprendizaje en redes multicapa (de </a:t>
            </a:r>
            <a:r>
              <a:rPr lang="es-ES_tradnl" altLang="es-ES_tradnl" dirty="0" err="1"/>
              <a:t>perceptrones</a:t>
            </a:r>
            <a:r>
              <a:rPr lang="es-ES_tradnl" altLang="es-ES_tradnl" dirty="0"/>
              <a:t>)</a:t>
            </a:r>
            <a:endParaRPr lang="es-ES" altLang="es-ES_tradnl" dirty="0"/>
          </a:p>
        </p:txBody>
      </p:sp>
      <p:sp>
        <p:nvSpPr>
          <p:cNvPr id="181252" name="Rectangle 72"/>
          <p:cNvSpPr>
            <a:spLocks noChangeArrowheads="1"/>
          </p:cNvSpPr>
          <p:nvPr/>
        </p:nvSpPr>
        <p:spPr bwMode="auto">
          <a:xfrm>
            <a:off x="511175" y="939800"/>
            <a:ext cx="7961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1pPr>
            <a:lvl2pPr marL="760413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r>
              <a:rPr lang="es-ES" altLang="es-ES_tradnl" dirty="0"/>
              <a:t>Idea:</a:t>
            </a:r>
          </a:p>
          <a:p>
            <a:pPr lvl="1"/>
            <a:r>
              <a:rPr lang="es-ES" altLang="es-ES_tradnl" sz="1800" dirty="0"/>
              <a:t>Igual que en el caso del </a:t>
            </a:r>
            <a:r>
              <a:rPr lang="es-ES" altLang="es-ES_tradnl" sz="1800" dirty="0" err="1"/>
              <a:t>perceptrón</a:t>
            </a:r>
            <a:r>
              <a:rPr lang="es-ES" altLang="es-ES_tradnl" sz="1800" dirty="0"/>
              <a:t> simple: ajustar pesos para minimizar el error (diferencias entre salidas actuales y deseadas) </a:t>
            </a:r>
          </a:p>
          <a:p>
            <a:r>
              <a:rPr lang="es-ES" altLang="es-ES_tradnl" dirty="0"/>
              <a:t>Pero:</a:t>
            </a:r>
          </a:p>
          <a:p>
            <a:pPr lvl="1"/>
            <a:r>
              <a:rPr lang="es-ES" altLang="es-ES_tradnl" sz="1800" dirty="0"/>
              <a:t>Entradas pueden ser entradas ”externas” o salidas de otras neuronas</a:t>
            </a:r>
          </a:p>
          <a:p>
            <a:pPr lvl="1"/>
            <a:r>
              <a:rPr lang="es-ES" altLang="es-ES_tradnl" sz="1800" dirty="0"/>
              <a:t>Se saben los errores de la capa de salida, pero no los errores de las capas ocultas (no sabemos que valor han de tomar los nodos ocultos)</a:t>
            </a:r>
          </a:p>
          <a:p>
            <a:pPr lvl="1"/>
            <a:endParaRPr lang="es-ES" altLang="es-ES_tradnl" sz="1800" dirty="0"/>
          </a:p>
          <a:p>
            <a:pPr lvl="1"/>
            <a:endParaRPr lang="es-ES" altLang="es-ES_tradnl" sz="1800" dirty="0"/>
          </a:p>
          <a:p>
            <a:pPr lvl="1"/>
            <a:endParaRPr lang="es-ES" altLang="es-ES_tradnl" sz="1800" dirty="0"/>
          </a:p>
          <a:p>
            <a:pPr lvl="1"/>
            <a:endParaRPr lang="es-ES" altLang="es-ES_tradnl" sz="1800" dirty="0"/>
          </a:p>
          <a:p>
            <a:pPr lvl="1"/>
            <a:endParaRPr lang="es-ES" altLang="es-ES_tradnl" sz="1800" dirty="0"/>
          </a:p>
          <a:p>
            <a:pPr marL="474663" lvl="1" indent="0">
              <a:buNone/>
            </a:pPr>
            <a:endParaRPr lang="es-ES" altLang="es-ES_tradnl" sz="1800" dirty="0"/>
          </a:p>
          <a:p>
            <a:pPr lvl="1"/>
            <a:r>
              <a:rPr lang="es-ES" altLang="es-ES_tradnl" sz="1800" dirty="0"/>
              <a:t>Solución: </a:t>
            </a:r>
            <a:r>
              <a:rPr lang="es-ES" altLang="es-ES_tradnl" sz="1800" i="1" dirty="0"/>
              <a:t>propagar las señales hacía delante y los errores hacía atrás</a:t>
            </a:r>
          </a:p>
          <a:p>
            <a:pPr lvl="1"/>
            <a:endParaRPr lang="es-ES" altLang="es-ES_tradnl" sz="1800" dirty="0"/>
          </a:p>
        </p:txBody>
      </p:sp>
      <p:grpSp>
        <p:nvGrpSpPr>
          <p:cNvPr id="181253" name="Group 160"/>
          <p:cNvGrpSpPr>
            <a:grpSpLocks/>
          </p:cNvGrpSpPr>
          <p:nvPr/>
        </p:nvGrpSpPr>
        <p:grpSpPr bwMode="auto">
          <a:xfrm>
            <a:off x="2057400" y="3206154"/>
            <a:ext cx="4413250" cy="1951038"/>
            <a:chOff x="1172" y="2114"/>
            <a:chExt cx="2780" cy="1229"/>
          </a:xfrm>
        </p:grpSpPr>
        <p:sp>
          <p:nvSpPr>
            <p:cNvPr id="181254" name="Rectangle 109"/>
            <p:cNvSpPr>
              <a:spLocks noChangeArrowheads="1"/>
            </p:cNvSpPr>
            <p:nvPr/>
          </p:nvSpPr>
          <p:spPr bwMode="auto">
            <a:xfrm>
              <a:off x="1172" y="2187"/>
              <a:ext cx="423" cy="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algn="ctr">
                <a:buFontTx/>
                <a:buNone/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181255" name="Rectangle 112"/>
            <p:cNvSpPr>
              <a:spLocks noChangeArrowheads="1"/>
            </p:cNvSpPr>
            <p:nvPr/>
          </p:nvSpPr>
          <p:spPr bwMode="auto">
            <a:xfrm>
              <a:off x="1181" y="3143"/>
              <a:ext cx="423" cy="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algn="ctr">
                <a:buFontTx/>
                <a:buNone/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n</a:t>
              </a:r>
              <a:endParaRPr lang="es-ES" altLang="es-ES_tradnl" sz="1800" i="1"/>
            </a:p>
          </p:txBody>
        </p:sp>
        <p:sp>
          <p:nvSpPr>
            <p:cNvPr id="181256" name="Line 114"/>
            <p:cNvSpPr>
              <a:spLocks noChangeShapeType="1"/>
            </p:cNvSpPr>
            <p:nvPr/>
          </p:nvSpPr>
          <p:spPr bwMode="auto">
            <a:xfrm>
              <a:off x="2741" y="2395"/>
              <a:ext cx="377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1257" name="Line 116"/>
            <p:cNvSpPr>
              <a:spLocks noChangeShapeType="1"/>
            </p:cNvSpPr>
            <p:nvPr/>
          </p:nvSpPr>
          <p:spPr bwMode="auto">
            <a:xfrm flipV="1">
              <a:off x="2741" y="3008"/>
              <a:ext cx="384" cy="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1258" name="Oval 117"/>
            <p:cNvSpPr>
              <a:spLocks noChangeArrowheads="1"/>
            </p:cNvSpPr>
            <p:nvPr/>
          </p:nvSpPr>
          <p:spPr bwMode="auto">
            <a:xfrm>
              <a:off x="3118" y="2922"/>
              <a:ext cx="436" cy="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algn="ctr"/>
              <a:endParaRPr lang="es-ES" altLang="es-ES_tradnl" sz="2400"/>
            </a:p>
          </p:txBody>
        </p:sp>
        <p:sp>
          <p:nvSpPr>
            <p:cNvPr id="181259" name="Line 118"/>
            <p:cNvSpPr>
              <a:spLocks noChangeShapeType="1"/>
            </p:cNvSpPr>
            <p:nvPr/>
          </p:nvSpPr>
          <p:spPr bwMode="auto">
            <a:xfrm>
              <a:off x="3554" y="3022"/>
              <a:ext cx="34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1260" name="Oval 119"/>
            <p:cNvSpPr>
              <a:spLocks noChangeArrowheads="1"/>
            </p:cNvSpPr>
            <p:nvPr/>
          </p:nvSpPr>
          <p:spPr bwMode="auto">
            <a:xfrm>
              <a:off x="3103" y="2270"/>
              <a:ext cx="436" cy="20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algn="ctr"/>
              <a:endParaRPr lang="es-ES" altLang="es-ES_tradnl" sz="2400"/>
            </a:p>
          </p:txBody>
        </p:sp>
        <p:sp>
          <p:nvSpPr>
            <p:cNvPr id="181261" name="Line 120"/>
            <p:cNvSpPr>
              <a:spLocks noChangeShapeType="1"/>
            </p:cNvSpPr>
            <p:nvPr/>
          </p:nvSpPr>
          <p:spPr bwMode="auto">
            <a:xfrm>
              <a:off x="3539" y="2364"/>
              <a:ext cx="34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1262" name="Line 121"/>
            <p:cNvSpPr>
              <a:spLocks noChangeShapeType="1"/>
            </p:cNvSpPr>
            <p:nvPr/>
          </p:nvSpPr>
          <p:spPr bwMode="auto">
            <a:xfrm flipV="1">
              <a:off x="2741" y="2377"/>
              <a:ext cx="377" cy="6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1263" name="Line 122"/>
            <p:cNvSpPr>
              <a:spLocks noChangeShapeType="1"/>
            </p:cNvSpPr>
            <p:nvPr/>
          </p:nvSpPr>
          <p:spPr bwMode="auto">
            <a:xfrm flipV="1">
              <a:off x="2741" y="2376"/>
              <a:ext cx="362" cy="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1264" name="Line 124"/>
            <p:cNvSpPr>
              <a:spLocks noChangeShapeType="1"/>
            </p:cNvSpPr>
            <p:nvPr/>
          </p:nvSpPr>
          <p:spPr bwMode="auto">
            <a:xfrm>
              <a:off x="1608" y="2302"/>
              <a:ext cx="673" cy="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1265" name="Line 126"/>
            <p:cNvSpPr>
              <a:spLocks noChangeShapeType="1"/>
            </p:cNvSpPr>
            <p:nvPr/>
          </p:nvSpPr>
          <p:spPr bwMode="auto">
            <a:xfrm>
              <a:off x="1608" y="2302"/>
              <a:ext cx="692" cy="7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1266" name="Line 133"/>
            <p:cNvSpPr>
              <a:spLocks noChangeShapeType="1"/>
            </p:cNvSpPr>
            <p:nvPr/>
          </p:nvSpPr>
          <p:spPr bwMode="auto">
            <a:xfrm flipV="1">
              <a:off x="1608" y="3015"/>
              <a:ext cx="673" cy="2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1267" name="Line 134"/>
            <p:cNvSpPr>
              <a:spLocks noChangeShapeType="1"/>
            </p:cNvSpPr>
            <p:nvPr/>
          </p:nvSpPr>
          <p:spPr bwMode="auto">
            <a:xfrm flipV="1">
              <a:off x="1608" y="2387"/>
              <a:ext cx="673" cy="8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1268" name="Oval 136"/>
            <p:cNvSpPr>
              <a:spLocks noChangeArrowheads="1"/>
            </p:cNvSpPr>
            <p:nvPr/>
          </p:nvSpPr>
          <p:spPr bwMode="auto">
            <a:xfrm>
              <a:off x="2295" y="2285"/>
              <a:ext cx="436" cy="20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algn="ctr"/>
              <a:endParaRPr lang="es-ES" altLang="es-ES_tradnl" sz="2400"/>
            </a:p>
          </p:txBody>
        </p:sp>
        <p:sp>
          <p:nvSpPr>
            <p:cNvPr id="181269" name="Oval 138"/>
            <p:cNvSpPr>
              <a:spLocks noChangeArrowheads="1"/>
            </p:cNvSpPr>
            <p:nvPr/>
          </p:nvSpPr>
          <p:spPr bwMode="auto">
            <a:xfrm>
              <a:off x="2308" y="2915"/>
              <a:ext cx="436" cy="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algn="ctr"/>
              <a:endParaRPr lang="es-ES" altLang="es-ES_tradnl" sz="2400"/>
            </a:p>
          </p:txBody>
        </p:sp>
        <p:sp>
          <p:nvSpPr>
            <p:cNvPr id="181270" name="Text Box 142"/>
            <p:cNvSpPr txBox="1">
              <a:spLocks noChangeArrowheads="1"/>
            </p:cNvSpPr>
            <p:nvPr/>
          </p:nvSpPr>
          <p:spPr bwMode="auto">
            <a:xfrm>
              <a:off x="1240" y="2584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2400"/>
                <a:t>…</a:t>
              </a:r>
            </a:p>
          </p:txBody>
        </p:sp>
        <p:sp>
          <p:nvSpPr>
            <p:cNvPr id="181271" name="Text Box 143"/>
            <p:cNvSpPr txBox="1">
              <a:spLocks noChangeArrowheads="1"/>
            </p:cNvSpPr>
            <p:nvPr/>
          </p:nvSpPr>
          <p:spPr bwMode="auto">
            <a:xfrm>
              <a:off x="2346" y="2531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2400"/>
                <a:t>…</a:t>
              </a:r>
            </a:p>
          </p:txBody>
        </p:sp>
        <p:sp>
          <p:nvSpPr>
            <p:cNvPr id="181272" name="Text Box 144"/>
            <p:cNvSpPr txBox="1">
              <a:spLocks noChangeArrowheads="1"/>
            </p:cNvSpPr>
            <p:nvPr/>
          </p:nvSpPr>
          <p:spPr bwMode="auto">
            <a:xfrm>
              <a:off x="3189" y="2555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2400"/>
                <a:t>…</a:t>
              </a:r>
            </a:p>
          </p:txBody>
        </p:sp>
        <p:sp>
          <p:nvSpPr>
            <p:cNvPr id="181273" name="Text Box 146"/>
            <p:cNvSpPr txBox="1">
              <a:spLocks noChangeArrowheads="1"/>
            </p:cNvSpPr>
            <p:nvPr/>
          </p:nvSpPr>
          <p:spPr bwMode="auto">
            <a:xfrm>
              <a:off x="1860" y="2114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1,1,1</a:t>
              </a:r>
              <a:endParaRPr lang="es-ES" altLang="es-ES_tradnl" sz="1800" i="1"/>
            </a:p>
          </p:txBody>
        </p:sp>
        <p:sp>
          <p:nvSpPr>
            <p:cNvPr id="181274" name="Text Box 147"/>
            <p:cNvSpPr txBox="1">
              <a:spLocks noChangeArrowheads="1"/>
            </p:cNvSpPr>
            <p:nvPr/>
          </p:nvSpPr>
          <p:spPr bwMode="auto">
            <a:xfrm>
              <a:off x="1632" y="2446"/>
              <a:ext cx="3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1,1,k</a:t>
              </a:r>
              <a:endParaRPr lang="es-ES" altLang="es-ES_tradnl" sz="1800" i="1"/>
            </a:p>
          </p:txBody>
        </p:sp>
        <p:sp>
          <p:nvSpPr>
            <p:cNvPr id="181275" name="Text Box 148"/>
            <p:cNvSpPr txBox="1">
              <a:spLocks noChangeArrowheads="1"/>
            </p:cNvSpPr>
            <p:nvPr/>
          </p:nvSpPr>
          <p:spPr bwMode="auto">
            <a:xfrm>
              <a:off x="1587" y="2764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1,n,1</a:t>
              </a:r>
              <a:endParaRPr lang="es-ES" altLang="es-ES_tradnl" sz="1800" i="1"/>
            </a:p>
          </p:txBody>
        </p:sp>
        <p:sp>
          <p:nvSpPr>
            <p:cNvPr id="181276" name="Text Box 149"/>
            <p:cNvSpPr txBox="1">
              <a:spLocks noChangeArrowheads="1"/>
            </p:cNvSpPr>
            <p:nvPr/>
          </p:nvSpPr>
          <p:spPr bwMode="auto">
            <a:xfrm>
              <a:off x="1884" y="3083"/>
              <a:ext cx="3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1,n,k</a:t>
              </a:r>
              <a:endParaRPr lang="es-ES" altLang="es-ES_tradnl" sz="1800" i="1"/>
            </a:p>
          </p:txBody>
        </p:sp>
        <p:sp>
          <p:nvSpPr>
            <p:cNvPr id="181277" name="Text Box 150"/>
            <p:cNvSpPr txBox="1">
              <a:spLocks noChangeArrowheads="1"/>
            </p:cNvSpPr>
            <p:nvPr/>
          </p:nvSpPr>
          <p:spPr bwMode="auto">
            <a:xfrm>
              <a:off x="2764" y="2125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2,1,1</a:t>
              </a:r>
              <a:endParaRPr lang="es-ES" altLang="es-ES_tradnl" sz="1800" i="1"/>
            </a:p>
          </p:txBody>
        </p:sp>
        <p:sp>
          <p:nvSpPr>
            <p:cNvPr id="181278" name="Text Box 151"/>
            <p:cNvSpPr txBox="1">
              <a:spLocks noChangeArrowheads="1"/>
            </p:cNvSpPr>
            <p:nvPr/>
          </p:nvSpPr>
          <p:spPr bwMode="auto">
            <a:xfrm>
              <a:off x="2980" y="2684"/>
              <a:ext cx="38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2,1,j</a:t>
              </a:r>
              <a:endParaRPr lang="es-ES" altLang="es-ES_tradnl" sz="1800" i="1"/>
            </a:p>
          </p:txBody>
        </p:sp>
        <p:sp>
          <p:nvSpPr>
            <p:cNvPr id="181279" name="Text Box 152"/>
            <p:cNvSpPr txBox="1">
              <a:spLocks noChangeArrowheads="1"/>
            </p:cNvSpPr>
            <p:nvPr/>
          </p:nvSpPr>
          <p:spPr bwMode="auto">
            <a:xfrm>
              <a:off x="2766" y="2988"/>
              <a:ext cx="37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2,k,j</a:t>
              </a:r>
              <a:endParaRPr lang="es-ES" altLang="es-ES_tradnl" sz="1800" i="1"/>
            </a:p>
          </p:txBody>
        </p:sp>
        <p:sp>
          <p:nvSpPr>
            <p:cNvPr id="181280" name="Text Box 153"/>
            <p:cNvSpPr txBox="1">
              <a:spLocks noChangeArrowheads="1"/>
            </p:cNvSpPr>
            <p:nvPr/>
          </p:nvSpPr>
          <p:spPr bwMode="auto">
            <a:xfrm>
              <a:off x="2538" y="2496"/>
              <a:ext cx="3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2,k,1</a:t>
              </a:r>
              <a:endParaRPr lang="es-ES" altLang="es-ES_tradnl" sz="1800" i="1"/>
            </a:p>
          </p:txBody>
        </p:sp>
        <p:sp>
          <p:nvSpPr>
            <p:cNvPr id="181281" name="Text Box 154"/>
            <p:cNvSpPr txBox="1">
              <a:spLocks noChangeArrowheads="1"/>
            </p:cNvSpPr>
            <p:nvPr/>
          </p:nvSpPr>
          <p:spPr bwMode="auto">
            <a:xfrm>
              <a:off x="3724" y="2130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 i="1"/>
                <a:t>y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181282" name="Text Box 155"/>
            <p:cNvSpPr txBox="1">
              <a:spLocks noChangeArrowheads="1"/>
            </p:cNvSpPr>
            <p:nvPr/>
          </p:nvSpPr>
          <p:spPr bwMode="auto">
            <a:xfrm>
              <a:off x="3743" y="2798"/>
              <a:ext cx="20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 i="1"/>
                <a:t>y</a:t>
              </a:r>
              <a:r>
                <a:rPr lang="es-ES" altLang="es-ES_tradnl" sz="1800" i="1" baseline="-25000"/>
                <a:t>j</a:t>
              </a:r>
              <a:endParaRPr lang="es-ES" altLang="es-ES_tradnl" sz="1800" i="1"/>
            </a:p>
          </p:txBody>
        </p:sp>
        <p:sp>
          <p:nvSpPr>
            <p:cNvPr id="181283" name="Text Box 156"/>
            <p:cNvSpPr txBox="1">
              <a:spLocks noChangeArrowheads="1"/>
            </p:cNvSpPr>
            <p:nvPr/>
          </p:nvSpPr>
          <p:spPr bwMode="auto">
            <a:xfrm>
              <a:off x="3216" y="2238"/>
              <a:ext cx="24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/>
                <a:t>S</a:t>
              </a:r>
              <a:r>
                <a:rPr lang="es-ES" altLang="es-ES_tradnl" sz="1800" baseline="-25000"/>
                <a:t>1</a:t>
              </a:r>
              <a:endParaRPr lang="es-ES" altLang="es-ES_tradnl" sz="1800"/>
            </a:p>
          </p:txBody>
        </p:sp>
        <p:sp>
          <p:nvSpPr>
            <p:cNvPr id="181284" name="Text Box 157"/>
            <p:cNvSpPr txBox="1">
              <a:spLocks noChangeArrowheads="1"/>
            </p:cNvSpPr>
            <p:nvPr/>
          </p:nvSpPr>
          <p:spPr bwMode="auto">
            <a:xfrm>
              <a:off x="3228" y="2899"/>
              <a:ext cx="22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/>
                <a:t>S</a:t>
              </a:r>
              <a:r>
                <a:rPr lang="es-ES" altLang="es-ES_tradnl" sz="1800" baseline="-25000"/>
                <a:t>j</a:t>
              </a:r>
              <a:endParaRPr lang="es-ES" altLang="es-ES_tradnl" sz="1800"/>
            </a:p>
          </p:txBody>
        </p:sp>
        <p:sp>
          <p:nvSpPr>
            <p:cNvPr id="181285" name="Text Box 158"/>
            <p:cNvSpPr txBox="1">
              <a:spLocks noChangeArrowheads="1"/>
            </p:cNvSpPr>
            <p:nvPr/>
          </p:nvSpPr>
          <p:spPr bwMode="auto">
            <a:xfrm>
              <a:off x="2404" y="2265"/>
              <a:ext cx="26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/>
                <a:t>O</a:t>
              </a:r>
              <a:r>
                <a:rPr lang="es-ES" altLang="es-ES_tradnl" sz="1800" baseline="-25000"/>
                <a:t>1</a:t>
              </a:r>
              <a:endParaRPr lang="es-ES" altLang="es-ES_tradnl" sz="1800"/>
            </a:p>
          </p:txBody>
        </p:sp>
        <p:sp>
          <p:nvSpPr>
            <p:cNvPr id="181286" name="Text Box 159"/>
            <p:cNvSpPr txBox="1">
              <a:spLocks noChangeArrowheads="1"/>
            </p:cNvSpPr>
            <p:nvPr/>
          </p:nvSpPr>
          <p:spPr bwMode="auto">
            <a:xfrm>
              <a:off x="2394" y="2897"/>
              <a:ext cx="26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>
                <a:buFontTx/>
                <a:buNone/>
              </a:pPr>
              <a:r>
                <a:rPr lang="es-ES" altLang="es-ES_tradnl" sz="1800"/>
                <a:t>O</a:t>
              </a:r>
              <a:r>
                <a:rPr lang="es-ES" altLang="es-ES_tradnl" sz="1800" baseline="-25000"/>
                <a:t>k</a:t>
              </a:r>
              <a:endParaRPr lang="es-ES" altLang="es-ES_tradnl" sz="1800"/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CAD95AE9-D151-9341-9A56-C069914AE3F1}"/>
              </a:ext>
            </a:extLst>
          </p:cNvPr>
          <p:cNvSpPr txBox="1"/>
          <p:nvPr/>
        </p:nvSpPr>
        <p:spPr>
          <a:xfrm>
            <a:off x="2300262" y="5604271"/>
            <a:ext cx="4112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Algoritmo de </a:t>
            </a:r>
            <a:r>
              <a:rPr lang="es-ES" dirty="0" err="1">
                <a:solidFill>
                  <a:schemeClr val="tx1"/>
                </a:solidFill>
              </a:rPr>
              <a:t>Retropropagación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41" name="Rectángulo redondeado 2">
            <a:extLst>
              <a:ext uri="{FF2B5EF4-FFF2-40B4-BE49-F238E27FC236}">
                <a16:creationId xmlns:a16="http://schemas.microsoft.com/office/drawing/2014/main" id="{2031162F-C446-5444-9F2F-832AA235B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5350" y="5604270"/>
            <a:ext cx="4373563" cy="561975"/>
          </a:xfrm>
          <a:prstGeom prst="roundRect">
            <a:avLst>
              <a:gd name="adj" fmla="val 16667"/>
            </a:avLst>
          </a:prstGeom>
          <a:solidFill>
            <a:srgbClr val="FF0000">
              <a:alpha val="3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</p:spTree>
    <p:extLst>
      <p:ext uri="{BB962C8B-B14F-4D97-AF65-F5344CB8AC3E}">
        <p14:creationId xmlns:p14="http://schemas.microsoft.com/office/powerpoint/2010/main" val="576084774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/>
          </p:nvPr>
        </p:nvSpPr>
        <p:spPr>
          <a:xfrm>
            <a:off x="368300" y="381000"/>
            <a:ext cx="8572500" cy="381000"/>
          </a:xfrm>
        </p:spPr>
        <p:txBody>
          <a:bodyPr/>
          <a:lstStyle/>
          <a:p>
            <a:r>
              <a:rPr lang="es-ES_tradnl" altLang="es-ES_tradnl" dirty="0">
                <a:ea typeface="MS PGothic" charset="-128"/>
              </a:rPr>
              <a:t>Aprendizaje en </a:t>
            </a:r>
            <a:r>
              <a:rPr lang="es-ES_tradnl" altLang="es-ES_tradnl" dirty="0" err="1">
                <a:ea typeface="MS PGothic" charset="-128"/>
              </a:rPr>
              <a:t>perceptrones</a:t>
            </a:r>
            <a:r>
              <a:rPr lang="es-ES_tradnl" altLang="es-ES_tradnl" dirty="0">
                <a:ea typeface="MS PGothic" charset="-128"/>
              </a:rPr>
              <a:t> multicapa con </a:t>
            </a:r>
            <a:r>
              <a:rPr lang="es-ES_tradnl" altLang="es-ES_tradnl" dirty="0" err="1">
                <a:ea typeface="MS PGothic" charset="-128"/>
              </a:rPr>
              <a:t>retropropagación</a:t>
            </a:r>
            <a:r>
              <a:rPr lang="es-ES_tradnl" altLang="es-ES_tradnl" dirty="0">
                <a:ea typeface="MS PGothic" charset="-128"/>
              </a:rPr>
              <a:t>: Fundamentos matemáticos</a:t>
            </a:r>
            <a:endParaRPr lang="es-ES" altLang="es-ES_tradnl" dirty="0">
              <a:ea typeface="MS PGothic" charset="-128"/>
            </a:endParaRPr>
          </a:p>
        </p:txBody>
      </p:sp>
      <p:sp>
        <p:nvSpPr>
          <p:cNvPr id="58370" name="Rectangle 72"/>
          <p:cNvSpPr>
            <a:spLocks noChangeArrowheads="1"/>
          </p:cNvSpPr>
          <p:nvPr/>
        </p:nvSpPr>
        <p:spPr bwMode="auto">
          <a:xfrm>
            <a:off x="511175" y="858838"/>
            <a:ext cx="7961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¿Que tenemos?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 dirty="0"/>
              <a:t>N ejemplos de entrenamiento: {(X</a:t>
            </a:r>
            <a:r>
              <a:rPr lang="es-ES" altLang="es-ES_tradnl" sz="1800" baseline="-25000" dirty="0"/>
              <a:t>1</a:t>
            </a:r>
            <a:r>
              <a:rPr lang="es-ES" altLang="es-ES_tradnl" sz="1800" dirty="0"/>
              <a:t>Y</a:t>
            </a:r>
            <a:r>
              <a:rPr lang="es-ES" altLang="es-ES_tradnl" sz="1800" baseline="-25000" dirty="0"/>
              <a:t>1</a:t>
            </a:r>
            <a:r>
              <a:rPr lang="es-ES" altLang="es-ES_tradnl" sz="1800" dirty="0"/>
              <a:t>),…,(</a:t>
            </a:r>
            <a:r>
              <a:rPr lang="es-ES" altLang="es-ES_tradnl" sz="1800" dirty="0" err="1"/>
              <a:t>X</a:t>
            </a:r>
            <a:r>
              <a:rPr lang="es-ES" altLang="es-ES_tradnl" sz="1800" baseline="-25000" dirty="0" err="1"/>
              <a:t>n</a:t>
            </a:r>
            <a:r>
              <a:rPr lang="es-ES" altLang="es-ES_tradnl" sz="1800" dirty="0" err="1"/>
              <a:t>Y</a:t>
            </a:r>
            <a:r>
              <a:rPr lang="es-ES" altLang="es-ES_tradnl" sz="1800" baseline="-25000" dirty="0" err="1"/>
              <a:t>n</a:t>
            </a:r>
            <a:r>
              <a:rPr lang="es-ES" altLang="es-ES_tradnl" sz="1800" dirty="0"/>
              <a:t>)}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 dirty="0"/>
              <a:t>Una red neuronal; por ejemplo: 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endParaRPr lang="es-ES" altLang="es-ES_tradnl" sz="1800" dirty="0"/>
          </a:p>
          <a:p>
            <a:pPr lvl="1">
              <a:spcBef>
                <a:spcPct val="20000"/>
              </a:spcBef>
              <a:buFontTx/>
              <a:buChar char="–"/>
            </a:pPr>
            <a:endParaRPr lang="es-ES" altLang="es-ES_tradnl" sz="1800" dirty="0"/>
          </a:p>
          <a:p>
            <a:pPr lvl="1">
              <a:spcBef>
                <a:spcPct val="20000"/>
              </a:spcBef>
              <a:buFontTx/>
              <a:buChar char="–"/>
            </a:pPr>
            <a:endParaRPr lang="es-ES" altLang="es-ES_tradnl" sz="1800" dirty="0"/>
          </a:p>
          <a:p>
            <a:pPr lvl="1">
              <a:spcBef>
                <a:spcPct val="20000"/>
              </a:spcBef>
              <a:buFontTx/>
              <a:buChar char="–"/>
            </a:pPr>
            <a:endParaRPr lang="es-ES" altLang="es-ES_tradnl" sz="1800" dirty="0"/>
          </a:p>
          <a:p>
            <a:pPr lvl="1">
              <a:spcBef>
                <a:spcPct val="20000"/>
              </a:spcBef>
              <a:buFontTx/>
              <a:buChar char="–"/>
            </a:pPr>
            <a:endParaRPr lang="es-ES" altLang="es-ES_tradnl" sz="1800" dirty="0"/>
          </a:p>
          <a:p>
            <a:pPr lvl="1">
              <a:spcBef>
                <a:spcPct val="20000"/>
              </a:spcBef>
            </a:pPr>
            <a:endParaRPr lang="es-ES" altLang="es-ES_tradnl" sz="1800" i="1" dirty="0"/>
          </a:p>
          <a:p>
            <a:pPr lvl="1">
              <a:spcBef>
                <a:spcPct val="20000"/>
              </a:spcBef>
              <a:buFontTx/>
              <a:buChar char="–"/>
            </a:pPr>
            <a:endParaRPr lang="es-ES" altLang="es-ES_tradnl" sz="1800" dirty="0"/>
          </a:p>
        </p:txBody>
      </p:sp>
      <p:grpSp>
        <p:nvGrpSpPr>
          <p:cNvPr id="58371" name="Group 160"/>
          <p:cNvGrpSpPr>
            <a:grpSpLocks/>
          </p:cNvGrpSpPr>
          <p:nvPr/>
        </p:nvGrpSpPr>
        <p:grpSpPr bwMode="auto">
          <a:xfrm>
            <a:off x="2516102" y="1912936"/>
            <a:ext cx="4413250" cy="1789113"/>
            <a:chOff x="1172" y="2114"/>
            <a:chExt cx="2780" cy="1127"/>
          </a:xfrm>
        </p:grpSpPr>
        <p:sp>
          <p:nvSpPr>
            <p:cNvPr id="58374" name="Rectangle 109"/>
            <p:cNvSpPr>
              <a:spLocks noChangeArrowheads="1"/>
            </p:cNvSpPr>
            <p:nvPr/>
          </p:nvSpPr>
          <p:spPr bwMode="auto">
            <a:xfrm>
              <a:off x="1172" y="2187"/>
              <a:ext cx="423" cy="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58375" name="Rectangle 112"/>
            <p:cNvSpPr>
              <a:spLocks noChangeArrowheads="1"/>
            </p:cNvSpPr>
            <p:nvPr/>
          </p:nvSpPr>
          <p:spPr bwMode="auto">
            <a:xfrm>
              <a:off x="1172" y="3028"/>
              <a:ext cx="423" cy="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u</a:t>
              </a:r>
              <a:endParaRPr lang="es-ES" altLang="es-ES_tradnl" sz="1800" i="1"/>
            </a:p>
          </p:txBody>
        </p:sp>
        <p:sp>
          <p:nvSpPr>
            <p:cNvPr id="58376" name="Line 114"/>
            <p:cNvSpPr>
              <a:spLocks noChangeShapeType="1"/>
            </p:cNvSpPr>
            <p:nvPr/>
          </p:nvSpPr>
          <p:spPr bwMode="auto">
            <a:xfrm>
              <a:off x="2741" y="2395"/>
              <a:ext cx="377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8377" name="Line 116"/>
            <p:cNvSpPr>
              <a:spLocks noChangeShapeType="1"/>
            </p:cNvSpPr>
            <p:nvPr/>
          </p:nvSpPr>
          <p:spPr bwMode="auto">
            <a:xfrm flipV="1">
              <a:off x="2741" y="3008"/>
              <a:ext cx="384" cy="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8378" name="Oval 117"/>
            <p:cNvSpPr>
              <a:spLocks noChangeArrowheads="1"/>
            </p:cNvSpPr>
            <p:nvPr/>
          </p:nvSpPr>
          <p:spPr bwMode="auto">
            <a:xfrm>
              <a:off x="3118" y="2922"/>
              <a:ext cx="436" cy="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8379" name="Line 118"/>
            <p:cNvSpPr>
              <a:spLocks noChangeShapeType="1"/>
            </p:cNvSpPr>
            <p:nvPr/>
          </p:nvSpPr>
          <p:spPr bwMode="auto">
            <a:xfrm>
              <a:off x="3554" y="3022"/>
              <a:ext cx="34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8380" name="Oval 119"/>
            <p:cNvSpPr>
              <a:spLocks noChangeArrowheads="1"/>
            </p:cNvSpPr>
            <p:nvPr/>
          </p:nvSpPr>
          <p:spPr bwMode="auto">
            <a:xfrm>
              <a:off x="3103" y="2270"/>
              <a:ext cx="436" cy="20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8381" name="Line 120"/>
            <p:cNvSpPr>
              <a:spLocks noChangeShapeType="1"/>
            </p:cNvSpPr>
            <p:nvPr/>
          </p:nvSpPr>
          <p:spPr bwMode="auto">
            <a:xfrm>
              <a:off x="3539" y="2364"/>
              <a:ext cx="34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8382" name="Line 121"/>
            <p:cNvSpPr>
              <a:spLocks noChangeShapeType="1"/>
            </p:cNvSpPr>
            <p:nvPr/>
          </p:nvSpPr>
          <p:spPr bwMode="auto">
            <a:xfrm flipV="1">
              <a:off x="2741" y="2377"/>
              <a:ext cx="377" cy="6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8383" name="Line 122"/>
            <p:cNvSpPr>
              <a:spLocks noChangeShapeType="1"/>
            </p:cNvSpPr>
            <p:nvPr/>
          </p:nvSpPr>
          <p:spPr bwMode="auto">
            <a:xfrm flipV="1">
              <a:off x="2741" y="2376"/>
              <a:ext cx="362" cy="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8384" name="Line 124"/>
            <p:cNvSpPr>
              <a:spLocks noChangeShapeType="1"/>
            </p:cNvSpPr>
            <p:nvPr/>
          </p:nvSpPr>
          <p:spPr bwMode="auto">
            <a:xfrm>
              <a:off x="1608" y="2302"/>
              <a:ext cx="673" cy="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8385" name="Line 126"/>
            <p:cNvSpPr>
              <a:spLocks noChangeShapeType="1"/>
            </p:cNvSpPr>
            <p:nvPr/>
          </p:nvSpPr>
          <p:spPr bwMode="auto">
            <a:xfrm>
              <a:off x="1608" y="2302"/>
              <a:ext cx="692" cy="7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8386" name="Line 133"/>
            <p:cNvSpPr>
              <a:spLocks noChangeShapeType="1"/>
            </p:cNvSpPr>
            <p:nvPr/>
          </p:nvSpPr>
          <p:spPr bwMode="auto">
            <a:xfrm flipV="1">
              <a:off x="1608" y="3015"/>
              <a:ext cx="673" cy="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8387" name="Line 134"/>
            <p:cNvSpPr>
              <a:spLocks noChangeShapeType="1"/>
            </p:cNvSpPr>
            <p:nvPr/>
          </p:nvSpPr>
          <p:spPr bwMode="auto">
            <a:xfrm flipV="1">
              <a:off x="1608" y="2387"/>
              <a:ext cx="673" cy="7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8388" name="Oval 136"/>
            <p:cNvSpPr>
              <a:spLocks noChangeArrowheads="1"/>
            </p:cNvSpPr>
            <p:nvPr/>
          </p:nvSpPr>
          <p:spPr bwMode="auto">
            <a:xfrm>
              <a:off x="2295" y="2285"/>
              <a:ext cx="436" cy="20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8389" name="Oval 138"/>
            <p:cNvSpPr>
              <a:spLocks noChangeArrowheads="1"/>
            </p:cNvSpPr>
            <p:nvPr/>
          </p:nvSpPr>
          <p:spPr bwMode="auto">
            <a:xfrm>
              <a:off x="2308" y="2915"/>
              <a:ext cx="436" cy="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8390" name="Text Box 142"/>
            <p:cNvSpPr txBox="1">
              <a:spLocks noChangeArrowheads="1"/>
            </p:cNvSpPr>
            <p:nvPr/>
          </p:nvSpPr>
          <p:spPr bwMode="auto">
            <a:xfrm>
              <a:off x="1240" y="2440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/>
                <a:t>…</a:t>
              </a:r>
            </a:p>
          </p:txBody>
        </p:sp>
        <p:sp>
          <p:nvSpPr>
            <p:cNvPr id="58391" name="Text Box 143"/>
            <p:cNvSpPr txBox="1">
              <a:spLocks noChangeArrowheads="1"/>
            </p:cNvSpPr>
            <p:nvPr/>
          </p:nvSpPr>
          <p:spPr bwMode="auto">
            <a:xfrm>
              <a:off x="2346" y="2531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/>
                <a:t>…</a:t>
              </a:r>
            </a:p>
          </p:txBody>
        </p:sp>
        <p:sp>
          <p:nvSpPr>
            <p:cNvPr id="58392" name="Text Box 144"/>
            <p:cNvSpPr txBox="1">
              <a:spLocks noChangeArrowheads="1"/>
            </p:cNvSpPr>
            <p:nvPr/>
          </p:nvSpPr>
          <p:spPr bwMode="auto">
            <a:xfrm>
              <a:off x="3189" y="2555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/>
                <a:t>…</a:t>
              </a:r>
            </a:p>
          </p:txBody>
        </p:sp>
        <p:sp>
          <p:nvSpPr>
            <p:cNvPr id="58393" name="Text Box 146"/>
            <p:cNvSpPr txBox="1">
              <a:spLocks noChangeArrowheads="1"/>
            </p:cNvSpPr>
            <p:nvPr/>
          </p:nvSpPr>
          <p:spPr bwMode="auto">
            <a:xfrm>
              <a:off x="1860" y="2114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1,1,1</a:t>
              </a:r>
              <a:endParaRPr lang="es-ES" altLang="es-ES_tradnl" sz="1800" i="1"/>
            </a:p>
          </p:txBody>
        </p:sp>
        <p:sp>
          <p:nvSpPr>
            <p:cNvPr id="58394" name="Text Box 147"/>
            <p:cNvSpPr txBox="1">
              <a:spLocks noChangeArrowheads="1"/>
            </p:cNvSpPr>
            <p:nvPr/>
          </p:nvSpPr>
          <p:spPr bwMode="auto">
            <a:xfrm>
              <a:off x="1632" y="2446"/>
              <a:ext cx="3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1,1,k</a:t>
              </a:r>
              <a:endParaRPr lang="es-ES" altLang="es-ES_tradnl" sz="1800" i="1"/>
            </a:p>
          </p:txBody>
        </p:sp>
        <p:sp>
          <p:nvSpPr>
            <p:cNvPr id="58395" name="Text Box 148"/>
            <p:cNvSpPr txBox="1">
              <a:spLocks noChangeArrowheads="1"/>
            </p:cNvSpPr>
            <p:nvPr/>
          </p:nvSpPr>
          <p:spPr bwMode="auto">
            <a:xfrm>
              <a:off x="1548" y="2764"/>
              <a:ext cx="45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1,u,1</a:t>
              </a:r>
              <a:endParaRPr lang="es-ES" altLang="es-ES_tradnl" sz="1800" i="1"/>
            </a:p>
          </p:txBody>
        </p:sp>
        <p:sp>
          <p:nvSpPr>
            <p:cNvPr id="58396" name="Text Box 149"/>
            <p:cNvSpPr txBox="1">
              <a:spLocks noChangeArrowheads="1"/>
            </p:cNvSpPr>
            <p:nvPr/>
          </p:nvSpPr>
          <p:spPr bwMode="auto">
            <a:xfrm>
              <a:off x="1831" y="3008"/>
              <a:ext cx="44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1,u,k</a:t>
              </a:r>
              <a:endParaRPr lang="es-ES" altLang="es-ES_tradnl" sz="1800" i="1"/>
            </a:p>
          </p:txBody>
        </p:sp>
        <p:sp>
          <p:nvSpPr>
            <p:cNvPr id="58397" name="Text Box 150"/>
            <p:cNvSpPr txBox="1">
              <a:spLocks noChangeArrowheads="1"/>
            </p:cNvSpPr>
            <p:nvPr/>
          </p:nvSpPr>
          <p:spPr bwMode="auto">
            <a:xfrm>
              <a:off x="2764" y="2125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2,1,1</a:t>
              </a:r>
              <a:endParaRPr lang="es-ES" altLang="es-ES_tradnl" sz="1800" i="1"/>
            </a:p>
          </p:txBody>
        </p:sp>
        <p:sp>
          <p:nvSpPr>
            <p:cNvPr id="58398" name="Text Box 151"/>
            <p:cNvSpPr txBox="1">
              <a:spLocks noChangeArrowheads="1"/>
            </p:cNvSpPr>
            <p:nvPr/>
          </p:nvSpPr>
          <p:spPr bwMode="auto">
            <a:xfrm>
              <a:off x="2980" y="2684"/>
              <a:ext cx="38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2,1,j</a:t>
              </a:r>
              <a:endParaRPr lang="es-ES" altLang="es-ES_tradnl" sz="1800" i="1"/>
            </a:p>
          </p:txBody>
        </p:sp>
        <p:sp>
          <p:nvSpPr>
            <p:cNvPr id="58399" name="Text Box 152"/>
            <p:cNvSpPr txBox="1">
              <a:spLocks noChangeArrowheads="1"/>
            </p:cNvSpPr>
            <p:nvPr/>
          </p:nvSpPr>
          <p:spPr bwMode="auto">
            <a:xfrm>
              <a:off x="2766" y="2988"/>
              <a:ext cx="37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2,k,j</a:t>
              </a:r>
              <a:endParaRPr lang="es-ES" altLang="es-ES_tradnl" sz="1800" i="1"/>
            </a:p>
          </p:txBody>
        </p:sp>
        <p:sp>
          <p:nvSpPr>
            <p:cNvPr id="58400" name="Text Box 153"/>
            <p:cNvSpPr txBox="1">
              <a:spLocks noChangeArrowheads="1"/>
            </p:cNvSpPr>
            <p:nvPr/>
          </p:nvSpPr>
          <p:spPr bwMode="auto">
            <a:xfrm>
              <a:off x="2538" y="2496"/>
              <a:ext cx="3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2,k,1</a:t>
              </a:r>
              <a:endParaRPr lang="es-ES" altLang="es-ES_tradnl" sz="1800" i="1"/>
            </a:p>
          </p:txBody>
        </p:sp>
        <p:sp>
          <p:nvSpPr>
            <p:cNvPr id="58401" name="Text Box 154"/>
            <p:cNvSpPr txBox="1">
              <a:spLocks noChangeArrowheads="1"/>
            </p:cNvSpPr>
            <p:nvPr/>
          </p:nvSpPr>
          <p:spPr bwMode="auto">
            <a:xfrm>
              <a:off x="3724" y="2130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58402" name="Text Box 155"/>
            <p:cNvSpPr txBox="1">
              <a:spLocks noChangeArrowheads="1"/>
            </p:cNvSpPr>
            <p:nvPr/>
          </p:nvSpPr>
          <p:spPr bwMode="auto">
            <a:xfrm>
              <a:off x="3743" y="2798"/>
              <a:ext cx="20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  <a:r>
                <a:rPr lang="es-ES" altLang="es-ES_tradnl" sz="1800" i="1" baseline="-25000"/>
                <a:t>j</a:t>
              </a:r>
              <a:endParaRPr lang="es-ES" altLang="es-ES_tradnl" sz="1800" i="1"/>
            </a:p>
          </p:txBody>
        </p:sp>
        <p:sp>
          <p:nvSpPr>
            <p:cNvPr id="58403" name="Text Box 156"/>
            <p:cNvSpPr txBox="1">
              <a:spLocks noChangeArrowheads="1"/>
            </p:cNvSpPr>
            <p:nvPr/>
          </p:nvSpPr>
          <p:spPr bwMode="auto">
            <a:xfrm>
              <a:off x="3216" y="2238"/>
              <a:ext cx="24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S</a:t>
              </a:r>
              <a:r>
                <a:rPr lang="es-ES" altLang="es-ES_tradnl" sz="1800" baseline="-25000"/>
                <a:t>1</a:t>
              </a:r>
              <a:endParaRPr lang="es-ES" altLang="es-ES_tradnl" sz="1800"/>
            </a:p>
          </p:txBody>
        </p:sp>
        <p:sp>
          <p:nvSpPr>
            <p:cNvPr id="58404" name="Text Box 157"/>
            <p:cNvSpPr txBox="1">
              <a:spLocks noChangeArrowheads="1"/>
            </p:cNvSpPr>
            <p:nvPr/>
          </p:nvSpPr>
          <p:spPr bwMode="auto">
            <a:xfrm>
              <a:off x="3228" y="2899"/>
              <a:ext cx="22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S</a:t>
              </a:r>
              <a:r>
                <a:rPr lang="es-ES" altLang="es-ES_tradnl" sz="1800" baseline="-25000"/>
                <a:t>j</a:t>
              </a:r>
              <a:endParaRPr lang="es-ES" altLang="es-ES_tradnl" sz="1800"/>
            </a:p>
          </p:txBody>
        </p:sp>
        <p:sp>
          <p:nvSpPr>
            <p:cNvPr id="58405" name="Text Box 158"/>
            <p:cNvSpPr txBox="1">
              <a:spLocks noChangeArrowheads="1"/>
            </p:cNvSpPr>
            <p:nvPr/>
          </p:nvSpPr>
          <p:spPr bwMode="auto">
            <a:xfrm>
              <a:off x="2404" y="2265"/>
              <a:ext cx="26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O</a:t>
              </a:r>
              <a:r>
                <a:rPr lang="es-ES" altLang="es-ES_tradnl" sz="1800" baseline="-25000"/>
                <a:t>1</a:t>
              </a:r>
              <a:endParaRPr lang="es-ES" altLang="es-ES_tradnl" sz="1800"/>
            </a:p>
          </p:txBody>
        </p:sp>
        <p:sp>
          <p:nvSpPr>
            <p:cNvPr id="58406" name="Text Box 159"/>
            <p:cNvSpPr txBox="1">
              <a:spLocks noChangeArrowheads="1"/>
            </p:cNvSpPr>
            <p:nvPr/>
          </p:nvSpPr>
          <p:spPr bwMode="auto">
            <a:xfrm>
              <a:off x="2394" y="2897"/>
              <a:ext cx="26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O</a:t>
              </a:r>
              <a:r>
                <a:rPr lang="es-ES" altLang="es-ES_tradnl" sz="1800" baseline="-25000"/>
                <a:t>k</a:t>
              </a:r>
              <a:endParaRPr lang="es-ES" altLang="es-ES_tradnl" sz="18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6564" name="Rectangle 72"/>
              <p:cNvSpPr>
                <a:spLocks noChangeArrowheads="1"/>
              </p:cNvSpPr>
              <p:nvPr/>
            </p:nvSpPr>
            <p:spPr bwMode="auto">
              <a:xfrm>
                <a:off x="596900" y="3796825"/>
                <a:ext cx="79613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284163" indent="-284163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60413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  <a:buFontTx/>
                  <a:buChar char="•"/>
                </a:pPr>
                <a:r>
                  <a:rPr lang="es-ES" altLang="es-ES_tradnl" sz="2000" dirty="0"/>
                  <a:t>¿Q</a:t>
                </a:r>
                <a:r>
                  <a:rPr lang="fr-FR" altLang="es-ES_tradnl" sz="2000" dirty="0" err="1"/>
                  <a:t>ué</a:t>
                </a:r>
                <a:r>
                  <a:rPr lang="es-ES" altLang="es-ES_tradnl" sz="2000" dirty="0"/>
                  <a:t> buscamos?</a:t>
                </a:r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r>
                  <a:rPr lang="es-ES" altLang="es-ES_tradnl" sz="1800" dirty="0"/>
                  <a:t>Valores para los pesos </a:t>
                </a:r>
                <a:r>
                  <a:rPr lang="es-ES" altLang="es-ES_tradnl" sz="1800" i="1" dirty="0" err="1"/>
                  <a:t>w</a:t>
                </a:r>
                <a:r>
                  <a:rPr lang="es-ES" altLang="es-ES_tradnl" sz="1800" i="1" baseline="-25000" dirty="0" err="1"/>
                  <a:t>i,k,j</a:t>
                </a:r>
                <a:r>
                  <a:rPr lang="es-ES" altLang="es-ES_tradnl" sz="1800" dirty="0"/>
                  <a:t> que </a:t>
                </a:r>
                <a:r>
                  <a:rPr lang="es-ES" altLang="es-ES_tradnl" sz="1800" b="1" dirty="0">
                    <a:solidFill>
                      <a:srgbClr val="191966"/>
                    </a:solidFill>
                  </a:rPr>
                  <a:t>minimicen</a:t>
                </a:r>
                <a:r>
                  <a:rPr lang="es-ES" altLang="es-ES_tradnl" sz="1800" dirty="0"/>
                  <a:t> la función del error (</a:t>
                </a:r>
                <a:r>
                  <a:rPr lang="es-ES" altLang="es-ES_tradnl" sz="1800" dirty="0" err="1"/>
                  <a:t>cuadratico</a:t>
                </a:r>
                <a:r>
                  <a:rPr lang="es-ES" altLang="es-ES_tradnl" sz="1800" dirty="0"/>
                  <a:t> promedio) de todas las salidas sobre todos los ejemplos de entrenamiento:</a:t>
                </a:r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endParaRPr lang="es-ES" altLang="es-ES_tradnl" sz="1800" dirty="0"/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endParaRPr lang="es-ES" altLang="es-ES_tradnl" sz="1800" dirty="0"/>
              </a:p>
              <a:p>
                <a:pPr marL="474663" lvl="1" indent="0">
                  <a:spcBef>
                    <a:spcPct val="20000"/>
                  </a:spcBef>
                </a:pPr>
                <a:endParaRPr lang="es-ES" altLang="es-ES_tradnl" sz="1800" dirty="0"/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s-ES" altLang="es-ES_tradnl" sz="18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1800" b="0" i="1" smtClean="0">
                            <a:latin typeface="Cambria Math" panose="02040503050406030204" pitchFamily="18" charset="0"/>
                          </a:rPr>
                          <m:t>𝑦𝑑</m:t>
                        </m:r>
                      </m:e>
                      <m:sub>
                        <m:r>
                          <a:rPr lang="es-ES" altLang="es-ES_tradnl" sz="18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  <m:sup>
                        <m:r>
                          <a:rPr lang="es-ES" altLang="es-ES_tradnl" sz="1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p>
                    </m:sSubSup>
                  </m:oMath>
                </a14:m>
                <a:r>
                  <a:rPr lang="es-ES" altLang="es-ES_tradnl" sz="1800" dirty="0"/>
                  <a:t> 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ES" altLang="es-ES_tradnl" sz="18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1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s-ES" altLang="es-ES_tradnl" sz="18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  <m:sup>
                        <m:r>
                          <a:rPr lang="es-ES" altLang="es-ES_tradnl" sz="1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p>
                    </m:sSubSup>
                  </m:oMath>
                </a14:m>
                <a:r>
                  <a:rPr lang="es-ES" altLang="es-ES_tradnl" sz="1800" dirty="0"/>
                  <a:t> son los valores deseado y obtenido para el ejemplo </a:t>
                </a:r>
                <a:r>
                  <a:rPr lang="es-ES" altLang="es-ES_tradnl" sz="1800" i="1" dirty="0"/>
                  <a:t>v</a:t>
                </a:r>
                <a:r>
                  <a:rPr lang="es-ES" altLang="es-ES_tradnl" sz="1800" dirty="0"/>
                  <a:t> en la salida de la neurona </a:t>
                </a:r>
                <a:r>
                  <a:rPr lang="es-ES" altLang="es-ES_tradnl" sz="1800" i="1" dirty="0" err="1"/>
                  <a:t>S</a:t>
                </a:r>
                <a:r>
                  <a:rPr lang="es-ES" altLang="es-ES_tradnl" sz="1800" i="1" baseline="-25000" dirty="0" err="1"/>
                  <a:t>s</a:t>
                </a:r>
                <a:r>
                  <a:rPr lang="es-ES" altLang="es-ES_tradnl" sz="1800" dirty="0"/>
                  <a:t> </a:t>
                </a:r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endParaRPr lang="es-ES" altLang="es-ES_tradnl" sz="1800" dirty="0"/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endParaRPr lang="es-ES" altLang="es-ES_tradnl" sz="1800" dirty="0"/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endParaRPr lang="es-ES" altLang="es-ES_tradnl" sz="1800" dirty="0"/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endParaRPr lang="es-ES" altLang="es-ES_tradnl" sz="1800" dirty="0"/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endParaRPr lang="es-ES" altLang="es-ES_tradnl" sz="1800" dirty="0"/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endParaRPr lang="es-ES" altLang="es-ES_tradnl" sz="1800" dirty="0"/>
              </a:p>
              <a:p>
                <a:pPr lvl="1">
                  <a:spcBef>
                    <a:spcPct val="20000"/>
                  </a:spcBef>
                </a:pPr>
                <a:endParaRPr lang="es-ES" altLang="es-ES_tradnl" sz="1800" i="1" dirty="0"/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endParaRPr lang="es-ES" altLang="es-ES_tradnl" sz="1800" dirty="0"/>
              </a:p>
            </p:txBody>
          </p:sp>
        </mc:Choice>
        <mc:Fallback xmlns="">
          <p:sp>
            <p:nvSpPr>
              <p:cNvPr id="66564" name="Rectangle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6900" y="3796825"/>
                <a:ext cx="7961313" cy="457200"/>
              </a:xfrm>
              <a:prstGeom prst="rect">
                <a:avLst/>
              </a:prstGeom>
              <a:blipFill>
                <a:blip r:embed="rId3"/>
                <a:stretch>
                  <a:fillRect l="-478" t="-5405" b="-47297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ángulo 39">
                <a:extLst>
                  <a:ext uri="{FF2B5EF4-FFF2-40B4-BE49-F238E27FC236}">
                    <a16:creationId xmlns:a16="http://schemas.microsoft.com/office/drawing/2014/main" id="{E73FE3DD-6D40-6B46-A0C0-AA4DE602A7D6}"/>
                  </a:ext>
                </a:extLst>
              </p:cNvPr>
              <p:cNvSpPr/>
              <p:nvPr/>
            </p:nvSpPr>
            <p:spPr>
              <a:xfrm>
                <a:off x="892776" y="4777899"/>
                <a:ext cx="7670972" cy="939112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𝐸𝑅𝑅</m:t>
                      </m:r>
                      <m:r>
                        <a:rPr lang="es-ES" altLang="es-ES_tradnl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s-ES" altLang="es-ES_tradnl" sz="1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p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sup>
                          </m:sSup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</m:e>
                      </m:nary>
                      <m:nary>
                        <m:naryPr>
                          <m:chr m:val="∑"/>
                          <m:ctrl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nary>
                            <m:naryPr>
                              <m:chr m:val="∑"/>
                              <m:ctrlPr>
                                <a:rPr lang="es-ES" altLang="es-ES_tradnl" sz="1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es-ES" altLang="es-ES_tradnl" sz="1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sSup>
                                <m:sSupPr>
                                  <m:ctrlPr>
                                    <a:rPr lang="es-ES" altLang="es-ES_tradnl" sz="1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sSubSup>
                                    <m:sSubSupPr>
                                      <m:ctrlPr>
                                        <a:rPr lang="es-ES" altLang="es-ES_tradnl" sz="180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s-ES" altLang="es-ES_tradnl" sz="18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es-ES" altLang="es-ES_tradnl" sz="18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𝑠</m:t>
                                      </m:r>
                                    </m:sub>
                                    <m:sup>
                                      <m:r>
                                        <a:rPr lang="es-ES" altLang="es-ES_tradnl" sz="18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𝑣</m:t>
                                      </m:r>
                                    </m:sup>
                                  </m:sSubSup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)</m:t>
                                  </m:r>
                                  <m:r>
                                    <a:rPr lang="es-ES" altLang="es-ES_tradnl" sz="1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  <m:sup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</m:e>
                      </m:nary>
                      <m:nary>
                        <m:naryPr>
                          <m:chr m:val="∑"/>
                          <m:ctrl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nary>
                            <m:naryPr>
                              <m:chr m:val="∑"/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sSup>
                                <m:sSupPr>
                                  <m:ctrlPr>
                                    <a:rPr lang="es-ES" altLang="es-ES_tradnl" sz="1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s-ES" altLang="es-ES_tradnl" sz="180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Sup>
                                        <m:sSubSupPr>
                                          <m:ctrlPr>
                                            <a:rPr lang="es-ES" altLang="es-ES_tradnl" sz="180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s-ES" altLang="es-ES_tradnl" sz="18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𝑦𝑑</m:t>
                                          </m:r>
                                        </m:e>
                                        <m:sub>
                                          <m:r>
                                            <a:rPr lang="es-ES" altLang="es-ES_tradnl" sz="18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𝑠</m:t>
                                          </m:r>
                                        </m:sub>
                                        <m:sup>
                                          <m:r>
                                            <a:rPr lang="es-ES" altLang="es-ES_tradnl" sz="18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p>
                                      </m:sSubSup>
                                      <m:r>
                                        <a:rPr lang="es-ES" altLang="es-ES_tradnl" sz="18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Sup>
                                        <m:sSubSupPr>
                                          <m:ctrlPr>
                                            <a:rPr lang="es-ES" altLang="es-ES_tradnl" sz="18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s-ES" altLang="es-ES_tradnl" sz="18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  <m:sub>
                                          <m:r>
                                            <a:rPr lang="es-ES" altLang="es-ES_tradnl" sz="18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𝑠</m:t>
                                          </m:r>
                                        </m:sub>
                                        <m:sup>
                                          <m:r>
                                            <a:rPr lang="es-ES" altLang="es-ES_tradnl" sz="18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p>
                                      </m:sSubSup>
                                    </m:e>
                                  </m:d>
                                </m:e>
                                <m:sup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nary>
                    </m:oMath>
                  </m:oMathPara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0" name="Rectángulo 39">
                <a:extLst>
                  <a:ext uri="{FF2B5EF4-FFF2-40B4-BE49-F238E27FC236}">
                    <a16:creationId xmlns:a16="http://schemas.microsoft.com/office/drawing/2014/main" id="{E73FE3DD-6D40-6B46-A0C0-AA4DE602A7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2776" y="4777899"/>
                <a:ext cx="7670972" cy="939112"/>
              </a:xfrm>
              <a:prstGeom prst="rect">
                <a:avLst/>
              </a:prstGeom>
              <a:blipFill>
                <a:blip r:embed="rId4"/>
                <a:stretch>
                  <a:fillRect t="-86667" b="-13200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64740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>
                <a:ea typeface="MS PGothic" charset="-128"/>
              </a:rPr>
              <a:t>Minimización por descenso del gradiente</a:t>
            </a:r>
            <a:endParaRPr lang="es-ES" altLang="es-ES_tradnl">
              <a:ea typeface="MS PGothic" charset="-128"/>
            </a:endParaRPr>
          </a:p>
        </p:txBody>
      </p:sp>
      <p:pic>
        <p:nvPicPr>
          <p:cNvPr id="60418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3" y="900113"/>
            <a:ext cx="3606800" cy="371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0419" name="Rectangle 72"/>
              <p:cNvSpPr>
                <a:spLocks noChangeArrowheads="1"/>
              </p:cNvSpPr>
              <p:nvPr/>
            </p:nvSpPr>
            <p:spPr bwMode="auto">
              <a:xfrm>
                <a:off x="3740933" y="935038"/>
                <a:ext cx="5305264" cy="2682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sz="2000" dirty="0"/>
                  <a:t>Método iterativo para encontrar el mínimo de una función. Ejemplo f(w</a:t>
                </a:r>
                <a:r>
                  <a:rPr lang="es-ES" altLang="es-ES_tradnl" sz="2000" baseline="-25000" dirty="0"/>
                  <a:t>1</a:t>
                </a:r>
                <a:r>
                  <a:rPr lang="es-ES" altLang="es-ES_tradnl" sz="2000" dirty="0"/>
                  <a:t>,…,</a:t>
                </a:r>
                <a:r>
                  <a:rPr lang="es-ES" altLang="es-ES_tradnl" sz="2000" dirty="0" err="1"/>
                  <a:t>w</a:t>
                </a:r>
                <a:r>
                  <a:rPr lang="es-ES" altLang="es-ES_tradnl" sz="2000" baseline="-25000" dirty="0" err="1"/>
                  <a:t>n</a:t>
                </a:r>
                <a:r>
                  <a:rPr lang="es-ES" altLang="es-ES_tradnl" sz="2000" dirty="0"/>
                  <a:t>):</a:t>
                </a:r>
              </a:p>
              <a:p>
                <a:pPr>
                  <a:spcBef>
                    <a:spcPts val="1500"/>
                  </a:spcBef>
                  <a:buFont typeface="Arial" charset="0"/>
                  <a:buAutoNum type="arabicPeriod"/>
                </a:pPr>
                <a:r>
                  <a:rPr lang="es-ES" altLang="es-ES_tradnl" sz="2000" dirty="0"/>
                  <a:t>Seleccionar valores aleatorios de los parámetros (w</a:t>
                </a:r>
                <a:r>
                  <a:rPr lang="es-ES" altLang="es-ES_tradnl" sz="2000" baseline="-25000" dirty="0"/>
                  <a:t>1</a:t>
                </a:r>
                <a:r>
                  <a:rPr lang="es-ES" altLang="es-ES_tradnl" sz="2000" dirty="0"/>
                  <a:t>,…,</a:t>
                </a:r>
                <a:r>
                  <a:rPr lang="es-ES" altLang="es-ES_tradnl" sz="2000" dirty="0" err="1"/>
                  <a:t>w</a:t>
                </a:r>
                <a:r>
                  <a:rPr lang="es-ES" altLang="es-ES_tradnl" sz="2000" baseline="-25000" dirty="0" err="1"/>
                  <a:t>n</a:t>
                </a:r>
                <a:r>
                  <a:rPr lang="es-ES" altLang="es-ES_tradnl" sz="2000" dirty="0"/>
                  <a:t>)</a:t>
                </a:r>
              </a:p>
              <a:p>
                <a:pPr>
                  <a:spcBef>
                    <a:spcPts val="1500"/>
                  </a:spcBef>
                  <a:buFont typeface="Arial" charset="0"/>
                  <a:buAutoNum type="arabicPeriod"/>
                </a:pPr>
                <a:r>
                  <a:rPr lang="es-ES" altLang="es-ES_tradnl" sz="2000" dirty="0"/>
                  <a:t>Calcular el gradiente: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s-ES" altLang="es-ES_tradnl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∇</m:t>
                    </m:r>
                    <m:r>
                      <a:rPr lang="es-ES" altLang="es-ES_tradnl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s-ES" altLang="es-ES_tradnl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𝑊</m:t>
                        </m:r>
                      </m:e>
                    </m:d>
                    <m:r>
                      <a:rPr lang="es-ES" altLang="es-ES_tradnl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s-ES" altLang="es-ES_tradnl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s-ES" altLang="es-ES_tradnl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s-ES" altLang="es-ES_tradnl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ES" altLang="es-ES_tradnl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</m:num>
                          <m:den>
                            <m:r>
                              <a:rPr lang="es-ES" altLang="es-ES_tradnl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sSub>
                              <m:sSubPr>
                                <m:ctrlPr>
                                  <a:rPr lang="es-ES" altLang="es-ES_tradnl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s-ES" altLang="es-ES_tradnl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  <m:r>
                          <a:rPr lang="es-ES" altLang="es-ES_tradnl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,…,</m:t>
                        </m:r>
                        <m:f>
                          <m:fPr>
                            <m:ctrlPr>
                              <a:rPr lang="es-ES" altLang="es-ES_tradnl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s-ES" altLang="es-ES_tradnl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ES" altLang="es-ES_tradnl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</m:num>
                          <m:den>
                            <m:r>
                              <a:rPr lang="es-ES" altLang="es-ES_tradnl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sSub>
                              <m:sSubPr>
                                <m:ctrlPr>
                                  <a:rPr lang="es-ES" altLang="es-ES_tradnl" sz="16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s-ES" altLang="es-ES_tradnl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den>
                        </m:f>
                        <m:r>
                          <a:rPr lang="es-ES" altLang="es-ES_tradnl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endParaRPr lang="es-ES" altLang="es-ES_tradnl" sz="1600" dirty="0"/>
              </a:p>
              <a:p>
                <a:pPr>
                  <a:spcBef>
                    <a:spcPts val="1500"/>
                  </a:spcBef>
                  <a:buFont typeface="Arial" charset="0"/>
                  <a:buAutoNum type="arabicPeriod"/>
                </a:pPr>
                <a:r>
                  <a:rPr lang="es-ES" altLang="es-ES_tradnl" sz="2000" dirty="0"/>
                  <a:t>Actualiza los valores de las variables para la siguiente iteración con la siguiente fórmula:</a:t>
                </a:r>
              </a:p>
              <a:p>
                <a:pPr>
                  <a:spcBef>
                    <a:spcPts val="1500"/>
                  </a:spcBef>
                </a:pPr>
                <a14:m>
                  <m:oMath xmlns:m="http://schemas.openxmlformats.org/officeDocument/2006/math">
                    <m:r>
                      <a:rPr lang="es-ES" altLang="es-ES_tradnl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𝑊</m:t>
                    </m:r>
                    <m:d>
                      <m:dPr>
                        <m:ctrlPr>
                          <a:rPr lang="es-ES" altLang="es-ES_tradnl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s-ES" altLang="es-ES_tradnl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s-ES" altLang="es-ES_tradnl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s-ES" altLang="es-ES_tradnl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𝑊</m:t>
                    </m:r>
                    <m:d>
                      <m:dPr>
                        <m:ctrlPr>
                          <a:rPr lang="es-ES" altLang="es-ES_tradnl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s-ES" altLang="es-ES_tradnl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s-ES" altLang="es-ES_tradnl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s-ES" altLang="es-ES_tradnl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ES" altLang="es-ES_tradnl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∇</m:t>
                    </m:r>
                    <m:r>
                      <a:rPr lang="es-ES" altLang="es-ES_tradnl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s-ES" altLang="es-ES_tradnl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𝑊</m:t>
                        </m:r>
                        <m:r>
                          <a:rPr lang="es-ES" altLang="es-ES_tradnl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s-ES" altLang="es-ES_tradnl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s-ES" altLang="es-ES_tradnl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</m:d>
                  </m:oMath>
                </a14:m>
                <a:r>
                  <a:rPr lang="es-ES" altLang="es-ES_tradnl" sz="1400" dirty="0">
                    <a:latin typeface="+mn-lt"/>
                  </a:rPr>
                  <a:t>=</a:t>
                </a:r>
                <a:r>
                  <a:rPr lang="es-ES" altLang="es-ES_tradnl" sz="1400" dirty="0">
                    <a:latin typeface="+mn-lt"/>
                    <a:ea typeface="Cambria Math" panose="02040503050406030204" pitchFamily="18" charset="0"/>
                  </a:rPr>
                  <a:t> W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s-ES" altLang="es-ES_tradnl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s-ES" altLang="es-ES_tradnl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s-ES" altLang="es-ES_tradnl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d>
                      <m:dPr>
                        <m:ctrlPr>
                          <a:rPr lang="es-ES" altLang="es-ES_tradnl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s-ES" altLang="es-ES_tradnl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s-ES" altLang="es-ES_tradnl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ES" altLang="es-ES_tradnl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s-ES" altLang="es-ES_tradnl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s-ES" altLang="es-ES_tradnl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s-ES" altLang="es-ES_tradnl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s-ES" altLang="es-ES_tradnl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ES" altLang="es-ES_tradnl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))</m:t>
                            </m:r>
                          </m:num>
                          <m:den>
                            <m:r>
                              <a:rPr lang="es-ES" altLang="es-ES_tradnl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sSub>
                              <m:sSubPr>
                                <m:ctrlPr>
                                  <a:rPr lang="es-ES" altLang="es-ES_tradnl" sz="1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1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s-ES" altLang="es-ES_tradnl" sz="1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  <m:r>
                          <a:rPr lang="es-ES" altLang="es-ES_tradnl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,…,</m:t>
                        </m:r>
                        <m:f>
                          <m:fPr>
                            <m:ctrlPr>
                              <a:rPr lang="es-ES" altLang="es-ES_tradnl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s-ES" altLang="es-ES_tradnl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ES" altLang="es-ES_tradnl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s-ES" altLang="es-ES_tradnl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s-ES" altLang="es-ES_tradnl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s-ES" altLang="es-ES_tradnl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s-ES" altLang="es-ES_tradnl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ES" altLang="es-ES_tradnl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))</m:t>
                            </m:r>
                          </m:num>
                          <m:den>
                            <m:r>
                              <a:rPr lang="es-ES" altLang="es-ES_tradnl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sSub>
                              <m:sSubPr>
                                <m:ctrlPr>
                                  <a:rPr lang="es-ES" altLang="es-ES_tradnl" sz="1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1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s-ES" altLang="es-ES_tradnl" sz="1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den>
                        </m:f>
                        <m:r>
                          <a:rPr lang="es-ES" altLang="es-ES_tradnl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s-ES" altLang="es-ES_tradnl" sz="1600" baseline="30000" dirty="0"/>
                  <a:t>T</a:t>
                </a:r>
                <a:endParaRPr lang="es-ES" altLang="es-ES_tradnl" sz="1600" dirty="0"/>
              </a:p>
              <a:p>
                <a:pPr lvl="1">
                  <a:spcBef>
                    <a:spcPts val="1500"/>
                  </a:spcBef>
                </a:pPr>
                <a:r>
                  <a:rPr lang="es-ES" altLang="es-ES_tradnl" sz="2000" dirty="0"/>
                  <a:t>Es decir, para cada </a:t>
                </a:r>
                <a:r>
                  <a:rPr lang="es-ES" altLang="es-ES_tradnl" sz="2000" dirty="0" err="1"/>
                  <a:t>w</a:t>
                </a:r>
                <a:r>
                  <a:rPr lang="es-ES" altLang="es-ES_tradnl" sz="2000" baseline="-25000" dirty="0" err="1"/>
                  <a:t>i</a:t>
                </a:r>
                <a:r>
                  <a:rPr lang="es-ES" altLang="es-ES_tradnl" sz="2000" dirty="0"/>
                  <a:t>:</a:t>
                </a:r>
              </a:p>
              <a:p>
                <a:pPr lvl="1">
                  <a:spcBef>
                    <a:spcPts val="15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r>
                        <a:rPr lang="es-ES" altLang="es-ES_tradnl" sz="1600" i="1" baseline="-250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𝑖</m:t>
                      </m:r>
                      <m:d>
                        <m:dPr>
                          <m:ctrlP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s-ES" altLang="es-ES_tradnl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altLang="es-ES_tradnl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r>
                        <a:rPr lang="es-ES" altLang="es-ES_tradnl" sz="1600" i="1" baseline="-2500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𝑖</m:t>
                      </m:r>
                      <m:d>
                        <m:dPr>
                          <m:ctrlP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s-ES" altLang="es-ES_tradnl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s-ES" altLang="es-ES_tradnl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f>
                        <m:fPr>
                          <m:ctrlP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16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  <m: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))</m:t>
                          </m:r>
                        </m:num>
                        <m:den>
                          <m:r>
                            <a:rPr lang="es-ES" altLang="es-ES_tradnl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s-ES" altLang="es-ES_tradnl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s-ES" altLang="es-ES_tradnl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ES" altLang="es-ES_tradnl" sz="1600" dirty="0"/>
              </a:p>
              <a:p>
                <a:pPr marL="457200" indent="-457200">
                  <a:spcBef>
                    <a:spcPts val="1500"/>
                  </a:spcBef>
                  <a:buFont typeface="+mj-lt"/>
                  <a:buAutoNum type="arabicPeriod" startAt="4"/>
                </a:pPr>
                <a:r>
                  <a:rPr lang="es-ES" altLang="es-ES_tradnl" sz="2000" dirty="0"/>
                  <a:t>Repetir el proceso hasta que convergen los valores</a:t>
                </a:r>
              </a:p>
            </p:txBody>
          </p:sp>
        </mc:Choice>
        <mc:Fallback xmlns="">
          <p:sp>
            <p:nvSpPr>
              <p:cNvPr id="60419" name="Rectangle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40933" y="935038"/>
                <a:ext cx="5305264" cy="2682875"/>
              </a:xfrm>
              <a:prstGeom prst="rect">
                <a:avLst/>
              </a:prstGeom>
              <a:blipFill>
                <a:blip r:embed="rId4"/>
                <a:stretch>
                  <a:fillRect l="-1196" t="-943" r="-1435" b="-9811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423" name="Elipse 2"/>
          <p:cNvSpPr>
            <a:spLocks noChangeArrowheads="1"/>
          </p:cNvSpPr>
          <p:nvPr/>
        </p:nvSpPr>
        <p:spPr bwMode="auto">
          <a:xfrm flipV="1">
            <a:off x="1892300" y="1855788"/>
            <a:ext cx="61913" cy="873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0424" name="Elipse 9"/>
          <p:cNvSpPr>
            <a:spLocks noChangeArrowheads="1"/>
          </p:cNvSpPr>
          <p:nvPr/>
        </p:nvSpPr>
        <p:spPr bwMode="auto">
          <a:xfrm flipV="1">
            <a:off x="1833563" y="2381250"/>
            <a:ext cx="61912" cy="873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0425" name="Elipse 10"/>
          <p:cNvSpPr>
            <a:spLocks noChangeArrowheads="1"/>
          </p:cNvSpPr>
          <p:nvPr/>
        </p:nvSpPr>
        <p:spPr bwMode="auto">
          <a:xfrm flipV="1">
            <a:off x="1781175" y="2652713"/>
            <a:ext cx="61913" cy="873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0426" name="CuadroTexto 3"/>
          <p:cNvSpPr txBox="1">
            <a:spLocks noChangeArrowheads="1"/>
          </p:cNvSpPr>
          <p:nvPr/>
        </p:nvSpPr>
        <p:spPr bwMode="auto">
          <a:xfrm>
            <a:off x="1955800" y="1643063"/>
            <a:ext cx="7889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s-ES" altLang="es-ES_tradnl" sz="1600" i="1" dirty="0"/>
              <a:t>f(X(t))</a:t>
            </a:r>
          </a:p>
        </p:txBody>
      </p:sp>
      <p:sp>
        <p:nvSpPr>
          <p:cNvPr id="60427" name="CuadroTexto 13"/>
          <p:cNvSpPr txBox="1">
            <a:spLocks noChangeArrowheads="1"/>
          </p:cNvSpPr>
          <p:nvPr/>
        </p:nvSpPr>
        <p:spPr bwMode="auto">
          <a:xfrm>
            <a:off x="1955800" y="2138363"/>
            <a:ext cx="10302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s-ES" altLang="es-ES_tradnl" sz="1600" i="1"/>
              <a:t>f(X(t+1))</a:t>
            </a:r>
          </a:p>
        </p:txBody>
      </p:sp>
      <p:sp>
        <p:nvSpPr>
          <p:cNvPr id="60428" name="CuadroTexto 14"/>
          <p:cNvSpPr txBox="1">
            <a:spLocks noChangeArrowheads="1"/>
          </p:cNvSpPr>
          <p:nvPr/>
        </p:nvSpPr>
        <p:spPr bwMode="auto">
          <a:xfrm>
            <a:off x="901700" y="2482850"/>
            <a:ext cx="10287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s-ES" altLang="es-ES_tradnl" sz="1600" i="1"/>
              <a:t>f(X(t+2))</a:t>
            </a:r>
          </a:p>
        </p:txBody>
      </p:sp>
      <p:sp>
        <p:nvSpPr>
          <p:cNvPr id="60429" name="Rectangle 72"/>
          <p:cNvSpPr>
            <a:spLocks noChangeArrowheads="1"/>
          </p:cNvSpPr>
          <p:nvPr/>
        </p:nvSpPr>
        <p:spPr bwMode="auto">
          <a:xfrm>
            <a:off x="0" y="4619625"/>
            <a:ext cx="3784600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endParaRPr lang="es-ES" altLang="es-ES_tradnl" sz="2000"/>
          </a:p>
        </p:txBody>
      </p:sp>
      <p:sp>
        <p:nvSpPr>
          <p:cNvPr id="60430" name="CuadroTexto 16"/>
          <p:cNvSpPr txBox="1">
            <a:spLocks noChangeArrowheads="1"/>
          </p:cNvSpPr>
          <p:nvPr/>
        </p:nvSpPr>
        <p:spPr bwMode="auto">
          <a:xfrm>
            <a:off x="34925" y="4370388"/>
            <a:ext cx="39592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s-ES" altLang="es-ES_tradnl" sz="1800" dirty="0"/>
              <a:t>Las variables se </a:t>
            </a:r>
            <a:r>
              <a:rPr lang="es-ES" altLang="en-GB" sz="1800" dirty="0"/>
              <a:t>“</a:t>
            </a:r>
            <a:r>
              <a:rPr lang="es-ES" altLang="es-ES_tradnl" sz="1800" dirty="0"/>
              <a:t>mueven</a:t>
            </a:r>
            <a:r>
              <a:rPr lang="es-ES" altLang="en-GB" sz="1800" dirty="0"/>
              <a:t>”</a:t>
            </a:r>
            <a:r>
              <a:rPr lang="es-ES" altLang="es-ES_tradnl" sz="1800" dirty="0"/>
              <a:t> </a:t>
            </a:r>
          </a:p>
          <a:p>
            <a:pPr eaLnBrk="1" hangingPunct="1"/>
            <a:r>
              <a:rPr lang="es-ES" altLang="es-ES_tradnl" sz="1800" dirty="0"/>
              <a:t>iterativamente en la dirección </a:t>
            </a:r>
          </a:p>
          <a:p>
            <a:pPr eaLnBrk="1" hangingPunct="1"/>
            <a:r>
              <a:rPr lang="es-ES" altLang="es-ES_tradnl" sz="1800" dirty="0"/>
              <a:t>opuesta a la pendiente de la </a:t>
            </a:r>
          </a:p>
          <a:p>
            <a:pPr eaLnBrk="1" hangingPunct="1"/>
            <a:r>
              <a:rPr lang="es-ES" altLang="es-ES_tradnl" sz="1800" dirty="0"/>
              <a:t>función objetiva.</a:t>
            </a:r>
          </a:p>
          <a:p>
            <a:pPr eaLnBrk="1" hangingPunct="1"/>
            <a:endParaRPr lang="es-ES_tradnl" altLang="es-ES_tradnl" sz="1800" dirty="0"/>
          </a:p>
          <a:p>
            <a:pPr eaLnBrk="1" hangingPunct="1"/>
            <a:r>
              <a:rPr lang="el-GR" altLang="es-ES_tradnl" sz="1800" dirty="0"/>
              <a:t>α</a:t>
            </a:r>
            <a:r>
              <a:rPr lang="es-ES" altLang="es-ES_tradnl" sz="1800" dirty="0"/>
              <a:t> – marca la velocidad de acercamiento </a:t>
            </a:r>
          </a:p>
        </p:txBody>
      </p:sp>
      <p:sp>
        <p:nvSpPr>
          <p:cNvPr id="60431" name="CuadroTexto 22"/>
          <p:cNvSpPr txBox="1">
            <a:spLocks noChangeArrowheads="1"/>
          </p:cNvSpPr>
          <p:nvPr/>
        </p:nvSpPr>
        <p:spPr bwMode="auto">
          <a:xfrm>
            <a:off x="236538" y="1177925"/>
            <a:ext cx="1328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s-ES" altLang="es-ES_tradnl"/>
              <a:t>gradiente </a:t>
            </a:r>
          </a:p>
        </p:txBody>
      </p:sp>
      <p:cxnSp>
        <p:nvCxnSpPr>
          <p:cNvPr id="60432" name="Conector recto de flecha 19"/>
          <p:cNvCxnSpPr>
            <a:cxnSpLocks noChangeShapeType="1"/>
            <a:stCxn id="60423" idx="0"/>
            <a:endCxn id="60424" idx="5"/>
          </p:cNvCxnSpPr>
          <p:nvPr/>
        </p:nvCxnSpPr>
        <p:spPr bwMode="auto">
          <a:xfrm flipH="1">
            <a:off x="1885950" y="1943100"/>
            <a:ext cx="38100" cy="45085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433" name="Conector recto de flecha 28"/>
          <p:cNvCxnSpPr>
            <a:cxnSpLocks noChangeShapeType="1"/>
            <a:stCxn id="60424" idx="0"/>
          </p:cNvCxnSpPr>
          <p:nvPr/>
        </p:nvCxnSpPr>
        <p:spPr bwMode="auto">
          <a:xfrm flipH="1">
            <a:off x="1833563" y="2468563"/>
            <a:ext cx="30162" cy="18415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434" name="Conector recto 33"/>
          <p:cNvCxnSpPr>
            <a:cxnSpLocks noChangeShapeType="1"/>
          </p:cNvCxnSpPr>
          <p:nvPr/>
        </p:nvCxnSpPr>
        <p:spPr bwMode="auto">
          <a:xfrm>
            <a:off x="1008063" y="1643063"/>
            <a:ext cx="755650" cy="452437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599925557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Minimización por descenso del gradiente</a:t>
            </a:r>
            <a:br>
              <a:rPr lang="es-ES_tradnl" altLang="es-ES_tradnl" dirty="0">
                <a:solidFill>
                  <a:schemeClr val="tx1"/>
                </a:solidFill>
                <a:ea typeface="MS PGothic" charset="-128"/>
              </a:rPr>
            </a:b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(un parámetro)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60429" name="Rectangle 72"/>
          <p:cNvSpPr>
            <a:spLocks noChangeArrowheads="1"/>
          </p:cNvSpPr>
          <p:nvPr/>
        </p:nvSpPr>
        <p:spPr bwMode="auto">
          <a:xfrm>
            <a:off x="0" y="4619625"/>
            <a:ext cx="3784600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endParaRPr lang="es-ES" altLang="es-ES_tradnl" sz="2000"/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8A2A2E59-CAF6-7342-84F4-4170015EEBEB}"/>
              </a:ext>
            </a:extLst>
          </p:cNvPr>
          <p:cNvCxnSpPr>
            <a:cxnSpLocks/>
          </p:cNvCxnSpPr>
          <p:nvPr/>
        </p:nvCxnSpPr>
        <p:spPr bwMode="auto">
          <a:xfrm flipV="1">
            <a:off x="926757" y="1231900"/>
            <a:ext cx="0" cy="2578238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280ECB79-82A9-004E-82E8-CDF5C78130DC}"/>
              </a:ext>
            </a:extLst>
          </p:cNvPr>
          <p:cNvCxnSpPr>
            <a:cxnSpLocks/>
          </p:cNvCxnSpPr>
          <p:nvPr/>
        </p:nvCxnSpPr>
        <p:spPr bwMode="auto">
          <a:xfrm>
            <a:off x="914400" y="3822493"/>
            <a:ext cx="6559062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69CD37C-2D03-3041-B0D7-AF7E5B022B71}"/>
              </a:ext>
            </a:extLst>
          </p:cNvPr>
          <p:cNvSpPr txBox="1"/>
          <p:nvPr/>
        </p:nvSpPr>
        <p:spPr>
          <a:xfrm>
            <a:off x="349810" y="871779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Error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ABDD596D-AE84-DB42-B82A-B7E9414BA89C}"/>
              </a:ext>
            </a:extLst>
          </p:cNvPr>
          <p:cNvSpPr txBox="1"/>
          <p:nvPr/>
        </p:nvSpPr>
        <p:spPr>
          <a:xfrm>
            <a:off x="7297773" y="3824981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w</a:t>
            </a:r>
          </a:p>
        </p:txBody>
      </p:sp>
      <p:sp>
        <p:nvSpPr>
          <p:cNvPr id="18" name="Forma libre 17">
            <a:extLst>
              <a:ext uri="{FF2B5EF4-FFF2-40B4-BE49-F238E27FC236}">
                <a16:creationId xmlns:a16="http://schemas.microsoft.com/office/drawing/2014/main" id="{7A8A59D4-E809-9E4A-BAA8-4274DD2DD74F}"/>
              </a:ext>
            </a:extLst>
          </p:cNvPr>
          <p:cNvSpPr/>
          <p:nvPr/>
        </p:nvSpPr>
        <p:spPr bwMode="auto">
          <a:xfrm>
            <a:off x="1322773" y="1599117"/>
            <a:ext cx="5486400" cy="1772667"/>
          </a:xfrm>
          <a:custGeom>
            <a:avLst/>
            <a:gdLst>
              <a:gd name="connsiteX0" fmla="*/ 0 w 5486400"/>
              <a:gd name="connsiteY0" fmla="*/ 0 h 1772667"/>
              <a:gd name="connsiteX1" fmla="*/ 639192 w 5486400"/>
              <a:gd name="connsiteY1" fmla="*/ 852256 h 1772667"/>
              <a:gd name="connsiteX2" fmla="*/ 1819922 w 5486400"/>
              <a:gd name="connsiteY2" fmla="*/ 1482571 h 1772667"/>
              <a:gd name="connsiteX3" fmla="*/ 2672178 w 5486400"/>
              <a:gd name="connsiteY3" fmla="*/ 870012 h 1772667"/>
              <a:gd name="connsiteX4" fmla="*/ 3320248 w 5486400"/>
              <a:gd name="connsiteY4" fmla="*/ 585926 h 1772667"/>
              <a:gd name="connsiteX5" fmla="*/ 4012707 w 5486400"/>
              <a:gd name="connsiteY5" fmla="*/ 1154097 h 1772667"/>
              <a:gd name="connsiteX6" fmla="*/ 4758431 w 5486400"/>
              <a:gd name="connsiteY6" fmla="*/ 1766656 h 1772667"/>
              <a:gd name="connsiteX7" fmla="*/ 5486400 w 5486400"/>
              <a:gd name="connsiteY7" fmla="*/ 763480 h 177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6400" h="1772667">
                <a:moveTo>
                  <a:pt x="0" y="0"/>
                </a:moveTo>
                <a:cubicBezTo>
                  <a:pt x="167936" y="302580"/>
                  <a:pt x="335872" y="605161"/>
                  <a:pt x="639192" y="852256"/>
                </a:cubicBezTo>
                <a:cubicBezTo>
                  <a:pt x="942512" y="1099351"/>
                  <a:pt x="1481091" y="1479612"/>
                  <a:pt x="1819922" y="1482571"/>
                </a:cubicBezTo>
                <a:cubicBezTo>
                  <a:pt x="2158753" y="1485530"/>
                  <a:pt x="2422124" y="1019453"/>
                  <a:pt x="2672178" y="870012"/>
                </a:cubicBezTo>
                <a:cubicBezTo>
                  <a:pt x="2922232" y="720571"/>
                  <a:pt x="3096827" y="538579"/>
                  <a:pt x="3320248" y="585926"/>
                </a:cubicBezTo>
                <a:cubicBezTo>
                  <a:pt x="3543669" y="633273"/>
                  <a:pt x="4012707" y="1154097"/>
                  <a:pt x="4012707" y="1154097"/>
                </a:cubicBezTo>
                <a:cubicBezTo>
                  <a:pt x="4252404" y="1350885"/>
                  <a:pt x="4512816" y="1831759"/>
                  <a:pt x="4758431" y="1766656"/>
                </a:cubicBezTo>
                <a:cubicBezTo>
                  <a:pt x="5004046" y="1701553"/>
                  <a:pt x="5245223" y="1232516"/>
                  <a:pt x="5486400" y="763480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680F741-E9B1-2442-89FE-B62B6B864830}"/>
              </a:ext>
            </a:extLst>
          </p:cNvPr>
          <p:cNvGrpSpPr/>
          <p:nvPr/>
        </p:nvGrpSpPr>
        <p:grpSpPr>
          <a:xfrm>
            <a:off x="1451179" y="2105980"/>
            <a:ext cx="569387" cy="2072938"/>
            <a:chOff x="1451179" y="2105980"/>
            <a:chExt cx="569387" cy="2072938"/>
          </a:xfrm>
        </p:grpSpPr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A8B81AF9-EE4E-A544-9DE9-CB7759F78CC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626868" y="2105980"/>
              <a:ext cx="0" cy="171596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9" name="CuadroTexto 38">
              <a:extLst>
                <a:ext uri="{FF2B5EF4-FFF2-40B4-BE49-F238E27FC236}">
                  <a16:creationId xmlns:a16="http://schemas.microsoft.com/office/drawing/2014/main" id="{AF1EF2A5-479B-AB45-B3ED-7CFB4673752D}"/>
                </a:ext>
              </a:extLst>
            </p:cNvPr>
            <p:cNvSpPr txBox="1"/>
            <p:nvPr/>
          </p:nvSpPr>
          <p:spPr>
            <a:xfrm>
              <a:off x="1451179" y="3809586"/>
              <a:ext cx="569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w(t)</a:t>
              </a:r>
              <a:endParaRPr lang="es-ES" sz="1800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4AB4B5BE-32E6-C040-896B-1333422C5AB2}"/>
              </a:ext>
            </a:extLst>
          </p:cNvPr>
          <p:cNvGrpSpPr/>
          <p:nvPr/>
        </p:nvGrpSpPr>
        <p:grpSpPr>
          <a:xfrm>
            <a:off x="1183073" y="1187869"/>
            <a:ext cx="4087075" cy="1598270"/>
            <a:chOff x="1183073" y="1187869"/>
            <a:chExt cx="4087075" cy="1598270"/>
          </a:xfrm>
        </p:grpSpPr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DB4260C0-CF19-1C4C-98CF-4619E15C221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83073" y="1570669"/>
              <a:ext cx="965966" cy="121547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Rectángulo 25">
                  <a:extLst>
                    <a:ext uri="{FF2B5EF4-FFF2-40B4-BE49-F238E27FC236}">
                      <a16:creationId xmlns:a16="http://schemas.microsoft.com/office/drawing/2014/main" id="{70E3DCC4-93CB-194F-AF59-BF4EC1430D7F}"/>
                    </a:ext>
                  </a:extLst>
                </p:cNvPr>
                <p:cNvSpPr/>
                <p:nvPr/>
              </p:nvSpPr>
              <p:spPr>
                <a:xfrm>
                  <a:off x="1892300" y="1187869"/>
                  <a:ext cx="3377848" cy="105381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s-ES" altLang="es-ES_tradnl" sz="1600" dirty="0">
                      <a:solidFill>
                        <a:srgbClr val="FF0000"/>
                      </a:solidFill>
                      <a:ea typeface="Cambria Math" panose="02040503050406030204" pitchFamily="18" charset="0"/>
                    </a:rPr>
                    <a:t>Gradiente: </a:t>
                  </a:r>
                </a:p>
                <a:p>
                  <a:r>
                    <a:rPr lang="es-ES" altLang="es-ES_tradnl" sz="1600" dirty="0">
                      <a:solidFill>
                        <a:srgbClr val="FF0000"/>
                      </a:solidFill>
                      <a:ea typeface="Cambria Math" panose="02040503050406030204" pitchFamily="18" charset="0"/>
                    </a:rPr>
                    <a:t>derivada de la función en el punto w(t)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s-ES" altLang="es-ES_tradnl" sz="1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          </m:t>
                        </m:r>
                        <m:f>
                          <m:fPr>
                            <m:ctrlPr>
                              <a:rPr lang="es-ES" altLang="es-ES_tradnl" sz="1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s-ES" altLang="es-ES_tradnl" sz="1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ES" altLang="es-ES_tradnl" sz="1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𝐸𝑅𝑅</m:t>
                            </m:r>
                            <m:r>
                              <a:rPr lang="es-ES" altLang="es-ES_tradnl" sz="1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s-ES" altLang="es-ES_tradnl" sz="16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𝑤</m:t>
                            </m:r>
                            <m:r>
                              <a:rPr lang="es-ES" altLang="es-ES_tradnl" sz="1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s-ES" altLang="es-ES_tradnl" sz="1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ES" altLang="es-ES_tradnl" sz="1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))</m:t>
                            </m:r>
                          </m:num>
                          <m:den>
                            <m:r>
                              <a:rPr lang="es-ES" altLang="es-ES_tradnl" sz="1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ES" altLang="es-ES_tradnl" sz="16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𝑤</m:t>
                            </m:r>
                          </m:den>
                        </m:f>
                      </m:oMath>
                    </m:oMathPara>
                  </a14:m>
                  <a:endParaRPr lang="es-ES" sz="16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26" name="Rectángulo 25">
                  <a:extLst>
                    <a:ext uri="{FF2B5EF4-FFF2-40B4-BE49-F238E27FC236}">
                      <a16:creationId xmlns:a16="http://schemas.microsoft.com/office/drawing/2014/main" id="{70E3DCC4-93CB-194F-AF59-BF4EC1430D7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92300" y="1187869"/>
                  <a:ext cx="3377848" cy="1053815"/>
                </a:xfrm>
                <a:prstGeom prst="rect">
                  <a:avLst/>
                </a:prstGeom>
                <a:blipFill>
                  <a:blip r:embed="rId6"/>
                  <a:stretch>
                    <a:fillRect l="-749" t="-1190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D4A1AD1C-A347-534D-B7A1-0EB430A39F09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837890" y="1943100"/>
              <a:ext cx="436244" cy="24948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uadroTexto 30">
                <a:extLst>
                  <a:ext uri="{FF2B5EF4-FFF2-40B4-BE49-F238E27FC236}">
                    <a16:creationId xmlns:a16="http://schemas.microsoft.com/office/drawing/2014/main" id="{B57D8848-B7C3-8E45-8464-4EA14C62A4A3}"/>
                  </a:ext>
                </a:extLst>
              </p:cNvPr>
              <p:cNvSpPr txBox="1"/>
              <p:nvPr/>
            </p:nvSpPr>
            <p:spPr>
              <a:xfrm>
                <a:off x="983311" y="4959567"/>
                <a:ext cx="2491708" cy="6353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>
                    <a:solidFill>
                      <a:schemeClr val="tx1"/>
                    </a:solidFill>
                  </a:rPr>
                  <a:t>Si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altLang="es-ES_tradnl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altLang="es-ES_tradnl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</m:t>
                        </m:r>
                        <m:r>
                          <a:rPr lang="es-ES" altLang="es-ES_tradnl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𝐸𝑅𝑅</m:t>
                        </m:r>
                        <m:r>
                          <a:rPr lang="es-ES" altLang="es-ES_tradnl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))</m:t>
                        </m:r>
                      </m:num>
                      <m:den>
                        <m:r>
                          <a:rPr lang="es-ES" altLang="es-ES_tradnl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</m:t>
                        </m:r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den>
                    </m:f>
                    <m:r>
                      <a:rPr lang="es-ES" altLang="es-ES_tradnl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&lt;0: </m:t>
                    </m:r>
                  </m:oMath>
                </a14:m>
                <a:endParaRPr lang="es-E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1" name="CuadroTexto 30">
                <a:extLst>
                  <a:ext uri="{FF2B5EF4-FFF2-40B4-BE49-F238E27FC236}">
                    <a16:creationId xmlns:a16="http://schemas.microsoft.com/office/drawing/2014/main" id="{B57D8848-B7C3-8E45-8464-4EA14C62A4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311" y="4959567"/>
                <a:ext cx="2491708" cy="635367"/>
              </a:xfrm>
              <a:prstGeom prst="rect">
                <a:avLst/>
              </a:prstGeom>
              <a:blipFill>
                <a:blip r:embed="rId7"/>
                <a:stretch>
                  <a:fillRect l="-3030" r="-1010" b="-588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CuadroTexto 49">
            <a:extLst>
              <a:ext uri="{FF2B5EF4-FFF2-40B4-BE49-F238E27FC236}">
                <a16:creationId xmlns:a16="http://schemas.microsoft.com/office/drawing/2014/main" id="{101CD032-2796-4140-8472-DBF8ADF43091}"/>
              </a:ext>
            </a:extLst>
          </p:cNvPr>
          <p:cNvSpPr txBox="1"/>
          <p:nvPr/>
        </p:nvSpPr>
        <p:spPr>
          <a:xfrm>
            <a:off x="3210751" y="5069276"/>
            <a:ext cx="5330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Entonces, existe un mínimo a la derecha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D37389E-FF9A-814A-B9A6-38205A7ED782}"/>
                  </a:ext>
                </a:extLst>
              </p:cNvPr>
              <p:cNvSpPr txBox="1"/>
              <p:nvPr/>
            </p:nvSpPr>
            <p:spPr>
              <a:xfrm>
                <a:off x="1039417" y="5565276"/>
                <a:ext cx="5556970" cy="6353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>
                    <a:solidFill>
                      <a:schemeClr val="tx1"/>
                    </a:solidFill>
                  </a:rPr>
                  <a:t>Por tanto: </a:t>
                </a:r>
                <a14:m>
                  <m:oMath xmlns:m="http://schemas.openxmlformats.org/officeDocument/2006/math">
                    <m:r>
                      <a:rPr lang="es-ES" altLang="es-ES_tradnl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  <m:d>
                      <m:dPr>
                        <m:ctrlP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s-ES" altLang="es-ES_tradn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r>
                      <a:rPr lang="es-ES" altLang="es-ES_tradnl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s-ES" altLang="es-ES_tradnl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  <m:r>
                      <a:rPr lang="es-ES" altLang="es-ES_tradn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s-ES" altLang="es-ES_tradn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s-ES" altLang="es-ES_tradn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)−</m:t>
                    </m:r>
                    <m:r>
                      <a:rPr lang="es-ES" altLang="es-ES_tradnl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f>
                      <m:fPr>
                        <m:ctrlPr>
                          <a:rPr lang="es-ES" altLang="es-ES_tradnl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altLang="es-ES_tradnl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</m:t>
                        </m:r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𝐸𝑅𝑅</m:t>
                        </m:r>
                        <m:r>
                          <a:rPr lang="es-ES" altLang="es-ES_tradnl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))</m:t>
                        </m:r>
                      </m:num>
                      <m:den>
                        <m:r>
                          <a:rPr lang="es-ES" altLang="es-ES_tradnl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𝜕</m:t>
                        </m:r>
                        <m:r>
                          <a:rPr lang="es-ES" altLang="es-ES_tradn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den>
                    </m:f>
                  </m:oMath>
                </a14:m>
                <a:endParaRPr lang="es-E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0D37389E-FF9A-814A-B9A6-38205A7ED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9417" y="5565276"/>
                <a:ext cx="5556970" cy="635367"/>
              </a:xfrm>
              <a:prstGeom prst="rect">
                <a:avLst/>
              </a:prstGeom>
              <a:blipFill>
                <a:blip r:embed="rId8"/>
                <a:stretch>
                  <a:fillRect l="-1598" b="-784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ángulo 34">
                <a:extLst>
                  <a:ext uri="{FF2B5EF4-FFF2-40B4-BE49-F238E27FC236}">
                    <a16:creationId xmlns:a16="http://schemas.microsoft.com/office/drawing/2014/main" id="{920A5697-4FFA-354A-9431-02D7E9F41054}"/>
                  </a:ext>
                </a:extLst>
              </p:cNvPr>
              <p:cNvSpPr/>
              <p:nvPr/>
            </p:nvSpPr>
            <p:spPr>
              <a:xfrm>
                <a:off x="4726433" y="4090356"/>
                <a:ext cx="2529539" cy="5613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𝐶𝑎𝑚𝑏𝑖𝑜𝑠</m:t>
                      </m:r>
                      <m:r>
                        <a:rPr lang="es-ES" altLang="es-ES_tradnl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:−</m:t>
                      </m:r>
                      <m:r>
                        <a:rPr lang="es-ES" altLang="es-ES_tradnl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f>
                        <m:fPr>
                          <m:ctrlPr>
                            <a:rPr lang="es-ES" altLang="es-ES_tradn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altLang="es-ES_tradn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𝐸𝑅𝑅</m:t>
                          </m:r>
                          <m:r>
                            <a:rPr lang="es-ES" altLang="es-ES_tradn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  <m: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))</m:t>
                          </m:r>
                        </m:num>
                        <m:den>
                          <m:r>
                            <a:rPr lang="es-ES" altLang="es-ES_tradn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den>
                      </m:f>
                    </m:oMath>
                  </m:oMathPara>
                </a14:m>
                <a:endParaRPr lang="es-E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5" name="Rectángulo 34">
                <a:extLst>
                  <a:ext uri="{FF2B5EF4-FFF2-40B4-BE49-F238E27FC236}">
                    <a16:creationId xmlns:a16="http://schemas.microsoft.com/office/drawing/2014/main" id="{920A5697-4FFA-354A-9431-02D7E9F410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6433" y="4090356"/>
                <a:ext cx="2529539" cy="561372"/>
              </a:xfrm>
              <a:prstGeom prst="rect">
                <a:avLst/>
              </a:prstGeom>
              <a:blipFill>
                <a:blip r:embed="rId9"/>
                <a:stretch>
                  <a:fillRect b="-444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upo 3">
            <a:extLst>
              <a:ext uri="{FF2B5EF4-FFF2-40B4-BE49-F238E27FC236}">
                <a16:creationId xmlns:a16="http://schemas.microsoft.com/office/drawing/2014/main" id="{42878742-5D1B-CF4E-A873-5C5055FF3FD0}"/>
              </a:ext>
            </a:extLst>
          </p:cNvPr>
          <p:cNvGrpSpPr/>
          <p:nvPr/>
        </p:nvGrpSpPr>
        <p:grpSpPr>
          <a:xfrm>
            <a:off x="1837889" y="2984500"/>
            <a:ext cx="1429236" cy="1182153"/>
            <a:chOff x="1837889" y="2984500"/>
            <a:chExt cx="1429236" cy="1182153"/>
          </a:xfrm>
        </p:grpSpPr>
        <p:sp>
          <p:nvSpPr>
            <p:cNvPr id="52" name="CuadroTexto 51">
              <a:extLst>
                <a:ext uri="{FF2B5EF4-FFF2-40B4-BE49-F238E27FC236}">
                  <a16:creationId xmlns:a16="http://schemas.microsoft.com/office/drawing/2014/main" id="{617A9401-096D-3C4B-94E1-5E1EF4D99FF3}"/>
                </a:ext>
              </a:extLst>
            </p:cNvPr>
            <p:cNvSpPr txBox="1"/>
            <p:nvPr/>
          </p:nvSpPr>
          <p:spPr>
            <a:xfrm>
              <a:off x="2452478" y="3783032"/>
              <a:ext cx="8146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w(t+1)</a:t>
              </a:r>
              <a:endParaRPr lang="es-ES" sz="18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34" name="Forma libre 33">
              <a:extLst>
                <a:ext uri="{FF2B5EF4-FFF2-40B4-BE49-F238E27FC236}">
                  <a16:creationId xmlns:a16="http://schemas.microsoft.com/office/drawing/2014/main" id="{4CDCF6BA-0990-3247-9BEE-B4D49E0C62C8}"/>
                </a:ext>
              </a:extLst>
            </p:cNvPr>
            <p:cNvSpPr/>
            <p:nvPr/>
          </p:nvSpPr>
          <p:spPr bwMode="auto">
            <a:xfrm>
              <a:off x="1837889" y="4090356"/>
              <a:ext cx="622300" cy="76297"/>
            </a:xfrm>
            <a:custGeom>
              <a:avLst/>
              <a:gdLst>
                <a:gd name="connsiteX0" fmla="*/ 0 w 622300"/>
                <a:gd name="connsiteY0" fmla="*/ 12700 h 76297"/>
                <a:gd name="connsiteX1" fmla="*/ 317500 w 622300"/>
                <a:gd name="connsiteY1" fmla="*/ 76200 h 76297"/>
                <a:gd name="connsiteX2" fmla="*/ 622300 w 622300"/>
                <a:gd name="connsiteY2" fmla="*/ 0 h 7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2300" h="76297">
                  <a:moveTo>
                    <a:pt x="0" y="12700"/>
                  </a:moveTo>
                  <a:cubicBezTo>
                    <a:pt x="106891" y="45508"/>
                    <a:pt x="213783" y="78317"/>
                    <a:pt x="317500" y="76200"/>
                  </a:cubicBezTo>
                  <a:cubicBezTo>
                    <a:pt x="421217" y="74083"/>
                    <a:pt x="521758" y="37041"/>
                    <a:pt x="622300" y="0"/>
                  </a:cubicBezTo>
                </a:path>
              </a:pathLst>
            </a:custGeom>
            <a:noFill/>
            <a:ln w="158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es-E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sym typeface="Symbol" pitchFamily="18" charset="2"/>
              </a:endParaRPr>
            </a:p>
          </p:txBody>
        </p:sp>
        <p:cxnSp>
          <p:nvCxnSpPr>
            <p:cNvPr id="56" name="Conector recto 55">
              <a:extLst>
                <a:ext uri="{FF2B5EF4-FFF2-40B4-BE49-F238E27FC236}">
                  <a16:creationId xmlns:a16="http://schemas.microsoft.com/office/drawing/2014/main" id="{2121EF46-36AB-5E4C-9331-F8441043E2D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767370" y="2984500"/>
              <a:ext cx="0" cy="83744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70" name="Conector recto 69">
            <a:extLst>
              <a:ext uri="{FF2B5EF4-FFF2-40B4-BE49-F238E27FC236}">
                <a16:creationId xmlns:a16="http://schemas.microsoft.com/office/drawing/2014/main" id="{33905409-7A15-EA44-A20A-DAD844C12571}"/>
              </a:ext>
            </a:extLst>
          </p:cNvPr>
          <p:cNvCxnSpPr>
            <a:cxnSpLocks/>
          </p:cNvCxnSpPr>
          <p:nvPr/>
        </p:nvCxnSpPr>
        <p:spPr bwMode="auto">
          <a:xfrm>
            <a:off x="2274134" y="2746560"/>
            <a:ext cx="1066141" cy="48856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6" name="Grupo 5">
            <a:extLst>
              <a:ext uri="{FF2B5EF4-FFF2-40B4-BE49-F238E27FC236}">
                <a16:creationId xmlns:a16="http://schemas.microsoft.com/office/drawing/2014/main" id="{50427FCB-7141-4C45-8287-978057D49DEE}"/>
              </a:ext>
            </a:extLst>
          </p:cNvPr>
          <p:cNvGrpSpPr/>
          <p:nvPr/>
        </p:nvGrpSpPr>
        <p:grpSpPr>
          <a:xfrm>
            <a:off x="3008889" y="2565400"/>
            <a:ext cx="1429236" cy="1580343"/>
            <a:chOff x="3008889" y="2565400"/>
            <a:chExt cx="1429236" cy="1580343"/>
          </a:xfrm>
        </p:grpSpPr>
        <p:sp>
          <p:nvSpPr>
            <p:cNvPr id="74" name="CuadroTexto 73">
              <a:extLst>
                <a:ext uri="{FF2B5EF4-FFF2-40B4-BE49-F238E27FC236}">
                  <a16:creationId xmlns:a16="http://schemas.microsoft.com/office/drawing/2014/main" id="{D10F4ABF-875C-CA4E-AB02-5AC50816F31C}"/>
                </a:ext>
              </a:extLst>
            </p:cNvPr>
            <p:cNvSpPr txBox="1"/>
            <p:nvPr/>
          </p:nvSpPr>
          <p:spPr>
            <a:xfrm>
              <a:off x="3623478" y="3762122"/>
              <a:ext cx="8146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w(t+2)</a:t>
              </a:r>
              <a:endParaRPr lang="es-ES" sz="18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5" name="Forma libre 74">
              <a:extLst>
                <a:ext uri="{FF2B5EF4-FFF2-40B4-BE49-F238E27FC236}">
                  <a16:creationId xmlns:a16="http://schemas.microsoft.com/office/drawing/2014/main" id="{CB46CEEA-F474-964D-8963-8F45BB41DAD8}"/>
                </a:ext>
              </a:extLst>
            </p:cNvPr>
            <p:cNvSpPr/>
            <p:nvPr/>
          </p:nvSpPr>
          <p:spPr bwMode="auto">
            <a:xfrm>
              <a:off x="3008889" y="4069446"/>
              <a:ext cx="622300" cy="76297"/>
            </a:xfrm>
            <a:custGeom>
              <a:avLst/>
              <a:gdLst>
                <a:gd name="connsiteX0" fmla="*/ 0 w 622300"/>
                <a:gd name="connsiteY0" fmla="*/ 12700 h 76297"/>
                <a:gd name="connsiteX1" fmla="*/ 317500 w 622300"/>
                <a:gd name="connsiteY1" fmla="*/ 76200 h 76297"/>
                <a:gd name="connsiteX2" fmla="*/ 622300 w 622300"/>
                <a:gd name="connsiteY2" fmla="*/ 0 h 7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2300" h="76297">
                  <a:moveTo>
                    <a:pt x="0" y="12700"/>
                  </a:moveTo>
                  <a:cubicBezTo>
                    <a:pt x="106891" y="45508"/>
                    <a:pt x="213783" y="78317"/>
                    <a:pt x="317500" y="76200"/>
                  </a:cubicBezTo>
                  <a:cubicBezTo>
                    <a:pt x="421217" y="74083"/>
                    <a:pt x="521758" y="37041"/>
                    <a:pt x="622300" y="0"/>
                  </a:cubicBezTo>
                </a:path>
              </a:pathLst>
            </a:custGeom>
            <a:noFill/>
            <a:ln w="158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es-E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sym typeface="Symbol" pitchFamily="18" charset="2"/>
              </a:endParaRPr>
            </a:p>
          </p:txBody>
        </p:sp>
        <p:cxnSp>
          <p:nvCxnSpPr>
            <p:cNvPr id="77" name="Conector recto 76">
              <a:extLst>
                <a:ext uri="{FF2B5EF4-FFF2-40B4-BE49-F238E27FC236}">
                  <a16:creationId xmlns:a16="http://schemas.microsoft.com/office/drawing/2014/main" id="{F31E2C3B-1CAD-A14D-8C2A-18F23085B2F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897670" y="2565400"/>
              <a:ext cx="0" cy="125654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79" name="Conector recto 78">
            <a:extLst>
              <a:ext uri="{FF2B5EF4-FFF2-40B4-BE49-F238E27FC236}">
                <a16:creationId xmlns:a16="http://schemas.microsoft.com/office/drawing/2014/main" id="{D925E49D-11A0-AA40-95BC-EB59F6FC413C}"/>
              </a:ext>
            </a:extLst>
          </p:cNvPr>
          <p:cNvCxnSpPr>
            <a:cxnSpLocks/>
          </p:cNvCxnSpPr>
          <p:nvPr/>
        </p:nvCxnSpPr>
        <p:spPr bwMode="auto">
          <a:xfrm flipV="1">
            <a:off x="3479975" y="2192582"/>
            <a:ext cx="825842" cy="66868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8" name="Grupo 7">
            <a:extLst>
              <a:ext uri="{FF2B5EF4-FFF2-40B4-BE49-F238E27FC236}">
                <a16:creationId xmlns:a16="http://schemas.microsoft.com/office/drawing/2014/main" id="{11858A44-AD8C-CB42-B832-2AAAB958857A}"/>
              </a:ext>
            </a:extLst>
          </p:cNvPr>
          <p:cNvGrpSpPr/>
          <p:nvPr/>
        </p:nvGrpSpPr>
        <p:grpSpPr>
          <a:xfrm>
            <a:off x="2791274" y="3075016"/>
            <a:ext cx="1274699" cy="1566703"/>
            <a:chOff x="2791274" y="3075016"/>
            <a:chExt cx="1274699" cy="1566703"/>
          </a:xfrm>
        </p:grpSpPr>
        <p:sp>
          <p:nvSpPr>
            <p:cNvPr id="85" name="CuadroTexto 84">
              <a:extLst>
                <a:ext uri="{FF2B5EF4-FFF2-40B4-BE49-F238E27FC236}">
                  <a16:creationId xmlns:a16="http://schemas.microsoft.com/office/drawing/2014/main" id="{F8188B14-FB78-FB46-9D84-FD2FA3807743}"/>
                </a:ext>
              </a:extLst>
            </p:cNvPr>
            <p:cNvSpPr txBox="1"/>
            <p:nvPr/>
          </p:nvSpPr>
          <p:spPr>
            <a:xfrm>
              <a:off x="2791274" y="4272387"/>
              <a:ext cx="8146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w(t+3)</a:t>
              </a:r>
              <a:endParaRPr lang="es-ES" sz="18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86" name="Forma libre 85">
              <a:extLst>
                <a:ext uri="{FF2B5EF4-FFF2-40B4-BE49-F238E27FC236}">
                  <a16:creationId xmlns:a16="http://schemas.microsoft.com/office/drawing/2014/main" id="{48309414-AAF7-AF49-BA8F-97645C390B2D}"/>
                </a:ext>
              </a:extLst>
            </p:cNvPr>
            <p:cNvSpPr/>
            <p:nvPr/>
          </p:nvSpPr>
          <p:spPr bwMode="auto">
            <a:xfrm flipH="1">
              <a:off x="3443673" y="4389502"/>
              <a:ext cx="622300" cy="76297"/>
            </a:xfrm>
            <a:custGeom>
              <a:avLst/>
              <a:gdLst>
                <a:gd name="connsiteX0" fmla="*/ 0 w 622300"/>
                <a:gd name="connsiteY0" fmla="*/ 12700 h 76297"/>
                <a:gd name="connsiteX1" fmla="*/ 317500 w 622300"/>
                <a:gd name="connsiteY1" fmla="*/ 76200 h 76297"/>
                <a:gd name="connsiteX2" fmla="*/ 622300 w 622300"/>
                <a:gd name="connsiteY2" fmla="*/ 0 h 7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2300" h="76297">
                  <a:moveTo>
                    <a:pt x="0" y="12700"/>
                  </a:moveTo>
                  <a:cubicBezTo>
                    <a:pt x="106891" y="45508"/>
                    <a:pt x="213783" y="78317"/>
                    <a:pt x="317500" y="76200"/>
                  </a:cubicBezTo>
                  <a:cubicBezTo>
                    <a:pt x="421217" y="74083"/>
                    <a:pt x="521758" y="37041"/>
                    <a:pt x="622300" y="0"/>
                  </a:cubicBezTo>
                </a:path>
              </a:pathLst>
            </a:custGeom>
            <a:noFill/>
            <a:ln w="158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es-E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sym typeface="Symbol" pitchFamily="18" charset="2"/>
              </a:endParaRPr>
            </a:p>
          </p:txBody>
        </p:sp>
        <p:cxnSp>
          <p:nvCxnSpPr>
            <p:cNvPr id="87" name="Conector recto 86">
              <a:extLst>
                <a:ext uri="{FF2B5EF4-FFF2-40B4-BE49-F238E27FC236}">
                  <a16:creationId xmlns:a16="http://schemas.microsoft.com/office/drawing/2014/main" id="{40E68C8A-5533-714C-8FD8-C7DF8C047F1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033059" y="3075016"/>
              <a:ext cx="0" cy="128657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9D58730F-525E-D841-BB07-E9850C847A4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8044574"/>
      </p:ext>
    </p:extLst>
  </p:cSld>
  <p:clrMapOvr>
    <a:masterClrMapping/>
  </p:clrMapOvr>
  <p:transition advTm="17432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1" grpId="0"/>
      <p:bldP spid="50" grpId="0"/>
      <p:bldP spid="51" grpId="0"/>
      <p:bldP spid="3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Minimización por descenso del gradiente</a:t>
            </a:r>
            <a:br>
              <a:rPr lang="es-ES_tradnl" altLang="es-ES_tradnl" dirty="0">
                <a:solidFill>
                  <a:schemeClr val="tx1"/>
                </a:solidFill>
                <a:ea typeface="MS PGothic" charset="-128"/>
              </a:rPr>
            </a:b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(un parámetro)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60429" name="Rectangle 72"/>
          <p:cNvSpPr>
            <a:spLocks noChangeArrowheads="1"/>
          </p:cNvSpPr>
          <p:nvPr/>
        </p:nvSpPr>
        <p:spPr bwMode="auto">
          <a:xfrm>
            <a:off x="0" y="4619625"/>
            <a:ext cx="3784600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endParaRPr lang="es-ES" altLang="es-ES_tradnl" sz="2000"/>
          </a:p>
        </p:txBody>
      </p:sp>
      <p:pic>
        <p:nvPicPr>
          <p:cNvPr id="11" name="Imagen 10" descr="Imagen que contiene interior, cocina, luz, blanco&#10;&#10;Descripción generada automáticamente">
            <a:extLst>
              <a:ext uri="{FF2B5EF4-FFF2-40B4-BE49-F238E27FC236}">
                <a16:creationId xmlns:a16="http://schemas.microsoft.com/office/drawing/2014/main" id="{8890CE1F-5B04-A445-92A6-032E171E4A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36" y="1150183"/>
            <a:ext cx="6857521" cy="3233327"/>
          </a:xfrm>
          <a:prstGeom prst="rect">
            <a:avLst/>
          </a:prstGeom>
        </p:spPr>
      </p:pic>
      <p:grpSp>
        <p:nvGrpSpPr>
          <p:cNvPr id="37" name="Grupo 36">
            <a:extLst>
              <a:ext uri="{FF2B5EF4-FFF2-40B4-BE49-F238E27FC236}">
                <a16:creationId xmlns:a16="http://schemas.microsoft.com/office/drawing/2014/main" id="{89FA6E4C-CC3D-F948-AE9F-B9BF4DBD299C}"/>
              </a:ext>
            </a:extLst>
          </p:cNvPr>
          <p:cNvGrpSpPr/>
          <p:nvPr/>
        </p:nvGrpSpPr>
        <p:grpSpPr>
          <a:xfrm>
            <a:off x="2523217" y="2189578"/>
            <a:ext cx="620683" cy="2347230"/>
            <a:chOff x="1449389" y="2942982"/>
            <a:chExt cx="620683" cy="987268"/>
          </a:xfrm>
        </p:grpSpPr>
        <p:cxnSp>
          <p:nvCxnSpPr>
            <p:cNvPr id="38" name="Conector recto 37">
              <a:extLst>
                <a:ext uri="{FF2B5EF4-FFF2-40B4-BE49-F238E27FC236}">
                  <a16:creationId xmlns:a16="http://schemas.microsoft.com/office/drawing/2014/main" id="{16421B82-0435-0C4E-B447-2FB10F9F1C9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626868" y="2942982"/>
              <a:ext cx="0" cy="87896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2E1FE568-6081-F54A-9AD6-71794D6AE89B}"/>
                </a:ext>
              </a:extLst>
            </p:cNvPr>
            <p:cNvSpPr txBox="1"/>
            <p:nvPr/>
          </p:nvSpPr>
          <p:spPr>
            <a:xfrm>
              <a:off x="1449389" y="3774905"/>
              <a:ext cx="620683" cy="1553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w(0)</a:t>
              </a:r>
              <a:endParaRPr lang="es-ES" sz="1800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9F9DD3D-CF30-2344-B83E-B919CF6C044E}"/>
              </a:ext>
            </a:extLst>
          </p:cNvPr>
          <p:cNvGrpSpPr/>
          <p:nvPr/>
        </p:nvGrpSpPr>
        <p:grpSpPr>
          <a:xfrm>
            <a:off x="3140460" y="3779292"/>
            <a:ext cx="668773" cy="760442"/>
            <a:chOff x="953006" y="3389941"/>
            <a:chExt cx="668773" cy="760442"/>
          </a:xfrm>
        </p:grpSpPr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0081A519-EEC7-144D-8255-63E1A6C0F271}"/>
                </a:ext>
              </a:extLst>
            </p:cNvPr>
            <p:cNvSpPr txBox="1"/>
            <p:nvPr/>
          </p:nvSpPr>
          <p:spPr>
            <a:xfrm>
              <a:off x="953006" y="3750273"/>
              <a:ext cx="6687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000" dirty="0">
                  <a:solidFill>
                    <a:schemeClr val="tx1"/>
                  </a:solidFill>
                </a:rPr>
                <a:t>w(1)</a:t>
              </a:r>
              <a:endParaRPr lang="es-ES" sz="2000" baseline="-25000" dirty="0">
                <a:solidFill>
                  <a:schemeClr val="tx1"/>
                </a:solidFill>
              </a:endParaRPr>
            </a:p>
          </p:txBody>
        </p:sp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F19E75F7-AB35-EC4F-BC09-7CAA918A4E8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89644" y="3389941"/>
              <a:ext cx="0" cy="45123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9" name="CuadroTexto 58">
            <a:extLst>
              <a:ext uri="{FF2B5EF4-FFF2-40B4-BE49-F238E27FC236}">
                <a16:creationId xmlns:a16="http://schemas.microsoft.com/office/drawing/2014/main" id="{E633E04B-FB17-A043-BFEF-18964B9945B1}"/>
              </a:ext>
            </a:extLst>
          </p:cNvPr>
          <p:cNvSpPr txBox="1"/>
          <p:nvPr/>
        </p:nvSpPr>
        <p:spPr>
          <a:xfrm>
            <a:off x="836562" y="4732376"/>
            <a:ext cx="43909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w(0) = 4 </a:t>
            </a:r>
          </a:p>
          <a:p>
            <a:r>
              <a:rPr lang="es-ES" sz="1800" dirty="0">
                <a:solidFill>
                  <a:schemeClr val="tx1"/>
                </a:solidFill>
              </a:rPr>
              <a:t>w(1) = 4-0,3*2*(4-6) = 4+1,2 = 5,2</a:t>
            </a:r>
          </a:p>
          <a:p>
            <a:r>
              <a:rPr lang="es-ES" sz="1800" dirty="0">
                <a:solidFill>
                  <a:schemeClr val="tx1"/>
                </a:solidFill>
              </a:rPr>
              <a:t>w(2) = 5,2-0,3*2*(5,2-6) = 5,2 + 0,48 = 5,68 </a:t>
            </a:r>
          </a:p>
          <a:p>
            <a:r>
              <a:rPr lang="es-ES" sz="1800" dirty="0">
                <a:solidFill>
                  <a:schemeClr val="tx1"/>
                </a:solidFill>
              </a:rPr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ángulo 12">
                <a:extLst>
                  <a:ext uri="{FF2B5EF4-FFF2-40B4-BE49-F238E27FC236}">
                    <a16:creationId xmlns:a16="http://schemas.microsoft.com/office/drawing/2014/main" id="{ADC889F3-38DB-E34E-9D98-ABEE78B434CC}"/>
                  </a:ext>
                </a:extLst>
              </p:cNvPr>
              <p:cNvSpPr/>
              <p:nvPr/>
            </p:nvSpPr>
            <p:spPr>
              <a:xfrm>
                <a:off x="5368345" y="2147176"/>
                <a:ext cx="2227982" cy="985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altLang="es-ES_tradnl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Dado que: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s-ES" altLang="es-ES_tradnl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num>
                        <m:den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den>
                      </m:f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=2(</m:t>
                      </m:r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−6)</m:t>
                      </m:r>
                    </m:oMath>
                  </m:oMathPara>
                </a14:m>
                <a:endParaRPr lang="es-E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Rectángulo 12">
                <a:extLst>
                  <a:ext uri="{FF2B5EF4-FFF2-40B4-BE49-F238E27FC236}">
                    <a16:creationId xmlns:a16="http://schemas.microsoft.com/office/drawing/2014/main" id="{ADC889F3-38DB-E34E-9D98-ABEE78B434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345" y="2147176"/>
                <a:ext cx="2227982" cy="985334"/>
              </a:xfrm>
              <a:prstGeom prst="rect">
                <a:avLst/>
              </a:prstGeom>
              <a:blipFill>
                <a:blip r:embed="rId5"/>
                <a:stretch>
                  <a:fillRect l="-2841" t="-2532" b="-253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ángulo 60">
                <a:extLst>
                  <a:ext uri="{FF2B5EF4-FFF2-40B4-BE49-F238E27FC236}">
                    <a16:creationId xmlns:a16="http://schemas.microsoft.com/office/drawing/2014/main" id="{BDFBA42A-0A8E-6E47-9F39-EBAEE939E75D}"/>
                  </a:ext>
                </a:extLst>
              </p:cNvPr>
              <p:cNvSpPr/>
              <p:nvPr/>
            </p:nvSpPr>
            <p:spPr>
              <a:xfrm>
                <a:off x="4572000" y="3157655"/>
                <a:ext cx="4780782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" altLang="es-ES_tradnl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  Obtenemos: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220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s-ES" altLang="es-ES_tradnl" sz="2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s-ES" altLang="es-ES_tradnl" sz="2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altLang="es-ES_tradnl" sz="2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s-ES" altLang="es-ES_tradnl" sz="2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s-ES" altLang="es-ES_tradnl" sz="2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s-ES" altLang="es-ES_tradnl" sz="2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s-ES" altLang="es-ES_tradnl" sz="22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s-ES" altLang="es-ES_tradnl" sz="2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  <m:r>
                            <a:rPr lang="es-ES" altLang="es-ES_tradnl" sz="2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)−6</m:t>
                          </m:r>
                        </m:e>
                      </m:d>
                    </m:oMath>
                  </m:oMathPara>
                </a14:m>
                <a:endParaRPr lang="es-ES" sz="22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61" name="Rectángulo 60">
                <a:extLst>
                  <a:ext uri="{FF2B5EF4-FFF2-40B4-BE49-F238E27FC236}">
                    <a16:creationId xmlns:a16="http://schemas.microsoft.com/office/drawing/2014/main" id="{BDFBA42A-0A8E-6E47-9F39-EBAEE939E7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157655"/>
                <a:ext cx="4780782" cy="738664"/>
              </a:xfrm>
              <a:prstGeom prst="rect">
                <a:avLst/>
              </a:prstGeom>
              <a:blipFill>
                <a:blip r:embed="rId6"/>
                <a:stretch>
                  <a:fillRect t="-5085" b="-8475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ángulo 61">
                <a:extLst>
                  <a:ext uri="{FF2B5EF4-FFF2-40B4-BE49-F238E27FC236}">
                    <a16:creationId xmlns:a16="http://schemas.microsoft.com/office/drawing/2014/main" id="{E47C4D52-B311-E94C-951F-1C28F8430D9B}"/>
                  </a:ext>
                </a:extLst>
              </p:cNvPr>
              <p:cNvSpPr/>
              <p:nvPr/>
            </p:nvSpPr>
            <p:spPr>
              <a:xfrm>
                <a:off x="6326131" y="4383510"/>
                <a:ext cx="125778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s-ES" altLang="es-ES_tradnl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=0,3</m:t>
                      </m:r>
                    </m:oMath>
                  </m:oMathPara>
                </a14:m>
                <a:endParaRPr lang="es-E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2" name="Rectángulo 61">
                <a:extLst>
                  <a:ext uri="{FF2B5EF4-FFF2-40B4-BE49-F238E27FC236}">
                    <a16:creationId xmlns:a16="http://schemas.microsoft.com/office/drawing/2014/main" id="{E47C4D52-B311-E94C-951F-1C28F8430D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6131" y="4383510"/>
                <a:ext cx="1257780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9" name="Grupo 68">
            <a:extLst>
              <a:ext uri="{FF2B5EF4-FFF2-40B4-BE49-F238E27FC236}">
                <a16:creationId xmlns:a16="http://schemas.microsoft.com/office/drawing/2014/main" id="{A9159746-411C-B24D-B3CF-2B84327EE71A}"/>
              </a:ext>
            </a:extLst>
          </p:cNvPr>
          <p:cNvGrpSpPr/>
          <p:nvPr/>
        </p:nvGrpSpPr>
        <p:grpSpPr>
          <a:xfrm>
            <a:off x="3362809" y="3965727"/>
            <a:ext cx="668773" cy="961964"/>
            <a:chOff x="962063" y="3389941"/>
            <a:chExt cx="668773" cy="961964"/>
          </a:xfrm>
        </p:grpSpPr>
        <p:sp>
          <p:nvSpPr>
            <p:cNvPr id="71" name="CuadroTexto 70">
              <a:extLst>
                <a:ext uri="{FF2B5EF4-FFF2-40B4-BE49-F238E27FC236}">
                  <a16:creationId xmlns:a16="http://schemas.microsoft.com/office/drawing/2014/main" id="{0DF784F3-6458-BA4F-BBE2-FD865D657D51}"/>
                </a:ext>
              </a:extLst>
            </p:cNvPr>
            <p:cNvSpPr txBox="1"/>
            <p:nvPr/>
          </p:nvSpPr>
          <p:spPr>
            <a:xfrm>
              <a:off x="962063" y="3951795"/>
              <a:ext cx="6687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000" dirty="0">
                  <a:solidFill>
                    <a:schemeClr val="tx1"/>
                  </a:solidFill>
                </a:rPr>
                <a:t>w(2)</a:t>
              </a:r>
              <a:endParaRPr lang="es-ES" sz="2000" baseline="-25000" dirty="0">
                <a:solidFill>
                  <a:schemeClr val="tx1"/>
                </a:solidFill>
              </a:endParaRPr>
            </a:p>
          </p:txBody>
        </p:sp>
        <p:cxnSp>
          <p:nvCxnSpPr>
            <p:cNvPr id="72" name="Conector recto 71">
              <a:extLst>
                <a:ext uri="{FF2B5EF4-FFF2-40B4-BE49-F238E27FC236}">
                  <a16:creationId xmlns:a16="http://schemas.microsoft.com/office/drawing/2014/main" id="{16A7EBE1-AA2C-AA45-B258-6A934190EBD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89644" y="3389941"/>
              <a:ext cx="500" cy="68675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9" name="Elipse 28">
            <a:extLst>
              <a:ext uri="{FF2B5EF4-FFF2-40B4-BE49-F238E27FC236}">
                <a16:creationId xmlns:a16="http://schemas.microsoft.com/office/drawing/2014/main" id="{5F2DBFB5-4723-F14B-BE14-2BAD6FEFA069}"/>
              </a:ext>
            </a:extLst>
          </p:cNvPr>
          <p:cNvSpPr/>
          <p:nvPr/>
        </p:nvSpPr>
        <p:spPr bwMode="auto">
          <a:xfrm>
            <a:off x="2661329" y="2194948"/>
            <a:ext cx="108421" cy="10583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76" name="Elipse 75">
            <a:extLst>
              <a:ext uri="{FF2B5EF4-FFF2-40B4-BE49-F238E27FC236}">
                <a16:creationId xmlns:a16="http://schemas.microsoft.com/office/drawing/2014/main" id="{DAE8FC55-39E9-9A40-9827-BAE3A982483A}"/>
              </a:ext>
            </a:extLst>
          </p:cNvPr>
          <p:cNvSpPr/>
          <p:nvPr/>
        </p:nvSpPr>
        <p:spPr bwMode="auto">
          <a:xfrm>
            <a:off x="3332716" y="3743667"/>
            <a:ext cx="108421" cy="10583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78" name="Elipse 77">
            <a:extLst>
              <a:ext uri="{FF2B5EF4-FFF2-40B4-BE49-F238E27FC236}">
                <a16:creationId xmlns:a16="http://schemas.microsoft.com/office/drawing/2014/main" id="{297EAC75-F42A-DB40-BB10-7E7CF41D4002}"/>
              </a:ext>
            </a:extLst>
          </p:cNvPr>
          <p:cNvSpPr/>
          <p:nvPr/>
        </p:nvSpPr>
        <p:spPr bwMode="auto">
          <a:xfrm>
            <a:off x="3555137" y="3929019"/>
            <a:ext cx="108421" cy="10583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D9C3F57B-C43F-8D4D-B229-E613B65C71E0}"/>
              </a:ext>
            </a:extLst>
          </p:cNvPr>
          <p:cNvCxnSpPr>
            <a:cxnSpLocks/>
          </p:cNvCxnSpPr>
          <p:nvPr/>
        </p:nvCxnSpPr>
        <p:spPr bwMode="auto">
          <a:xfrm>
            <a:off x="2594919" y="1878227"/>
            <a:ext cx="238639" cy="75046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1F86D85F-18D2-E343-AC4E-C393730D31D2}"/>
              </a:ext>
            </a:extLst>
          </p:cNvPr>
          <p:cNvCxnSpPr>
            <a:cxnSpLocks/>
          </p:cNvCxnSpPr>
          <p:nvPr/>
        </p:nvCxnSpPr>
        <p:spPr bwMode="auto">
          <a:xfrm>
            <a:off x="3139534" y="3515178"/>
            <a:ext cx="453847" cy="54676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7963DE70-8FB3-804C-B425-00B5E8914C1B}"/>
              </a:ext>
            </a:extLst>
          </p:cNvPr>
          <p:cNvCxnSpPr>
            <a:cxnSpLocks/>
          </p:cNvCxnSpPr>
          <p:nvPr/>
        </p:nvCxnSpPr>
        <p:spPr bwMode="auto">
          <a:xfrm>
            <a:off x="3278896" y="3813271"/>
            <a:ext cx="607682" cy="33733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ángulo 11">
                <a:extLst>
                  <a:ext uri="{FF2B5EF4-FFF2-40B4-BE49-F238E27FC236}">
                    <a16:creationId xmlns:a16="http://schemas.microsoft.com/office/drawing/2014/main" id="{B187FAD7-6720-E54C-BF9A-6B82314D1869}"/>
                  </a:ext>
                </a:extLst>
              </p:cNvPr>
              <p:cNvSpPr/>
              <p:nvPr/>
            </p:nvSpPr>
            <p:spPr>
              <a:xfrm>
                <a:off x="3063624" y="1485456"/>
                <a:ext cx="1267142" cy="6785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s-ES" altLang="es-ES_tradnl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altLang="es-ES_tradnl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es-ES" altLang="es-ES_tradnl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  <m:r>
                            <a:rPr lang="es-ES" altLang="es-ES_tradnl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))</m:t>
                          </m:r>
                        </m:num>
                        <m:den>
                          <m:r>
                            <a:rPr lang="es-ES" altLang="es-ES_tradnl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den>
                      </m:f>
                    </m:oMath>
                  </m:oMathPara>
                </a14:m>
                <a:endParaRPr lang="es-E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Rectángulo 11">
                <a:extLst>
                  <a:ext uri="{FF2B5EF4-FFF2-40B4-BE49-F238E27FC236}">
                    <a16:creationId xmlns:a16="http://schemas.microsoft.com/office/drawing/2014/main" id="{B187FAD7-6720-E54C-BF9A-6B82314D18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3624" y="1485456"/>
                <a:ext cx="1267142" cy="678519"/>
              </a:xfrm>
              <a:prstGeom prst="rect">
                <a:avLst/>
              </a:prstGeom>
              <a:blipFill>
                <a:blip r:embed="rId8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6E421051-F8BA-1344-B9A7-C7F2CA5DFF7E}"/>
              </a:ext>
            </a:extLst>
          </p:cNvPr>
          <p:cNvCxnSpPr>
            <a:cxnSpLocks/>
          </p:cNvCxnSpPr>
          <p:nvPr/>
        </p:nvCxnSpPr>
        <p:spPr bwMode="auto">
          <a:xfrm flipH="1">
            <a:off x="2655161" y="1806800"/>
            <a:ext cx="436244" cy="2494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45B022DC-F37A-7448-ADCE-53E1A435C32E}"/>
                  </a:ext>
                </a:extLst>
              </p:cNvPr>
              <p:cNvSpPr/>
              <p:nvPr/>
            </p:nvSpPr>
            <p:spPr>
              <a:xfrm>
                <a:off x="4928748" y="1485455"/>
                <a:ext cx="4057073" cy="6785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1">
                  <a:spcBef>
                    <a:spcPts val="15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f>
                        <m:f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))</m:t>
                          </m:r>
                        </m:num>
                        <m:den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den>
                      </m:f>
                    </m:oMath>
                  </m:oMathPara>
                </a14:m>
                <a:endParaRPr lang="es-ES" altLang="es-ES_tradn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45B022DC-F37A-7448-ADCE-53E1A435C3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8748" y="1485455"/>
                <a:ext cx="4057073" cy="678519"/>
              </a:xfrm>
              <a:prstGeom prst="rect">
                <a:avLst/>
              </a:prstGeom>
              <a:blipFill>
                <a:blip r:embed="rId9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ángulo 38">
                <a:extLst>
                  <a:ext uri="{FF2B5EF4-FFF2-40B4-BE49-F238E27FC236}">
                    <a16:creationId xmlns:a16="http://schemas.microsoft.com/office/drawing/2014/main" id="{79E66F7A-BAF7-C841-B99A-85C9DE8069CB}"/>
                  </a:ext>
                </a:extLst>
              </p:cNvPr>
              <p:cNvSpPr/>
              <p:nvPr/>
            </p:nvSpPr>
            <p:spPr>
              <a:xfrm>
                <a:off x="5347490" y="1094218"/>
                <a:ext cx="211737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</m:t>
                      </m:r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sSup>
                        <m:sSupPr>
                          <m:ctrlP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−6)</m:t>
                          </m:r>
                        </m:e>
                        <m:sup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s-E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9" name="Rectángulo 38">
                <a:extLst>
                  <a:ext uri="{FF2B5EF4-FFF2-40B4-BE49-F238E27FC236}">
                    <a16:creationId xmlns:a16="http://schemas.microsoft.com/office/drawing/2014/main" id="{79E66F7A-BAF7-C841-B99A-85C9DE8069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7490" y="1094218"/>
                <a:ext cx="2117375" cy="400110"/>
              </a:xfrm>
              <a:prstGeom prst="rect">
                <a:avLst/>
              </a:prstGeom>
              <a:blipFill>
                <a:blip r:embed="rId10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96627257"/>
      </p:ext>
    </p:extLst>
  </p:cSld>
  <p:clrMapOvr>
    <a:masterClrMapping/>
  </p:clrMapOvr>
  <p:transition advTm="17432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Minimización por descenso del gradiente</a:t>
            </a:r>
            <a:br>
              <a:rPr lang="es-ES_tradnl" altLang="es-ES_tradnl" dirty="0">
                <a:solidFill>
                  <a:schemeClr val="tx1"/>
                </a:solidFill>
                <a:ea typeface="MS PGothic" charset="-128"/>
              </a:rPr>
            </a:b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(un parámetro)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60429" name="Rectangle 72"/>
          <p:cNvSpPr>
            <a:spLocks noChangeArrowheads="1"/>
          </p:cNvSpPr>
          <p:nvPr/>
        </p:nvSpPr>
        <p:spPr bwMode="auto">
          <a:xfrm>
            <a:off x="0" y="4619625"/>
            <a:ext cx="3784600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endParaRPr lang="es-ES" altLang="es-ES_tradnl" sz="2000"/>
          </a:p>
        </p:txBody>
      </p:sp>
      <p:pic>
        <p:nvPicPr>
          <p:cNvPr id="11" name="Imagen 10" descr="Imagen que contiene interior, cocina, luz, blanco&#10;&#10;Descripción generada automáticamente">
            <a:extLst>
              <a:ext uri="{FF2B5EF4-FFF2-40B4-BE49-F238E27FC236}">
                <a16:creationId xmlns:a16="http://schemas.microsoft.com/office/drawing/2014/main" id="{8890CE1F-5B04-A445-92A6-032E171E4A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36" y="1150183"/>
            <a:ext cx="6857521" cy="3233327"/>
          </a:xfrm>
          <a:prstGeom prst="rect">
            <a:avLst/>
          </a:prstGeom>
        </p:spPr>
      </p:pic>
      <p:grpSp>
        <p:nvGrpSpPr>
          <p:cNvPr id="37" name="Grupo 36">
            <a:extLst>
              <a:ext uri="{FF2B5EF4-FFF2-40B4-BE49-F238E27FC236}">
                <a16:creationId xmlns:a16="http://schemas.microsoft.com/office/drawing/2014/main" id="{89FA6E4C-CC3D-F948-AE9F-B9BF4DBD299C}"/>
              </a:ext>
            </a:extLst>
          </p:cNvPr>
          <p:cNvGrpSpPr/>
          <p:nvPr/>
        </p:nvGrpSpPr>
        <p:grpSpPr>
          <a:xfrm>
            <a:off x="2523217" y="2189578"/>
            <a:ext cx="620683" cy="2347230"/>
            <a:chOff x="1449389" y="2942982"/>
            <a:chExt cx="620683" cy="987268"/>
          </a:xfrm>
        </p:grpSpPr>
        <p:cxnSp>
          <p:nvCxnSpPr>
            <p:cNvPr id="38" name="Conector recto 37">
              <a:extLst>
                <a:ext uri="{FF2B5EF4-FFF2-40B4-BE49-F238E27FC236}">
                  <a16:creationId xmlns:a16="http://schemas.microsoft.com/office/drawing/2014/main" id="{16421B82-0435-0C4E-B447-2FB10F9F1C9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626868" y="2942982"/>
              <a:ext cx="0" cy="87896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2E1FE568-6081-F54A-9AD6-71794D6AE89B}"/>
                </a:ext>
              </a:extLst>
            </p:cNvPr>
            <p:cNvSpPr txBox="1"/>
            <p:nvPr/>
          </p:nvSpPr>
          <p:spPr>
            <a:xfrm>
              <a:off x="1449389" y="3774905"/>
              <a:ext cx="620683" cy="1553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w(0)</a:t>
              </a:r>
              <a:endParaRPr lang="es-ES" sz="1800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9F9DD3D-CF30-2344-B83E-B919CF6C044E}"/>
              </a:ext>
            </a:extLst>
          </p:cNvPr>
          <p:cNvGrpSpPr/>
          <p:nvPr/>
        </p:nvGrpSpPr>
        <p:grpSpPr>
          <a:xfrm>
            <a:off x="4964706" y="1227091"/>
            <a:ext cx="668773" cy="3330852"/>
            <a:chOff x="953006" y="819531"/>
            <a:chExt cx="668773" cy="3330852"/>
          </a:xfrm>
        </p:grpSpPr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0081A519-EEC7-144D-8255-63E1A6C0F271}"/>
                </a:ext>
              </a:extLst>
            </p:cNvPr>
            <p:cNvSpPr txBox="1"/>
            <p:nvPr/>
          </p:nvSpPr>
          <p:spPr>
            <a:xfrm>
              <a:off x="953006" y="3750273"/>
              <a:ext cx="6687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000" dirty="0">
                  <a:solidFill>
                    <a:schemeClr val="tx1"/>
                  </a:solidFill>
                </a:rPr>
                <a:t>w(1)</a:t>
              </a:r>
              <a:endParaRPr lang="es-ES" sz="2000" baseline="-25000" dirty="0">
                <a:solidFill>
                  <a:schemeClr val="tx1"/>
                </a:solidFill>
              </a:endParaRPr>
            </a:p>
          </p:txBody>
        </p:sp>
        <p:cxnSp>
          <p:nvCxnSpPr>
            <p:cNvPr id="44" name="Conector recto 43">
              <a:extLst>
                <a:ext uri="{FF2B5EF4-FFF2-40B4-BE49-F238E27FC236}">
                  <a16:creationId xmlns:a16="http://schemas.microsoft.com/office/drawing/2014/main" id="{F19E75F7-AB35-EC4F-BC09-7CAA918A4E8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189644" y="819531"/>
              <a:ext cx="666" cy="302164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9" name="CuadroTexto 58">
            <a:extLst>
              <a:ext uri="{FF2B5EF4-FFF2-40B4-BE49-F238E27FC236}">
                <a16:creationId xmlns:a16="http://schemas.microsoft.com/office/drawing/2014/main" id="{E633E04B-FB17-A043-BFEF-18964B9945B1}"/>
              </a:ext>
            </a:extLst>
          </p:cNvPr>
          <p:cNvSpPr txBox="1"/>
          <p:nvPr/>
        </p:nvSpPr>
        <p:spPr>
          <a:xfrm>
            <a:off x="268436" y="4762573"/>
            <a:ext cx="44534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w(0) = 4 </a:t>
            </a:r>
          </a:p>
          <a:p>
            <a:r>
              <a:rPr lang="es-ES" sz="1800" dirty="0">
                <a:solidFill>
                  <a:schemeClr val="tx1"/>
                </a:solidFill>
              </a:rPr>
              <a:t>w(1) = 4 - 1,1*2*(4-6) = 4 + 4,4 = 8,4</a:t>
            </a:r>
          </a:p>
          <a:p>
            <a:r>
              <a:rPr lang="es-ES" sz="1800" dirty="0">
                <a:solidFill>
                  <a:schemeClr val="tx1"/>
                </a:solidFill>
              </a:rPr>
              <a:t>w(2) = 8,4 - 1,1*2*(8,4-6) = 8,4 - 5,28 = 3,12 </a:t>
            </a:r>
          </a:p>
          <a:p>
            <a:r>
              <a:rPr lang="es-ES" sz="1800" dirty="0">
                <a:solidFill>
                  <a:schemeClr val="tx1"/>
                </a:solidFill>
              </a:rPr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ángulo 61">
                <a:extLst>
                  <a:ext uri="{FF2B5EF4-FFF2-40B4-BE49-F238E27FC236}">
                    <a16:creationId xmlns:a16="http://schemas.microsoft.com/office/drawing/2014/main" id="{E47C4D52-B311-E94C-951F-1C28F8430D9B}"/>
                  </a:ext>
                </a:extLst>
              </p:cNvPr>
              <p:cNvSpPr/>
              <p:nvPr/>
            </p:nvSpPr>
            <p:spPr>
              <a:xfrm>
                <a:off x="6738486" y="4364975"/>
                <a:ext cx="125778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s-ES" altLang="es-ES_tradnl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=1,1</m:t>
                      </m:r>
                    </m:oMath>
                  </m:oMathPara>
                </a14:m>
                <a:endParaRPr lang="es-E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2" name="Rectángulo 61">
                <a:extLst>
                  <a:ext uri="{FF2B5EF4-FFF2-40B4-BE49-F238E27FC236}">
                    <a16:creationId xmlns:a16="http://schemas.microsoft.com/office/drawing/2014/main" id="{E47C4D52-B311-E94C-951F-1C28F8430D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8486" y="4364975"/>
                <a:ext cx="1257780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9" name="Grupo 68">
            <a:extLst>
              <a:ext uri="{FF2B5EF4-FFF2-40B4-BE49-F238E27FC236}">
                <a16:creationId xmlns:a16="http://schemas.microsoft.com/office/drawing/2014/main" id="{A9159746-411C-B24D-B3CF-2B84327EE71A}"/>
              </a:ext>
            </a:extLst>
          </p:cNvPr>
          <p:cNvGrpSpPr/>
          <p:nvPr/>
        </p:nvGrpSpPr>
        <p:grpSpPr>
          <a:xfrm>
            <a:off x="2016587" y="736560"/>
            <a:ext cx="668773" cy="4014716"/>
            <a:chOff x="962063" y="337189"/>
            <a:chExt cx="668773" cy="4014716"/>
          </a:xfrm>
        </p:grpSpPr>
        <p:sp>
          <p:nvSpPr>
            <p:cNvPr id="71" name="CuadroTexto 70">
              <a:extLst>
                <a:ext uri="{FF2B5EF4-FFF2-40B4-BE49-F238E27FC236}">
                  <a16:creationId xmlns:a16="http://schemas.microsoft.com/office/drawing/2014/main" id="{0DF784F3-6458-BA4F-BBE2-FD865D657D51}"/>
                </a:ext>
              </a:extLst>
            </p:cNvPr>
            <p:cNvSpPr txBox="1"/>
            <p:nvPr/>
          </p:nvSpPr>
          <p:spPr>
            <a:xfrm>
              <a:off x="962063" y="3951795"/>
              <a:ext cx="6687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000" dirty="0">
                  <a:solidFill>
                    <a:schemeClr val="tx1"/>
                  </a:solidFill>
                </a:rPr>
                <a:t>w(2)</a:t>
              </a:r>
              <a:endParaRPr lang="es-ES" sz="2000" baseline="-25000" dirty="0">
                <a:solidFill>
                  <a:schemeClr val="tx1"/>
                </a:solidFill>
              </a:endParaRPr>
            </a:p>
          </p:txBody>
        </p:sp>
        <p:cxnSp>
          <p:nvCxnSpPr>
            <p:cNvPr id="72" name="Conector recto 71">
              <a:extLst>
                <a:ext uri="{FF2B5EF4-FFF2-40B4-BE49-F238E27FC236}">
                  <a16:creationId xmlns:a16="http://schemas.microsoft.com/office/drawing/2014/main" id="{16A7EBE1-AA2C-AA45-B258-6A934190EBD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61364" y="337189"/>
              <a:ext cx="28780" cy="373951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9" name="Elipse 28">
            <a:extLst>
              <a:ext uri="{FF2B5EF4-FFF2-40B4-BE49-F238E27FC236}">
                <a16:creationId xmlns:a16="http://schemas.microsoft.com/office/drawing/2014/main" id="{5F2DBFB5-4723-F14B-BE14-2BAD6FEFA069}"/>
              </a:ext>
            </a:extLst>
          </p:cNvPr>
          <p:cNvSpPr/>
          <p:nvPr/>
        </p:nvSpPr>
        <p:spPr bwMode="auto">
          <a:xfrm>
            <a:off x="2661329" y="2194948"/>
            <a:ext cx="108421" cy="10583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76" name="Elipse 75">
            <a:extLst>
              <a:ext uri="{FF2B5EF4-FFF2-40B4-BE49-F238E27FC236}">
                <a16:creationId xmlns:a16="http://schemas.microsoft.com/office/drawing/2014/main" id="{DAE8FC55-39E9-9A40-9827-BAE3A982483A}"/>
              </a:ext>
            </a:extLst>
          </p:cNvPr>
          <p:cNvSpPr/>
          <p:nvPr/>
        </p:nvSpPr>
        <p:spPr bwMode="auto">
          <a:xfrm>
            <a:off x="5149165" y="1173452"/>
            <a:ext cx="108421" cy="10583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78" name="Elipse 77">
            <a:extLst>
              <a:ext uri="{FF2B5EF4-FFF2-40B4-BE49-F238E27FC236}">
                <a16:creationId xmlns:a16="http://schemas.microsoft.com/office/drawing/2014/main" id="{297EAC75-F42A-DB40-BB10-7E7CF41D4002}"/>
              </a:ext>
            </a:extLst>
          </p:cNvPr>
          <p:cNvSpPr/>
          <p:nvPr/>
        </p:nvSpPr>
        <p:spPr bwMode="auto">
          <a:xfrm>
            <a:off x="3555137" y="3929019"/>
            <a:ext cx="108421" cy="10583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98BF024E-30EF-DD46-83C7-F2983501FFD5}"/>
              </a:ext>
            </a:extLst>
          </p:cNvPr>
          <p:cNvSpPr/>
          <p:nvPr/>
        </p:nvSpPr>
        <p:spPr bwMode="auto">
          <a:xfrm>
            <a:off x="2162939" y="646223"/>
            <a:ext cx="108421" cy="10583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ángulo 33">
                <a:extLst>
                  <a:ext uri="{FF2B5EF4-FFF2-40B4-BE49-F238E27FC236}">
                    <a16:creationId xmlns:a16="http://schemas.microsoft.com/office/drawing/2014/main" id="{9262B79D-1F24-4844-8AD5-D71F720A34C5}"/>
                  </a:ext>
                </a:extLst>
              </p:cNvPr>
              <p:cNvSpPr/>
              <p:nvPr/>
            </p:nvSpPr>
            <p:spPr>
              <a:xfrm>
                <a:off x="5368345" y="2147176"/>
                <a:ext cx="2227982" cy="985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altLang="es-ES_tradnl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Dado que: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s-ES" altLang="es-ES_tradnl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num>
                        <m:den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den>
                      </m:f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=2(</m:t>
                      </m:r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−6)</m:t>
                      </m:r>
                    </m:oMath>
                  </m:oMathPara>
                </a14:m>
                <a:endParaRPr lang="es-E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4" name="Rectángulo 33">
                <a:extLst>
                  <a:ext uri="{FF2B5EF4-FFF2-40B4-BE49-F238E27FC236}">
                    <a16:creationId xmlns:a16="http://schemas.microsoft.com/office/drawing/2014/main" id="{9262B79D-1F24-4844-8AD5-D71F720A34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345" y="2147176"/>
                <a:ext cx="2227982" cy="985334"/>
              </a:xfrm>
              <a:prstGeom prst="rect">
                <a:avLst/>
              </a:prstGeom>
              <a:blipFill>
                <a:blip r:embed="rId6"/>
                <a:stretch>
                  <a:fillRect l="-2841" t="-2532" b="-253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ángulo 34">
                <a:extLst>
                  <a:ext uri="{FF2B5EF4-FFF2-40B4-BE49-F238E27FC236}">
                    <a16:creationId xmlns:a16="http://schemas.microsoft.com/office/drawing/2014/main" id="{B293DD76-9BCA-2D4E-B9BE-073B9A8919D7}"/>
                  </a:ext>
                </a:extLst>
              </p:cNvPr>
              <p:cNvSpPr/>
              <p:nvPr/>
            </p:nvSpPr>
            <p:spPr>
              <a:xfrm>
                <a:off x="4572000" y="3157655"/>
                <a:ext cx="4780782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" altLang="es-ES_tradnl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  Obtenemos: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220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s-ES" altLang="es-ES_tradnl" sz="2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s-ES" altLang="es-ES_tradnl" sz="2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altLang="es-ES_tradnl" sz="2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s-ES" altLang="es-ES_tradnl" sz="2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s-ES" altLang="es-ES_tradnl" sz="2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s-ES" altLang="es-ES_tradnl" sz="2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s-ES" altLang="es-ES_tradnl" sz="22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s-ES" altLang="es-ES_tradnl" sz="2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  <m:r>
                            <a:rPr lang="es-ES" altLang="es-ES_tradnl" sz="2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)−6</m:t>
                          </m:r>
                        </m:e>
                      </m:d>
                    </m:oMath>
                  </m:oMathPara>
                </a14:m>
                <a:endParaRPr lang="es-ES" sz="22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35" name="Rectángulo 34">
                <a:extLst>
                  <a:ext uri="{FF2B5EF4-FFF2-40B4-BE49-F238E27FC236}">
                    <a16:creationId xmlns:a16="http://schemas.microsoft.com/office/drawing/2014/main" id="{B293DD76-9BCA-2D4E-B9BE-073B9A8919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157655"/>
                <a:ext cx="4780782" cy="738664"/>
              </a:xfrm>
              <a:prstGeom prst="rect">
                <a:avLst/>
              </a:prstGeom>
              <a:blipFill>
                <a:blip r:embed="rId7"/>
                <a:stretch>
                  <a:fillRect t="-5085" b="-8475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ángulo 35">
                <a:extLst>
                  <a:ext uri="{FF2B5EF4-FFF2-40B4-BE49-F238E27FC236}">
                    <a16:creationId xmlns:a16="http://schemas.microsoft.com/office/drawing/2014/main" id="{31A43F70-0E41-174C-8FB0-2E26D962F33A}"/>
                  </a:ext>
                </a:extLst>
              </p:cNvPr>
              <p:cNvSpPr/>
              <p:nvPr/>
            </p:nvSpPr>
            <p:spPr>
              <a:xfrm>
                <a:off x="4928748" y="1485455"/>
                <a:ext cx="4057073" cy="6785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1">
                  <a:spcBef>
                    <a:spcPts val="15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f>
                        <m:f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))</m:t>
                          </m:r>
                        </m:num>
                        <m:den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den>
                      </m:f>
                    </m:oMath>
                  </m:oMathPara>
                </a14:m>
                <a:endParaRPr lang="es-ES" altLang="es-ES_tradn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6" name="Rectángulo 35">
                <a:extLst>
                  <a:ext uri="{FF2B5EF4-FFF2-40B4-BE49-F238E27FC236}">
                    <a16:creationId xmlns:a16="http://schemas.microsoft.com/office/drawing/2014/main" id="{31A43F70-0E41-174C-8FB0-2E26D962F3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8748" y="1485455"/>
                <a:ext cx="4057073" cy="678519"/>
              </a:xfrm>
              <a:prstGeom prst="rect">
                <a:avLst/>
              </a:prstGeom>
              <a:blipFill>
                <a:blip r:embed="rId8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ángulo 38">
                <a:extLst>
                  <a:ext uri="{FF2B5EF4-FFF2-40B4-BE49-F238E27FC236}">
                    <a16:creationId xmlns:a16="http://schemas.microsoft.com/office/drawing/2014/main" id="{7B625267-3167-B649-8EE6-4072356DB88A}"/>
                  </a:ext>
                </a:extLst>
              </p:cNvPr>
              <p:cNvSpPr/>
              <p:nvPr/>
            </p:nvSpPr>
            <p:spPr>
              <a:xfrm>
                <a:off x="5347490" y="1094218"/>
                <a:ext cx="211737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</m:t>
                      </m:r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𝑤</m:t>
                      </m:r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sSup>
                        <m:sSupPr>
                          <m:ctrlP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−6)</m:t>
                          </m:r>
                        </m:e>
                        <m:sup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s-E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9" name="Rectángulo 38">
                <a:extLst>
                  <a:ext uri="{FF2B5EF4-FFF2-40B4-BE49-F238E27FC236}">
                    <a16:creationId xmlns:a16="http://schemas.microsoft.com/office/drawing/2014/main" id="{7B625267-3167-B649-8EE6-4072356DB8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7490" y="1094218"/>
                <a:ext cx="2117375" cy="400110"/>
              </a:xfrm>
              <a:prstGeom prst="rect">
                <a:avLst/>
              </a:prstGeom>
              <a:blipFill>
                <a:blip r:embed="rId9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59716311"/>
      </p:ext>
    </p:extLst>
  </p:cSld>
  <p:clrMapOvr>
    <a:masterClrMapping/>
  </p:clrMapOvr>
  <p:transition advTm="17432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Minimización por descenso del gradiente</a:t>
            </a:r>
            <a:br>
              <a:rPr lang="es-ES_tradnl" altLang="es-ES_tradnl" dirty="0">
                <a:solidFill>
                  <a:schemeClr val="tx1"/>
                </a:solidFill>
                <a:ea typeface="MS PGothic" charset="-128"/>
              </a:rPr>
            </a:b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(caso general)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60429" name="Rectangle 72"/>
          <p:cNvSpPr>
            <a:spLocks noChangeArrowheads="1"/>
          </p:cNvSpPr>
          <p:nvPr/>
        </p:nvSpPr>
        <p:spPr bwMode="auto">
          <a:xfrm>
            <a:off x="0" y="4619625"/>
            <a:ext cx="3784600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endParaRPr lang="es-ES" altLang="es-ES_tradnl" sz="2000"/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8A2A2E59-CAF6-7342-84F4-4170015EEBEB}"/>
              </a:ext>
            </a:extLst>
          </p:cNvPr>
          <p:cNvCxnSpPr>
            <a:cxnSpLocks/>
          </p:cNvCxnSpPr>
          <p:nvPr/>
        </p:nvCxnSpPr>
        <p:spPr bwMode="auto">
          <a:xfrm flipV="1">
            <a:off x="926757" y="1231900"/>
            <a:ext cx="0" cy="2578238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280ECB79-82A9-004E-82E8-CDF5C78130DC}"/>
              </a:ext>
            </a:extLst>
          </p:cNvPr>
          <p:cNvCxnSpPr>
            <a:cxnSpLocks/>
          </p:cNvCxnSpPr>
          <p:nvPr/>
        </p:nvCxnSpPr>
        <p:spPr bwMode="auto">
          <a:xfrm>
            <a:off x="914400" y="3822493"/>
            <a:ext cx="6559062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69CD37C-2D03-3041-B0D7-AF7E5B022B71}"/>
              </a:ext>
            </a:extLst>
          </p:cNvPr>
          <p:cNvSpPr txBox="1"/>
          <p:nvPr/>
        </p:nvSpPr>
        <p:spPr>
          <a:xfrm>
            <a:off x="349810" y="871779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Error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ABDD596D-AE84-DB42-B82A-B7E9414BA89C}"/>
              </a:ext>
            </a:extLst>
          </p:cNvPr>
          <p:cNvSpPr txBox="1"/>
          <p:nvPr/>
        </p:nvSpPr>
        <p:spPr>
          <a:xfrm>
            <a:off x="7297773" y="3824981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w</a:t>
            </a:r>
          </a:p>
        </p:txBody>
      </p:sp>
      <p:sp>
        <p:nvSpPr>
          <p:cNvPr id="18" name="Forma libre 17">
            <a:extLst>
              <a:ext uri="{FF2B5EF4-FFF2-40B4-BE49-F238E27FC236}">
                <a16:creationId xmlns:a16="http://schemas.microsoft.com/office/drawing/2014/main" id="{7A8A59D4-E809-9E4A-BAA8-4274DD2DD74F}"/>
              </a:ext>
            </a:extLst>
          </p:cNvPr>
          <p:cNvSpPr/>
          <p:nvPr/>
        </p:nvSpPr>
        <p:spPr bwMode="auto">
          <a:xfrm>
            <a:off x="1322773" y="1599117"/>
            <a:ext cx="5486400" cy="1772667"/>
          </a:xfrm>
          <a:custGeom>
            <a:avLst/>
            <a:gdLst>
              <a:gd name="connsiteX0" fmla="*/ 0 w 5486400"/>
              <a:gd name="connsiteY0" fmla="*/ 0 h 1772667"/>
              <a:gd name="connsiteX1" fmla="*/ 639192 w 5486400"/>
              <a:gd name="connsiteY1" fmla="*/ 852256 h 1772667"/>
              <a:gd name="connsiteX2" fmla="*/ 1819922 w 5486400"/>
              <a:gd name="connsiteY2" fmla="*/ 1482571 h 1772667"/>
              <a:gd name="connsiteX3" fmla="*/ 2672178 w 5486400"/>
              <a:gd name="connsiteY3" fmla="*/ 870012 h 1772667"/>
              <a:gd name="connsiteX4" fmla="*/ 3320248 w 5486400"/>
              <a:gd name="connsiteY4" fmla="*/ 585926 h 1772667"/>
              <a:gd name="connsiteX5" fmla="*/ 4012707 w 5486400"/>
              <a:gd name="connsiteY5" fmla="*/ 1154097 h 1772667"/>
              <a:gd name="connsiteX6" fmla="*/ 4758431 w 5486400"/>
              <a:gd name="connsiteY6" fmla="*/ 1766656 h 1772667"/>
              <a:gd name="connsiteX7" fmla="*/ 5486400 w 5486400"/>
              <a:gd name="connsiteY7" fmla="*/ 763480 h 177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86400" h="1772667">
                <a:moveTo>
                  <a:pt x="0" y="0"/>
                </a:moveTo>
                <a:cubicBezTo>
                  <a:pt x="167936" y="302580"/>
                  <a:pt x="335872" y="605161"/>
                  <a:pt x="639192" y="852256"/>
                </a:cubicBezTo>
                <a:cubicBezTo>
                  <a:pt x="942512" y="1099351"/>
                  <a:pt x="1481091" y="1479612"/>
                  <a:pt x="1819922" y="1482571"/>
                </a:cubicBezTo>
                <a:cubicBezTo>
                  <a:pt x="2158753" y="1485530"/>
                  <a:pt x="2422124" y="1019453"/>
                  <a:pt x="2672178" y="870012"/>
                </a:cubicBezTo>
                <a:cubicBezTo>
                  <a:pt x="2922232" y="720571"/>
                  <a:pt x="3096827" y="538579"/>
                  <a:pt x="3320248" y="585926"/>
                </a:cubicBezTo>
                <a:cubicBezTo>
                  <a:pt x="3543669" y="633273"/>
                  <a:pt x="4012707" y="1154097"/>
                  <a:pt x="4012707" y="1154097"/>
                </a:cubicBezTo>
                <a:cubicBezTo>
                  <a:pt x="4252404" y="1350885"/>
                  <a:pt x="4512816" y="1831759"/>
                  <a:pt x="4758431" y="1766656"/>
                </a:cubicBezTo>
                <a:cubicBezTo>
                  <a:pt x="5004046" y="1701553"/>
                  <a:pt x="5245223" y="1232516"/>
                  <a:pt x="5486400" y="763480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uadroTexto 30">
                <a:extLst>
                  <a:ext uri="{FF2B5EF4-FFF2-40B4-BE49-F238E27FC236}">
                    <a16:creationId xmlns:a16="http://schemas.microsoft.com/office/drawing/2014/main" id="{B57D8848-B7C3-8E45-8464-4EA14C62A4A3}"/>
                  </a:ext>
                </a:extLst>
              </p:cNvPr>
              <p:cNvSpPr txBox="1"/>
              <p:nvPr/>
            </p:nvSpPr>
            <p:spPr>
              <a:xfrm>
                <a:off x="922662" y="4508857"/>
                <a:ext cx="171040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>
                    <a:solidFill>
                      <a:schemeClr val="tx1"/>
                    </a:solidFill>
                  </a:rPr>
                  <a:t>Si </a:t>
                </a:r>
                <a14:m>
                  <m:oMath xmlns:m="http://schemas.openxmlformats.org/officeDocument/2006/math">
                    <m:r>
                      <a:rPr lang="es-ES" altLang="es-ES_tradnl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s-ES" dirty="0">
                    <a:solidFill>
                      <a:schemeClr val="tx1"/>
                    </a:solidFill>
                  </a:rPr>
                  <a:t> grande:</a:t>
                </a:r>
              </a:p>
            </p:txBody>
          </p:sp>
        </mc:Choice>
        <mc:Fallback xmlns="">
          <p:sp>
            <p:nvSpPr>
              <p:cNvPr id="31" name="CuadroTexto 30">
                <a:extLst>
                  <a:ext uri="{FF2B5EF4-FFF2-40B4-BE49-F238E27FC236}">
                    <a16:creationId xmlns:a16="http://schemas.microsoft.com/office/drawing/2014/main" id="{B57D8848-B7C3-8E45-8464-4EA14C62A4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662" y="4508857"/>
                <a:ext cx="1710405" cy="461665"/>
              </a:xfrm>
              <a:prstGeom prst="rect">
                <a:avLst/>
              </a:prstGeom>
              <a:blipFill>
                <a:blip r:embed="rId4"/>
                <a:stretch>
                  <a:fillRect l="-5185" t="-8108" r="-4444" b="-2973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CuadroTexto 49">
            <a:extLst>
              <a:ext uri="{FF2B5EF4-FFF2-40B4-BE49-F238E27FC236}">
                <a16:creationId xmlns:a16="http://schemas.microsoft.com/office/drawing/2014/main" id="{101CD032-2796-4140-8472-DBF8ADF43091}"/>
              </a:ext>
            </a:extLst>
          </p:cNvPr>
          <p:cNvSpPr txBox="1"/>
          <p:nvPr/>
        </p:nvSpPr>
        <p:spPr>
          <a:xfrm>
            <a:off x="2676578" y="4505948"/>
            <a:ext cx="48919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Posibles oscilaciones/no convergencia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ángulo 34">
                <a:extLst>
                  <a:ext uri="{FF2B5EF4-FFF2-40B4-BE49-F238E27FC236}">
                    <a16:creationId xmlns:a16="http://schemas.microsoft.com/office/drawing/2014/main" id="{920A5697-4FFA-354A-9431-02D7E9F41054}"/>
                  </a:ext>
                </a:extLst>
              </p:cNvPr>
              <p:cNvSpPr/>
              <p:nvPr/>
            </p:nvSpPr>
            <p:spPr>
              <a:xfrm>
                <a:off x="614961" y="4044283"/>
                <a:ext cx="473046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s-ES" altLang="es-ES_tradnl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s-ES" dirty="0">
                    <a:solidFill>
                      <a:schemeClr val="tx1"/>
                    </a:solidFill>
                  </a:rPr>
                  <a:t> marca la magnitud de los cambios:</a:t>
                </a:r>
              </a:p>
            </p:txBody>
          </p:sp>
        </mc:Choice>
        <mc:Fallback xmlns="">
          <p:sp>
            <p:nvSpPr>
              <p:cNvPr id="35" name="Rectángulo 34">
                <a:extLst>
                  <a:ext uri="{FF2B5EF4-FFF2-40B4-BE49-F238E27FC236}">
                    <a16:creationId xmlns:a16="http://schemas.microsoft.com/office/drawing/2014/main" id="{920A5697-4FFA-354A-9431-02D7E9F410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961" y="4044283"/>
                <a:ext cx="4730462" cy="461665"/>
              </a:xfrm>
              <a:prstGeom prst="rect">
                <a:avLst/>
              </a:prstGeom>
              <a:blipFill>
                <a:blip r:embed="rId5"/>
                <a:stretch>
                  <a:fillRect t="-7895" r="-804" b="-2631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uadroTexto 35">
                <a:extLst>
                  <a:ext uri="{FF2B5EF4-FFF2-40B4-BE49-F238E27FC236}">
                    <a16:creationId xmlns:a16="http://schemas.microsoft.com/office/drawing/2014/main" id="{6F995E38-93EA-E94A-8D0B-0125E9C3CFEF}"/>
                  </a:ext>
                </a:extLst>
              </p:cNvPr>
              <p:cNvSpPr txBox="1"/>
              <p:nvPr/>
            </p:nvSpPr>
            <p:spPr>
              <a:xfrm>
                <a:off x="914400" y="4948865"/>
                <a:ext cx="19155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>
                    <a:solidFill>
                      <a:schemeClr val="tx1"/>
                    </a:solidFill>
                  </a:rPr>
                  <a:t>Si </a:t>
                </a:r>
                <a14:m>
                  <m:oMath xmlns:m="http://schemas.openxmlformats.org/officeDocument/2006/math">
                    <m:r>
                      <a:rPr lang="es-ES" altLang="es-ES_tradnl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s-ES" dirty="0">
                    <a:solidFill>
                      <a:schemeClr val="tx1"/>
                    </a:solidFill>
                  </a:rPr>
                  <a:t> pequeño:</a:t>
                </a:r>
              </a:p>
            </p:txBody>
          </p:sp>
        </mc:Choice>
        <mc:Fallback xmlns="">
          <p:sp>
            <p:nvSpPr>
              <p:cNvPr id="36" name="CuadroTexto 35">
                <a:extLst>
                  <a:ext uri="{FF2B5EF4-FFF2-40B4-BE49-F238E27FC236}">
                    <a16:creationId xmlns:a16="http://schemas.microsoft.com/office/drawing/2014/main" id="{6F995E38-93EA-E94A-8D0B-0125E9C3CF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4948865"/>
                <a:ext cx="1915589" cy="461665"/>
              </a:xfrm>
              <a:prstGeom prst="rect">
                <a:avLst/>
              </a:prstGeom>
              <a:blipFill>
                <a:blip r:embed="rId6"/>
                <a:stretch>
                  <a:fillRect l="-5298" t="-10811" r="-3311" b="-27027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CuadroTexto 36">
            <a:extLst>
              <a:ext uri="{FF2B5EF4-FFF2-40B4-BE49-F238E27FC236}">
                <a16:creationId xmlns:a16="http://schemas.microsoft.com/office/drawing/2014/main" id="{49C1EEC3-50DD-3140-9FA6-DD553D6A99F9}"/>
              </a:ext>
            </a:extLst>
          </p:cNvPr>
          <p:cNvSpPr txBox="1"/>
          <p:nvPr/>
        </p:nvSpPr>
        <p:spPr>
          <a:xfrm>
            <a:off x="2711608" y="4948864"/>
            <a:ext cx="6126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Acercamiento menos rápido, pero más precisión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B6DEA276-6C6F-3943-867A-27A8A5EBF6AC}"/>
              </a:ext>
            </a:extLst>
          </p:cNvPr>
          <p:cNvGrpSpPr/>
          <p:nvPr/>
        </p:nvGrpSpPr>
        <p:grpSpPr>
          <a:xfrm>
            <a:off x="5701410" y="1197716"/>
            <a:ext cx="3007555" cy="830997"/>
            <a:chOff x="5570284" y="4237068"/>
            <a:chExt cx="3007555" cy="830997"/>
          </a:xfrm>
        </p:grpSpPr>
        <p:sp>
          <p:nvSpPr>
            <p:cNvPr id="40" name="Rectángulo redondeado 2">
              <a:extLst>
                <a:ext uri="{FF2B5EF4-FFF2-40B4-BE49-F238E27FC236}">
                  <a16:creationId xmlns:a16="http://schemas.microsoft.com/office/drawing/2014/main" id="{BD6BDEEF-466D-9D4C-840D-14F071A0D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0284" y="4292542"/>
              <a:ext cx="3007555" cy="775519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34117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 dirty="0"/>
            </a:p>
          </p:txBody>
        </p:sp>
        <p:sp>
          <p:nvSpPr>
            <p:cNvPr id="38" name="CuadroTexto 37">
              <a:extLst>
                <a:ext uri="{FF2B5EF4-FFF2-40B4-BE49-F238E27FC236}">
                  <a16:creationId xmlns:a16="http://schemas.microsoft.com/office/drawing/2014/main" id="{16795B44-DF66-4644-81AE-510AB380D302}"/>
                </a:ext>
              </a:extLst>
            </p:cNvPr>
            <p:cNvSpPr txBox="1"/>
            <p:nvPr/>
          </p:nvSpPr>
          <p:spPr>
            <a:xfrm>
              <a:off x="5643981" y="4237068"/>
              <a:ext cx="28921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>
                  <a:solidFill>
                    <a:schemeClr val="tx1"/>
                  </a:solidFill>
                </a:rPr>
                <a:t>No asegura encontrar </a:t>
              </a:r>
            </a:p>
            <a:p>
              <a:r>
                <a:rPr lang="es-ES" dirty="0">
                  <a:solidFill>
                    <a:schemeClr val="tx1"/>
                  </a:solidFill>
                </a:rPr>
                <a:t>el mínimo global !</a:t>
              </a:r>
            </a:p>
          </p:txBody>
        </p:sp>
      </p:grp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D06D2FE5-1EC6-EF49-87D4-557B2AAAC08C}"/>
              </a:ext>
            </a:extLst>
          </p:cNvPr>
          <p:cNvCxnSpPr>
            <a:cxnSpLocks/>
          </p:cNvCxnSpPr>
          <p:nvPr/>
        </p:nvCxnSpPr>
        <p:spPr bwMode="auto">
          <a:xfrm>
            <a:off x="5306118" y="3366488"/>
            <a:ext cx="1503055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F3A8ABAA-25E9-664F-BC06-28E9F87C29F1}"/>
              </a:ext>
            </a:extLst>
          </p:cNvPr>
          <p:cNvCxnSpPr>
            <a:cxnSpLocks/>
          </p:cNvCxnSpPr>
          <p:nvPr/>
        </p:nvCxnSpPr>
        <p:spPr bwMode="auto">
          <a:xfrm>
            <a:off x="2421765" y="3092131"/>
            <a:ext cx="1503055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115813114"/>
      </p:ext>
    </p:extLst>
  </p:cSld>
  <p:clrMapOvr>
    <a:masterClrMapping/>
  </p:clrMapOvr>
  <p:transition advTm="6277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50" grpId="0"/>
      <p:bldP spid="36" grpId="0"/>
      <p:bldP spid="3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Aprendizaje por descenso del gradiente en redes neuronales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467" name="Rectangle 72"/>
              <p:cNvSpPr>
                <a:spLocks noChangeArrowheads="1"/>
              </p:cNvSpPr>
              <p:nvPr/>
            </p:nvSpPr>
            <p:spPr bwMode="auto">
              <a:xfrm>
                <a:off x="209252" y="940303"/>
                <a:ext cx="864106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284163" indent="-284163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  <a:buFontTx/>
                  <a:buChar char="•"/>
                </a:pPr>
                <a:r>
                  <a:rPr lang="es-ES" altLang="es-ES_tradnl" sz="2000" dirty="0">
                    <a:solidFill>
                      <a:schemeClr val="tx1"/>
                    </a:solidFill>
                  </a:rPr>
                  <a:t>En el caso de la red neuronal queremos encontrar los pesos que minimicen la función del error sobre un conjunto de ejemplos de entrenamiento {(X</a:t>
                </a:r>
                <a:r>
                  <a:rPr lang="es-ES" altLang="es-ES_tradnl" sz="20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s-ES" altLang="es-ES_tradnl" sz="2000" dirty="0">
                    <a:solidFill>
                      <a:schemeClr val="tx1"/>
                    </a:solidFill>
                  </a:rPr>
                  <a:t>Y</a:t>
                </a:r>
                <a:r>
                  <a:rPr lang="es-ES" altLang="es-ES_tradnl" sz="20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s-ES" altLang="es-ES_tradnl" sz="2000" dirty="0">
                    <a:solidFill>
                      <a:schemeClr val="tx1"/>
                    </a:solidFill>
                  </a:rPr>
                  <a:t>),…,(</a:t>
                </a:r>
                <a:r>
                  <a:rPr lang="es-ES" altLang="es-ES_tradnl" sz="2000" dirty="0" err="1">
                    <a:solidFill>
                      <a:schemeClr val="tx1"/>
                    </a:solidFill>
                  </a:rPr>
                  <a:t>X</a:t>
                </a:r>
                <a:r>
                  <a:rPr lang="es-ES" altLang="es-ES_tradnl" sz="2000" baseline="-25000" dirty="0" err="1">
                    <a:solidFill>
                      <a:schemeClr val="tx1"/>
                    </a:solidFill>
                  </a:rPr>
                  <a:t>n</a:t>
                </a:r>
                <a:r>
                  <a:rPr lang="es-ES" altLang="es-ES_tradnl" sz="2000" dirty="0" err="1">
                    <a:solidFill>
                      <a:schemeClr val="tx1"/>
                    </a:solidFill>
                  </a:rPr>
                  <a:t>Y</a:t>
                </a:r>
                <a:r>
                  <a:rPr lang="es-ES" altLang="es-ES_tradnl" sz="2000" baseline="-25000" dirty="0" err="1">
                    <a:solidFill>
                      <a:schemeClr val="tx1"/>
                    </a:solidFill>
                  </a:rPr>
                  <a:t>n</a:t>
                </a:r>
                <a:r>
                  <a:rPr lang="es-ES" altLang="es-ES_tradnl" sz="2000" dirty="0">
                    <a:solidFill>
                      <a:schemeClr val="tx1"/>
                    </a:solidFill>
                  </a:rPr>
                  <a:t>)}, con respecto a los pesos de la red. </a:t>
                </a:r>
              </a:p>
              <a:p>
                <a:pPr>
                  <a:spcBef>
                    <a:spcPct val="20000"/>
                  </a:spcBef>
                  <a:buFontTx/>
                  <a:buChar char="•"/>
                </a:pPr>
                <a:r>
                  <a:rPr lang="es-ES" altLang="es-ES_tradnl" sz="2000" dirty="0">
                    <a:solidFill>
                      <a:schemeClr val="tx1"/>
                    </a:solidFill>
                  </a:rPr>
                  <a:t>Idea: aplicar el descenso de gradiente de forma iterativa:</a:t>
                </a:r>
              </a:p>
              <a:p>
                <a:pPr marL="1314450" lvl="2" indent="-457200">
                  <a:spcBef>
                    <a:spcPct val="20000"/>
                  </a:spcBef>
                  <a:buFont typeface="+mj-lt"/>
                  <a:buAutoNum type="arabicPeriod"/>
                </a:pPr>
                <a:r>
                  <a:rPr lang="es-ES" altLang="es-ES_tradnl" sz="2000" dirty="0">
                    <a:solidFill>
                      <a:schemeClr val="tx1"/>
                    </a:solidFill>
                  </a:rPr>
                  <a:t>En la iteración t, calcular el error con los pesos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s-ES" altLang="es-ES_tradnl" sz="2000" dirty="0">
                    <a:solidFill>
                      <a:schemeClr val="tx1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s-ES" altLang="es-ES_tradnl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𝐸𝑅𝑅</m:t>
                    </m:r>
                    <m:sSub>
                      <m:sSub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s-ES" altLang="es-ES_tradnl" sz="2000" i="1" dirty="0">
                  <a:solidFill>
                    <a:schemeClr val="tx1"/>
                  </a:solidFill>
                </a:endParaRPr>
              </a:p>
              <a:p>
                <a:pPr marL="1314450" lvl="2" indent="-457200">
                  <a:spcBef>
                    <a:spcPct val="20000"/>
                  </a:spcBef>
                  <a:buFont typeface="+mj-lt"/>
                  <a:buAutoNum type="arabicPeriod"/>
                </a:pPr>
                <a:r>
                  <a:rPr lang="es-ES" altLang="es-ES_tradnl" sz="2000" dirty="0">
                    <a:solidFill>
                      <a:schemeClr val="tx1"/>
                    </a:solidFill>
                  </a:rPr>
                  <a:t>Actualizar todos los pesos con  </a:t>
                </a:r>
              </a:p>
            </p:txBody>
          </p:sp>
        </mc:Choice>
        <mc:Fallback xmlns="">
          <p:sp>
            <p:nvSpPr>
              <p:cNvPr id="62467" name="Rectangle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9252" y="940303"/>
                <a:ext cx="8641063" cy="457200"/>
              </a:xfrm>
              <a:prstGeom prst="rect">
                <a:avLst/>
              </a:prstGeom>
              <a:blipFill>
                <a:blip r:embed="rId3"/>
                <a:stretch>
                  <a:fillRect l="-440" t="-5405" b="-37297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72">
                <a:extLst>
                  <a:ext uri="{FF2B5EF4-FFF2-40B4-BE49-F238E27FC236}">
                    <a16:creationId xmlns:a16="http://schemas.microsoft.com/office/drawing/2014/main" id="{471F472E-169F-0D4A-B9D2-95F55902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4828" y="3243963"/>
                <a:ext cx="834548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Podemos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observar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que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el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error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global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(</m:t>
                      </m:r>
                      <m:r>
                        <m:rPr>
                          <m:nor/>
                        </m:rP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+mn-lt"/>
                        </a:rPr>
                        <m:t>ERR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)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es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la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suma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de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los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errores</m:t>
                      </m:r>
                      <m:sSup>
                        <m:sSup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(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p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sobre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los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ejemples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de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entrenamiento</m:t>
                      </m:r>
                      <m:r>
                        <m:rPr>
                          <m:nor/>
                        </m:rPr>
                        <a:rPr lang="es-ES" altLang="es-ES_tradnl" sz="2000" dirty="0">
                          <a:solidFill>
                            <a:schemeClr val="tx1"/>
                          </a:solidFill>
                        </a:rPr>
                        <m:t>{(</m:t>
                      </m:r>
                      <m:r>
                        <m:rPr>
                          <m:nor/>
                        </m:rPr>
                        <a:rPr lang="es-ES" altLang="es-ES_tradnl" sz="2000" dirty="0">
                          <a:solidFill>
                            <a:schemeClr val="tx1"/>
                          </a:solidFill>
                        </a:rPr>
                        <m:t>X</m:t>
                      </m:r>
                      <m:r>
                        <m:rPr>
                          <m:nor/>
                        </m:rPr>
                        <a:rPr lang="es-ES" altLang="es-ES_tradnl" sz="2000" baseline="-25000" dirty="0">
                          <a:solidFill>
                            <a:schemeClr val="tx1"/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es-ES" altLang="es-ES_tradnl" sz="2000" dirty="0">
                          <a:solidFill>
                            <a:schemeClr val="tx1"/>
                          </a:solidFill>
                        </a:rPr>
                        <m:t>Y</m:t>
                      </m:r>
                      <m:r>
                        <m:rPr>
                          <m:nor/>
                        </m:rPr>
                        <a:rPr lang="es-ES" altLang="es-ES_tradnl" sz="2000" baseline="-25000" dirty="0">
                          <a:solidFill>
                            <a:schemeClr val="tx1"/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es-ES" altLang="es-ES_tradnl" sz="2000" dirty="0">
                          <a:solidFill>
                            <a:schemeClr val="tx1"/>
                          </a:solidFill>
                        </a:rPr>
                        <m:t>),…,(</m:t>
                      </m:r>
                      <m:r>
                        <m:rPr>
                          <m:nor/>
                        </m:rPr>
                        <a:rPr lang="es-ES" altLang="es-ES_tradnl" sz="2000" dirty="0">
                          <a:solidFill>
                            <a:schemeClr val="tx1"/>
                          </a:solidFill>
                        </a:rPr>
                        <m:t>XnYn</m:t>
                      </m:r>
                      <m:r>
                        <m:rPr>
                          <m:nor/>
                        </m:rPr>
                        <a:rPr lang="es-ES" altLang="es-ES_tradnl" sz="2000" dirty="0">
                          <a:solidFill>
                            <a:schemeClr val="tx1"/>
                          </a:solidFill>
                        </a:rPr>
                        <m:t>)}</m:t>
                      </m:r>
                      <m:r>
                        <m:rPr>
                          <m:nor/>
                        </m:rPr>
                        <a:rPr lang="es-ES" altLang="es-ES_tradnl" sz="2000" b="0" i="0" smtClean="0">
                          <a:solidFill>
                            <a:schemeClr val="tx1"/>
                          </a:solidFill>
                          <a:latin typeface="+mn-lt"/>
                        </a:rPr>
                        <m:t>:</m:t>
                      </m:r>
                    </m:oMath>
                  </m:oMathPara>
                </a14:m>
                <a:endParaRPr lang="es-ES" altLang="es-ES_tradnl" sz="2000" b="0" i="0" dirty="0">
                  <a:solidFill>
                    <a:schemeClr val="tx1"/>
                  </a:solidFill>
                  <a:latin typeface="+mn-lt"/>
                </a:endParaRPr>
              </a:p>
              <a:p>
                <a:pPr>
                  <a:spcBef>
                    <a:spcPct val="20000"/>
                  </a:spcBef>
                </a:pPr>
                <a:endParaRPr lang="es-ES" altLang="es-ES_tradnl" sz="2000" b="0" i="0" dirty="0">
                  <a:solidFill>
                    <a:schemeClr val="tx1"/>
                  </a:solidFill>
                  <a:latin typeface="+mn-lt"/>
                </a:endParaRPr>
              </a:p>
              <a:p>
                <a:pPr>
                  <a:spcBef>
                    <a:spcPct val="20000"/>
                  </a:spcBef>
                </a:pPr>
                <a:endParaRPr lang="es-ES" altLang="es-ES_tradnl" sz="2000" dirty="0">
                  <a:solidFill>
                    <a:schemeClr val="tx1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58" name="Rectangle 72">
                <a:extLst>
                  <a:ext uri="{FF2B5EF4-FFF2-40B4-BE49-F238E27FC236}">
                    <a16:creationId xmlns:a16="http://schemas.microsoft.com/office/drawing/2014/main" id="{471F472E-169F-0D4A-B9D2-95F5590223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828" y="3243963"/>
                <a:ext cx="8345487" cy="457200"/>
              </a:xfrm>
              <a:prstGeom prst="rect">
                <a:avLst/>
              </a:prstGeom>
              <a:blipFill>
                <a:blip r:embed="rId4"/>
                <a:stretch>
                  <a:fillRect b="-6756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ángulo 58">
                <a:extLst>
                  <a:ext uri="{FF2B5EF4-FFF2-40B4-BE49-F238E27FC236}">
                    <a16:creationId xmlns:a16="http://schemas.microsoft.com/office/drawing/2014/main" id="{C503D5DD-4183-954F-94A3-0507DA1C5412}"/>
                  </a:ext>
                </a:extLst>
              </p:cNvPr>
              <p:cNvSpPr/>
              <p:nvPr/>
            </p:nvSpPr>
            <p:spPr>
              <a:xfrm>
                <a:off x="3165895" y="3871531"/>
                <a:ext cx="1608389" cy="8484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𝐸𝑅𝑅</m:t>
                      </m:r>
                      <m:r>
                        <a:rPr lang="es-ES" altLang="es-ES_tradnl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s-ES" altLang="es-ES_tradnl" sz="1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p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9" name="Rectángulo 58">
                <a:extLst>
                  <a:ext uri="{FF2B5EF4-FFF2-40B4-BE49-F238E27FC236}">
                    <a16:creationId xmlns:a16="http://schemas.microsoft.com/office/drawing/2014/main" id="{C503D5DD-4183-954F-94A3-0507DA1C54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5895" y="3871531"/>
                <a:ext cx="1608389" cy="848437"/>
              </a:xfrm>
              <a:prstGeom prst="rect">
                <a:avLst/>
              </a:prstGeom>
              <a:blipFill>
                <a:blip r:embed="rId5"/>
                <a:stretch>
                  <a:fillRect l="-781" t="-98529" r="-6250" b="-15147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ángulo 2">
                <a:extLst>
                  <a:ext uri="{FF2B5EF4-FFF2-40B4-BE49-F238E27FC236}">
                    <a16:creationId xmlns:a16="http://schemas.microsoft.com/office/drawing/2014/main" id="{79021907-733B-ED47-BA86-F03D4B170931}"/>
                  </a:ext>
                </a:extLst>
              </p:cNvPr>
              <p:cNvSpPr/>
              <p:nvPr/>
            </p:nvSpPr>
            <p:spPr>
              <a:xfrm>
                <a:off x="4648957" y="2663469"/>
                <a:ext cx="3738139" cy="6767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18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s-ES" altLang="es-ES_tradnl" sz="1800" baseline="-25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d>
                        <m:dPr>
                          <m:ctrl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18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18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s-ES" altLang="es-ES_tradnl" sz="18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18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s-ES" altLang="es-ES_tradnl" sz="18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s-ES" altLang="es-ES_tradnl" sz="18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f>
                        <m:fPr>
                          <m:ctrl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altLang="es-ES_tradnl" sz="18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s-ES" altLang="es-ES_tradnl" sz="18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𝐸𝑅𝑅</m:t>
                          </m:r>
                          <m:sSub>
                            <m:sSub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altLang="es-ES_tradnl" sz="18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s-ES" altLang="es-ES_tradnl" sz="18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8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s-ES" altLang="es-ES_tradnl" sz="18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Rectángulo 2">
                <a:extLst>
                  <a:ext uri="{FF2B5EF4-FFF2-40B4-BE49-F238E27FC236}">
                    <a16:creationId xmlns:a16="http://schemas.microsoft.com/office/drawing/2014/main" id="{79021907-733B-ED47-BA86-F03D4B1709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957" y="2663469"/>
                <a:ext cx="3738139" cy="676724"/>
              </a:xfrm>
              <a:prstGeom prst="rect">
                <a:avLst/>
              </a:prstGeom>
              <a:blipFill>
                <a:blip r:embed="rId6"/>
                <a:stretch>
                  <a:fillRect b="-185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Rectangle 72">
            <a:extLst>
              <a:ext uri="{FF2B5EF4-FFF2-40B4-BE49-F238E27FC236}">
                <a16:creationId xmlns:a16="http://schemas.microsoft.com/office/drawing/2014/main" id="{B1671BCE-B4EC-D949-8252-412CD8B47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8" y="4763839"/>
            <a:ext cx="802340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000" dirty="0"/>
              <a:t>Por tanto, se puede aplicar:</a:t>
            </a:r>
          </a:p>
          <a:p>
            <a:pPr>
              <a:spcBef>
                <a:spcPct val="20000"/>
              </a:spcBef>
            </a:pPr>
            <a:r>
              <a:rPr lang="es-ES" altLang="es-ES_tradnl" sz="2000" dirty="0"/>
              <a:t>		</a:t>
            </a:r>
            <a:endParaRPr lang="es-ES" altLang="es-ES_tradnl" sz="2000" dirty="0">
              <a:latin typeface="+mn-lt"/>
            </a:endParaRPr>
          </a:p>
          <a:p>
            <a:pPr>
              <a:spcBef>
                <a:spcPct val="20000"/>
              </a:spcBef>
            </a:pPr>
            <a:endParaRPr lang="es-ES" altLang="es-ES_tradnl" sz="2000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ángulo 75">
                <a:extLst>
                  <a:ext uri="{FF2B5EF4-FFF2-40B4-BE49-F238E27FC236}">
                    <a16:creationId xmlns:a16="http://schemas.microsoft.com/office/drawing/2014/main" id="{B3237753-ECD8-E14A-A0F0-EAA4979A8046}"/>
                  </a:ext>
                </a:extLst>
              </p:cNvPr>
              <p:cNvSpPr/>
              <p:nvPr/>
            </p:nvSpPr>
            <p:spPr>
              <a:xfrm>
                <a:off x="3353733" y="4490837"/>
                <a:ext cx="4572000" cy="93249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2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s-ES" altLang="es-ES_tradnl" sz="2000" baseline="-25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d>
                        <m:d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s-ES" altLang="es-ES_tradnl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altLang="es-ES_tradnl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𝑤𝑖</m:t>
                      </m:r>
                      <m:d>
                        <m:d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s-ES" altLang="es-ES_tradnl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s-ES" altLang="es-ES_tradnl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nary>
                        <m:naryPr>
                          <m:chr m:val="∑"/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f>
                            <m:fPr>
                              <m:ctrlP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s-ES" altLang="es-ES_tradnl" sz="20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s-ES" altLang="es-ES_tradnl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  <m:sup>
                                  <m:r>
                                    <a:rPr lang="es-ES" altLang="es-ES_tradnl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</m:t>
                                  </m:r>
                                </m:sup>
                              </m:sSup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s-ES" altLang="es-ES_tradnl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  <m:r>
                                <a:rPr lang="es-ES" altLang="es-ES_tradnl" sz="2000" baseline="-25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d>
                                <m:dPr>
                                  <m:ctrlPr>
                                    <a:rPr lang="es-ES" altLang="es-ES_tradnl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s-ES" altLang="es-ES_tradnl" sz="20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es-ES" altLang="es-ES_tradnl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altLang="es-ES_tradnl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s-ES" altLang="es-ES_tradnl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</m:e>
                      </m:nary>
                    </m:oMath>
                  </m:oMathPara>
                </a14:m>
                <a:endParaRPr lang="es-E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6" name="Rectángulo 75">
                <a:extLst>
                  <a:ext uri="{FF2B5EF4-FFF2-40B4-BE49-F238E27FC236}">
                    <a16:creationId xmlns:a16="http://schemas.microsoft.com/office/drawing/2014/main" id="{B3237753-ECD8-E14A-A0F0-EAA4979A80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733" y="4490837"/>
                <a:ext cx="4572000" cy="932499"/>
              </a:xfrm>
              <a:prstGeom prst="rect">
                <a:avLst/>
              </a:prstGeom>
              <a:blipFill>
                <a:blip r:embed="rId7"/>
                <a:stretch>
                  <a:fillRect t="-104054" b="-156757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Rectangle 72">
                <a:extLst>
                  <a:ext uri="{FF2B5EF4-FFF2-40B4-BE49-F238E27FC236}">
                    <a16:creationId xmlns:a16="http://schemas.microsoft.com/office/drawing/2014/main" id="{592AF85F-78FA-F14A-A4D6-F99AB49D90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4828" y="5585442"/>
                <a:ext cx="8023406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sz="2000" dirty="0">
                    <a:solidFill>
                      <a:schemeClr val="tx1"/>
                    </a:solidFill>
                  </a:rPr>
                  <a:t>Sobre un único ejemplo v=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altLang="es-ES_tradnl" sz="2000" dirty="0">
                        <a:solidFill>
                          <a:schemeClr val="tx1"/>
                        </a:solidFill>
                      </a:rPr>
                      <m:t>(</m:t>
                    </m:r>
                    <m:r>
                      <m:rPr>
                        <m:nor/>
                      </m:rPr>
                      <a:rPr lang="es-ES" altLang="es-ES_tradnl" sz="2000" b="0" i="0" dirty="0" smtClean="0">
                        <a:solidFill>
                          <a:schemeClr val="tx1"/>
                        </a:solidFill>
                      </a:rPr>
                      <m:t>X</m:t>
                    </m:r>
                    <m:r>
                      <m:rPr>
                        <m:nor/>
                      </m:rPr>
                      <a:rPr lang="es-ES" altLang="es-ES_tradnl" sz="2000" b="0" i="0" baseline="-25000" dirty="0" smtClean="0">
                        <a:solidFill>
                          <a:schemeClr val="tx1"/>
                        </a:solidFill>
                      </a:rPr>
                      <m:t>v</m:t>
                    </m:r>
                    <m:r>
                      <m:rPr>
                        <m:nor/>
                      </m:rPr>
                      <a:rPr lang="es-ES" altLang="es-ES_tradnl" sz="2000" b="0" i="0" dirty="0" smtClean="0">
                        <a:solidFill>
                          <a:schemeClr val="tx1"/>
                        </a:solidFill>
                      </a:rPr>
                      <m:t>,</m:t>
                    </m:r>
                    <m:r>
                      <m:rPr>
                        <m:nor/>
                      </m:rPr>
                      <a:rPr lang="es-ES" altLang="es-ES_tradnl" sz="2000" b="0" i="0" dirty="0" smtClean="0">
                        <a:solidFill>
                          <a:schemeClr val="tx1"/>
                        </a:solidFill>
                      </a:rPr>
                      <m:t>Yv</m:t>
                    </m:r>
                    <m:r>
                      <m:rPr>
                        <m:nor/>
                      </m:rPr>
                      <a:rPr lang="es-ES" altLang="es-ES_tradnl" sz="2000" dirty="0">
                        <a:solidFill>
                          <a:schemeClr val="tx1"/>
                        </a:solidFill>
                      </a:rPr>
                      <m:t>)</m:t>
                    </m:r>
                    <m:r>
                      <a:rPr lang="es-ES" altLang="es-ES_tradnl" sz="20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s-ES" altLang="es-ES_tradnl" sz="2000" dirty="0">
                    <a:solidFill>
                      <a:schemeClr val="tx1"/>
                    </a:solidFill>
                  </a:rPr>
                  <a:t>: 		</a:t>
                </a:r>
                <a:endParaRPr lang="es-ES" altLang="es-ES_tradnl" sz="2000" dirty="0">
                  <a:solidFill>
                    <a:schemeClr val="tx1"/>
                  </a:solidFill>
                  <a:latin typeface="+mn-lt"/>
                </a:endParaRPr>
              </a:p>
              <a:p>
                <a:pPr>
                  <a:spcBef>
                    <a:spcPct val="20000"/>
                  </a:spcBef>
                </a:pPr>
                <a:endParaRPr lang="es-ES" altLang="es-ES_tradnl" sz="2000" dirty="0">
                  <a:solidFill>
                    <a:schemeClr val="tx1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77" name="Rectangle 72">
                <a:extLst>
                  <a:ext uri="{FF2B5EF4-FFF2-40B4-BE49-F238E27FC236}">
                    <a16:creationId xmlns:a16="http://schemas.microsoft.com/office/drawing/2014/main" id="{592AF85F-78FA-F14A-A4D6-F99AB49D90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828" y="5585442"/>
                <a:ext cx="8023406" cy="457200"/>
              </a:xfrm>
              <a:prstGeom prst="rect">
                <a:avLst/>
              </a:prstGeom>
              <a:blipFill>
                <a:blip r:embed="rId8"/>
                <a:stretch>
                  <a:fillRect l="-790" t="-5405" b="-810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Rectángulo 77">
                <a:extLst>
                  <a:ext uri="{FF2B5EF4-FFF2-40B4-BE49-F238E27FC236}">
                    <a16:creationId xmlns:a16="http://schemas.microsoft.com/office/drawing/2014/main" id="{458B5A8F-7156-164B-BC51-B9E1CE3F3A67}"/>
                  </a:ext>
                </a:extLst>
              </p:cNvPr>
              <p:cNvSpPr/>
              <p:nvPr/>
            </p:nvSpPr>
            <p:spPr>
              <a:xfrm>
                <a:off x="3942549" y="5411837"/>
                <a:ext cx="4572000" cy="74161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2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s-ES" altLang="es-ES_tradnl" sz="2000" baseline="-25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d>
                        <m:d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s-ES" altLang="es-ES_tradnl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altLang="es-ES_tradnl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𝑤𝑖</m:t>
                      </m:r>
                      <m:d>
                        <m:d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s-ES" altLang="es-ES_tradnl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s-ES" altLang="es-ES_tradnl" sz="20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f>
                        <m:f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p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sup>
                          </m:sSup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s-ES" altLang="es-ES_tradnl" sz="2000" baseline="-250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d>
                            <m:dPr>
                              <m:ctrlP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altLang="es-ES_tradnl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E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8" name="Rectángulo 77">
                <a:extLst>
                  <a:ext uri="{FF2B5EF4-FFF2-40B4-BE49-F238E27FC236}">
                    <a16:creationId xmlns:a16="http://schemas.microsoft.com/office/drawing/2014/main" id="{458B5A8F-7156-164B-BC51-B9E1CE3F3A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2549" y="5411837"/>
                <a:ext cx="4572000" cy="74161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9" name="Rectángulo redondeado 2">
            <a:extLst>
              <a:ext uri="{FF2B5EF4-FFF2-40B4-BE49-F238E27FC236}">
                <a16:creationId xmlns:a16="http://schemas.microsoft.com/office/drawing/2014/main" id="{1D29F0BB-C504-C843-BFDB-5C0D07272D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5527" y="5423335"/>
            <a:ext cx="1289539" cy="741613"/>
          </a:xfrm>
          <a:prstGeom prst="roundRect">
            <a:avLst>
              <a:gd name="adj" fmla="val 16667"/>
            </a:avLst>
          </a:prstGeom>
          <a:solidFill>
            <a:srgbClr val="FF0000">
              <a:alpha val="3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B05120E8-1CAD-4548-BEF7-0D1609C60F19}"/>
                  </a:ext>
                </a:extLst>
              </p:cNvPr>
              <p:cNvSpPr txBox="1"/>
              <p:nvPr/>
            </p:nvSpPr>
            <p:spPr>
              <a:xfrm>
                <a:off x="1799292" y="6204748"/>
                <a:ext cx="67538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>
                    <a:solidFill>
                      <a:schemeClr val="tx1"/>
                    </a:solidFill>
                  </a:rPr>
                  <a:t>Es necesario calcular la derivada de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ES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E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p>
                        <m:r>
                          <a:rPr lang="es-E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p>
                  </m:oMath>
                </a14:m>
                <a:r>
                  <a:rPr lang="es-ES" dirty="0">
                    <a:solidFill>
                      <a:schemeClr val="tx1"/>
                    </a:solidFill>
                  </a:rPr>
                  <a:t>respecto a </a:t>
                </a:r>
                <a:r>
                  <a:rPr lang="es-ES" i="1" dirty="0" err="1">
                    <a:solidFill>
                      <a:schemeClr val="tx1"/>
                    </a:solidFill>
                  </a:rPr>
                  <a:t>w</a:t>
                </a:r>
                <a:r>
                  <a:rPr lang="es-ES" i="1" baseline="-25000" dirty="0" err="1">
                    <a:solidFill>
                      <a:schemeClr val="tx1"/>
                    </a:solidFill>
                  </a:rPr>
                  <a:t>i</a:t>
                </a:r>
                <a:r>
                  <a:rPr lang="es-ES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B05120E8-1CAD-4548-BEF7-0D1609C60F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9292" y="6204748"/>
                <a:ext cx="6753837" cy="461665"/>
              </a:xfrm>
              <a:prstGeom prst="rect">
                <a:avLst/>
              </a:prstGeom>
              <a:blipFill>
                <a:blip r:embed="rId10"/>
                <a:stretch>
                  <a:fillRect l="-1504" t="-10811" b="-27027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" name="Rectángulo redondeado 2">
            <a:extLst>
              <a:ext uri="{FF2B5EF4-FFF2-40B4-BE49-F238E27FC236}">
                <a16:creationId xmlns:a16="http://schemas.microsoft.com/office/drawing/2014/main" id="{608C8F21-9CBC-7F47-9302-FD545AFC8D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3831" y="6198869"/>
            <a:ext cx="6616418" cy="574285"/>
          </a:xfrm>
          <a:prstGeom prst="roundRect">
            <a:avLst>
              <a:gd name="adj" fmla="val 16667"/>
            </a:avLst>
          </a:prstGeom>
          <a:solidFill>
            <a:srgbClr val="FF0000">
              <a:alpha val="3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</p:spTree>
    <p:extLst>
      <p:ext uri="{BB962C8B-B14F-4D97-AF65-F5344CB8AC3E}">
        <p14:creationId xmlns:p14="http://schemas.microsoft.com/office/powerpoint/2010/main" val="3224278788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2467" name="Rectangle 72"/>
              <p:cNvSpPr>
                <a:spLocks noChangeArrowheads="1"/>
              </p:cNvSpPr>
              <p:nvPr/>
            </p:nvSpPr>
            <p:spPr bwMode="auto">
              <a:xfrm>
                <a:off x="220393" y="1175438"/>
                <a:ext cx="884096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284163" indent="-284163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Ejemplo de la función de error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E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E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p>
                        <m:r>
                          <a:rPr lang="es-E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p>
                  </m:oMath>
                </a14:m>
                <a:r>
                  <a:rPr lang="es-ES" sz="2000" dirty="0">
                    <a:solidFill>
                      <a:schemeClr val="tx1"/>
                    </a:solidFill>
                  </a:rPr>
                  <a:t>para el ejemplo ((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ES" sz="20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E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sz="20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,…,</m:t>
                    </m:r>
                    <m:sSubSup>
                      <m:sSubSupPr>
                        <m:ctrlPr>
                          <a:rPr lang="es-ES" sz="20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  <m:sup>
                        <m:r>
                          <a:rPr lang="es-ES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sz="20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),(</m:t>
                    </m:r>
                    <m:sSubSup>
                      <m:sSubSupPr>
                        <m:ctrlPr>
                          <a:rPr lang="es-ES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𝑦𝑑</m:t>
                        </m:r>
                      </m:e>
                      <m:sub>
                        <m:r>
                          <a:rPr lang="es-ES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ES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sz="20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,…,</m:t>
                    </m:r>
                    <m:sSubSup>
                      <m:sSubSupPr>
                        <m:ctrlPr>
                          <a:rPr lang="es-ES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𝑦𝑑</m:t>
                        </m:r>
                      </m:e>
                      <m:sub>
                        <m:r>
                          <a:rPr lang="es-ES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s-ES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sz="20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)):</m:t>
                    </m:r>
                  </m:oMath>
                </a14:m>
                <a:endParaRPr lang="es-ES" sz="2000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ct val="20000"/>
                  </a:spcBef>
                </a:pPr>
                <a:endParaRPr lang="es-ES" altLang="es-ES_tradn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2467" name="Rectangle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0393" y="1175438"/>
                <a:ext cx="8840963" cy="457200"/>
              </a:xfrm>
              <a:prstGeom prst="rect">
                <a:avLst/>
              </a:prstGeom>
              <a:blipFill>
                <a:blip r:embed="rId3"/>
                <a:stretch>
                  <a:fillRect l="-430" t="-8108" b="-810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2468" name="Group 160"/>
          <p:cNvGrpSpPr>
            <a:grpSpLocks/>
          </p:cNvGrpSpPr>
          <p:nvPr/>
        </p:nvGrpSpPr>
        <p:grpSpPr bwMode="auto">
          <a:xfrm>
            <a:off x="435311" y="2163101"/>
            <a:ext cx="4413250" cy="1951038"/>
            <a:chOff x="1172" y="2114"/>
            <a:chExt cx="2780" cy="1229"/>
          </a:xfrm>
        </p:grpSpPr>
        <p:sp>
          <p:nvSpPr>
            <p:cNvPr id="62486" name="Rectangle 109"/>
            <p:cNvSpPr>
              <a:spLocks noChangeArrowheads="1"/>
            </p:cNvSpPr>
            <p:nvPr/>
          </p:nvSpPr>
          <p:spPr bwMode="auto">
            <a:xfrm>
              <a:off x="1172" y="2187"/>
              <a:ext cx="423" cy="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62487" name="Rectangle 112"/>
            <p:cNvSpPr>
              <a:spLocks noChangeArrowheads="1"/>
            </p:cNvSpPr>
            <p:nvPr/>
          </p:nvSpPr>
          <p:spPr bwMode="auto">
            <a:xfrm>
              <a:off x="1181" y="3143"/>
              <a:ext cx="423" cy="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u</a:t>
              </a:r>
              <a:endParaRPr lang="es-ES" altLang="es-ES_tradnl" sz="1800" i="1"/>
            </a:p>
          </p:txBody>
        </p:sp>
        <p:sp>
          <p:nvSpPr>
            <p:cNvPr id="62488" name="Line 114"/>
            <p:cNvSpPr>
              <a:spLocks noChangeShapeType="1"/>
            </p:cNvSpPr>
            <p:nvPr/>
          </p:nvSpPr>
          <p:spPr bwMode="auto">
            <a:xfrm>
              <a:off x="2741" y="2395"/>
              <a:ext cx="377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2489" name="Line 116"/>
            <p:cNvSpPr>
              <a:spLocks noChangeShapeType="1"/>
            </p:cNvSpPr>
            <p:nvPr/>
          </p:nvSpPr>
          <p:spPr bwMode="auto">
            <a:xfrm flipV="1">
              <a:off x="2741" y="3008"/>
              <a:ext cx="384" cy="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2490" name="Oval 117"/>
            <p:cNvSpPr>
              <a:spLocks noChangeArrowheads="1"/>
            </p:cNvSpPr>
            <p:nvPr/>
          </p:nvSpPr>
          <p:spPr bwMode="auto">
            <a:xfrm>
              <a:off x="3118" y="2922"/>
              <a:ext cx="436" cy="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62491" name="Line 118"/>
            <p:cNvSpPr>
              <a:spLocks noChangeShapeType="1"/>
            </p:cNvSpPr>
            <p:nvPr/>
          </p:nvSpPr>
          <p:spPr bwMode="auto">
            <a:xfrm>
              <a:off x="3554" y="3022"/>
              <a:ext cx="34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2492" name="Oval 119"/>
            <p:cNvSpPr>
              <a:spLocks noChangeArrowheads="1"/>
            </p:cNvSpPr>
            <p:nvPr/>
          </p:nvSpPr>
          <p:spPr bwMode="auto">
            <a:xfrm>
              <a:off x="3103" y="2270"/>
              <a:ext cx="436" cy="20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62493" name="Line 120"/>
            <p:cNvSpPr>
              <a:spLocks noChangeShapeType="1"/>
            </p:cNvSpPr>
            <p:nvPr/>
          </p:nvSpPr>
          <p:spPr bwMode="auto">
            <a:xfrm>
              <a:off x="3539" y="2364"/>
              <a:ext cx="34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2494" name="Line 121"/>
            <p:cNvSpPr>
              <a:spLocks noChangeShapeType="1"/>
            </p:cNvSpPr>
            <p:nvPr/>
          </p:nvSpPr>
          <p:spPr bwMode="auto">
            <a:xfrm flipV="1">
              <a:off x="2741" y="2377"/>
              <a:ext cx="377" cy="6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2495" name="Line 122"/>
            <p:cNvSpPr>
              <a:spLocks noChangeShapeType="1"/>
            </p:cNvSpPr>
            <p:nvPr/>
          </p:nvSpPr>
          <p:spPr bwMode="auto">
            <a:xfrm flipV="1">
              <a:off x="2741" y="2376"/>
              <a:ext cx="362" cy="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2496" name="Line 124"/>
            <p:cNvSpPr>
              <a:spLocks noChangeShapeType="1"/>
            </p:cNvSpPr>
            <p:nvPr/>
          </p:nvSpPr>
          <p:spPr bwMode="auto">
            <a:xfrm>
              <a:off x="1608" y="2302"/>
              <a:ext cx="673" cy="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2497" name="Line 126"/>
            <p:cNvSpPr>
              <a:spLocks noChangeShapeType="1"/>
            </p:cNvSpPr>
            <p:nvPr/>
          </p:nvSpPr>
          <p:spPr bwMode="auto">
            <a:xfrm>
              <a:off x="1608" y="2302"/>
              <a:ext cx="692" cy="7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2498" name="Line 133"/>
            <p:cNvSpPr>
              <a:spLocks noChangeShapeType="1"/>
            </p:cNvSpPr>
            <p:nvPr/>
          </p:nvSpPr>
          <p:spPr bwMode="auto">
            <a:xfrm flipV="1">
              <a:off x="1608" y="3015"/>
              <a:ext cx="673" cy="2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2499" name="Line 134"/>
            <p:cNvSpPr>
              <a:spLocks noChangeShapeType="1"/>
            </p:cNvSpPr>
            <p:nvPr/>
          </p:nvSpPr>
          <p:spPr bwMode="auto">
            <a:xfrm flipV="1">
              <a:off x="1608" y="2387"/>
              <a:ext cx="673" cy="8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2500" name="Oval 136"/>
            <p:cNvSpPr>
              <a:spLocks noChangeArrowheads="1"/>
            </p:cNvSpPr>
            <p:nvPr/>
          </p:nvSpPr>
          <p:spPr bwMode="auto">
            <a:xfrm>
              <a:off x="2295" y="2285"/>
              <a:ext cx="436" cy="20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62501" name="Oval 138"/>
            <p:cNvSpPr>
              <a:spLocks noChangeArrowheads="1"/>
            </p:cNvSpPr>
            <p:nvPr/>
          </p:nvSpPr>
          <p:spPr bwMode="auto">
            <a:xfrm>
              <a:off x="2308" y="2915"/>
              <a:ext cx="436" cy="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62502" name="Text Box 142"/>
            <p:cNvSpPr txBox="1">
              <a:spLocks noChangeArrowheads="1"/>
            </p:cNvSpPr>
            <p:nvPr/>
          </p:nvSpPr>
          <p:spPr bwMode="auto">
            <a:xfrm>
              <a:off x="1240" y="2584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/>
                <a:t>…</a:t>
              </a:r>
            </a:p>
          </p:txBody>
        </p:sp>
        <p:sp>
          <p:nvSpPr>
            <p:cNvPr id="62503" name="Text Box 143"/>
            <p:cNvSpPr txBox="1">
              <a:spLocks noChangeArrowheads="1"/>
            </p:cNvSpPr>
            <p:nvPr/>
          </p:nvSpPr>
          <p:spPr bwMode="auto">
            <a:xfrm>
              <a:off x="2346" y="2531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dirty="0"/>
                <a:t>…</a:t>
              </a:r>
            </a:p>
          </p:txBody>
        </p:sp>
        <p:sp>
          <p:nvSpPr>
            <p:cNvPr id="62504" name="Text Box 144"/>
            <p:cNvSpPr txBox="1">
              <a:spLocks noChangeArrowheads="1"/>
            </p:cNvSpPr>
            <p:nvPr/>
          </p:nvSpPr>
          <p:spPr bwMode="auto">
            <a:xfrm>
              <a:off x="3189" y="2555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/>
                <a:t>…</a:t>
              </a:r>
            </a:p>
          </p:txBody>
        </p:sp>
        <p:sp>
          <p:nvSpPr>
            <p:cNvPr id="62505" name="Text Box 146"/>
            <p:cNvSpPr txBox="1">
              <a:spLocks noChangeArrowheads="1"/>
            </p:cNvSpPr>
            <p:nvPr/>
          </p:nvSpPr>
          <p:spPr bwMode="auto">
            <a:xfrm>
              <a:off x="1860" y="2114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1,1,1</a:t>
              </a:r>
              <a:endParaRPr lang="es-ES" altLang="es-ES_tradnl" sz="1800" i="1"/>
            </a:p>
          </p:txBody>
        </p:sp>
        <p:sp>
          <p:nvSpPr>
            <p:cNvPr id="62506" name="Text Box 147"/>
            <p:cNvSpPr txBox="1">
              <a:spLocks noChangeArrowheads="1"/>
            </p:cNvSpPr>
            <p:nvPr/>
          </p:nvSpPr>
          <p:spPr bwMode="auto">
            <a:xfrm>
              <a:off x="1632" y="2446"/>
              <a:ext cx="3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1,1,k</a:t>
              </a:r>
              <a:endParaRPr lang="es-ES" altLang="es-ES_tradnl" sz="1800" i="1"/>
            </a:p>
          </p:txBody>
        </p:sp>
        <p:sp>
          <p:nvSpPr>
            <p:cNvPr id="62507" name="Text Box 148"/>
            <p:cNvSpPr txBox="1">
              <a:spLocks noChangeArrowheads="1"/>
            </p:cNvSpPr>
            <p:nvPr/>
          </p:nvSpPr>
          <p:spPr bwMode="auto">
            <a:xfrm>
              <a:off x="1587" y="2764"/>
              <a:ext cx="40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1,u,1</a:t>
              </a:r>
              <a:endParaRPr lang="es-ES" altLang="es-ES_tradnl" sz="1800" i="1"/>
            </a:p>
          </p:txBody>
        </p:sp>
        <p:sp>
          <p:nvSpPr>
            <p:cNvPr id="62508" name="Text Box 149"/>
            <p:cNvSpPr txBox="1">
              <a:spLocks noChangeArrowheads="1"/>
            </p:cNvSpPr>
            <p:nvPr/>
          </p:nvSpPr>
          <p:spPr bwMode="auto">
            <a:xfrm>
              <a:off x="1884" y="3083"/>
              <a:ext cx="40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1,u,k</a:t>
              </a:r>
              <a:endParaRPr lang="es-ES" altLang="es-ES_tradnl" sz="1800" i="1"/>
            </a:p>
          </p:txBody>
        </p:sp>
        <p:sp>
          <p:nvSpPr>
            <p:cNvPr id="62509" name="Text Box 150"/>
            <p:cNvSpPr txBox="1">
              <a:spLocks noChangeArrowheads="1"/>
            </p:cNvSpPr>
            <p:nvPr/>
          </p:nvSpPr>
          <p:spPr bwMode="auto">
            <a:xfrm>
              <a:off x="2764" y="2125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2,1,1</a:t>
              </a:r>
              <a:endParaRPr lang="es-ES" altLang="es-ES_tradnl" sz="1800" i="1"/>
            </a:p>
          </p:txBody>
        </p:sp>
        <p:sp>
          <p:nvSpPr>
            <p:cNvPr id="62510" name="Text Box 151"/>
            <p:cNvSpPr txBox="1">
              <a:spLocks noChangeArrowheads="1"/>
            </p:cNvSpPr>
            <p:nvPr/>
          </p:nvSpPr>
          <p:spPr bwMode="auto">
            <a:xfrm>
              <a:off x="2516" y="2415"/>
              <a:ext cx="38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2,1,j</a:t>
              </a:r>
              <a:endParaRPr lang="es-ES" altLang="es-ES_tradnl" sz="1800" i="1"/>
            </a:p>
          </p:txBody>
        </p:sp>
        <p:sp>
          <p:nvSpPr>
            <p:cNvPr id="62511" name="Text Box 152"/>
            <p:cNvSpPr txBox="1">
              <a:spLocks noChangeArrowheads="1"/>
            </p:cNvSpPr>
            <p:nvPr/>
          </p:nvSpPr>
          <p:spPr bwMode="auto">
            <a:xfrm>
              <a:off x="2764" y="2926"/>
              <a:ext cx="37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w</a:t>
              </a:r>
              <a:r>
                <a:rPr lang="es-ES" altLang="es-ES_tradnl" sz="1800" i="1" baseline="-25000"/>
                <a:t>2,k,j</a:t>
              </a:r>
              <a:endParaRPr lang="es-ES" altLang="es-ES_tradnl" sz="1800" i="1"/>
            </a:p>
          </p:txBody>
        </p:sp>
        <p:sp>
          <p:nvSpPr>
            <p:cNvPr id="62512" name="Text Box 153"/>
            <p:cNvSpPr txBox="1">
              <a:spLocks noChangeArrowheads="1"/>
            </p:cNvSpPr>
            <p:nvPr/>
          </p:nvSpPr>
          <p:spPr bwMode="auto">
            <a:xfrm>
              <a:off x="2976" y="2415"/>
              <a:ext cx="39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 dirty="0"/>
                <a:t>w</a:t>
              </a:r>
              <a:r>
                <a:rPr lang="es-ES" altLang="es-ES_tradnl" sz="1800" i="1" baseline="-25000" dirty="0"/>
                <a:t>2,k,1</a:t>
              </a:r>
              <a:endParaRPr lang="es-ES" altLang="es-ES_tradnl" sz="1800" i="1" dirty="0"/>
            </a:p>
          </p:txBody>
        </p:sp>
        <p:sp>
          <p:nvSpPr>
            <p:cNvPr id="62513" name="Text Box 154"/>
            <p:cNvSpPr txBox="1">
              <a:spLocks noChangeArrowheads="1"/>
            </p:cNvSpPr>
            <p:nvPr/>
          </p:nvSpPr>
          <p:spPr bwMode="auto">
            <a:xfrm>
              <a:off x="3724" y="2130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62514" name="Text Box 155"/>
            <p:cNvSpPr txBox="1">
              <a:spLocks noChangeArrowheads="1"/>
            </p:cNvSpPr>
            <p:nvPr/>
          </p:nvSpPr>
          <p:spPr bwMode="auto">
            <a:xfrm>
              <a:off x="3743" y="2798"/>
              <a:ext cx="20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  <a:r>
                <a:rPr lang="es-ES" altLang="es-ES_tradnl" sz="1800" i="1" baseline="-25000"/>
                <a:t>j</a:t>
              </a:r>
              <a:endParaRPr lang="es-ES" altLang="es-ES_tradnl" sz="1800" i="1"/>
            </a:p>
          </p:txBody>
        </p:sp>
        <p:sp>
          <p:nvSpPr>
            <p:cNvPr id="62515" name="Text Box 156"/>
            <p:cNvSpPr txBox="1">
              <a:spLocks noChangeArrowheads="1"/>
            </p:cNvSpPr>
            <p:nvPr/>
          </p:nvSpPr>
          <p:spPr bwMode="auto">
            <a:xfrm>
              <a:off x="3216" y="2238"/>
              <a:ext cx="24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S</a:t>
              </a:r>
              <a:r>
                <a:rPr lang="es-ES" altLang="es-ES_tradnl" sz="1800" baseline="-25000"/>
                <a:t>1</a:t>
              </a:r>
              <a:endParaRPr lang="es-ES" altLang="es-ES_tradnl" sz="1800"/>
            </a:p>
          </p:txBody>
        </p:sp>
        <p:sp>
          <p:nvSpPr>
            <p:cNvPr id="62516" name="Text Box 157"/>
            <p:cNvSpPr txBox="1">
              <a:spLocks noChangeArrowheads="1"/>
            </p:cNvSpPr>
            <p:nvPr/>
          </p:nvSpPr>
          <p:spPr bwMode="auto">
            <a:xfrm>
              <a:off x="3228" y="2899"/>
              <a:ext cx="22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S</a:t>
              </a:r>
              <a:r>
                <a:rPr lang="es-ES" altLang="es-ES_tradnl" sz="1800" baseline="-25000"/>
                <a:t>j</a:t>
              </a:r>
              <a:endParaRPr lang="es-ES" altLang="es-ES_tradnl" sz="1800"/>
            </a:p>
          </p:txBody>
        </p:sp>
        <p:sp>
          <p:nvSpPr>
            <p:cNvPr id="62517" name="Text Box 158"/>
            <p:cNvSpPr txBox="1">
              <a:spLocks noChangeArrowheads="1"/>
            </p:cNvSpPr>
            <p:nvPr/>
          </p:nvSpPr>
          <p:spPr bwMode="auto">
            <a:xfrm>
              <a:off x="2404" y="2265"/>
              <a:ext cx="26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O</a:t>
              </a:r>
              <a:r>
                <a:rPr lang="es-ES" altLang="es-ES_tradnl" sz="1800" baseline="-25000"/>
                <a:t>1</a:t>
              </a:r>
              <a:endParaRPr lang="es-ES" altLang="es-ES_tradnl" sz="1800"/>
            </a:p>
          </p:txBody>
        </p:sp>
        <p:sp>
          <p:nvSpPr>
            <p:cNvPr id="62518" name="Text Box 159"/>
            <p:cNvSpPr txBox="1">
              <a:spLocks noChangeArrowheads="1"/>
            </p:cNvSpPr>
            <p:nvPr/>
          </p:nvSpPr>
          <p:spPr bwMode="auto">
            <a:xfrm>
              <a:off x="2394" y="2897"/>
              <a:ext cx="26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O</a:t>
              </a:r>
              <a:r>
                <a:rPr lang="es-ES" altLang="es-ES_tradnl" sz="1800" baseline="-25000"/>
                <a:t>k</a:t>
              </a:r>
              <a:endParaRPr lang="es-ES" altLang="es-ES_tradnl" sz="18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ángulo 54">
                <a:extLst>
                  <a:ext uri="{FF2B5EF4-FFF2-40B4-BE49-F238E27FC236}">
                    <a16:creationId xmlns:a16="http://schemas.microsoft.com/office/drawing/2014/main" id="{F2CDA21C-CD0E-8942-AFC4-890303877FC9}"/>
                  </a:ext>
                </a:extLst>
              </p:cNvPr>
              <p:cNvSpPr/>
              <p:nvPr/>
            </p:nvSpPr>
            <p:spPr>
              <a:xfrm>
                <a:off x="5408316" y="2718163"/>
                <a:ext cx="3424784" cy="7883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sub>
                        <m:sup>
                          <m: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  <m:r>
                        <a:rPr lang="es-ES" altLang="es-ES_tradnl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altLang="es-ES_tradnl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d>
                        <m:dPr>
                          <m:begChr m:val="["/>
                          <m:endChr m:val="]"/>
                          <m:ctrlP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2,0,</m:t>
                              </m:r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nary>
                            <m:naryPr>
                              <m:chr m:val="∑"/>
                              <m:ctrlP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sSubSup>
                                <m:sSubSupPr>
                                  <m:ctrlPr>
                                    <a:rPr lang="es-ES" altLang="es-ES_tradn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altLang="es-ES_tradn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𝑆𝑎𝑙𝑖𝑑𝑎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s-ES" altLang="es-ES_tradnl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altLang="es-ES_tradnl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𝑂</m:t>
                                      </m:r>
                                    </m:e>
                                    <m:sub>
                                      <m:r>
                                        <a:rPr lang="es-ES" altLang="es-ES_tradnl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𝑟</m:t>
                                      </m:r>
                                    </m:sub>
                                  </m:sSub>
                                </m:sub>
                                <m:sup>
                                  <m:r>
                                    <a:rPr lang="es-ES" altLang="es-ES_tradn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</m:t>
                                  </m:r>
                                </m:sup>
                              </m:sSubSup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</m:e>
                          </m:nary>
                          <m:sSub>
                            <m:sSubPr>
                              <m:ctrlP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2,</m:t>
                              </m:r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E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5" name="Rectángulo 54">
                <a:extLst>
                  <a:ext uri="{FF2B5EF4-FFF2-40B4-BE49-F238E27FC236}">
                    <a16:creationId xmlns:a16="http://schemas.microsoft.com/office/drawing/2014/main" id="{F2CDA21C-CD0E-8942-AFC4-890303877F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8316" y="2718163"/>
                <a:ext cx="3424784" cy="788357"/>
              </a:xfrm>
              <a:prstGeom prst="rect">
                <a:avLst/>
              </a:prstGeom>
              <a:blipFill>
                <a:blip r:embed="rId4"/>
                <a:stretch>
                  <a:fillRect t="-93651" b="-15238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ángulo 55">
                <a:extLst>
                  <a:ext uri="{FF2B5EF4-FFF2-40B4-BE49-F238E27FC236}">
                    <a16:creationId xmlns:a16="http://schemas.microsoft.com/office/drawing/2014/main" id="{3991142A-6713-0A41-97B5-374CDF06659E}"/>
                  </a:ext>
                </a:extLst>
              </p:cNvPr>
              <p:cNvSpPr/>
              <p:nvPr/>
            </p:nvSpPr>
            <p:spPr>
              <a:xfrm>
                <a:off x="5499804" y="3570743"/>
                <a:ext cx="3394070" cy="7645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altLang="es-ES_tradnl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  <m:r>
                            <a:rPr lang="es-ES" altLang="es-ES_tradn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𝑎𝑙𝑖𝑑𝑎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𝑂</m:t>
                              </m:r>
                            </m:e>
                            <m:sub>
                              <m: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  <m:r>
                        <a:rPr lang="es-ES" altLang="es-ES_tradnl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altLang="es-ES_tradnl" sz="1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d>
                        <m:dPr>
                          <m:begChr m:val="["/>
                          <m:endChr m:val="]"/>
                          <m:ctrlP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1,0,</m:t>
                              </m:r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  <m:r>
                            <a:rPr lang="es-ES" altLang="es-ES_tradn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nary>
                            <m:naryPr>
                              <m:chr m:val="∑"/>
                              <m:ctrlP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𝑢</m:t>
                              </m:r>
                            </m:sup>
                            <m:e>
                              <m:sSubSup>
                                <m:sSubSupPr>
                                  <m:ctrlPr>
                                    <a:rPr lang="es-ES" altLang="es-ES_tradn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altLang="es-ES_tradn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s-ES" altLang="es-ES_tradn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s-ES" altLang="es-ES_tradn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</m:t>
                                  </m:r>
                                </m:sup>
                              </m:sSubSup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</m:e>
                          </m:nary>
                          <m:sSub>
                            <m:sSubPr>
                              <m:ctrlP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E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6" name="Rectángulo 55">
                <a:extLst>
                  <a:ext uri="{FF2B5EF4-FFF2-40B4-BE49-F238E27FC236}">
                    <a16:creationId xmlns:a16="http://schemas.microsoft.com/office/drawing/2014/main" id="{3991142A-6713-0A41-97B5-374CDF0665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9804" y="3570743"/>
                <a:ext cx="3394070" cy="764505"/>
              </a:xfrm>
              <a:prstGeom prst="rect">
                <a:avLst/>
              </a:prstGeom>
              <a:blipFill>
                <a:blip r:embed="rId5"/>
                <a:stretch>
                  <a:fillRect t="-100000" b="-15573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Rectangle 2">
            <a:extLst>
              <a:ext uri="{FF2B5EF4-FFF2-40B4-BE49-F238E27FC236}">
                <a16:creationId xmlns:a16="http://schemas.microsoft.com/office/drawing/2014/main" id="{2470163E-1332-CC43-920D-DBB7FF47A5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Aprendizaje por descenso del gradiente en redes neuronales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tángulo 51">
                <a:extLst>
                  <a:ext uri="{FF2B5EF4-FFF2-40B4-BE49-F238E27FC236}">
                    <a16:creationId xmlns:a16="http://schemas.microsoft.com/office/drawing/2014/main" id="{0F05D58B-ECDC-1B4D-87AA-340560DBF6AB}"/>
                  </a:ext>
                </a:extLst>
              </p:cNvPr>
              <p:cNvSpPr/>
              <p:nvPr/>
            </p:nvSpPr>
            <p:spPr>
              <a:xfrm>
                <a:off x="4948850" y="1675665"/>
                <a:ext cx="3945024" cy="939112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p>
                      <m:r>
                        <a:rPr lang="es-ES" altLang="es-ES_tradnl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p>
                        <m:e>
                          <m:f>
                            <m:f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p>
                            <m:sSup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sSubSup>
                                <m:sSubSupPr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b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</m:t>
                                  </m:r>
                                </m:sup>
                              </m:sSubSup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 </m:t>
                              </m:r>
                            </m:e>
                            <m:sup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es-ES" altLang="es-ES_tradnl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p>
                        <m:e>
                          <m:f>
                            <m:f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p>
                            <m:sSup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𝑦𝑑</m:t>
                                      </m:r>
                                    </m:e>
                                    <m:sub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𝑠</m:t>
                                      </m:r>
                                    </m:sub>
                                    <m:sup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𝑣</m:t>
                                      </m:r>
                                    </m:sup>
                                  </m:sSubSup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sSubSup>
                                    <m:sSubSupPr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𝑠</m:t>
                                      </m:r>
                                    </m:sub>
                                    <m:sup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𝑣</m:t>
                                      </m:r>
                                    </m:sup>
                                  </m:sSubSup>
                                </m:e>
                              </m:d>
                            </m:e>
                            <m:sup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2" name="Rectángulo 51">
                <a:extLst>
                  <a:ext uri="{FF2B5EF4-FFF2-40B4-BE49-F238E27FC236}">
                    <a16:creationId xmlns:a16="http://schemas.microsoft.com/office/drawing/2014/main" id="{0F05D58B-ECDC-1B4D-87AA-340560DBF6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8850" y="1675665"/>
                <a:ext cx="3945024" cy="939112"/>
              </a:xfrm>
              <a:prstGeom prst="rect">
                <a:avLst/>
              </a:prstGeom>
              <a:blipFill>
                <a:blip r:embed="rId6"/>
                <a:stretch>
                  <a:fillRect l="-4823" t="-89189" b="-13243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Forma libre 10">
            <a:extLst>
              <a:ext uri="{FF2B5EF4-FFF2-40B4-BE49-F238E27FC236}">
                <a16:creationId xmlns:a16="http://schemas.microsoft.com/office/drawing/2014/main" id="{932DAB9A-D06C-9145-A8F7-8211BEE47A16}"/>
              </a:ext>
            </a:extLst>
          </p:cNvPr>
          <p:cNvSpPr/>
          <p:nvPr/>
        </p:nvSpPr>
        <p:spPr bwMode="auto">
          <a:xfrm>
            <a:off x="5360600" y="2366959"/>
            <a:ext cx="3022599" cy="715107"/>
          </a:xfrm>
          <a:custGeom>
            <a:avLst/>
            <a:gdLst>
              <a:gd name="connsiteX0" fmla="*/ 3390832 w 3390832"/>
              <a:gd name="connsiteY0" fmla="*/ 0 h 715107"/>
              <a:gd name="connsiteX1" fmla="*/ 2804678 w 3390832"/>
              <a:gd name="connsiteY1" fmla="*/ 304800 h 715107"/>
              <a:gd name="connsiteX2" fmla="*/ 284216 w 3390832"/>
              <a:gd name="connsiteY2" fmla="*/ 328246 h 715107"/>
              <a:gd name="connsiteX3" fmla="*/ 166985 w 3390832"/>
              <a:gd name="connsiteY3" fmla="*/ 715107 h 715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832" h="715107">
                <a:moveTo>
                  <a:pt x="3390832" y="0"/>
                </a:moveTo>
                <a:cubicBezTo>
                  <a:pt x="3356639" y="125046"/>
                  <a:pt x="3322447" y="250092"/>
                  <a:pt x="2804678" y="304800"/>
                </a:cubicBezTo>
                <a:cubicBezTo>
                  <a:pt x="2286909" y="359508"/>
                  <a:pt x="723831" y="259862"/>
                  <a:pt x="284216" y="328246"/>
                </a:cubicBezTo>
                <a:cubicBezTo>
                  <a:pt x="-155399" y="396630"/>
                  <a:pt x="5793" y="555868"/>
                  <a:pt x="166985" y="715107"/>
                </a:cubicBezTo>
              </a:path>
            </a:pathLst>
          </a:custGeom>
          <a:noFill/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15" name="Forma libre 14">
            <a:extLst>
              <a:ext uri="{FF2B5EF4-FFF2-40B4-BE49-F238E27FC236}">
                <a16:creationId xmlns:a16="http://schemas.microsoft.com/office/drawing/2014/main" id="{CF2A3667-7957-F149-A708-9386F389217E}"/>
              </a:ext>
            </a:extLst>
          </p:cNvPr>
          <p:cNvSpPr/>
          <p:nvPr/>
        </p:nvSpPr>
        <p:spPr bwMode="auto">
          <a:xfrm>
            <a:off x="5499804" y="3368939"/>
            <a:ext cx="1972221" cy="398186"/>
          </a:xfrm>
          <a:custGeom>
            <a:avLst/>
            <a:gdLst>
              <a:gd name="connsiteX0" fmla="*/ 2067026 w 2067026"/>
              <a:gd name="connsiteY0" fmla="*/ 0 h 422031"/>
              <a:gd name="connsiteX1" fmla="*/ 1738780 w 2067026"/>
              <a:gd name="connsiteY1" fmla="*/ 257908 h 422031"/>
              <a:gd name="connsiteX2" fmla="*/ 156164 w 2067026"/>
              <a:gd name="connsiteY2" fmla="*/ 164123 h 422031"/>
              <a:gd name="connsiteX3" fmla="*/ 144441 w 2067026"/>
              <a:gd name="connsiteY3" fmla="*/ 422031 h 42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026" h="422031">
                <a:moveTo>
                  <a:pt x="2067026" y="0"/>
                </a:moveTo>
                <a:cubicBezTo>
                  <a:pt x="2062141" y="115277"/>
                  <a:pt x="2057257" y="230554"/>
                  <a:pt x="1738780" y="257908"/>
                </a:cubicBezTo>
                <a:cubicBezTo>
                  <a:pt x="1420303" y="285262"/>
                  <a:pt x="421887" y="136769"/>
                  <a:pt x="156164" y="164123"/>
                </a:cubicBezTo>
                <a:cubicBezTo>
                  <a:pt x="-109559" y="191477"/>
                  <a:pt x="17441" y="306754"/>
                  <a:pt x="144441" y="422031"/>
                </a:cubicBezTo>
              </a:path>
            </a:pathLst>
          </a:custGeom>
          <a:noFill/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70" name="CuadroTexto 50">
            <a:extLst>
              <a:ext uri="{FF2B5EF4-FFF2-40B4-BE49-F238E27FC236}">
                <a16:creationId xmlns:a16="http://schemas.microsoft.com/office/drawing/2014/main" id="{7C9674B6-0A2C-934F-92BA-B8A576995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085" y="4997722"/>
            <a:ext cx="49295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s-ES" altLang="es-ES_tradnl" sz="1800" dirty="0"/>
              <a:t>Si hay más capas, se calcula de forma equivalente!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72">
                <a:extLst>
                  <a:ext uri="{FF2B5EF4-FFF2-40B4-BE49-F238E27FC236}">
                    <a16:creationId xmlns:a16="http://schemas.microsoft.com/office/drawing/2014/main" id="{F7E44B8B-A4EA-3D44-8413-126DF64089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905" y="5633794"/>
                <a:ext cx="884096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284163" indent="-284163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La derivación de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E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E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p>
                        <m:r>
                          <a:rPr lang="es-E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s-E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p>
                    <m:r>
                      <m:rPr>
                        <m:sty m:val="p"/>
                      </m:rPr>
                      <a:rPr lang="es-E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respeto</m:t>
                    </m:r>
                    <m:r>
                      <a:rPr lang="es-E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s-E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a</m:t>
                    </m:r>
                    <m:r>
                      <a:rPr lang="es-E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s-ES" sz="2000" dirty="0">
                    <a:solidFill>
                      <a:schemeClr val="tx1"/>
                    </a:solidFill>
                  </a:rPr>
                  <a:t>cada peso es compleja. Omitimos los detalles.</a:t>
                </a:r>
              </a:p>
              <a:p>
                <a:pPr marL="0" indent="0">
                  <a:spcBef>
                    <a:spcPct val="20000"/>
                  </a:spcBef>
                </a:pPr>
                <a:endParaRPr lang="es-ES" altLang="es-ES_tradn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8" name="Rectangle 72">
                <a:extLst>
                  <a:ext uri="{FF2B5EF4-FFF2-40B4-BE49-F238E27FC236}">
                    <a16:creationId xmlns:a16="http://schemas.microsoft.com/office/drawing/2014/main" id="{F7E44B8B-A4EA-3D44-8413-126DF64089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4905" y="5633794"/>
                <a:ext cx="8840963" cy="457200"/>
              </a:xfrm>
              <a:prstGeom prst="rect">
                <a:avLst/>
              </a:prstGeom>
              <a:blipFill>
                <a:blip r:embed="rId7"/>
                <a:stretch>
                  <a:fillRect l="-430" t="-8333" b="-83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CuadroTexto 50">
            <a:extLst>
              <a:ext uri="{FF2B5EF4-FFF2-40B4-BE49-F238E27FC236}">
                <a16:creationId xmlns:a16="http://schemas.microsoft.com/office/drawing/2014/main" id="{6AF500A8-322B-7149-924C-50A7B3C40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8355" y="4258617"/>
            <a:ext cx="2364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s-ES" altLang="es-ES_tradnl" sz="1800" dirty="0"/>
              <a:t>g-función de activación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CuadroTexto 50">
                <a:extLst>
                  <a:ext uri="{FF2B5EF4-FFF2-40B4-BE49-F238E27FC236}">
                    <a16:creationId xmlns:a16="http://schemas.microsoft.com/office/drawing/2014/main" id="{97BE8BE4-E7FA-1643-B821-D2E08CD217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38937" y="4723091"/>
                <a:ext cx="2805063" cy="3702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sSubSup>
                      <m:sSubSupPr>
                        <m:ctrlPr>
                          <a:rPr lang="es-ES" altLang="es-ES_tradnl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altLang="es-ES_tradnl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s-ES" altLang="es-ES_tradnl" sz="1800" dirty="0">
                    <a:solidFill>
                      <a:schemeClr val="tx1"/>
                    </a:solidFill>
                  </a:rPr>
                  <a:t>-entrada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s-ES" altLang="es-ES_tradnl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s-ES" altLang="es-ES_tradnl" sz="1800" dirty="0">
                    <a:solidFill>
                      <a:schemeClr val="tx1"/>
                    </a:solidFill>
                  </a:rPr>
                  <a:t> del ejemplo </a:t>
                </a:r>
                <a:r>
                  <a:rPr lang="es-ES" altLang="es-ES_tradnl" sz="1800" i="1" dirty="0">
                    <a:solidFill>
                      <a:schemeClr val="tx1"/>
                    </a:solidFill>
                  </a:rPr>
                  <a:t>v</a:t>
                </a:r>
              </a:p>
            </p:txBody>
          </p:sp>
        </mc:Choice>
        <mc:Fallback xmlns="">
          <p:sp>
            <p:nvSpPr>
              <p:cNvPr id="46" name="CuadroTexto 50">
                <a:extLst>
                  <a:ext uri="{FF2B5EF4-FFF2-40B4-BE49-F238E27FC236}">
                    <a16:creationId xmlns:a16="http://schemas.microsoft.com/office/drawing/2014/main" id="{97BE8BE4-E7FA-1643-B821-D2E08CD217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38937" y="4723091"/>
                <a:ext cx="2805063" cy="370294"/>
              </a:xfrm>
              <a:prstGeom prst="rect">
                <a:avLst/>
              </a:prstGeom>
              <a:blipFill>
                <a:blip r:embed="rId8"/>
                <a:stretch>
                  <a:fillRect t="-10345" b="-2069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Conector recto de flecha 2">
            <a:extLst>
              <a:ext uri="{FF2B5EF4-FFF2-40B4-BE49-F238E27FC236}">
                <a16:creationId xmlns:a16="http://schemas.microsoft.com/office/drawing/2014/main" id="{8D8D3A0E-A465-5346-A62E-6AF9786AB7D1}"/>
              </a:ext>
            </a:extLst>
          </p:cNvPr>
          <p:cNvCxnSpPr/>
          <p:nvPr/>
        </p:nvCxnSpPr>
        <p:spPr bwMode="auto">
          <a:xfrm flipV="1">
            <a:off x="5499804" y="4071277"/>
            <a:ext cx="1102877" cy="22517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Conector recto de flecha 48">
            <a:extLst>
              <a:ext uri="{FF2B5EF4-FFF2-40B4-BE49-F238E27FC236}">
                <a16:creationId xmlns:a16="http://schemas.microsoft.com/office/drawing/2014/main" id="{EE3E4DDB-1E78-9B4B-A336-00BBAA265D8E}"/>
              </a:ext>
            </a:extLst>
          </p:cNvPr>
          <p:cNvCxnSpPr>
            <a:cxnSpLocks/>
          </p:cNvCxnSpPr>
          <p:nvPr/>
        </p:nvCxnSpPr>
        <p:spPr bwMode="auto">
          <a:xfrm flipV="1">
            <a:off x="7741469" y="4250163"/>
            <a:ext cx="161240" cy="45404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4" name="Rectángulo redondeado 2">
            <a:extLst>
              <a:ext uri="{FF2B5EF4-FFF2-40B4-BE49-F238E27FC236}">
                <a16:creationId xmlns:a16="http://schemas.microsoft.com/office/drawing/2014/main" id="{C1E53FAB-ABF7-1A4A-9376-A4195528B8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393" y="4829710"/>
            <a:ext cx="4803322" cy="646768"/>
          </a:xfrm>
          <a:prstGeom prst="roundRect">
            <a:avLst>
              <a:gd name="adj" fmla="val 16667"/>
            </a:avLst>
          </a:prstGeom>
          <a:solidFill>
            <a:srgbClr val="FF0000">
              <a:alpha val="3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</p:spTree>
    <p:extLst>
      <p:ext uri="{BB962C8B-B14F-4D97-AF65-F5344CB8AC3E}">
        <p14:creationId xmlns:p14="http://schemas.microsoft.com/office/powerpoint/2010/main" val="2520342029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>
                <a:ea typeface="MS PGothic" charset="-128"/>
              </a:rPr>
              <a:t>Cerebro humano</a:t>
            </a:r>
            <a:endParaRPr lang="es-ES" altLang="es-ES_tradnl">
              <a:ea typeface="MS PGothic" charset="-128"/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79513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Funcionamiento de una neurona: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las dentridas reciben las señales de (muchas) otras neuronas (</a:t>
            </a:r>
            <a:r>
              <a:rPr lang="es-ES" altLang="es-ES_tradnl" sz="1800" i="1"/>
              <a:t>entradas</a:t>
            </a:r>
            <a:r>
              <a:rPr lang="es-ES" altLang="es-ES_tradnl" sz="1800"/>
              <a:t>)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la influencia colectiva de todas sus entradas pueden </a:t>
            </a:r>
            <a:r>
              <a:rPr lang="es-ES" altLang="es-ES_tradnl" sz="1800" i="1"/>
              <a:t>activar</a:t>
            </a:r>
            <a:r>
              <a:rPr lang="es-ES" altLang="es-ES_tradnl" sz="1800"/>
              <a:t> una neurona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una neurona activada transporta una señal a las neuronas con las que está conectada (</a:t>
            </a:r>
            <a:r>
              <a:rPr lang="es-ES" altLang="es-ES_tradnl" sz="1800" i="1"/>
              <a:t>salida</a:t>
            </a:r>
            <a:r>
              <a:rPr lang="es-ES" altLang="es-ES_tradnl" sz="1800"/>
              <a:t>)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En este procedimiento: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la neurona sólo se </a:t>
            </a:r>
            <a:r>
              <a:rPr lang="es-ES" altLang="es-ES_tradnl" sz="1800" i="1"/>
              <a:t>activa</a:t>
            </a:r>
            <a:r>
              <a:rPr lang="es-ES" altLang="es-ES_tradnl" sz="1800"/>
              <a:t> si la influencia colectiva de todas sus entradas supera un nivel mínimo de potencial eléctrico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las sinapsis influyen de forma distinta en la activación de la neurona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1600"/>
              <a:t>algunas refuerzan la activación (con diferentes grados) 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1600"/>
              <a:t>otras inhiben la activación (con diferentes grados)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la salida de una neurona es, a su vez, la entrada para muchas otras neuronas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Variabilidad de las sinapsis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el grado de influencia de una sinapsis puede cambiar con el tiempo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incluso, se crean nuevas sinapsis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Se cree que esta variabilidad es la base del aprendizaje humano.</a:t>
            </a:r>
          </a:p>
        </p:txBody>
      </p:sp>
    </p:spTree>
    <p:extLst>
      <p:ext uri="{BB962C8B-B14F-4D97-AF65-F5344CB8AC3E}">
        <p14:creationId xmlns:p14="http://schemas.microsoft.com/office/powerpoint/2010/main" val="1575572784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ángulo redondeado 2"/>
          <p:cNvSpPr>
            <a:spLocks noChangeArrowheads="1"/>
          </p:cNvSpPr>
          <p:nvPr/>
        </p:nvSpPr>
        <p:spPr bwMode="auto">
          <a:xfrm>
            <a:off x="430387" y="2837516"/>
            <a:ext cx="8082753" cy="646768"/>
          </a:xfrm>
          <a:prstGeom prst="roundRect">
            <a:avLst>
              <a:gd name="adj" fmla="val 16667"/>
            </a:avLst>
          </a:prstGeom>
          <a:solidFill>
            <a:srgbClr val="FF0000">
              <a:alpha val="3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cxnSp>
        <p:nvCxnSpPr>
          <p:cNvPr id="5" name="Conector recto de flecha 4"/>
          <p:cNvCxnSpPr>
            <a:cxnSpLocks noChangeShapeType="1"/>
          </p:cNvCxnSpPr>
          <p:nvPr/>
        </p:nvCxnSpPr>
        <p:spPr bwMode="auto">
          <a:xfrm flipH="1">
            <a:off x="3142826" y="3234957"/>
            <a:ext cx="2069591" cy="1241276"/>
          </a:xfrm>
          <a:prstGeom prst="straightConnector1">
            <a:avLst/>
          </a:prstGeom>
          <a:noFill/>
          <a:ln w="34925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7" name="Conector recto de flecha 76"/>
          <p:cNvCxnSpPr>
            <a:cxnSpLocks noChangeShapeType="1"/>
            <a:endCxn id="64566" idx="0"/>
          </p:cNvCxnSpPr>
          <p:nvPr/>
        </p:nvCxnSpPr>
        <p:spPr bwMode="auto">
          <a:xfrm flipH="1">
            <a:off x="5118753" y="3350283"/>
            <a:ext cx="2170591" cy="1305594"/>
          </a:xfrm>
          <a:prstGeom prst="straightConnector1">
            <a:avLst/>
          </a:prstGeom>
          <a:noFill/>
          <a:ln w="34925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72">
                <a:extLst>
                  <a:ext uri="{FF2B5EF4-FFF2-40B4-BE49-F238E27FC236}">
                    <a16:creationId xmlns:a16="http://schemas.microsoft.com/office/drawing/2014/main" id="{D01B84F1-51A2-034E-8013-CF052177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609" y="1624183"/>
                <a:ext cx="8961989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b="0" dirty="0"/>
                  <a:t>Derivando, se obtiene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altLang="es-ES_tradnl" i="0" smtClean="0">
                        <a:latin typeface="+mn-lt"/>
                      </a:rPr>
                      <m:t>la</m:t>
                    </m:r>
                    <m:r>
                      <m:rPr>
                        <m:nor/>
                      </m:rPr>
                      <a:rPr lang="es-ES" altLang="es-ES_tradnl" b="1" i="0" smtClean="0"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s-ES" altLang="es-ES_tradnl" b="1" i="0" dirty="0" smtClean="0">
                        <a:highlight>
                          <a:srgbClr val="FFFF00"/>
                        </a:highlight>
                        <a:latin typeface="+mn-lt"/>
                      </a:rPr>
                      <m:t>Regla</m:t>
                    </m:r>
                    <m:r>
                      <m:rPr>
                        <m:nor/>
                      </m:rPr>
                      <a:rPr lang="es-ES" altLang="es-ES_tradnl" b="1" i="0" dirty="0" smtClean="0">
                        <a:highlight>
                          <a:srgbClr val="FFFF00"/>
                        </a:highlight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s-ES" altLang="es-ES_tradnl" b="1" i="0" dirty="0" smtClean="0">
                        <a:highlight>
                          <a:srgbClr val="FFFF00"/>
                        </a:highlight>
                        <a:latin typeface="+mn-lt"/>
                      </a:rPr>
                      <m:t>Delta</m:t>
                    </m:r>
                    <m:r>
                      <m:rPr>
                        <m:nor/>
                      </m:rPr>
                      <a:rPr lang="es-ES" altLang="es-ES_tradnl" b="1" i="0" dirty="0" smtClean="0">
                        <a:highlight>
                          <a:srgbClr val="FFFF00"/>
                        </a:highlight>
                        <a:latin typeface="+mn-lt"/>
                      </a:rPr>
                      <m:t> </m:t>
                    </m:r>
                    <m:r>
                      <m:rPr>
                        <m:nor/>
                      </m:rPr>
                      <a:rPr lang="es-ES" altLang="es-ES_tradnl" b="1" i="0" dirty="0" smtClean="0">
                        <a:highlight>
                          <a:srgbClr val="FFFF00"/>
                        </a:highlight>
                        <a:latin typeface="+mn-lt"/>
                      </a:rPr>
                      <m:t>Generalizada</m:t>
                    </m:r>
                  </m:oMath>
                </a14:m>
                <a:r>
                  <a:rPr lang="es-ES" altLang="es-ES_tradnl" dirty="0">
                    <a:latin typeface="+mn-lt"/>
                  </a:rPr>
                  <a:t> para modificar los pesos en cada iteración t: (</a:t>
                </a:r>
                <a:r>
                  <a:rPr lang="es-ES" altLang="es-ES_tradnl" dirty="0" err="1">
                    <a:latin typeface="+mn-lt"/>
                  </a:rPr>
                  <a:t>N</a:t>
                </a:r>
                <a:r>
                  <a:rPr lang="es-ES" altLang="es-ES_tradnl" baseline="-25000" dirty="0" err="1">
                    <a:latin typeface="+mn-lt"/>
                  </a:rPr>
                  <a:t>a</a:t>
                </a:r>
                <a:r>
                  <a:rPr lang="es-ES" altLang="es-ES_tradnl" dirty="0">
                    <a:latin typeface="+mn-lt"/>
                  </a:rPr>
                  <a:t> es la neurona origen del peso y N</a:t>
                </a:r>
                <a:r>
                  <a:rPr lang="es-ES" altLang="es-ES_tradnl" baseline="-25000" dirty="0">
                    <a:latin typeface="+mn-lt"/>
                  </a:rPr>
                  <a:t>b</a:t>
                </a:r>
                <a:r>
                  <a:rPr lang="es-ES" altLang="es-ES_tradnl" dirty="0">
                    <a:latin typeface="+mn-lt"/>
                  </a:rPr>
                  <a:t> la neurona destino):</a:t>
                </a:r>
                <a:endParaRPr lang="es-ES" altLang="es-ES_tradnl" sz="2000" dirty="0">
                  <a:latin typeface="Arial" charset="0"/>
                </a:endParaRPr>
              </a:p>
            </p:txBody>
          </p:sp>
        </mc:Choice>
        <mc:Fallback xmlns="">
          <p:sp>
            <p:nvSpPr>
              <p:cNvPr id="66" name="Rectangle 72">
                <a:extLst>
                  <a:ext uri="{FF2B5EF4-FFF2-40B4-BE49-F238E27FC236}">
                    <a16:creationId xmlns:a16="http://schemas.microsoft.com/office/drawing/2014/main" id="{D01B84F1-51A2-034E-8013-CF052177510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7609" y="1624183"/>
                <a:ext cx="8961989" cy="457200"/>
              </a:xfrm>
              <a:prstGeom prst="rect">
                <a:avLst/>
              </a:prstGeom>
              <a:blipFill>
                <a:blip r:embed="rId3"/>
                <a:stretch>
                  <a:fillRect l="-992" t="-10811" r="-567" b="-18648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ea typeface="MS PGothic" charset="-128"/>
              </a:rPr>
              <a:t>Regla de actualización de pesos</a:t>
            </a:r>
            <a:endParaRPr lang="es-ES" altLang="es-ES_tradnl" dirty="0">
              <a:ea typeface="MS PGothic" charset="-128"/>
            </a:endParaRPr>
          </a:p>
        </p:txBody>
      </p:sp>
      <p:sp>
        <p:nvSpPr>
          <p:cNvPr id="64515" name="Rectangle 72"/>
          <p:cNvSpPr>
            <a:spLocks noChangeArrowheads="1"/>
          </p:cNvSpPr>
          <p:nvPr/>
        </p:nvSpPr>
        <p:spPr bwMode="auto">
          <a:xfrm>
            <a:off x="324886" y="5098959"/>
            <a:ext cx="8707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endParaRPr lang="es-ES" altLang="es-ES_tradnl" sz="2000" b="1" dirty="0"/>
          </a:p>
        </p:txBody>
      </p:sp>
      <p:sp>
        <p:nvSpPr>
          <p:cNvPr id="64517" name="Rectángulo redondeado 2"/>
          <p:cNvSpPr>
            <a:spLocks noChangeArrowheads="1"/>
          </p:cNvSpPr>
          <p:nvPr/>
        </p:nvSpPr>
        <p:spPr bwMode="auto">
          <a:xfrm>
            <a:off x="2424742" y="4407980"/>
            <a:ext cx="2956505" cy="949325"/>
          </a:xfrm>
          <a:prstGeom prst="roundRect">
            <a:avLst>
              <a:gd name="adj" fmla="val 16667"/>
            </a:avLst>
          </a:prstGeom>
          <a:solidFill>
            <a:srgbClr val="FF0000">
              <a:alpha val="3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endParaRPr lang="es-ES" altLang="es-ES_tradnl"/>
          </a:p>
        </p:txBody>
      </p:sp>
      <p:sp>
        <p:nvSpPr>
          <p:cNvPr id="64518" name="Rectangle 109"/>
          <p:cNvSpPr>
            <a:spLocks noChangeArrowheads="1"/>
          </p:cNvSpPr>
          <p:nvPr/>
        </p:nvSpPr>
        <p:spPr bwMode="auto">
          <a:xfrm>
            <a:off x="182011" y="4083199"/>
            <a:ext cx="671512" cy="317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64519" name="Rectangle 112"/>
          <p:cNvSpPr>
            <a:spLocks noChangeArrowheads="1"/>
          </p:cNvSpPr>
          <p:nvPr/>
        </p:nvSpPr>
        <p:spPr bwMode="auto">
          <a:xfrm>
            <a:off x="196298" y="5529069"/>
            <a:ext cx="671513" cy="317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u</a:t>
            </a:r>
            <a:endParaRPr lang="es-ES" altLang="es-ES_tradnl" sz="1800" i="1"/>
          </a:p>
        </p:txBody>
      </p:sp>
      <p:sp>
        <p:nvSpPr>
          <p:cNvPr id="64521" name="Oval 117"/>
          <p:cNvSpPr>
            <a:spLocks noChangeArrowheads="1"/>
          </p:cNvSpPr>
          <p:nvPr/>
        </p:nvSpPr>
        <p:spPr bwMode="auto">
          <a:xfrm>
            <a:off x="6538361" y="5434461"/>
            <a:ext cx="692150" cy="3175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4522" name="Oval 119"/>
          <p:cNvSpPr>
            <a:spLocks noChangeArrowheads="1"/>
          </p:cNvSpPr>
          <p:nvPr/>
        </p:nvSpPr>
        <p:spPr bwMode="auto">
          <a:xfrm>
            <a:off x="6517497" y="3977289"/>
            <a:ext cx="692150" cy="31908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4524" name="Line 124"/>
          <p:cNvSpPr>
            <a:spLocks noChangeShapeType="1"/>
          </p:cNvSpPr>
          <p:nvPr/>
        </p:nvSpPr>
        <p:spPr bwMode="auto">
          <a:xfrm flipV="1">
            <a:off x="3261890" y="4158952"/>
            <a:ext cx="1187068" cy="14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4525" name="Line 134"/>
          <p:cNvSpPr>
            <a:spLocks noChangeShapeType="1"/>
          </p:cNvSpPr>
          <p:nvPr/>
        </p:nvSpPr>
        <p:spPr bwMode="auto">
          <a:xfrm flipV="1">
            <a:off x="3280812" y="5602558"/>
            <a:ext cx="1216024" cy="134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4526" name="Text Box 142"/>
          <p:cNvSpPr txBox="1">
            <a:spLocks noChangeArrowheads="1"/>
          </p:cNvSpPr>
          <p:nvPr/>
        </p:nvSpPr>
        <p:spPr bwMode="auto">
          <a:xfrm>
            <a:off x="289961" y="4725794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/>
              <a:t>…</a:t>
            </a:r>
          </a:p>
        </p:txBody>
      </p:sp>
      <p:sp>
        <p:nvSpPr>
          <p:cNvPr id="64527" name="Text Box 144"/>
          <p:cNvSpPr txBox="1">
            <a:spLocks noChangeArrowheads="1"/>
          </p:cNvSpPr>
          <p:nvPr/>
        </p:nvSpPr>
        <p:spPr bwMode="auto">
          <a:xfrm>
            <a:off x="6619097" y="415628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dirty="0"/>
              <a:t>…</a:t>
            </a:r>
          </a:p>
        </p:txBody>
      </p:sp>
      <p:sp>
        <p:nvSpPr>
          <p:cNvPr id="64532" name="Text Box 142"/>
          <p:cNvSpPr txBox="1">
            <a:spLocks noChangeArrowheads="1"/>
          </p:cNvSpPr>
          <p:nvPr/>
        </p:nvSpPr>
        <p:spPr bwMode="auto">
          <a:xfrm>
            <a:off x="894798" y="4025706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/>
              <a:t>…</a:t>
            </a:r>
          </a:p>
        </p:txBody>
      </p:sp>
      <p:sp>
        <p:nvSpPr>
          <p:cNvPr id="64533" name="Oval 117"/>
          <p:cNvSpPr>
            <a:spLocks noChangeArrowheads="1"/>
          </p:cNvSpPr>
          <p:nvPr/>
        </p:nvSpPr>
        <p:spPr bwMode="auto">
          <a:xfrm>
            <a:off x="7736923" y="5149656"/>
            <a:ext cx="692150" cy="3175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4534" name="Line 118"/>
          <p:cNvSpPr>
            <a:spLocks noChangeShapeType="1"/>
          </p:cNvSpPr>
          <p:nvPr/>
        </p:nvSpPr>
        <p:spPr bwMode="auto">
          <a:xfrm>
            <a:off x="8429073" y="5308406"/>
            <a:ext cx="550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4535" name="Oval 119"/>
          <p:cNvSpPr>
            <a:spLocks noChangeArrowheads="1"/>
          </p:cNvSpPr>
          <p:nvPr/>
        </p:nvSpPr>
        <p:spPr bwMode="auto">
          <a:xfrm>
            <a:off x="7713111" y="4114606"/>
            <a:ext cx="692150" cy="3190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4536" name="Line 120"/>
          <p:cNvSpPr>
            <a:spLocks noChangeShapeType="1"/>
          </p:cNvSpPr>
          <p:nvPr/>
        </p:nvSpPr>
        <p:spPr bwMode="auto">
          <a:xfrm>
            <a:off x="8405261" y="4263831"/>
            <a:ext cx="5508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4537" name="Text Box 144"/>
          <p:cNvSpPr txBox="1">
            <a:spLocks noChangeArrowheads="1"/>
          </p:cNvSpPr>
          <p:nvPr/>
        </p:nvSpPr>
        <p:spPr bwMode="auto">
          <a:xfrm>
            <a:off x="7849636" y="4567044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/>
              <a:t>…</a:t>
            </a:r>
          </a:p>
        </p:txBody>
      </p:sp>
      <p:sp>
        <p:nvSpPr>
          <p:cNvPr id="64538" name="Text Box 154"/>
          <p:cNvSpPr txBox="1">
            <a:spLocks noChangeArrowheads="1"/>
          </p:cNvSpPr>
          <p:nvPr/>
        </p:nvSpPr>
        <p:spPr bwMode="auto">
          <a:xfrm>
            <a:off x="8695773" y="3912994"/>
            <a:ext cx="361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64539" name="Text Box 155"/>
          <p:cNvSpPr txBox="1">
            <a:spLocks noChangeArrowheads="1"/>
          </p:cNvSpPr>
          <p:nvPr/>
        </p:nvSpPr>
        <p:spPr bwMode="auto">
          <a:xfrm>
            <a:off x="8729111" y="4952806"/>
            <a:ext cx="3286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  <a:r>
              <a:rPr lang="es-ES" altLang="es-ES_tradnl" sz="1800" i="1" baseline="-25000"/>
              <a:t>j</a:t>
            </a:r>
            <a:endParaRPr lang="es-ES" altLang="es-ES_tradnl" sz="1800" i="1"/>
          </a:p>
        </p:txBody>
      </p:sp>
      <p:sp>
        <p:nvSpPr>
          <p:cNvPr id="64540" name="Text Box 156"/>
          <p:cNvSpPr txBox="1">
            <a:spLocks noChangeArrowheads="1"/>
          </p:cNvSpPr>
          <p:nvPr/>
        </p:nvSpPr>
        <p:spPr bwMode="auto">
          <a:xfrm>
            <a:off x="7892498" y="4063806"/>
            <a:ext cx="387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S</a:t>
            </a:r>
            <a:r>
              <a:rPr lang="es-ES" altLang="es-ES_tradnl" sz="1800" baseline="-25000"/>
              <a:t>1</a:t>
            </a:r>
            <a:endParaRPr lang="es-ES" altLang="es-ES_tradnl" sz="1800"/>
          </a:p>
        </p:txBody>
      </p:sp>
      <p:sp>
        <p:nvSpPr>
          <p:cNvPr id="64541" name="Text Box 157"/>
          <p:cNvSpPr txBox="1">
            <a:spLocks noChangeArrowheads="1"/>
          </p:cNvSpPr>
          <p:nvPr/>
        </p:nvSpPr>
        <p:spPr bwMode="auto">
          <a:xfrm>
            <a:off x="7911548" y="5113144"/>
            <a:ext cx="35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S</a:t>
            </a:r>
            <a:r>
              <a:rPr lang="es-ES" altLang="es-ES_tradnl" sz="1800" baseline="-25000"/>
              <a:t>j</a:t>
            </a:r>
            <a:endParaRPr lang="es-ES" altLang="es-ES_tradnl" sz="1800"/>
          </a:p>
        </p:txBody>
      </p:sp>
      <p:sp>
        <p:nvSpPr>
          <p:cNvPr id="64542" name="Text Box 144"/>
          <p:cNvSpPr txBox="1">
            <a:spLocks noChangeArrowheads="1"/>
          </p:cNvSpPr>
          <p:nvPr/>
        </p:nvSpPr>
        <p:spPr bwMode="auto">
          <a:xfrm>
            <a:off x="7247973" y="5089331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/>
              <a:t>…</a:t>
            </a:r>
          </a:p>
        </p:txBody>
      </p:sp>
      <p:sp>
        <p:nvSpPr>
          <p:cNvPr id="64543" name="Line 124"/>
          <p:cNvSpPr>
            <a:spLocks noChangeShapeType="1"/>
          </p:cNvSpPr>
          <p:nvPr/>
        </p:nvSpPr>
        <p:spPr bwMode="auto">
          <a:xfrm flipV="1">
            <a:off x="1450422" y="4221262"/>
            <a:ext cx="1100267" cy="28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4544" name="Line 126"/>
          <p:cNvSpPr>
            <a:spLocks noChangeShapeType="1"/>
          </p:cNvSpPr>
          <p:nvPr/>
        </p:nvSpPr>
        <p:spPr bwMode="auto">
          <a:xfrm>
            <a:off x="1383749" y="4318076"/>
            <a:ext cx="1208090" cy="5221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4545" name="Line 133"/>
          <p:cNvSpPr>
            <a:spLocks noChangeShapeType="1"/>
          </p:cNvSpPr>
          <p:nvPr/>
        </p:nvSpPr>
        <p:spPr bwMode="auto">
          <a:xfrm flipV="1">
            <a:off x="1450422" y="5617763"/>
            <a:ext cx="1155705" cy="3364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4546" name="Line 134"/>
          <p:cNvSpPr>
            <a:spLocks noChangeShapeType="1"/>
          </p:cNvSpPr>
          <p:nvPr/>
        </p:nvSpPr>
        <p:spPr bwMode="auto">
          <a:xfrm flipV="1">
            <a:off x="1471059" y="4241121"/>
            <a:ext cx="1112837" cy="131652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4547" name="Oval 136"/>
          <p:cNvSpPr>
            <a:spLocks noChangeArrowheads="1"/>
          </p:cNvSpPr>
          <p:nvPr/>
        </p:nvSpPr>
        <p:spPr bwMode="auto">
          <a:xfrm>
            <a:off x="2560215" y="4029391"/>
            <a:ext cx="692150" cy="3190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4548" name="Oval 138"/>
          <p:cNvSpPr>
            <a:spLocks noChangeArrowheads="1"/>
          </p:cNvSpPr>
          <p:nvPr/>
        </p:nvSpPr>
        <p:spPr bwMode="auto">
          <a:xfrm>
            <a:off x="2580853" y="5449654"/>
            <a:ext cx="692150" cy="3175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4554" name="Text Box 142"/>
          <p:cNvSpPr txBox="1">
            <a:spLocks noChangeArrowheads="1"/>
          </p:cNvSpPr>
          <p:nvPr/>
        </p:nvSpPr>
        <p:spPr bwMode="auto">
          <a:xfrm>
            <a:off x="920198" y="5321106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/>
              <a:t>…</a:t>
            </a:r>
          </a:p>
        </p:txBody>
      </p:sp>
      <p:sp>
        <p:nvSpPr>
          <p:cNvPr id="64565" name="Oval 136"/>
          <p:cNvSpPr>
            <a:spLocks noChangeArrowheads="1"/>
          </p:cNvSpPr>
          <p:nvPr/>
        </p:nvSpPr>
        <p:spPr bwMode="auto">
          <a:xfrm>
            <a:off x="4496836" y="4663271"/>
            <a:ext cx="690562" cy="367938"/>
          </a:xfrm>
          <a:prstGeom prst="ellipse">
            <a:avLst/>
          </a:prstGeom>
          <a:noFill/>
          <a:ln w="34925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2000" b="1" dirty="0">
                <a:solidFill>
                  <a:srgbClr val="262699"/>
                </a:solidFill>
                <a:ea typeface="MS PGothic" charset="0"/>
                <a:cs typeface="MS PGothic" charset="0"/>
                <a:sym typeface="Symbol" charset="0"/>
              </a:rPr>
              <a:t>N</a:t>
            </a:r>
            <a:r>
              <a:rPr lang="es-ES" sz="2000" b="1" baseline="-25000" dirty="0">
                <a:solidFill>
                  <a:srgbClr val="262699"/>
                </a:solidFill>
                <a:ea typeface="MS PGothic" charset="0"/>
                <a:cs typeface="MS PGothic" charset="0"/>
                <a:sym typeface="Symbol" charset="0"/>
              </a:rPr>
              <a:t>b</a:t>
            </a:r>
            <a:endParaRPr lang="es-ES" sz="2000" b="1" dirty="0">
              <a:solidFill>
                <a:srgbClr val="262699"/>
              </a:solidFill>
              <a:ea typeface="MS PGothic" charset="0"/>
              <a:cs typeface="MS PGothic" charset="0"/>
              <a:sym typeface="Symbol" charset="0"/>
            </a:endParaRPr>
          </a:p>
        </p:txBody>
      </p:sp>
      <p:sp>
        <p:nvSpPr>
          <p:cNvPr id="64556" name="Text Box 158"/>
          <p:cNvSpPr txBox="1">
            <a:spLocks noChangeArrowheads="1"/>
          </p:cNvSpPr>
          <p:nvPr/>
        </p:nvSpPr>
        <p:spPr bwMode="auto">
          <a:xfrm>
            <a:off x="4452386" y="4655944"/>
            <a:ext cx="184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endParaRPr lang="es-ES" altLang="es-ES_tradnl" sz="1600"/>
          </a:p>
        </p:txBody>
      </p:sp>
      <p:sp>
        <p:nvSpPr>
          <p:cNvPr id="64567" name="Line 114"/>
          <p:cNvSpPr>
            <a:spLocks noChangeShapeType="1"/>
          </p:cNvSpPr>
          <p:nvPr/>
        </p:nvSpPr>
        <p:spPr bwMode="auto">
          <a:xfrm flipV="1">
            <a:off x="3285577" y="4827394"/>
            <a:ext cx="1211259" cy="26844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en-GB" dirty="0">
              <a:ea typeface="MS PGothic" charset="0"/>
              <a:cs typeface="MS PGothic" charset="0"/>
              <a:sym typeface="Symbol" charset="0"/>
            </a:endParaRPr>
          </a:p>
        </p:txBody>
      </p:sp>
      <p:sp>
        <p:nvSpPr>
          <p:cNvPr id="64558" name="Text Box 150"/>
          <p:cNvSpPr txBox="1">
            <a:spLocks noChangeArrowheads="1"/>
          </p:cNvSpPr>
          <p:nvPr/>
        </p:nvSpPr>
        <p:spPr bwMode="auto">
          <a:xfrm>
            <a:off x="3622473" y="4487600"/>
            <a:ext cx="381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b="1" i="1" dirty="0" err="1">
                <a:solidFill>
                  <a:srgbClr val="262699"/>
                </a:solidFill>
              </a:rPr>
              <a:t>w</a:t>
            </a:r>
            <a:r>
              <a:rPr lang="es-ES" altLang="es-ES_tradnl" sz="1800" b="1" i="1" baseline="-25000" dirty="0" err="1">
                <a:solidFill>
                  <a:srgbClr val="262699"/>
                </a:solidFill>
              </a:rPr>
              <a:t>i</a:t>
            </a:r>
            <a:endParaRPr lang="es-ES" altLang="es-ES_tradnl" sz="1800" b="1" i="1" dirty="0">
              <a:solidFill>
                <a:srgbClr val="262699"/>
              </a:solidFill>
            </a:endParaRPr>
          </a:p>
        </p:txBody>
      </p:sp>
      <p:sp>
        <p:nvSpPr>
          <p:cNvPr id="64560" name="Text Box 144"/>
          <p:cNvSpPr txBox="1">
            <a:spLocks noChangeArrowheads="1"/>
          </p:cNvSpPr>
          <p:nvPr/>
        </p:nvSpPr>
        <p:spPr bwMode="auto">
          <a:xfrm>
            <a:off x="2691850" y="490040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dirty="0"/>
              <a:t>…</a:t>
            </a:r>
          </a:p>
        </p:txBody>
      </p:sp>
      <p:sp>
        <p:nvSpPr>
          <p:cNvPr id="64561" name="Text Box 144"/>
          <p:cNvSpPr txBox="1">
            <a:spLocks noChangeArrowheads="1"/>
          </p:cNvSpPr>
          <p:nvPr/>
        </p:nvSpPr>
        <p:spPr bwMode="auto">
          <a:xfrm>
            <a:off x="7214636" y="3922519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563" name="Rectangle 72"/>
              <p:cNvSpPr>
                <a:spLocks noChangeArrowheads="1"/>
              </p:cNvSpPr>
              <p:nvPr/>
            </p:nvSpPr>
            <p:spPr bwMode="auto">
              <a:xfrm>
                <a:off x="182011" y="1043155"/>
                <a:ext cx="834548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altLang="es-ES_tradnl"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s-ES" altLang="es-ES_tradnl" i="0" smtClean="0">
                          <a:latin typeface="+mn-lt"/>
                        </a:rPr>
                        <m:t>ctualizar</m:t>
                      </m:r>
                      <m:r>
                        <m:rPr>
                          <m:nor/>
                        </m:rPr>
                        <a:rPr lang="es-ES" altLang="es-ES_tradnl" i="0" smtClean="0"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i="0" smtClean="0">
                          <a:latin typeface="+mn-lt"/>
                        </a:rPr>
                        <m:t>los</m:t>
                      </m:r>
                      <m:r>
                        <m:rPr>
                          <m:nor/>
                        </m:rPr>
                        <a:rPr lang="es-ES" altLang="es-ES_tradnl" i="0" smtClean="0"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i="0" smtClean="0">
                          <a:latin typeface="+mn-lt"/>
                        </a:rPr>
                        <m:t>pesos</m:t>
                      </m:r>
                      <m:r>
                        <m:rPr>
                          <m:nor/>
                        </m:rPr>
                        <a:rPr lang="es-ES" altLang="es-ES_tradnl" i="0" smtClean="0">
                          <a:latin typeface="+mn-lt"/>
                        </a:rPr>
                        <m:t> </m:t>
                      </m:r>
                      <m:r>
                        <m:rPr>
                          <m:nor/>
                        </m:rPr>
                        <a:rPr lang="es-ES" altLang="es-ES_tradnl" i="0" smtClean="0">
                          <a:latin typeface="+mn-lt"/>
                        </a:rPr>
                        <m:t>con</m:t>
                      </m:r>
                    </m:oMath>
                  </m:oMathPara>
                </a14:m>
                <a:endParaRPr lang="es-ES" altLang="es-ES_tradnl" dirty="0">
                  <a:latin typeface="+mn-lt"/>
                </a:endParaRPr>
              </a:p>
              <a:p>
                <a:pPr>
                  <a:spcBef>
                    <a:spcPct val="20000"/>
                  </a:spcBef>
                </a:pPr>
                <a:endParaRPr lang="es-ES" altLang="es-ES_tradnl" sz="2000" dirty="0">
                  <a:latin typeface="+mj-lt"/>
                </a:endParaRPr>
              </a:p>
            </p:txBody>
          </p:sp>
        </mc:Choice>
        <mc:Fallback xmlns="">
          <p:sp>
            <p:nvSpPr>
              <p:cNvPr id="64563" name="Rectangle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2011" y="1043155"/>
                <a:ext cx="8345487" cy="457200"/>
              </a:xfrm>
              <a:prstGeom prst="rect">
                <a:avLst/>
              </a:prstGeom>
              <a:blipFill>
                <a:blip r:embed="rId4"/>
                <a:stretch>
                  <a:fillRect b="-2162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564" name="Rectangle 72"/>
              <p:cNvSpPr>
                <a:spLocks noChangeArrowheads="1"/>
              </p:cNvSpPr>
              <p:nvPr/>
            </p:nvSpPr>
            <p:spPr bwMode="auto">
              <a:xfrm>
                <a:off x="994811" y="6004762"/>
                <a:ext cx="7961312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sz="2000" dirty="0">
                    <a:latin typeface="Arial" charset="0"/>
                  </a:rPr>
                  <a:t>*En el caso del sesgo: </a:t>
                </a:r>
                <a14:m>
                  <m:oMath xmlns:m="http://schemas.openxmlformats.org/officeDocument/2006/math">
                    <m:r>
                      <a:rPr lang="es-ES" altLang="es-ES_tradnl" sz="20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s-ES" altLang="es-ES_tradnl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sSub>
                          <m:sSubPr>
                            <m:ctrlPr>
                              <a:rPr lang="es-ES" altLang="es-ES_tradnl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s-ES" altLang="es-ES_tradnl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ES" altLang="es-ES_tradnl" sz="2000" i="1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s-ES" altLang="es-ES_tradnl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=…=</m:t>
                    </m:r>
                    <m:sSub>
                      <m:sSubPr>
                        <m:ctrlPr>
                          <a:rPr lang="es-ES" altLang="es-ES_tradnl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  <m:sSub>
                          <m:sSubPr>
                            <m:ctrlPr>
                              <a:rPr lang="es-ES" altLang="es-ES_tradnl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s-ES" altLang="es-ES_tradnl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s-ES" altLang="es-ES_tradnl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s-ES" altLang="es-ES_tradnl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s-ES" altLang="es-ES_tradnl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Sup>
                      <m:sSubSupPr>
                        <m:ctrlPr>
                          <a:rPr lang="es-ES" altLang="es-ES_tradnl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𝑇𝐸𝑟𝑟𝑜𝑟</m:t>
                        </m:r>
                      </m:e>
                      <m:sub>
                        <m:sSub>
                          <m:sSubPr>
                            <m:ctrlPr>
                              <a:rPr lang="es-ES" altLang="es-ES_tradnl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  <m:sup>
                        <m:r>
                          <a:rPr lang="es-ES" altLang="es-ES_tradnl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</m:oMath>
                </a14:m>
                <a:endParaRPr lang="es-ES" altLang="es-ES_tradnl" sz="2000" dirty="0"/>
              </a:p>
            </p:txBody>
          </p:sp>
        </mc:Choice>
        <mc:Fallback xmlns="">
          <p:sp>
            <p:nvSpPr>
              <p:cNvPr id="64564" name="Rectangle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94811" y="6004762"/>
                <a:ext cx="7961312" cy="457200"/>
              </a:xfrm>
              <a:prstGeom prst="rect">
                <a:avLst/>
              </a:prstGeom>
              <a:blipFill>
                <a:blip r:embed="rId5"/>
                <a:stretch>
                  <a:fillRect l="-637" t="-5405" b="-810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Line 114"/>
          <p:cNvSpPr>
            <a:spLocks noChangeShapeType="1"/>
          </p:cNvSpPr>
          <p:nvPr/>
        </p:nvSpPr>
        <p:spPr bwMode="auto">
          <a:xfrm flipV="1">
            <a:off x="3273003" y="4870843"/>
            <a:ext cx="1198433" cy="7182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4566" name="Line 114"/>
          <p:cNvSpPr>
            <a:spLocks noChangeShapeType="1"/>
          </p:cNvSpPr>
          <p:nvPr/>
        </p:nvSpPr>
        <p:spPr bwMode="auto">
          <a:xfrm flipV="1">
            <a:off x="5182636" y="4827394"/>
            <a:ext cx="211137" cy="4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3" name="Line 114"/>
          <p:cNvSpPr>
            <a:spLocks noChangeShapeType="1"/>
          </p:cNvSpPr>
          <p:nvPr/>
        </p:nvSpPr>
        <p:spPr bwMode="auto">
          <a:xfrm>
            <a:off x="5393773" y="4832155"/>
            <a:ext cx="1171576" cy="69032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4568" name="Line 114"/>
          <p:cNvSpPr>
            <a:spLocks noChangeShapeType="1"/>
          </p:cNvSpPr>
          <p:nvPr/>
        </p:nvSpPr>
        <p:spPr bwMode="auto">
          <a:xfrm flipV="1">
            <a:off x="5393772" y="4209126"/>
            <a:ext cx="1114199" cy="61509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3" name="Line 114">
            <a:extLst>
              <a:ext uri="{FF2B5EF4-FFF2-40B4-BE49-F238E27FC236}">
                <a16:creationId xmlns:a16="http://schemas.microsoft.com/office/drawing/2014/main" id="{F2FABF9B-02A9-F543-80E9-7438EB3FB8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85577" y="4183030"/>
            <a:ext cx="1172906" cy="63369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4" name="Oval 136">
            <a:extLst>
              <a:ext uri="{FF2B5EF4-FFF2-40B4-BE49-F238E27FC236}">
                <a16:creationId xmlns:a16="http://schemas.microsoft.com/office/drawing/2014/main" id="{58626CD9-51D5-8B49-82E8-AD19A11A0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662" y="4678690"/>
            <a:ext cx="692150" cy="366151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2000" b="1" dirty="0" err="1">
                <a:solidFill>
                  <a:schemeClr val="accent2">
                    <a:lumMod val="75000"/>
                  </a:schemeClr>
                </a:solidFill>
              </a:rPr>
              <a:t>N</a:t>
            </a:r>
            <a:r>
              <a:rPr lang="es-ES" altLang="es-ES_tradnl" sz="2000" b="1" baseline="-25000" dirty="0" err="1">
                <a:solidFill>
                  <a:schemeClr val="accent2">
                    <a:lumMod val="75000"/>
                  </a:schemeClr>
                </a:solidFill>
              </a:rPr>
              <a:t>a</a:t>
            </a:r>
            <a:endParaRPr lang="es-ES" altLang="es-ES_tradnl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5" name="Oval 136">
            <a:extLst>
              <a:ext uri="{FF2B5EF4-FFF2-40B4-BE49-F238E27FC236}">
                <a16:creationId xmlns:a16="http://schemas.microsoft.com/office/drawing/2014/main" id="{89E2BE67-5635-9C4A-89C0-8695149C61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8898" y="5462183"/>
            <a:ext cx="692150" cy="3190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7" name="Oval 136">
            <a:extLst>
              <a:ext uri="{FF2B5EF4-FFF2-40B4-BE49-F238E27FC236}">
                <a16:creationId xmlns:a16="http://schemas.microsoft.com/office/drawing/2014/main" id="{DE4C88F4-D298-A144-87FF-B0AADBAB4E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8483" y="3995886"/>
            <a:ext cx="692150" cy="3190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9" name="Line 114">
            <a:extLst>
              <a:ext uri="{FF2B5EF4-FFF2-40B4-BE49-F238E27FC236}">
                <a16:creationId xmlns:a16="http://schemas.microsoft.com/office/drawing/2014/main" id="{B206177C-25A2-6848-8DCC-2E0E6450E639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5662" y="4838062"/>
            <a:ext cx="1225937" cy="73795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70" name="Line 126">
            <a:extLst>
              <a:ext uri="{FF2B5EF4-FFF2-40B4-BE49-F238E27FC236}">
                <a16:creationId xmlns:a16="http://schemas.microsoft.com/office/drawing/2014/main" id="{D248D36B-B0AE-954E-AB78-5CC203BC9F20}"/>
              </a:ext>
            </a:extLst>
          </p:cNvPr>
          <p:cNvSpPr>
            <a:spLocks noChangeShapeType="1"/>
          </p:cNvSpPr>
          <p:nvPr/>
        </p:nvSpPr>
        <p:spPr bwMode="auto">
          <a:xfrm>
            <a:off x="1393273" y="4378195"/>
            <a:ext cx="1212855" cy="120080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71" name="Line 134">
            <a:extLst>
              <a:ext uri="{FF2B5EF4-FFF2-40B4-BE49-F238E27FC236}">
                <a16:creationId xmlns:a16="http://schemas.microsoft.com/office/drawing/2014/main" id="{FDB1CE7E-3D1A-734E-883A-FF59FE5276B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56773" y="4840195"/>
            <a:ext cx="1127123" cy="77756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72" name="Text Box 144">
            <a:extLst>
              <a:ext uri="{FF2B5EF4-FFF2-40B4-BE49-F238E27FC236}">
                <a16:creationId xmlns:a16="http://schemas.microsoft.com/office/drawing/2014/main" id="{04FF7B1C-3B61-1340-9ADE-FAAD260137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1214" y="4175092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dirty="0"/>
              <a:t>…</a:t>
            </a:r>
          </a:p>
        </p:txBody>
      </p:sp>
      <p:sp>
        <p:nvSpPr>
          <p:cNvPr id="74" name="Text Box 144">
            <a:extLst>
              <a:ext uri="{FF2B5EF4-FFF2-40B4-BE49-F238E27FC236}">
                <a16:creationId xmlns:a16="http://schemas.microsoft.com/office/drawing/2014/main" id="{D6BFC15E-F428-B840-878F-0C78C0185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9584" y="5089331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dirty="0"/>
              <a:t>…</a:t>
            </a:r>
          </a:p>
        </p:txBody>
      </p:sp>
      <p:sp>
        <p:nvSpPr>
          <p:cNvPr id="75" name="Text Box 144">
            <a:extLst>
              <a:ext uri="{FF2B5EF4-FFF2-40B4-BE49-F238E27FC236}">
                <a16:creationId xmlns:a16="http://schemas.microsoft.com/office/drawing/2014/main" id="{7600FDDB-BCEA-C54E-B33F-381A26C40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9124" y="4037866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dirty="0"/>
              <a:t>…</a:t>
            </a:r>
          </a:p>
        </p:txBody>
      </p:sp>
      <p:sp>
        <p:nvSpPr>
          <p:cNvPr id="76" name="Line 114">
            <a:extLst>
              <a:ext uri="{FF2B5EF4-FFF2-40B4-BE49-F238E27FC236}">
                <a16:creationId xmlns:a16="http://schemas.microsoft.com/office/drawing/2014/main" id="{AB2D6957-FF6E-C547-8334-BB7D71286521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7635" y="4209126"/>
            <a:ext cx="1216542" cy="61826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78" name="Oval 117">
            <a:extLst>
              <a:ext uri="{FF2B5EF4-FFF2-40B4-BE49-F238E27FC236}">
                <a16:creationId xmlns:a16="http://schemas.microsoft.com/office/drawing/2014/main" id="{6329FCB3-8FE3-0F41-B6DB-1EB917BCA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349" y="4684826"/>
            <a:ext cx="692150" cy="3175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80" name="Text Box 144">
            <a:extLst>
              <a:ext uri="{FF2B5EF4-FFF2-40B4-BE49-F238E27FC236}">
                <a16:creationId xmlns:a16="http://schemas.microsoft.com/office/drawing/2014/main" id="{3F5AEFDC-2108-3D4D-9F41-BF547FB16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4093" y="4888300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dirty="0"/>
              <a:t>…</a:t>
            </a:r>
          </a:p>
        </p:txBody>
      </p:sp>
      <p:sp>
        <p:nvSpPr>
          <p:cNvPr id="81" name="Line 114">
            <a:extLst>
              <a:ext uri="{FF2B5EF4-FFF2-40B4-BE49-F238E27FC236}">
                <a16:creationId xmlns:a16="http://schemas.microsoft.com/office/drawing/2014/main" id="{A31026E7-1C62-3943-86F9-86C91F0CE4C1}"/>
              </a:ext>
            </a:extLst>
          </p:cNvPr>
          <p:cNvSpPr>
            <a:spLocks noChangeShapeType="1"/>
          </p:cNvSpPr>
          <p:nvPr/>
        </p:nvSpPr>
        <p:spPr bwMode="auto">
          <a:xfrm>
            <a:off x="5425697" y="4824219"/>
            <a:ext cx="1164876" cy="15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82" name="Line 114">
            <a:extLst>
              <a:ext uri="{FF2B5EF4-FFF2-40B4-BE49-F238E27FC236}">
                <a16:creationId xmlns:a16="http://schemas.microsoft.com/office/drawing/2014/main" id="{F4569C48-A4BD-D64E-8006-70DEAE350A0D}"/>
              </a:ext>
            </a:extLst>
          </p:cNvPr>
          <p:cNvSpPr>
            <a:spLocks noChangeShapeType="1"/>
          </p:cNvSpPr>
          <p:nvPr/>
        </p:nvSpPr>
        <p:spPr bwMode="auto">
          <a:xfrm>
            <a:off x="5150633" y="5602558"/>
            <a:ext cx="1387728" cy="1520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83" name="Line 114">
            <a:extLst>
              <a:ext uri="{FF2B5EF4-FFF2-40B4-BE49-F238E27FC236}">
                <a16:creationId xmlns:a16="http://schemas.microsoft.com/office/drawing/2014/main" id="{33FD7099-560C-3443-B2C6-A48BCF20C8E7}"/>
              </a:ext>
            </a:extLst>
          </p:cNvPr>
          <p:cNvSpPr>
            <a:spLocks noChangeShapeType="1"/>
          </p:cNvSpPr>
          <p:nvPr/>
        </p:nvSpPr>
        <p:spPr bwMode="auto">
          <a:xfrm>
            <a:off x="5158345" y="4149089"/>
            <a:ext cx="1387728" cy="1520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ángulo 83">
                <a:extLst>
                  <a:ext uri="{FF2B5EF4-FFF2-40B4-BE49-F238E27FC236}">
                    <a16:creationId xmlns:a16="http://schemas.microsoft.com/office/drawing/2014/main" id="{D98FB650-02E4-4940-BFD9-8995BA61851E}"/>
                  </a:ext>
                </a:extLst>
              </p:cNvPr>
              <p:cNvSpPr/>
              <p:nvPr/>
            </p:nvSpPr>
            <p:spPr>
              <a:xfrm>
                <a:off x="2864633" y="911266"/>
                <a:ext cx="4572000" cy="74161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altLang="es-ES_tradnl" sz="2000" smtClean="0"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s-ES" altLang="es-ES_tradnl" sz="2000" baseline="-25000">
                          <a:latin typeface="Cambria Math" panose="02040503050406030204" pitchFamily="18" charset="0"/>
                        </a:rPr>
                        <m:t>𝑖</m:t>
                      </m:r>
                      <m:d>
                        <m:dPr>
                          <m:ctrlPr>
                            <a:rPr lang="es-ES" altLang="es-ES_tradnl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00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00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s-ES" altLang="es-ES_tradnl" sz="20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altLang="es-ES_tradnl" sz="2000">
                          <a:latin typeface="Cambria Math" panose="02040503050406030204" pitchFamily="18" charset="0"/>
                        </a:rPr>
                        <m:t>𝑤𝑖</m:t>
                      </m:r>
                      <m:d>
                        <m:dPr>
                          <m:ctrlPr>
                            <a:rPr lang="es-ES" altLang="es-ES_tradnl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00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s-ES" altLang="es-ES_tradnl" sz="20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s-ES" altLang="es-ES_tradnl" sz="2000">
                          <a:latin typeface="Cambria Math" panose="02040503050406030204" pitchFamily="18" charset="0"/>
                        </a:rPr>
                        <m:t>𝛼</m:t>
                      </m:r>
                      <m:f>
                        <m:fPr>
                          <m:ctrlPr>
                            <a:rPr lang="es-ES" altLang="es-ES_tradnl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altLang="es-ES_tradnl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s-ES" altLang="es-ES_tradnl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altLang="es-ES_tradnl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p>
                              <m:r>
                                <a:rPr lang="es-ES" altLang="es-ES_tradnl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sup>
                          </m:sSup>
                          <m:r>
                            <a:rPr lang="es-ES" altLang="es-ES_tradnl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00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s-ES" altLang="es-ES_tradnl" sz="2000" baseline="-25000">
                              <a:latin typeface="Cambria Math" panose="02040503050406030204" pitchFamily="18" charset="0"/>
                            </a:rPr>
                            <m:t>𝑖</m:t>
                          </m:r>
                          <m:d>
                            <m:dPr>
                              <m:ctrlPr>
                                <a:rPr lang="es-ES" altLang="es-ES_tradnl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altLang="es-ES_tradnl" sz="2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s-ES" altLang="es-ES_tradnl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s-ES" altLang="es-ES_tradnl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es-ES" altLang="es-ES_tradnl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s-ES" altLang="es-ES_tradnl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ES" sz="2000" dirty="0"/>
              </a:p>
            </p:txBody>
          </p:sp>
        </mc:Choice>
        <mc:Fallback xmlns="">
          <p:sp>
            <p:nvSpPr>
              <p:cNvPr id="84" name="Rectángulo 83">
                <a:extLst>
                  <a:ext uri="{FF2B5EF4-FFF2-40B4-BE49-F238E27FC236}">
                    <a16:creationId xmlns:a16="http://schemas.microsoft.com/office/drawing/2014/main" id="{D98FB650-02E4-4940-BFD9-8995BA61851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4633" y="911266"/>
                <a:ext cx="4572000" cy="741613"/>
              </a:xfrm>
              <a:prstGeom prst="rect">
                <a:avLst/>
              </a:prstGeom>
              <a:blipFill>
                <a:blip r:embed="rId6"/>
                <a:stretch>
                  <a:fillRect b="-172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ángulo 7">
                <a:extLst>
                  <a:ext uri="{FF2B5EF4-FFF2-40B4-BE49-F238E27FC236}">
                    <a16:creationId xmlns:a16="http://schemas.microsoft.com/office/drawing/2014/main" id="{CF545014-D0DA-934B-825D-7A294547E191}"/>
                  </a:ext>
                </a:extLst>
              </p:cNvPr>
              <p:cNvSpPr/>
              <p:nvPr/>
            </p:nvSpPr>
            <p:spPr>
              <a:xfrm>
                <a:off x="-152399" y="2909826"/>
                <a:ext cx="9296400" cy="503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altLang="es-ES_tradnl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   </m:t>
                          </m:r>
                          <m: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s-ES" altLang="es-ES_tradnl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=…=</m:t>
                      </m:r>
                      <m:sSub>
                        <m:sSubPr>
                          <m:ctrlP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s-ES" altLang="es-ES_tradnl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s-ES" altLang="es-ES_tradnl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s-ES" altLang="es-ES_tradnl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Sup>
                        <m:sSubSupPr>
                          <m:ctrlP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𝑆𝑎𝑙𝑖𝑑𝑎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  <m:r>
                        <a:rPr lang="es-ES" altLang="es-ES_tradnl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Sup>
                        <m:sSubSupPr>
                          <m:ctrlP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𝑇𝐸𝑟𝑟𝑜𝑟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</m:oMath>
                  </m:oMathPara>
                </a14:m>
                <a:endParaRPr lang="es-E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ángulo 7">
                <a:extLst>
                  <a:ext uri="{FF2B5EF4-FFF2-40B4-BE49-F238E27FC236}">
                    <a16:creationId xmlns:a16="http://schemas.microsoft.com/office/drawing/2014/main" id="{CF545014-D0DA-934B-825D-7A294547E19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52399" y="2909826"/>
                <a:ext cx="9296400" cy="503086"/>
              </a:xfrm>
              <a:prstGeom prst="rect">
                <a:avLst/>
              </a:prstGeom>
              <a:blipFill>
                <a:blip r:embed="rId7"/>
                <a:stretch>
                  <a:fillRect b="-975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81204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6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1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s-ES_tradnl" altLang="es-ES_tradnl" dirty="0">
                    <a:solidFill>
                      <a:schemeClr val="tx1"/>
                    </a:solidFill>
                    <a:ea typeface="MS PGothic" charset="-128"/>
                  </a:rPr>
                  <a:t>Cálculo del término de salida: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ES" altLang="es-ES_tradnl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𝑆𝑎𝑙𝑖𝑑𝑎</m:t>
                        </m:r>
                      </m:e>
                      <m:sub>
                        <m:sSub>
                          <m:sSubPr>
                            <m:ctrlPr>
                              <a:rPr lang="es-ES" altLang="es-ES_tradnl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sub>
                      <m:sup>
                        <m:r>
                          <a:rPr lang="es-ES" altLang="es-ES_tradnl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</m:oMath>
                </a14:m>
                <a:endParaRPr lang="es-ES" altLang="es-ES_tradnl" i="1" dirty="0">
                  <a:solidFill>
                    <a:schemeClr val="tx1"/>
                  </a:solidFill>
                  <a:ea typeface="MS PGothic" charset="-128"/>
                </a:endParaRPr>
              </a:p>
            </p:txBody>
          </p:sp>
        </mc:Choice>
        <mc:Fallback xmlns="">
          <p:sp>
            <p:nvSpPr>
              <p:cNvPr id="66561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t="-25806" b="-3548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Rectangle 72"/>
          <p:cNvSpPr>
            <a:spLocks noChangeArrowheads="1"/>
          </p:cNvSpPr>
          <p:nvPr/>
        </p:nvSpPr>
        <p:spPr bwMode="auto">
          <a:xfrm>
            <a:off x="555625" y="4316413"/>
            <a:ext cx="8191500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000" dirty="0">
                <a:latin typeface="+mn-lt"/>
              </a:rPr>
              <a:t>Los términos de salida se obtienen por </a:t>
            </a:r>
            <a:r>
              <a:rPr lang="es-ES" altLang="en-GB" sz="2000" dirty="0">
                <a:latin typeface="+mn-lt"/>
              </a:rPr>
              <a:t>“</a:t>
            </a:r>
            <a:r>
              <a:rPr lang="es-ES" altLang="es-ES_tradnl" sz="2000" dirty="0">
                <a:latin typeface="+mn-lt"/>
              </a:rPr>
              <a:t>propagación hacía delante</a:t>
            </a:r>
            <a:r>
              <a:rPr lang="es-ES" altLang="en-GB" sz="2000" dirty="0">
                <a:latin typeface="+mn-lt"/>
              </a:rPr>
              <a:t>”</a:t>
            </a:r>
            <a:r>
              <a:rPr lang="es-ES" altLang="es-ES_tradnl" sz="2000" dirty="0">
                <a:latin typeface="+mn-lt"/>
              </a:rPr>
              <a:t>:</a:t>
            </a:r>
          </a:p>
          <a:p>
            <a:pPr>
              <a:spcBef>
                <a:spcPct val="20000"/>
              </a:spcBef>
            </a:pPr>
            <a:r>
              <a:rPr lang="es-ES" altLang="es-ES_tradnl" sz="2000" dirty="0">
                <a:latin typeface="+mn-lt"/>
              </a:rPr>
              <a:t>Se calculan de forma recursiva basándose en los valores de las capas anteriores</a:t>
            </a:r>
          </a:p>
        </p:txBody>
      </p:sp>
      <p:sp>
        <p:nvSpPr>
          <p:cNvPr id="59" name="Rectangle 72"/>
          <p:cNvSpPr>
            <a:spLocks noChangeArrowheads="1"/>
          </p:cNvSpPr>
          <p:nvPr/>
        </p:nvSpPr>
        <p:spPr bwMode="auto">
          <a:xfrm>
            <a:off x="356264" y="911551"/>
            <a:ext cx="8502650" cy="345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1800" dirty="0">
                <a:latin typeface="+mn-lt"/>
              </a:rPr>
              <a:t>Si </a:t>
            </a:r>
            <a:r>
              <a:rPr lang="es-ES" altLang="es-ES_tradnl" sz="1800" dirty="0" err="1">
                <a:latin typeface="+mn-lt"/>
              </a:rPr>
              <a:t>N</a:t>
            </a:r>
            <a:r>
              <a:rPr lang="es-ES" altLang="es-ES_tradnl" sz="1800" baseline="-25000" dirty="0" err="1">
                <a:latin typeface="+mn-lt"/>
              </a:rPr>
              <a:t>a</a:t>
            </a:r>
            <a:r>
              <a:rPr lang="es-ES" altLang="es-ES_tradnl" sz="1800" dirty="0">
                <a:latin typeface="+mn-lt"/>
              </a:rPr>
              <a:t> es una entrada de la red (</a:t>
            </a:r>
            <a:r>
              <a:rPr lang="es-ES" altLang="es-ES_tradnl" sz="1800" dirty="0" err="1">
                <a:latin typeface="+mn-lt"/>
              </a:rPr>
              <a:t>N</a:t>
            </a:r>
            <a:r>
              <a:rPr lang="es-ES" altLang="es-ES_tradnl" sz="1800" baseline="-25000" dirty="0" err="1">
                <a:latin typeface="+mn-lt"/>
              </a:rPr>
              <a:t>a</a:t>
            </a:r>
            <a:r>
              <a:rPr lang="es-ES" altLang="es-ES_tradnl" sz="1800" dirty="0">
                <a:latin typeface="+mn-lt"/>
              </a:rPr>
              <a:t>=</a:t>
            </a:r>
            <a:r>
              <a:rPr lang="es-ES" altLang="es-ES_tradnl" sz="1800" dirty="0" err="1">
                <a:latin typeface="+mn-lt"/>
              </a:rPr>
              <a:t>x</a:t>
            </a:r>
            <a:r>
              <a:rPr lang="es-ES" altLang="es-ES_tradnl" sz="1800" baseline="-25000" dirty="0" err="1">
                <a:latin typeface="+mn-lt"/>
              </a:rPr>
              <a:t>j</a:t>
            </a:r>
            <a:r>
              <a:rPr lang="es-ES" altLang="es-ES_tradnl" sz="1800" dirty="0">
                <a:latin typeface="+mn-lt"/>
              </a:rPr>
              <a:t>), su salida es </a:t>
            </a:r>
          </a:p>
          <a:p>
            <a:pPr marL="0" indent="0">
              <a:spcBef>
                <a:spcPct val="20000"/>
              </a:spcBef>
            </a:pPr>
            <a:r>
              <a:rPr lang="es-ES" altLang="es-ES_tradnl" sz="1800" dirty="0">
                <a:latin typeface="+mn-lt"/>
              </a:rPr>
              <a:t>      es el valor de la entrada x</a:t>
            </a:r>
            <a:r>
              <a:rPr lang="es-ES" altLang="es-ES_tradnl" sz="1800" baseline="-25000" dirty="0">
                <a:latin typeface="+mn-lt"/>
              </a:rPr>
              <a:t>i</a:t>
            </a:r>
            <a:r>
              <a:rPr lang="es-ES" altLang="es-ES_tradnl" sz="1800" dirty="0">
                <a:latin typeface="+mn-lt"/>
              </a:rPr>
              <a:t>:</a:t>
            </a:r>
          </a:p>
          <a:p>
            <a:pPr marL="0" indent="0">
              <a:spcBef>
                <a:spcPct val="20000"/>
              </a:spcBef>
            </a:pPr>
            <a:endParaRPr lang="es-ES" altLang="es-ES_tradnl" sz="1000" dirty="0">
              <a:latin typeface="Arial" charset="0"/>
            </a:endParaRPr>
          </a:p>
          <a:p>
            <a:pPr>
              <a:spcBef>
                <a:spcPct val="20000"/>
              </a:spcBef>
              <a:buFont typeface="Arial" charset="0"/>
              <a:buChar char="•"/>
            </a:pPr>
            <a:endParaRPr lang="es-ES" altLang="es-ES_tradnl" sz="2000" i="1" dirty="0">
              <a:latin typeface="Cambria Math" panose="02040503050406030204" pitchFamily="18" charset="0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1800" dirty="0">
              <a:latin typeface="Arial" charset="0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1800" dirty="0">
                <a:latin typeface="+mn-lt"/>
              </a:rPr>
              <a:t>Si </a:t>
            </a:r>
            <a:r>
              <a:rPr lang="es-ES" altLang="es-ES_tradnl" sz="1800" dirty="0" err="1">
                <a:latin typeface="+mn-lt"/>
              </a:rPr>
              <a:t>N</a:t>
            </a:r>
            <a:r>
              <a:rPr lang="es-ES" altLang="es-ES_tradnl" sz="1800" baseline="-25000" dirty="0" err="1">
                <a:latin typeface="+mn-lt"/>
              </a:rPr>
              <a:t>a</a:t>
            </a:r>
            <a:r>
              <a:rPr lang="es-ES" altLang="es-ES_tradnl" sz="1800" dirty="0">
                <a:latin typeface="+mn-lt"/>
              </a:rPr>
              <a:t> es una neurona, su salida se obtiene de su entrada </a:t>
            </a:r>
          </a:p>
          <a:p>
            <a:pPr marL="0" indent="0">
              <a:spcBef>
                <a:spcPct val="20000"/>
              </a:spcBef>
            </a:pPr>
            <a:r>
              <a:rPr lang="es-ES" altLang="es-ES_tradnl" sz="1800" dirty="0">
                <a:latin typeface="+mn-lt"/>
              </a:rPr>
              <a:t>     colectiva y de su activación:</a:t>
            </a:r>
          </a:p>
          <a:p>
            <a:pPr>
              <a:spcBef>
                <a:spcPct val="20000"/>
              </a:spcBef>
            </a:pPr>
            <a:r>
              <a:rPr lang="es-ES" altLang="es-ES_tradnl" sz="1800" dirty="0">
                <a:latin typeface="Arial" charset="0"/>
              </a:rPr>
              <a:t>	</a:t>
            </a:r>
            <a:endParaRPr lang="es-ES" altLang="es-ES_tradnl" sz="1400" dirty="0">
              <a:latin typeface="Arial" charset="0"/>
            </a:endParaRPr>
          </a:p>
        </p:txBody>
      </p:sp>
      <p:grpSp>
        <p:nvGrpSpPr>
          <p:cNvPr id="16" name="Agrupar 15"/>
          <p:cNvGrpSpPr>
            <a:grpSpLocks/>
          </p:cNvGrpSpPr>
          <p:nvPr/>
        </p:nvGrpSpPr>
        <p:grpSpPr bwMode="auto">
          <a:xfrm>
            <a:off x="1652588" y="5359400"/>
            <a:ext cx="5848350" cy="614363"/>
            <a:chOff x="1653035" y="5359425"/>
            <a:chExt cx="5848129" cy="614364"/>
          </a:xfrm>
        </p:grpSpPr>
        <p:sp>
          <p:nvSpPr>
            <p:cNvPr id="66571" name="Rectangle 112"/>
            <p:cNvSpPr>
              <a:spLocks noChangeArrowheads="1"/>
            </p:cNvSpPr>
            <p:nvPr/>
          </p:nvSpPr>
          <p:spPr bwMode="auto">
            <a:xfrm>
              <a:off x="1653035" y="5631036"/>
              <a:ext cx="671450" cy="3176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</a:p>
          </p:txBody>
        </p:sp>
        <p:sp>
          <p:nvSpPr>
            <p:cNvPr id="66572" name="Line 134"/>
            <p:cNvSpPr>
              <a:spLocks noChangeShapeType="1"/>
            </p:cNvSpPr>
            <p:nvPr/>
          </p:nvSpPr>
          <p:spPr bwMode="auto">
            <a:xfrm>
              <a:off x="2451347" y="5501968"/>
              <a:ext cx="642668" cy="3117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6573" name="Line 133"/>
            <p:cNvSpPr>
              <a:spLocks noChangeShapeType="1"/>
            </p:cNvSpPr>
            <p:nvPr/>
          </p:nvSpPr>
          <p:spPr bwMode="auto">
            <a:xfrm flipV="1">
              <a:off x="2324485" y="5813712"/>
              <a:ext cx="76952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6574" name="Oval 138"/>
            <p:cNvSpPr>
              <a:spLocks noChangeArrowheads="1"/>
            </p:cNvSpPr>
            <p:nvPr/>
          </p:nvSpPr>
          <p:spPr bwMode="auto">
            <a:xfrm>
              <a:off x="3094014" y="5654904"/>
              <a:ext cx="692085" cy="31761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endParaRPr lang="es-ES" altLang="es-ES_tradnl"/>
            </a:p>
          </p:txBody>
        </p:sp>
        <p:sp>
          <p:nvSpPr>
            <p:cNvPr id="66575" name="Line 134"/>
            <p:cNvSpPr>
              <a:spLocks noChangeShapeType="1"/>
            </p:cNvSpPr>
            <p:nvPr/>
          </p:nvSpPr>
          <p:spPr bwMode="auto">
            <a:xfrm>
              <a:off x="3911966" y="5495559"/>
              <a:ext cx="642668" cy="3117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6576" name="Line 133"/>
            <p:cNvSpPr>
              <a:spLocks noChangeShapeType="1"/>
            </p:cNvSpPr>
            <p:nvPr/>
          </p:nvSpPr>
          <p:spPr bwMode="auto">
            <a:xfrm flipV="1">
              <a:off x="3785104" y="5807303"/>
              <a:ext cx="76952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6577" name="Oval 138"/>
            <p:cNvSpPr>
              <a:spLocks noChangeArrowheads="1"/>
            </p:cNvSpPr>
            <p:nvPr/>
          </p:nvSpPr>
          <p:spPr bwMode="auto">
            <a:xfrm>
              <a:off x="4554633" y="5648495"/>
              <a:ext cx="692085" cy="31761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endParaRPr lang="es-ES" altLang="es-ES_tradnl"/>
            </a:p>
          </p:txBody>
        </p:sp>
        <p:sp>
          <p:nvSpPr>
            <p:cNvPr id="66578" name="Line 134"/>
            <p:cNvSpPr>
              <a:spLocks noChangeShapeType="1"/>
            </p:cNvSpPr>
            <p:nvPr/>
          </p:nvSpPr>
          <p:spPr bwMode="auto">
            <a:xfrm>
              <a:off x="5380904" y="5501968"/>
              <a:ext cx="642668" cy="3117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6579" name="Line 133"/>
            <p:cNvSpPr>
              <a:spLocks noChangeShapeType="1"/>
            </p:cNvSpPr>
            <p:nvPr/>
          </p:nvSpPr>
          <p:spPr bwMode="auto">
            <a:xfrm flipV="1">
              <a:off x="5254042" y="5813712"/>
              <a:ext cx="76952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6580" name="Oval 138"/>
            <p:cNvSpPr>
              <a:spLocks noChangeArrowheads="1"/>
            </p:cNvSpPr>
            <p:nvPr/>
          </p:nvSpPr>
          <p:spPr bwMode="auto">
            <a:xfrm>
              <a:off x="6023571" y="5654904"/>
              <a:ext cx="692085" cy="31761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endParaRPr lang="es-ES" altLang="es-ES_tradnl" b="1"/>
            </a:p>
          </p:txBody>
        </p:sp>
        <p:sp>
          <p:nvSpPr>
            <p:cNvPr id="66581" name="Text Box 143"/>
            <p:cNvSpPr txBox="1">
              <a:spLocks noChangeArrowheads="1"/>
            </p:cNvSpPr>
            <p:nvPr/>
          </p:nvSpPr>
          <p:spPr bwMode="auto">
            <a:xfrm>
              <a:off x="7012260" y="5516421"/>
              <a:ext cx="488904" cy="457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/>
                <a:t>…</a:t>
              </a:r>
            </a:p>
          </p:txBody>
        </p:sp>
        <p:cxnSp>
          <p:nvCxnSpPr>
            <p:cNvPr id="66582" name="Conector recto de flecha 132"/>
            <p:cNvCxnSpPr>
              <a:cxnSpLocks noChangeShapeType="1"/>
            </p:cNvCxnSpPr>
            <p:nvPr/>
          </p:nvCxnSpPr>
          <p:spPr bwMode="auto">
            <a:xfrm flipV="1">
              <a:off x="2348827" y="5966111"/>
              <a:ext cx="745187" cy="7678"/>
            </a:xfrm>
            <a:prstGeom prst="straightConnector1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583" name="Conector recto de flecha 132"/>
            <p:cNvCxnSpPr>
              <a:cxnSpLocks noChangeShapeType="1"/>
            </p:cNvCxnSpPr>
            <p:nvPr/>
          </p:nvCxnSpPr>
          <p:spPr bwMode="auto">
            <a:xfrm flipV="1">
              <a:off x="3809446" y="5958433"/>
              <a:ext cx="745187" cy="7678"/>
            </a:xfrm>
            <a:prstGeom prst="straightConnector1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584" name="Conector recto de flecha 132"/>
            <p:cNvCxnSpPr>
              <a:cxnSpLocks noChangeShapeType="1"/>
            </p:cNvCxnSpPr>
            <p:nvPr/>
          </p:nvCxnSpPr>
          <p:spPr bwMode="auto">
            <a:xfrm flipV="1">
              <a:off x="5278385" y="5958433"/>
              <a:ext cx="745187" cy="7678"/>
            </a:xfrm>
            <a:prstGeom prst="straightConnector1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585" name="Conector recto de flecha 132"/>
            <p:cNvCxnSpPr>
              <a:cxnSpLocks noChangeShapeType="1"/>
            </p:cNvCxnSpPr>
            <p:nvPr/>
          </p:nvCxnSpPr>
          <p:spPr bwMode="auto">
            <a:xfrm>
              <a:off x="2451347" y="5359425"/>
              <a:ext cx="642667" cy="295479"/>
            </a:xfrm>
            <a:prstGeom prst="straightConnector1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586" name="Conector recto de flecha 132"/>
            <p:cNvCxnSpPr>
              <a:cxnSpLocks noChangeShapeType="1"/>
            </p:cNvCxnSpPr>
            <p:nvPr/>
          </p:nvCxnSpPr>
          <p:spPr bwMode="auto">
            <a:xfrm>
              <a:off x="3821120" y="5359425"/>
              <a:ext cx="642667" cy="295479"/>
            </a:xfrm>
            <a:prstGeom prst="straightConnector1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587" name="Conector recto de flecha 132"/>
            <p:cNvCxnSpPr>
              <a:cxnSpLocks noChangeShapeType="1"/>
            </p:cNvCxnSpPr>
            <p:nvPr/>
          </p:nvCxnSpPr>
          <p:spPr bwMode="auto">
            <a:xfrm>
              <a:off x="5380904" y="5368681"/>
              <a:ext cx="642667" cy="295479"/>
            </a:xfrm>
            <a:prstGeom prst="straightConnector1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ángulo 2">
                <a:extLst>
                  <a:ext uri="{FF2B5EF4-FFF2-40B4-BE49-F238E27FC236}">
                    <a16:creationId xmlns:a16="http://schemas.microsoft.com/office/drawing/2014/main" id="{A323CF58-3F6A-1F40-BF13-2A5AE5FB865F}"/>
                  </a:ext>
                </a:extLst>
              </p:cNvPr>
              <p:cNvSpPr/>
              <p:nvPr/>
            </p:nvSpPr>
            <p:spPr>
              <a:xfrm>
                <a:off x="987538" y="1703774"/>
                <a:ext cx="1849289" cy="4358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2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altLang="es-ES_tradnl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𝑆𝑎𝑙𝑖𝑑𝑎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20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</m:oMath>
                  </m:oMathPara>
                </a14:m>
                <a:endParaRPr lang="es-ES" altLang="es-ES_tradnl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</mc:Choice>
        <mc:Fallback xmlns="">
          <p:sp>
            <p:nvSpPr>
              <p:cNvPr id="3" name="Rectángulo 2">
                <a:extLst>
                  <a:ext uri="{FF2B5EF4-FFF2-40B4-BE49-F238E27FC236}">
                    <a16:creationId xmlns:a16="http://schemas.microsoft.com/office/drawing/2014/main" id="{A323CF58-3F6A-1F40-BF13-2A5AE5FB865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538" y="1703774"/>
                <a:ext cx="1849289" cy="435889"/>
              </a:xfrm>
              <a:prstGeom prst="rect">
                <a:avLst/>
              </a:prstGeom>
              <a:blipFill>
                <a:blip r:embed="rId4"/>
                <a:stretch>
                  <a:fillRect b="-857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ángulo 65">
                <a:extLst>
                  <a:ext uri="{FF2B5EF4-FFF2-40B4-BE49-F238E27FC236}">
                    <a16:creationId xmlns:a16="http://schemas.microsoft.com/office/drawing/2014/main" id="{5A4AB6E8-984C-3746-9AF7-220B741F438E}"/>
                  </a:ext>
                </a:extLst>
              </p:cNvPr>
              <p:cNvSpPr/>
              <p:nvPr/>
            </p:nvSpPr>
            <p:spPr>
              <a:xfrm>
                <a:off x="969937" y="3185504"/>
                <a:ext cx="2443169" cy="4558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𝑆𝑎𝑙𝑖𝑑𝑎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altLang="es-ES_tradnl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d>
                        <m:dPr>
                          <m:begChr m:val="["/>
                          <m:endChr m:val="]"/>
                          <m:ctrlP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𝑒𝑛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s-ES" altLang="es-ES_tradnl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altLang="es-ES_tradnl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s-ES" altLang="es-ES_tradnl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sub>
                            <m:sup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s-E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" name="Rectángulo 65">
                <a:extLst>
                  <a:ext uri="{FF2B5EF4-FFF2-40B4-BE49-F238E27FC236}">
                    <a16:creationId xmlns:a16="http://schemas.microsoft.com/office/drawing/2014/main" id="{5A4AB6E8-984C-3746-9AF7-220B741F43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937" y="3185504"/>
                <a:ext cx="2443169" cy="4558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upo 3">
            <a:extLst>
              <a:ext uri="{FF2B5EF4-FFF2-40B4-BE49-F238E27FC236}">
                <a16:creationId xmlns:a16="http://schemas.microsoft.com/office/drawing/2014/main" id="{8E150526-3C2A-774E-80F4-672DDCB34513}"/>
              </a:ext>
            </a:extLst>
          </p:cNvPr>
          <p:cNvGrpSpPr/>
          <p:nvPr/>
        </p:nvGrpSpPr>
        <p:grpSpPr>
          <a:xfrm>
            <a:off x="6820862" y="1382003"/>
            <a:ext cx="2106116" cy="549057"/>
            <a:chOff x="6671961" y="1179558"/>
            <a:chExt cx="2106116" cy="549057"/>
          </a:xfrm>
        </p:grpSpPr>
        <p:sp>
          <p:nvSpPr>
            <p:cNvPr id="66566" name="Text Box 150"/>
            <p:cNvSpPr txBox="1">
              <a:spLocks noChangeArrowheads="1"/>
            </p:cNvSpPr>
            <p:nvPr/>
          </p:nvSpPr>
          <p:spPr bwMode="auto">
            <a:xfrm>
              <a:off x="7514935" y="1179558"/>
              <a:ext cx="3818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b="1" i="1" dirty="0" err="1"/>
                <a:t>w</a:t>
              </a:r>
              <a:r>
                <a:rPr lang="es-ES" altLang="es-ES_tradnl" sz="1800" b="1" i="1" baseline="-25000" dirty="0" err="1"/>
                <a:t>i</a:t>
              </a:r>
              <a:endParaRPr lang="es-ES" altLang="es-ES_tradnl" sz="1800" b="1" i="1" dirty="0"/>
            </a:p>
          </p:txBody>
        </p:sp>
        <p:grpSp>
          <p:nvGrpSpPr>
            <p:cNvPr id="66567" name="Agrupar 13"/>
            <p:cNvGrpSpPr>
              <a:grpSpLocks/>
            </p:cNvGrpSpPr>
            <p:nvPr/>
          </p:nvGrpSpPr>
          <p:grpSpPr bwMode="auto">
            <a:xfrm>
              <a:off x="6671961" y="1355991"/>
              <a:ext cx="1553917" cy="372624"/>
              <a:chOff x="5872908" y="1390557"/>
              <a:chExt cx="1553703" cy="373462"/>
            </a:xfrm>
          </p:grpSpPr>
          <p:sp>
            <p:nvSpPr>
              <p:cNvPr id="66605" name="Rectangle 109"/>
              <p:cNvSpPr>
                <a:spLocks noChangeArrowheads="1"/>
              </p:cNvSpPr>
              <p:nvPr/>
            </p:nvSpPr>
            <p:spPr bwMode="auto">
              <a:xfrm>
                <a:off x="5872908" y="1409182"/>
                <a:ext cx="792096" cy="354837"/>
              </a:xfrm>
              <a:prstGeom prst="rect">
                <a:avLst/>
              </a:prstGeom>
              <a:noFill/>
              <a:ln w="34925">
                <a:solidFill>
                  <a:schemeClr val="accent2">
                    <a:lumMod val="75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es-ES" altLang="es-ES_tradnl" sz="1800" b="1" i="1" dirty="0" err="1"/>
                  <a:t>x</a:t>
                </a:r>
                <a:r>
                  <a:rPr lang="es-ES" altLang="es-ES_tradnl" sz="1800" b="1" i="1" baseline="-25000" dirty="0" err="1"/>
                  <a:t>j</a:t>
                </a:r>
                <a:endParaRPr lang="es-ES" altLang="es-ES_tradnl" sz="1800" b="1" i="1" dirty="0"/>
              </a:p>
            </p:txBody>
          </p:sp>
          <p:sp>
            <p:nvSpPr>
              <p:cNvPr id="66607" name="Text Box 158"/>
              <p:cNvSpPr txBox="1">
                <a:spLocks noChangeArrowheads="1"/>
              </p:cNvSpPr>
              <p:nvPr/>
            </p:nvSpPr>
            <p:spPr bwMode="auto">
              <a:xfrm>
                <a:off x="7241945" y="1390557"/>
                <a:ext cx="184666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endParaRPr lang="es-ES" altLang="es-ES_tradnl" sz="1600"/>
              </a:p>
            </p:txBody>
          </p:sp>
          <p:sp>
            <p:nvSpPr>
              <p:cNvPr id="86" name="Line 114"/>
              <p:cNvSpPr>
                <a:spLocks noChangeShapeType="1"/>
              </p:cNvSpPr>
              <p:nvPr/>
            </p:nvSpPr>
            <p:spPr bwMode="auto">
              <a:xfrm>
                <a:off x="6664974" y="1558866"/>
                <a:ext cx="620628" cy="3182"/>
              </a:xfrm>
              <a:prstGeom prst="line">
                <a:avLst/>
              </a:prstGeom>
              <a:noFill/>
              <a:ln w="38100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GB" dirty="0">
                  <a:solidFill>
                    <a:schemeClr val="tx1"/>
                  </a:solidFill>
                  <a:ea typeface="MS PGothic" charset="0"/>
                  <a:cs typeface="MS PGothic" charset="0"/>
                  <a:sym typeface="Symbol" charset="0"/>
                </a:endParaRPr>
              </a:p>
            </p:txBody>
          </p:sp>
        </p:grpSp>
        <p:sp>
          <p:nvSpPr>
            <p:cNvPr id="67" name="Oval 138">
              <a:extLst>
                <a:ext uri="{FF2B5EF4-FFF2-40B4-BE49-F238E27FC236}">
                  <a16:creationId xmlns:a16="http://schemas.microsoft.com/office/drawing/2014/main" id="{FBBAB5ED-2C37-FF4A-AA9C-102A6601D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5966" y="1386537"/>
              <a:ext cx="692111" cy="31761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endParaRPr lang="es-ES" altLang="es-ES_tradnl" b="1"/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24C7A76E-F7A4-4645-9776-5FA35A0658B3}"/>
              </a:ext>
            </a:extLst>
          </p:cNvPr>
          <p:cNvGrpSpPr/>
          <p:nvPr/>
        </p:nvGrpSpPr>
        <p:grpSpPr>
          <a:xfrm>
            <a:off x="5637277" y="2707745"/>
            <a:ext cx="3366779" cy="1070290"/>
            <a:chOff x="5623018" y="2103408"/>
            <a:chExt cx="3366779" cy="1070290"/>
          </a:xfrm>
        </p:grpSpPr>
        <p:sp>
          <p:nvSpPr>
            <p:cNvPr id="66589" name="Text Box 158"/>
            <p:cNvSpPr txBox="1">
              <a:spLocks noChangeArrowheads="1"/>
            </p:cNvSpPr>
            <p:nvPr/>
          </p:nvSpPr>
          <p:spPr bwMode="auto">
            <a:xfrm>
              <a:off x="8273552" y="2488796"/>
              <a:ext cx="184649" cy="338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es-ES" altLang="es-ES_tradnl" sz="1600"/>
            </a:p>
          </p:txBody>
        </p:sp>
        <p:sp>
          <p:nvSpPr>
            <p:cNvPr id="97" name="Line 114"/>
            <p:cNvSpPr>
              <a:spLocks noChangeShapeType="1"/>
            </p:cNvSpPr>
            <p:nvPr/>
          </p:nvSpPr>
          <p:spPr bwMode="auto">
            <a:xfrm>
              <a:off x="7696236" y="2657445"/>
              <a:ext cx="620712" cy="3175"/>
            </a:xfrm>
            <a:prstGeom prst="line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GB" dirty="0">
                <a:solidFill>
                  <a:schemeClr val="tx1"/>
                </a:solidFill>
                <a:ea typeface="MS PGothic" charset="0"/>
                <a:cs typeface="MS PGothic" charset="0"/>
                <a:sym typeface="Symbol" charset="0"/>
              </a:endParaRPr>
            </a:p>
          </p:txBody>
        </p:sp>
        <p:sp>
          <p:nvSpPr>
            <p:cNvPr id="66591" name="Text Box 150"/>
            <p:cNvSpPr txBox="1">
              <a:spLocks noChangeArrowheads="1"/>
            </p:cNvSpPr>
            <p:nvPr/>
          </p:nvSpPr>
          <p:spPr bwMode="auto">
            <a:xfrm>
              <a:off x="7747310" y="2312022"/>
              <a:ext cx="3818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b="1" i="1" dirty="0" err="1"/>
                <a:t>w</a:t>
              </a:r>
              <a:r>
                <a:rPr lang="es-ES" altLang="es-ES_tradnl" sz="1800" b="1" i="1" baseline="-25000" dirty="0" err="1"/>
                <a:t>i</a:t>
              </a:r>
              <a:endParaRPr lang="es-ES" altLang="es-ES_tradnl" sz="1800" b="1" i="1" dirty="0"/>
            </a:p>
          </p:txBody>
        </p:sp>
        <p:sp>
          <p:nvSpPr>
            <p:cNvPr id="66595" name="Line 124"/>
            <p:cNvSpPr>
              <a:spLocks noChangeShapeType="1"/>
            </p:cNvSpPr>
            <p:nvPr/>
          </p:nvSpPr>
          <p:spPr bwMode="auto">
            <a:xfrm>
              <a:off x="6266014" y="2408973"/>
              <a:ext cx="744721" cy="2559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6596" name="Line 134"/>
            <p:cNvSpPr>
              <a:spLocks noChangeShapeType="1"/>
            </p:cNvSpPr>
            <p:nvPr/>
          </p:nvSpPr>
          <p:spPr bwMode="auto">
            <a:xfrm flipV="1">
              <a:off x="6295097" y="2664894"/>
              <a:ext cx="715638" cy="286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6598" name="Text Box 146"/>
            <p:cNvSpPr txBox="1">
              <a:spLocks noChangeArrowheads="1"/>
            </p:cNvSpPr>
            <p:nvPr/>
          </p:nvSpPr>
          <p:spPr bwMode="auto">
            <a:xfrm>
              <a:off x="6399093" y="2103408"/>
              <a:ext cx="41549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 dirty="0"/>
                <a:t>w</a:t>
              </a:r>
              <a:r>
                <a:rPr lang="es-ES" altLang="es-ES_tradnl" sz="1800" i="1" baseline="-25000" dirty="0"/>
                <a:t>1</a:t>
              </a:r>
              <a:endParaRPr lang="es-ES" altLang="es-ES_tradnl" sz="1800" i="1" dirty="0"/>
            </a:p>
          </p:txBody>
        </p:sp>
        <p:sp>
          <p:nvSpPr>
            <p:cNvPr id="66599" name="Text Box 148"/>
            <p:cNvSpPr txBox="1">
              <a:spLocks noChangeArrowheads="1"/>
            </p:cNvSpPr>
            <p:nvPr/>
          </p:nvSpPr>
          <p:spPr bwMode="auto">
            <a:xfrm>
              <a:off x="6403100" y="2754625"/>
              <a:ext cx="40748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 dirty="0" err="1"/>
                <a:t>w</a:t>
              </a:r>
              <a:r>
                <a:rPr lang="es-ES" altLang="es-ES_tradnl" sz="1800" i="1" baseline="-25000" dirty="0" err="1"/>
                <a:t>k</a:t>
              </a:r>
              <a:endParaRPr lang="es-ES" altLang="es-ES_tradnl" sz="1800" i="1" dirty="0"/>
            </a:p>
          </p:txBody>
        </p:sp>
        <p:sp>
          <p:nvSpPr>
            <p:cNvPr id="66601" name="Text Box 143"/>
            <p:cNvSpPr txBox="1">
              <a:spLocks noChangeArrowheads="1"/>
            </p:cNvSpPr>
            <p:nvPr/>
          </p:nvSpPr>
          <p:spPr bwMode="auto">
            <a:xfrm>
              <a:off x="5701085" y="2362770"/>
              <a:ext cx="488860" cy="457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dirty="0"/>
                <a:t>…</a:t>
              </a:r>
            </a:p>
          </p:txBody>
        </p:sp>
        <p:sp>
          <p:nvSpPr>
            <p:cNvPr id="62" name="Oval 138">
              <a:extLst>
                <a:ext uri="{FF2B5EF4-FFF2-40B4-BE49-F238E27FC236}">
                  <a16:creationId xmlns:a16="http://schemas.microsoft.com/office/drawing/2014/main" id="{BFF9A75E-012B-1040-81A7-87947C2A32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3018" y="2175349"/>
              <a:ext cx="692111" cy="31761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 dirty="0"/>
                <a:t>O</a:t>
              </a:r>
              <a:r>
                <a:rPr lang="es-ES" altLang="es-ES_tradnl" sz="1800" baseline="-25000" dirty="0"/>
                <a:t>1</a:t>
              </a:r>
              <a:endParaRPr lang="es-ES" altLang="es-ES_tradnl" sz="1800" dirty="0"/>
            </a:p>
          </p:txBody>
        </p:sp>
        <p:sp>
          <p:nvSpPr>
            <p:cNvPr id="63" name="Oval 138">
              <a:extLst>
                <a:ext uri="{FF2B5EF4-FFF2-40B4-BE49-F238E27FC236}">
                  <a16:creationId xmlns:a16="http://schemas.microsoft.com/office/drawing/2014/main" id="{F05A11CD-65AD-7642-816E-B8BE127104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618" y="2856083"/>
              <a:ext cx="692111" cy="31761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 dirty="0"/>
                <a:t>O</a:t>
              </a:r>
              <a:r>
                <a:rPr lang="es-ES" altLang="es-ES_tradnl" sz="1800" baseline="-25000" dirty="0"/>
                <a:t>k</a:t>
              </a:r>
              <a:endParaRPr lang="es-ES" altLang="es-ES_tradnl" sz="1800" dirty="0"/>
            </a:p>
          </p:txBody>
        </p:sp>
        <p:sp>
          <p:nvSpPr>
            <p:cNvPr id="64" name="Oval 138">
              <a:extLst>
                <a:ext uri="{FF2B5EF4-FFF2-40B4-BE49-F238E27FC236}">
                  <a16:creationId xmlns:a16="http://schemas.microsoft.com/office/drawing/2014/main" id="{A4EB1F41-1900-B94D-87FE-7C62FA48BC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7686" y="2502520"/>
              <a:ext cx="692111" cy="31761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endParaRPr lang="es-ES" altLang="es-ES_tradnl" b="1"/>
            </a:p>
          </p:txBody>
        </p:sp>
        <p:sp>
          <p:nvSpPr>
            <p:cNvPr id="71" name="Oval 136">
              <a:extLst>
                <a:ext uri="{FF2B5EF4-FFF2-40B4-BE49-F238E27FC236}">
                  <a16:creationId xmlns:a16="http://schemas.microsoft.com/office/drawing/2014/main" id="{DAA95BE7-97F6-6141-A665-1C1CA13D28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6073" y="2474369"/>
              <a:ext cx="692150" cy="366151"/>
            </a:xfrm>
            <a:prstGeom prst="ellipse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2000" b="1" dirty="0" err="1"/>
                <a:t>N</a:t>
              </a:r>
              <a:r>
                <a:rPr lang="es-ES" altLang="es-ES_tradnl" sz="2000" b="1" baseline="-25000" dirty="0" err="1"/>
                <a:t>a</a:t>
              </a:r>
              <a:endParaRPr lang="es-ES" altLang="es-ES_tradnl" sz="2000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ángulo 4">
                <a:extLst>
                  <a:ext uri="{FF2B5EF4-FFF2-40B4-BE49-F238E27FC236}">
                    <a16:creationId xmlns:a16="http://schemas.microsoft.com/office/drawing/2014/main" id="{817AC79B-68F2-5E44-B19B-6B795A705112}"/>
                  </a:ext>
                </a:extLst>
              </p:cNvPr>
              <p:cNvSpPr/>
              <p:nvPr/>
            </p:nvSpPr>
            <p:spPr>
              <a:xfrm>
                <a:off x="893793" y="3815691"/>
                <a:ext cx="4488793" cy="4517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altLang="es-ES_tradnl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Con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sSubSup>
                          <m:sSubSupPr>
                            <m:ctrlP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𝑒𝑛</m:t>
                            </m:r>
                          </m:e>
                          <m:sub>
                            <m:sSub>
                              <m:sSubPr>
                                <m:ctrlP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sub>
                            </m:sSub>
                          </m:sub>
                          <m:sup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𝑣</m:t>
                            </m:r>
                          </m:sup>
                        </m:sSubSup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sub>
                    </m:sSub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nary>
                      <m:naryPr>
                        <m:chr m:val="∑"/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bSup>
                          <m:sSubSupPr>
                            <m:ctrlP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altLang="es-ES_tradnl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𝑎𝑙𝑖𝑑𝑎</m:t>
                            </m:r>
                          </m:e>
                          <m:sub>
                            <m:sSub>
                              <m:sSubPr>
                                <m:ctrlP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sub>
                          <m:sup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𝑣</m:t>
                            </m:r>
                          </m:sup>
                        </m:sSubSup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</m:e>
                    </m:nary>
                    <m:sSub>
                      <m:sSub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endParaRPr lang="es-E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ángulo 4">
                <a:extLst>
                  <a:ext uri="{FF2B5EF4-FFF2-40B4-BE49-F238E27FC236}">
                    <a16:creationId xmlns:a16="http://schemas.microsoft.com/office/drawing/2014/main" id="{817AC79B-68F2-5E44-B19B-6B795A7051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793" y="3815691"/>
                <a:ext cx="4488793" cy="451727"/>
              </a:xfrm>
              <a:prstGeom prst="rect">
                <a:avLst/>
              </a:prstGeom>
              <a:blipFill>
                <a:blip r:embed="rId6"/>
                <a:stretch>
                  <a:fillRect l="-1127" t="-100000" b="-15000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73297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72"/>
          <p:cNvSpPr>
            <a:spLocks noChangeArrowheads="1"/>
          </p:cNvSpPr>
          <p:nvPr/>
        </p:nvSpPr>
        <p:spPr bwMode="auto">
          <a:xfrm>
            <a:off x="118576" y="1087438"/>
            <a:ext cx="8502650" cy="102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/>
              <a:buChar char="•"/>
              <a:defRPr/>
            </a:pPr>
            <a:r>
              <a:rPr lang="es-ES" altLang="es-ES_tradnl" sz="2000" dirty="0">
                <a:solidFill>
                  <a:schemeClr val="tx1"/>
                </a:solidFill>
              </a:rPr>
              <a:t>Si N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b</a:t>
            </a:r>
            <a:r>
              <a:rPr lang="es-ES" altLang="es-ES_tradnl" sz="2000" dirty="0">
                <a:solidFill>
                  <a:schemeClr val="tx1"/>
                </a:solidFill>
              </a:rPr>
              <a:t> es una neurona de salida: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es-E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  <a:sym typeface="Symbol" charset="0"/>
              </a:rPr>
              <a:t>                            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es-ES" sz="18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  <a:sym typeface="Symbol" charset="0"/>
              </a:rPr>
              <a:t>	 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es-ES" sz="18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  <a:sym typeface="Symbol" charset="0"/>
              </a:rPr>
              <a:t>	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es-ES" sz="18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  <a:sym typeface="Symbol" charset="0"/>
              </a:rPr>
              <a:t>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610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s-ES_tradnl" altLang="es-ES_tradnl" dirty="0">
                    <a:solidFill>
                      <a:schemeClr val="tx1"/>
                    </a:solidFill>
                    <a:ea typeface="MS PGothic" charset="-128"/>
                  </a:rPr>
                  <a:t>Cálculo del término de error: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ES" altLang="es-ES_tradnl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𝑇𝐸𝑟𝑟𝑜𝑟</m:t>
                        </m:r>
                      </m:e>
                      <m:sub>
                        <m:sSub>
                          <m:sSubPr>
                            <m:ctrlPr>
                              <a:rPr lang="es-ES" altLang="es-ES_tradnl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  <m:sup>
                        <m:r>
                          <a:rPr lang="es-ES" altLang="es-ES_tradnl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</m:oMath>
                </a14:m>
                <a:endParaRPr lang="es-ES" altLang="es-ES_tradnl" b="0" i="1" dirty="0">
                  <a:solidFill>
                    <a:schemeClr val="tx1"/>
                  </a:solidFill>
                  <a:ea typeface="MS PGothic" charset="-128"/>
                </a:endParaRPr>
              </a:p>
            </p:txBody>
          </p:sp>
        </mc:Choice>
        <mc:Fallback xmlns="">
          <p:sp>
            <p:nvSpPr>
              <p:cNvPr id="68610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t="-25806" b="-3548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Rectangle 72"/>
          <p:cNvSpPr>
            <a:spLocks noChangeArrowheads="1"/>
          </p:cNvSpPr>
          <p:nvPr/>
        </p:nvSpPr>
        <p:spPr bwMode="auto">
          <a:xfrm>
            <a:off x="555625" y="4316413"/>
            <a:ext cx="8191500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000" dirty="0">
                <a:latin typeface="+mn-lt"/>
              </a:rPr>
              <a:t>Los términos de error se obtienen por </a:t>
            </a:r>
            <a:r>
              <a:rPr lang="es-ES" altLang="en-GB" sz="2000" dirty="0">
                <a:latin typeface="+mn-lt"/>
              </a:rPr>
              <a:t>“</a:t>
            </a:r>
            <a:r>
              <a:rPr lang="es-ES" altLang="es-ES_tradnl" sz="2000" dirty="0">
                <a:latin typeface="+mn-lt"/>
              </a:rPr>
              <a:t>propagación hacía atrás</a:t>
            </a:r>
            <a:r>
              <a:rPr lang="es-ES" altLang="en-GB" sz="2000" dirty="0">
                <a:latin typeface="+mn-lt"/>
              </a:rPr>
              <a:t>”</a:t>
            </a:r>
            <a:r>
              <a:rPr lang="es-ES" altLang="es-ES_tradnl" sz="2000" dirty="0">
                <a:latin typeface="+mn-lt"/>
              </a:rPr>
              <a:t>:</a:t>
            </a:r>
          </a:p>
          <a:p>
            <a:pPr>
              <a:spcBef>
                <a:spcPct val="20000"/>
              </a:spcBef>
            </a:pPr>
            <a:r>
              <a:rPr lang="es-ES" altLang="es-ES_tradnl" sz="2000" dirty="0">
                <a:latin typeface="+mn-lt"/>
              </a:rPr>
              <a:t>Se calculan de forma recursiva desde la capa de salida y teniendo en cuenta los errores de las capas posteriores</a:t>
            </a:r>
          </a:p>
        </p:txBody>
      </p:sp>
      <p:sp>
        <p:nvSpPr>
          <p:cNvPr id="68614" name="Text Box 150"/>
          <p:cNvSpPr txBox="1">
            <a:spLocks noChangeArrowheads="1"/>
          </p:cNvSpPr>
          <p:nvPr/>
        </p:nvSpPr>
        <p:spPr bwMode="auto">
          <a:xfrm>
            <a:off x="6500808" y="1215434"/>
            <a:ext cx="381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b="1" i="1" dirty="0" err="1"/>
              <a:t>w</a:t>
            </a:r>
            <a:r>
              <a:rPr lang="es-ES" altLang="es-ES_tradnl" sz="1800" b="1" i="1" baseline="-25000" dirty="0" err="1"/>
              <a:t>i</a:t>
            </a:r>
            <a:endParaRPr lang="es-ES" altLang="es-ES_tradnl" sz="1800" b="1" i="1" dirty="0"/>
          </a:p>
        </p:txBody>
      </p:sp>
      <p:grpSp>
        <p:nvGrpSpPr>
          <p:cNvPr id="68615" name="Agrupar 13"/>
          <p:cNvGrpSpPr>
            <a:grpSpLocks/>
          </p:cNvGrpSpPr>
          <p:nvPr/>
        </p:nvGrpSpPr>
        <p:grpSpPr bwMode="auto">
          <a:xfrm>
            <a:off x="6664325" y="1390650"/>
            <a:ext cx="1793875" cy="338138"/>
            <a:chOff x="6665004" y="1390557"/>
            <a:chExt cx="1793195" cy="338554"/>
          </a:xfrm>
        </p:grpSpPr>
        <p:sp>
          <p:nvSpPr>
            <p:cNvPr id="68656" name="Text Box 158"/>
            <p:cNvSpPr txBox="1">
              <a:spLocks noChangeArrowheads="1"/>
            </p:cNvSpPr>
            <p:nvPr/>
          </p:nvSpPr>
          <p:spPr bwMode="auto">
            <a:xfrm>
              <a:off x="7241945" y="1390557"/>
              <a:ext cx="18466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es-ES" altLang="es-ES_tradnl" sz="1600"/>
            </a:p>
          </p:txBody>
        </p:sp>
        <p:sp>
          <p:nvSpPr>
            <p:cNvPr id="86" name="Line 114"/>
            <p:cNvSpPr>
              <a:spLocks noChangeShapeType="1"/>
            </p:cNvSpPr>
            <p:nvPr/>
          </p:nvSpPr>
          <p:spPr bwMode="auto">
            <a:xfrm>
              <a:off x="6665004" y="1559039"/>
              <a:ext cx="620478" cy="3179"/>
            </a:xfrm>
            <a:prstGeom prst="line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GB" dirty="0">
                <a:solidFill>
                  <a:schemeClr val="tx1"/>
                </a:solidFill>
                <a:ea typeface="MS PGothic" charset="0"/>
                <a:cs typeface="MS PGothic" charset="0"/>
                <a:sym typeface="Symbol" charset="0"/>
              </a:endParaRPr>
            </a:p>
          </p:txBody>
        </p:sp>
        <p:sp>
          <p:nvSpPr>
            <p:cNvPr id="68658" name="Line 114"/>
            <p:cNvSpPr>
              <a:spLocks noChangeShapeType="1"/>
            </p:cNvSpPr>
            <p:nvPr/>
          </p:nvSpPr>
          <p:spPr bwMode="auto">
            <a:xfrm flipV="1">
              <a:off x="7971408" y="1566588"/>
              <a:ext cx="4867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</p:grpSp>
      <p:sp>
        <p:nvSpPr>
          <p:cNvPr id="68616" name="Text Box 146"/>
          <p:cNvSpPr txBox="1">
            <a:spLocks noChangeArrowheads="1"/>
          </p:cNvSpPr>
          <p:nvPr/>
        </p:nvSpPr>
        <p:spPr bwMode="auto">
          <a:xfrm>
            <a:off x="8001000" y="1204913"/>
            <a:ext cx="389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  <a:r>
              <a:rPr lang="es-ES" altLang="es-ES_tradnl" sz="1800" i="1" baseline="-25000"/>
              <a:t>N</a:t>
            </a:r>
            <a:endParaRPr lang="es-ES" altLang="es-ES_tradnl" sz="1800" i="1"/>
          </a:p>
        </p:txBody>
      </p:sp>
      <p:grpSp>
        <p:nvGrpSpPr>
          <p:cNvPr id="18" name="Agrupar 17"/>
          <p:cNvGrpSpPr>
            <a:grpSpLocks/>
          </p:cNvGrpSpPr>
          <p:nvPr/>
        </p:nvGrpSpPr>
        <p:grpSpPr bwMode="auto">
          <a:xfrm>
            <a:off x="5627721" y="2072717"/>
            <a:ext cx="3159294" cy="1362621"/>
            <a:chOff x="5298673" y="2143778"/>
            <a:chExt cx="3159527" cy="1361323"/>
          </a:xfrm>
        </p:grpSpPr>
        <p:sp>
          <p:nvSpPr>
            <p:cNvPr id="68637" name="Text Box 158"/>
            <p:cNvSpPr txBox="1">
              <a:spLocks noChangeArrowheads="1"/>
            </p:cNvSpPr>
            <p:nvPr/>
          </p:nvSpPr>
          <p:spPr bwMode="auto">
            <a:xfrm>
              <a:off x="5875614" y="2728367"/>
              <a:ext cx="18466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es-ES" altLang="es-ES_tradnl" sz="1600"/>
            </a:p>
          </p:txBody>
        </p:sp>
        <p:sp>
          <p:nvSpPr>
            <p:cNvPr id="97" name="Line 114"/>
            <p:cNvSpPr>
              <a:spLocks noChangeShapeType="1"/>
            </p:cNvSpPr>
            <p:nvPr/>
          </p:nvSpPr>
          <p:spPr bwMode="auto">
            <a:xfrm>
              <a:off x="5298673" y="2897123"/>
              <a:ext cx="620759" cy="3172"/>
            </a:xfrm>
            <a:prstGeom prst="line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GB" dirty="0">
                <a:solidFill>
                  <a:schemeClr val="tx1"/>
                </a:solidFill>
                <a:ea typeface="MS PGothic" charset="0"/>
                <a:cs typeface="MS PGothic" charset="0"/>
                <a:sym typeface="Symbol" charset="0"/>
              </a:endParaRPr>
            </a:p>
          </p:txBody>
        </p:sp>
        <p:sp>
          <p:nvSpPr>
            <p:cNvPr id="68640" name="Line 114"/>
            <p:cNvSpPr>
              <a:spLocks noChangeShapeType="1"/>
            </p:cNvSpPr>
            <p:nvPr/>
          </p:nvSpPr>
          <p:spPr bwMode="auto">
            <a:xfrm>
              <a:off x="6611173" y="2896345"/>
              <a:ext cx="630772" cy="4499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8641" name="Line 114"/>
            <p:cNvSpPr>
              <a:spLocks noChangeShapeType="1"/>
            </p:cNvSpPr>
            <p:nvPr/>
          </p:nvSpPr>
          <p:spPr bwMode="auto">
            <a:xfrm flipV="1">
              <a:off x="6611173" y="2517325"/>
              <a:ext cx="630772" cy="3790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cxnSp>
          <p:nvCxnSpPr>
            <p:cNvPr id="68642" name="Conector recto de flecha 130"/>
            <p:cNvCxnSpPr>
              <a:cxnSpLocks noChangeShapeType="1"/>
            </p:cNvCxnSpPr>
            <p:nvPr/>
          </p:nvCxnSpPr>
          <p:spPr bwMode="auto">
            <a:xfrm flipH="1">
              <a:off x="6568676" y="2482332"/>
              <a:ext cx="607580" cy="323991"/>
            </a:xfrm>
            <a:prstGeom prst="straightConnector1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8643" name="Conector recto de flecha 132"/>
            <p:cNvCxnSpPr>
              <a:cxnSpLocks noChangeShapeType="1"/>
            </p:cNvCxnSpPr>
            <p:nvPr/>
          </p:nvCxnSpPr>
          <p:spPr bwMode="auto">
            <a:xfrm flipH="1" flipV="1">
              <a:off x="6611173" y="2968504"/>
              <a:ext cx="521659" cy="400010"/>
            </a:xfrm>
            <a:prstGeom prst="straightConnector1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8644" name="Oval 117"/>
            <p:cNvSpPr>
              <a:spLocks noChangeArrowheads="1"/>
            </p:cNvSpPr>
            <p:nvPr/>
          </p:nvSpPr>
          <p:spPr bwMode="auto">
            <a:xfrm>
              <a:off x="7241945" y="3187485"/>
              <a:ext cx="692085" cy="31761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endParaRPr lang="es-ES" altLang="es-ES_tradnl"/>
            </a:p>
          </p:txBody>
        </p:sp>
        <p:sp>
          <p:nvSpPr>
            <p:cNvPr id="68645" name="Oval 119"/>
            <p:cNvSpPr>
              <a:spLocks noChangeArrowheads="1"/>
            </p:cNvSpPr>
            <p:nvPr/>
          </p:nvSpPr>
          <p:spPr bwMode="auto">
            <a:xfrm>
              <a:off x="7241945" y="2357723"/>
              <a:ext cx="692085" cy="31920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es-ES" altLang="es-ES_tradnl" sz="1800"/>
            </a:p>
          </p:txBody>
        </p:sp>
        <p:sp>
          <p:nvSpPr>
            <p:cNvPr id="68646" name="Text Box 144"/>
            <p:cNvSpPr txBox="1">
              <a:spLocks noChangeArrowheads="1"/>
            </p:cNvSpPr>
            <p:nvPr/>
          </p:nvSpPr>
          <p:spPr bwMode="auto">
            <a:xfrm>
              <a:off x="7386696" y="2597471"/>
              <a:ext cx="488904" cy="457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dirty="0"/>
                <a:t>…</a:t>
              </a:r>
            </a:p>
          </p:txBody>
        </p:sp>
        <p:sp>
          <p:nvSpPr>
            <p:cNvPr id="68647" name="Text Box 150"/>
            <p:cNvSpPr txBox="1">
              <a:spLocks noChangeArrowheads="1"/>
            </p:cNvSpPr>
            <p:nvPr/>
          </p:nvSpPr>
          <p:spPr bwMode="auto">
            <a:xfrm>
              <a:off x="6657507" y="2242692"/>
              <a:ext cx="415529" cy="368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 dirty="0"/>
                <a:t>w</a:t>
              </a:r>
              <a:r>
                <a:rPr lang="es-ES" altLang="es-ES_tradnl" sz="1800" i="1" baseline="-25000" dirty="0"/>
                <a:t>1</a:t>
              </a:r>
              <a:endParaRPr lang="es-ES" altLang="es-ES_tradnl" sz="1800" i="1" dirty="0"/>
            </a:p>
          </p:txBody>
        </p:sp>
        <p:sp>
          <p:nvSpPr>
            <p:cNvPr id="68648" name="Text Box 151"/>
            <p:cNvSpPr txBox="1">
              <a:spLocks noChangeArrowheads="1"/>
            </p:cNvSpPr>
            <p:nvPr/>
          </p:nvSpPr>
          <p:spPr bwMode="auto">
            <a:xfrm>
              <a:off x="6568676" y="3078028"/>
              <a:ext cx="397895" cy="368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 dirty="0" err="1"/>
                <a:t>w</a:t>
              </a:r>
              <a:r>
                <a:rPr lang="es-ES" altLang="es-ES_tradnl" sz="1800" i="1" baseline="-25000" dirty="0" err="1"/>
                <a:t>s</a:t>
              </a:r>
              <a:endParaRPr lang="es-ES" altLang="es-ES_tradnl" sz="1800" i="1" dirty="0"/>
            </a:p>
          </p:txBody>
        </p:sp>
        <p:sp>
          <p:nvSpPr>
            <p:cNvPr id="68649" name="CuadroTexto 2"/>
            <p:cNvSpPr txBox="1">
              <a:spLocks noChangeArrowheads="1"/>
            </p:cNvSpPr>
            <p:nvPr/>
          </p:nvSpPr>
          <p:spPr bwMode="auto">
            <a:xfrm>
              <a:off x="7417526" y="2313217"/>
              <a:ext cx="367435" cy="338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eaLnBrk="1" hangingPunct="1"/>
              <a:r>
                <a:rPr lang="en-GB" altLang="es-ES_tradnl" sz="1600" dirty="0"/>
                <a:t>S</a:t>
              </a:r>
              <a:r>
                <a:rPr lang="en-GB" altLang="es-ES_tradnl" sz="1600" baseline="-25000" dirty="0"/>
                <a:t>1</a:t>
              </a:r>
              <a:endParaRPr lang="en-GB" altLang="es-ES_tradnl" sz="1600" dirty="0"/>
            </a:p>
          </p:txBody>
        </p:sp>
        <p:sp>
          <p:nvSpPr>
            <p:cNvPr id="68650" name="CuadroTexto 74"/>
            <p:cNvSpPr txBox="1">
              <a:spLocks noChangeArrowheads="1"/>
            </p:cNvSpPr>
            <p:nvPr/>
          </p:nvSpPr>
          <p:spPr bwMode="auto">
            <a:xfrm>
              <a:off x="7447060" y="3164176"/>
              <a:ext cx="351404" cy="338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eaLnBrk="1" hangingPunct="1"/>
              <a:r>
                <a:rPr lang="en-GB" altLang="es-ES_tradnl" sz="1600" dirty="0"/>
                <a:t>S</a:t>
              </a:r>
              <a:r>
                <a:rPr lang="en-GB" altLang="es-ES_tradnl" sz="1600" baseline="-25000" dirty="0"/>
                <a:t>s</a:t>
              </a:r>
              <a:endParaRPr lang="en-GB" altLang="es-ES_tradnl" sz="1600" dirty="0"/>
            </a:p>
          </p:txBody>
        </p:sp>
        <p:sp>
          <p:nvSpPr>
            <p:cNvPr id="68651" name="Line 114"/>
            <p:cNvSpPr>
              <a:spLocks noChangeShapeType="1"/>
            </p:cNvSpPr>
            <p:nvPr/>
          </p:nvSpPr>
          <p:spPr bwMode="auto">
            <a:xfrm flipV="1">
              <a:off x="7934030" y="2502114"/>
              <a:ext cx="52416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8652" name="Line 114"/>
            <p:cNvSpPr>
              <a:spLocks noChangeShapeType="1"/>
            </p:cNvSpPr>
            <p:nvPr/>
          </p:nvSpPr>
          <p:spPr bwMode="auto">
            <a:xfrm flipV="1">
              <a:off x="7934031" y="3346293"/>
              <a:ext cx="52416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8653" name="CuadroTexto 78"/>
            <p:cNvSpPr txBox="1">
              <a:spLocks noChangeArrowheads="1"/>
            </p:cNvSpPr>
            <p:nvPr/>
          </p:nvSpPr>
          <p:spPr bwMode="auto">
            <a:xfrm>
              <a:off x="7950663" y="2143778"/>
              <a:ext cx="184745" cy="25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eaLnBrk="1" hangingPunct="1"/>
              <a:endParaRPr lang="en-GB" altLang="es-ES_tradnl" sz="1600" baseline="-25000" dirty="0"/>
            </a:p>
          </p:txBody>
        </p:sp>
      </p:grpSp>
      <p:grpSp>
        <p:nvGrpSpPr>
          <p:cNvPr id="19" name="Agrupar 18"/>
          <p:cNvGrpSpPr>
            <a:grpSpLocks/>
          </p:cNvGrpSpPr>
          <p:nvPr/>
        </p:nvGrpSpPr>
        <p:grpSpPr bwMode="auto">
          <a:xfrm>
            <a:off x="2324100" y="5403850"/>
            <a:ext cx="5160963" cy="568325"/>
            <a:chOff x="2324485" y="5403388"/>
            <a:chExt cx="5160700" cy="569132"/>
          </a:xfrm>
        </p:grpSpPr>
        <p:grpSp>
          <p:nvGrpSpPr>
            <p:cNvPr id="68620" name="Agrupar 15"/>
            <p:cNvGrpSpPr>
              <a:grpSpLocks/>
            </p:cNvGrpSpPr>
            <p:nvPr/>
          </p:nvGrpSpPr>
          <p:grpSpPr bwMode="auto">
            <a:xfrm>
              <a:off x="2324485" y="5435476"/>
              <a:ext cx="5058088" cy="537044"/>
              <a:chOff x="2324485" y="5435476"/>
              <a:chExt cx="5058088" cy="537044"/>
            </a:xfrm>
          </p:grpSpPr>
          <p:sp>
            <p:nvSpPr>
              <p:cNvPr id="68624" name="Oval 138"/>
              <p:cNvSpPr>
                <a:spLocks noChangeArrowheads="1"/>
              </p:cNvSpPr>
              <p:nvPr/>
            </p:nvSpPr>
            <p:spPr bwMode="auto">
              <a:xfrm>
                <a:off x="3094014" y="5654904"/>
                <a:ext cx="692085" cy="317616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endParaRPr lang="es-ES" altLang="es-ES_tradnl"/>
              </a:p>
            </p:txBody>
          </p:sp>
          <p:sp>
            <p:nvSpPr>
              <p:cNvPr id="68625" name="Line 133"/>
              <p:cNvSpPr>
                <a:spLocks noChangeShapeType="1"/>
              </p:cNvSpPr>
              <p:nvPr/>
            </p:nvSpPr>
            <p:spPr bwMode="auto">
              <a:xfrm flipV="1">
                <a:off x="3785104" y="5807303"/>
                <a:ext cx="76952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>
                  <a:solidFill>
                    <a:schemeClr val="tx1"/>
                  </a:solidFill>
                </a:endParaRPr>
              </a:p>
            </p:txBody>
          </p:sp>
          <p:sp>
            <p:nvSpPr>
              <p:cNvPr id="68626" name="Oval 138"/>
              <p:cNvSpPr>
                <a:spLocks noChangeArrowheads="1"/>
              </p:cNvSpPr>
              <p:nvPr/>
            </p:nvSpPr>
            <p:spPr bwMode="auto">
              <a:xfrm>
                <a:off x="4554633" y="5648495"/>
                <a:ext cx="692085" cy="317616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endParaRPr lang="es-ES" altLang="es-ES_tradnl"/>
              </a:p>
            </p:txBody>
          </p:sp>
          <p:sp>
            <p:nvSpPr>
              <p:cNvPr id="68627" name="Line 134"/>
              <p:cNvSpPr>
                <a:spLocks noChangeShapeType="1"/>
              </p:cNvSpPr>
              <p:nvPr/>
            </p:nvSpPr>
            <p:spPr bwMode="auto">
              <a:xfrm flipV="1">
                <a:off x="5246718" y="5495558"/>
                <a:ext cx="776854" cy="3117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>
                  <a:solidFill>
                    <a:schemeClr val="tx1"/>
                  </a:solidFill>
                </a:endParaRPr>
              </a:p>
            </p:txBody>
          </p:sp>
          <p:sp>
            <p:nvSpPr>
              <p:cNvPr id="68628" name="Line 133"/>
              <p:cNvSpPr>
                <a:spLocks noChangeShapeType="1"/>
              </p:cNvSpPr>
              <p:nvPr/>
            </p:nvSpPr>
            <p:spPr bwMode="auto">
              <a:xfrm flipV="1">
                <a:off x="5254042" y="5813712"/>
                <a:ext cx="76952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_tradnl">
                  <a:solidFill>
                    <a:schemeClr val="tx1"/>
                  </a:solidFill>
                </a:endParaRPr>
              </a:p>
            </p:txBody>
          </p:sp>
          <p:sp>
            <p:nvSpPr>
              <p:cNvPr id="68629" name="Oval 138"/>
              <p:cNvSpPr>
                <a:spLocks noChangeArrowheads="1"/>
              </p:cNvSpPr>
              <p:nvPr/>
            </p:nvSpPr>
            <p:spPr bwMode="auto">
              <a:xfrm>
                <a:off x="6023571" y="5654904"/>
                <a:ext cx="692085" cy="317616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endParaRPr lang="es-ES" altLang="es-ES_tradnl" b="1"/>
              </a:p>
            </p:txBody>
          </p:sp>
          <p:sp>
            <p:nvSpPr>
              <p:cNvPr id="68630" name="Text Box 143"/>
              <p:cNvSpPr txBox="1">
                <a:spLocks noChangeArrowheads="1"/>
              </p:cNvSpPr>
              <p:nvPr/>
            </p:nvSpPr>
            <p:spPr bwMode="auto">
              <a:xfrm>
                <a:off x="2324485" y="5435476"/>
                <a:ext cx="492418" cy="4623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/>
                  <a:t>…</a:t>
                </a:r>
              </a:p>
            </p:txBody>
          </p:sp>
          <p:cxnSp>
            <p:nvCxnSpPr>
              <p:cNvPr id="68631" name="Conector recto de flecha 132"/>
              <p:cNvCxnSpPr>
                <a:cxnSpLocks noChangeShapeType="1"/>
              </p:cNvCxnSpPr>
              <p:nvPr/>
            </p:nvCxnSpPr>
            <p:spPr bwMode="auto">
              <a:xfrm flipH="1">
                <a:off x="5279531" y="5892843"/>
                <a:ext cx="744040" cy="0"/>
              </a:xfrm>
              <a:prstGeom prst="straightConnector1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8632" name="Conector recto de flecha 132"/>
              <p:cNvCxnSpPr>
                <a:cxnSpLocks noChangeShapeType="1"/>
              </p:cNvCxnSpPr>
              <p:nvPr/>
            </p:nvCxnSpPr>
            <p:spPr bwMode="auto">
              <a:xfrm flipH="1">
                <a:off x="5254042" y="5435476"/>
                <a:ext cx="590730" cy="257015"/>
              </a:xfrm>
              <a:prstGeom prst="straightConnector1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8633" name="Conector recto de flecha 132"/>
              <p:cNvCxnSpPr>
                <a:cxnSpLocks noChangeShapeType="1"/>
              </p:cNvCxnSpPr>
              <p:nvPr/>
            </p:nvCxnSpPr>
            <p:spPr bwMode="auto">
              <a:xfrm flipH="1">
                <a:off x="3859212" y="5891862"/>
                <a:ext cx="609596" cy="6409"/>
              </a:xfrm>
              <a:prstGeom prst="straightConnector1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8634" name="Conector recto de flecha 132"/>
              <p:cNvCxnSpPr>
                <a:cxnSpLocks noChangeShapeType="1"/>
              </p:cNvCxnSpPr>
              <p:nvPr/>
            </p:nvCxnSpPr>
            <p:spPr bwMode="auto">
              <a:xfrm flipH="1">
                <a:off x="3809273" y="5506781"/>
                <a:ext cx="692368" cy="159346"/>
              </a:xfrm>
              <a:prstGeom prst="straightConnector1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8635" name="Conector recto de flecha 132"/>
              <p:cNvCxnSpPr>
                <a:cxnSpLocks noChangeShapeType="1"/>
              </p:cNvCxnSpPr>
              <p:nvPr/>
            </p:nvCxnSpPr>
            <p:spPr bwMode="auto">
              <a:xfrm flipH="1">
                <a:off x="6690488" y="5740212"/>
                <a:ext cx="692085" cy="0"/>
              </a:xfrm>
              <a:prstGeom prst="straightConnector1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8621" name="Line 133"/>
            <p:cNvSpPr>
              <a:spLocks noChangeShapeType="1"/>
            </p:cNvSpPr>
            <p:nvPr/>
          </p:nvSpPr>
          <p:spPr bwMode="auto">
            <a:xfrm flipV="1">
              <a:off x="3786099" y="5586454"/>
              <a:ext cx="715542" cy="2165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8622" name="Line 133"/>
            <p:cNvSpPr>
              <a:spLocks noChangeShapeType="1"/>
            </p:cNvSpPr>
            <p:nvPr/>
          </p:nvSpPr>
          <p:spPr bwMode="auto">
            <a:xfrm flipV="1">
              <a:off x="6715656" y="5813712"/>
              <a:ext cx="76952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68623" name="Text Box 146"/>
            <p:cNvSpPr txBox="1">
              <a:spLocks noChangeArrowheads="1"/>
            </p:cNvSpPr>
            <p:nvPr/>
          </p:nvSpPr>
          <p:spPr bwMode="auto">
            <a:xfrm>
              <a:off x="6946525" y="5403388"/>
              <a:ext cx="287243" cy="369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</a:p>
          </p:txBody>
        </p:sp>
      </p:grpSp>
      <p:sp>
        <p:nvSpPr>
          <p:cNvPr id="109" name="CuadroTexto 108"/>
          <p:cNvSpPr txBox="1"/>
          <p:nvPr/>
        </p:nvSpPr>
        <p:spPr>
          <a:xfrm>
            <a:off x="2171700" y="6200775"/>
            <a:ext cx="5927725" cy="64611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 eaLnBrk="1" hangingPunct="1"/>
            <a:r>
              <a:rPr lang="es-ES" altLang="es-ES_tradnl" sz="1800"/>
              <a:t>Propagación atrás del error; Por ello el algoritmo se llama: </a:t>
            </a:r>
          </a:p>
          <a:p>
            <a:pPr algn="ctr" eaLnBrk="1" hangingPunct="1"/>
            <a:r>
              <a:rPr lang="es-ES" altLang="es-ES_tradnl" sz="1800" b="1"/>
              <a:t>ALGORITMO DE RETROPROPAGACION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ángulo 1">
                <a:extLst>
                  <a:ext uri="{FF2B5EF4-FFF2-40B4-BE49-F238E27FC236}">
                    <a16:creationId xmlns:a16="http://schemas.microsoft.com/office/drawing/2014/main" id="{7090B6D5-CC6F-344D-881A-CE1843F7EA2A}"/>
                  </a:ext>
                </a:extLst>
              </p:cNvPr>
              <p:cNvSpPr/>
              <p:nvPr/>
            </p:nvSpPr>
            <p:spPr>
              <a:xfrm>
                <a:off x="502178" y="1682019"/>
                <a:ext cx="4930775" cy="4255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𝑇𝐸𝑟𝑟𝑜𝑟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  <m:r>
                        <a:rPr lang="es-ES" altLang="es-ES_tradnl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𝑒𝑛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s-ES" altLang="es-ES_tradnl" sz="18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sub>
                                <m:sup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</m:t>
                                  </m:r>
                                </m:sup>
                              </m:sSubSup>
                            </m:e>
                          </m:d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𝑦𝑑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  <m:r>
                        <a:rPr lang="es-ES" altLang="es-ES_tradnl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  <m:r>
                        <a:rPr lang="es-ES" altLang="es-ES_tradnl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ES" altLang="es-ES_tradnl" sz="1800" b="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Rectángulo 1">
                <a:extLst>
                  <a:ext uri="{FF2B5EF4-FFF2-40B4-BE49-F238E27FC236}">
                    <a16:creationId xmlns:a16="http://schemas.microsoft.com/office/drawing/2014/main" id="{7090B6D5-CC6F-344D-881A-CE1843F7EA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178" y="1682019"/>
                <a:ext cx="4930775" cy="425566"/>
              </a:xfrm>
              <a:prstGeom prst="rect">
                <a:avLst/>
              </a:prstGeom>
              <a:blipFill>
                <a:blip r:embed="rId4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Oval 136">
            <a:extLst>
              <a:ext uri="{FF2B5EF4-FFF2-40B4-BE49-F238E27FC236}">
                <a16:creationId xmlns:a16="http://schemas.microsoft.com/office/drawing/2014/main" id="{2128A083-4062-3F4E-8548-0288366FA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0344" y="1379341"/>
            <a:ext cx="690562" cy="367938"/>
          </a:xfrm>
          <a:prstGeom prst="ellipse">
            <a:avLst/>
          </a:prstGeom>
          <a:noFill/>
          <a:ln w="34925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2000" b="1" dirty="0">
                <a:solidFill>
                  <a:schemeClr val="tx1"/>
                </a:solidFill>
                <a:ea typeface="MS PGothic" charset="0"/>
                <a:cs typeface="MS PGothic" charset="0"/>
                <a:sym typeface="Symbol" charset="0"/>
              </a:rPr>
              <a:t>N</a:t>
            </a:r>
            <a:r>
              <a:rPr lang="es-ES" sz="2000" b="1" baseline="-25000" dirty="0">
                <a:solidFill>
                  <a:schemeClr val="tx1"/>
                </a:solidFill>
                <a:ea typeface="MS PGothic" charset="0"/>
                <a:cs typeface="MS PGothic" charset="0"/>
                <a:sym typeface="Symbol" charset="0"/>
              </a:rPr>
              <a:t>b</a:t>
            </a:r>
            <a:endParaRPr lang="es-ES" sz="2000" b="1" dirty="0">
              <a:solidFill>
                <a:schemeClr val="tx1"/>
              </a:solidFill>
              <a:ea typeface="MS PGothic" charset="0"/>
              <a:cs typeface="MS PGothic" charset="0"/>
              <a:sym typeface="Symbol" charset="0"/>
            </a:endParaRPr>
          </a:p>
        </p:txBody>
      </p:sp>
      <p:sp>
        <p:nvSpPr>
          <p:cNvPr id="55" name="Oval 136">
            <a:extLst>
              <a:ext uri="{FF2B5EF4-FFF2-40B4-BE49-F238E27FC236}">
                <a16:creationId xmlns:a16="http://schemas.microsoft.com/office/drawing/2014/main" id="{700D20F6-04C2-ED4C-9175-B73DB4E2D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4992" y="2657710"/>
            <a:ext cx="690562" cy="367938"/>
          </a:xfrm>
          <a:prstGeom prst="ellipse">
            <a:avLst/>
          </a:prstGeom>
          <a:noFill/>
          <a:ln w="34925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2000" b="1" dirty="0">
                <a:solidFill>
                  <a:schemeClr val="tx1"/>
                </a:solidFill>
                <a:ea typeface="MS PGothic" charset="0"/>
                <a:cs typeface="MS PGothic" charset="0"/>
                <a:sym typeface="Symbol" charset="0"/>
              </a:rPr>
              <a:t>N</a:t>
            </a:r>
            <a:r>
              <a:rPr lang="es-ES" sz="2000" b="1" baseline="-25000" dirty="0">
                <a:solidFill>
                  <a:schemeClr val="tx1"/>
                </a:solidFill>
                <a:ea typeface="MS PGothic" charset="0"/>
                <a:cs typeface="MS PGothic" charset="0"/>
                <a:sym typeface="Symbol" charset="0"/>
              </a:rPr>
              <a:t>b</a:t>
            </a:r>
            <a:endParaRPr lang="es-ES" sz="2000" b="1" dirty="0">
              <a:solidFill>
                <a:schemeClr val="tx1"/>
              </a:solidFill>
              <a:ea typeface="MS PGothic" charset="0"/>
              <a:cs typeface="MS PGothic" charset="0"/>
              <a:sym typeface="Symbo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ángulo 2">
                <a:extLst>
                  <a:ext uri="{FF2B5EF4-FFF2-40B4-BE49-F238E27FC236}">
                    <a16:creationId xmlns:a16="http://schemas.microsoft.com/office/drawing/2014/main" id="{B2893436-8564-2C4C-A21C-C33FF1BD3F10}"/>
                  </a:ext>
                </a:extLst>
              </p:cNvPr>
              <p:cNvSpPr/>
              <p:nvPr/>
            </p:nvSpPr>
            <p:spPr>
              <a:xfrm>
                <a:off x="8069939" y="2040319"/>
                <a:ext cx="1025281" cy="3649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altLang="es-ES_tradnl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𝑇𝐸𝑟𝑟𝑜𝑟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</m:oMath>
                  </m:oMathPara>
                </a14:m>
                <a:endParaRPr lang="es-E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Rectángulo 2">
                <a:extLst>
                  <a:ext uri="{FF2B5EF4-FFF2-40B4-BE49-F238E27FC236}">
                    <a16:creationId xmlns:a16="http://schemas.microsoft.com/office/drawing/2014/main" id="{B2893436-8564-2C4C-A21C-C33FF1BD3F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9939" y="2040319"/>
                <a:ext cx="1025281" cy="36497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134B2615-BD76-6844-A3DE-6BF1343ECC0A}"/>
                  </a:ext>
                </a:extLst>
              </p:cNvPr>
              <p:cNvSpPr/>
              <p:nvPr/>
            </p:nvSpPr>
            <p:spPr>
              <a:xfrm>
                <a:off x="8054657" y="2884021"/>
                <a:ext cx="1012457" cy="3662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altLang="es-ES_tradnl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𝑇𝐸𝑟𝑟𝑜𝑟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s-ES" altLang="es-ES_tradn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</m:oMath>
                  </m:oMathPara>
                </a14:m>
                <a:endParaRPr lang="es-E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7" name="Rectángulo 56">
                <a:extLst>
                  <a:ext uri="{FF2B5EF4-FFF2-40B4-BE49-F238E27FC236}">
                    <a16:creationId xmlns:a16="http://schemas.microsoft.com/office/drawing/2014/main" id="{134B2615-BD76-6844-A3DE-6BF1343ECC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4657" y="2884021"/>
                <a:ext cx="1012457" cy="36625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Text Box 150">
            <a:extLst>
              <a:ext uri="{FF2B5EF4-FFF2-40B4-BE49-F238E27FC236}">
                <a16:creationId xmlns:a16="http://schemas.microsoft.com/office/drawing/2014/main" id="{A8D07629-45EA-FC44-8ADE-CEBDD2031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0985" y="2504498"/>
            <a:ext cx="381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b="1" i="1" dirty="0" err="1"/>
              <a:t>w</a:t>
            </a:r>
            <a:r>
              <a:rPr lang="es-ES" altLang="es-ES_tradnl" sz="1800" b="1" i="1" baseline="-25000" dirty="0" err="1"/>
              <a:t>i</a:t>
            </a:r>
            <a:endParaRPr lang="es-ES" altLang="es-ES_tradnl" sz="1800" b="1" i="1" dirty="0"/>
          </a:p>
        </p:txBody>
      </p:sp>
      <p:sp>
        <p:nvSpPr>
          <p:cNvPr id="56" name="Rectangle 72">
            <a:extLst>
              <a:ext uri="{FF2B5EF4-FFF2-40B4-BE49-F238E27FC236}">
                <a16:creationId xmlns:a16="http://schemas.microsoft.com/office/drawing/2014/main" id="{3B70D908-D40A-D04D-8C53-619F7EDE8A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574" y="2329197"/>
            <a:ext cx="4575378" cy="119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ts val="0"/>
              </a:spcBef>
              <a:buFont typeface="Arial"/>
              <a:buChar char="•"/>
              <a:defRPr/>
            </a:pPr>
            <a:r>
              <a:rPr lang="es-ES" altLang="es-ES_tradnl" sz="2000" dirty="0">
                <a:solidFill>
                  <a:schemeClr val="tx1"/>
                </a:solidFill>
              </a:rPr>
              <a:t>Si N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b</a:t>
            </a:r>
            <a:r>
              <a:rPr lang="es-ES" altLang="es-ES_tradnl" sz="2000" dirty="0">
                <a:solidFill>
                  <a:schemeClr val="tx1"/>
                </a:solidFill>
              </a:rPr>
              <a:t> es no es una neurona de salida, </a:t>
            </a:r>
          </a:p>
          <a:p>
            <a:pPr eaLnBrk="0" hangingPunct="0">
              <a:spcBef>
                <a:spcPts val="0"/>
              </a:spcBef>
              <a:defRPr/>
            </a:pPr>
            <a:r>
              <a:rPr lang="es-ES" altLang="es-ES_tradnl" sz="2000" dirty="0">
                <a:solidFill>
                  <a:schemeClr val="tx1"/>
                </a:solidFill>
              </a:rPr>
              <a:t>     su termino de error se obtiene de los </a:t>
            </a:r>
          </a:p>
          <a:p>
            <a:pPr eaLnBrk="0" hangingPunct="0">
              <a:spcBef>
                <a:spcPts val="0"/>
              </a:spcBef>
              <a:defRPr/>
            </a:pPr>
            <a:r>
              <a:rPr lang="es-ES" altLang="es-ES_tradnl" sz="2000" dirty="0">
                <a:solidFill>
                  <a:schemeClr val="tx1"/>
                </a:solidFill>
                <a:latin typeface="+mn-lt"/>
              </a:rPr>
              <a:t>     términos de error de</a:t>
            </a:r>
            <a:r>
              <a:rPr lang="es-ES" sz="2000" dirty="0">
                <a:solidFill>
                  <a:schemeClr val="tx1"/>
                </a:solidFill>
                <a:latin typeface="+mn-lt"/>
                <a:ea typeface="MS PGothic" charset="0"/>
                <a:cs typeface="MS PGothic" charset="0"/>
                <a:sym typeface="Symbol" charset="0"/>
              </a:rPr>
              <a:t> las siguientes   </a:t>
            </a:r>
          </a:p>
          <a:p>
            <a:pPr eaLnBrk="0" hangingPunct="0">
              <a:spcBef>
                <a:spcPts val="0"/>
              </a:spcBef>
              <a:defRPr/>
            </a:pPr>
            <a:r>
              <a:rPr lang="es-ES" sz="2000" dirty="0">
                <a:solidFill>
                  <a:schemeClr val="tx1"/>
                </a:solidFill>
                <a:latin typeface="+mn-lt"/>
                <a:ea typeface="MS PGothic" charset="0"/>
                <a:cs typeface="MS PGothic" charset="0"/>
                <a:sym typeface="Symbol" charset="0"/>
              </a:rPr>
              <a:t>     neuronas:</a:t>
            </a:r>
            <a:endParaRPr lang="es-ES" sz="1800" dirty="0">
              <a:solidFill>
                <a:schemeClr val="tx1"/>
              </a:solidFill>
              <a:latin typeface="+mn-lt"/>
              <a:ea typeface="MS PGothic" charset="0"/>
              <a:cs typeface="MS PGothic" charset="0"/>
              <a:sym typeface="Symbol" charset="0"/>
            </a:endParaRPr>
          </a:p>
        </p:txBody>
      </p:sp>
      <p:sp>
        <p:nvSpPr>
          <p:cNvPr id="61" name="Line 124">
            <a:extLst>
              <a:ext uri="{FF2B5EF4-FFF2-40B4-BE49-F238E27FC236}">
                <a16:creationId xmlns:a16="http://schemas.microsoft.com/office/drawing/2014/main" id="{3BC851D2-AC12-8A47-BD47-B3FC1A0BB220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8965" y="1307492"/>
            <a:ext cx="744721" cy="2559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63" name="Line 134">
            <a:extLst>
              <a:ext uri="{FF2B5EF4-FFF2-40B4-BE49-F238E27FC236}">
                <a16:creationId xmlns:a16="http://schemas.microsoft.com/office/drawing/2014/main" id="{ED5B634B-7C06-514A-B937-BE6778DF20D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88048" y="1575136"/>
            <a:ext cx="715638" cy="28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64" name="Text Box 146">
            <a:extLst>
              <a:ext uri="{FF2B5EF4-FFF2-40B4-BE49-F238E27FC236}">
                <a16:creationId xmlns:a16="http://schemas.microsoft.com/office/drawing/2014/main" id="{EFD9501C-6E71-3B48-8CE3-A02EF3512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2044" y="1013650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w</a:t>
            </a:r>
            <a:r>
              <a:rPr lang="es-ES" altLang="es-ES_tradnl" sz="1800" i="1" baseline="-25000" dirty="0"/>
              <a:t>1</a:t>
            </a:r>
            <a:endParaRPr lang="es-ES" altLang="es-ES_tradnl" sz="1800" i="1" dirty="0"/>
          </a:p>
        </p:txBody>
      </p:sp>
      <p:sp>
        <p:nvSpPr>
          <p:cNvPr id="65" name="Text Box 148">
            <a:extLst>
              <a:ext uri="{FF2B5EF4-FFF2-40B4-BE49-F238E27FC236}">
                <a16:creationId xmlns:a16="http://schemas.microsoft.com/office/drawing/2014/main" id="{C2C4B11C-7068-EC43-ABD7-5EDB6F834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6051" y="1664867"/>
            <a:ext cx="4074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 err="1"/>
              <a:t>w</a:t>
            </a:r>
            <a:r>
              <a:rPr lang="es-ES" altLang="es-ES_tradnl" sz="1800" i="1" baseline="-25000" dirty="0" err="1"/>
              <a:t>k</a:t>
            </a:r>
            <a:endParaRPr lang="es-ES" altLang="es-ES_tradnl" sz="1800" i="1" dirty="0"/>
          </a:p>
        </p:txBody>
      </p:sp>
      <p:sp>
        <p:nvSpPr>
          <p:cNvPr id="66" name="Text Box 143">
            <a:extLst>
              <a:ext uri="{FF2B5EF4-FFF2-40B4-BE49-F238E27FC236}">
                <a16:creationId xmlns:a16="http://schemas.microsoft.com/office/drawing/2014/main" id="{B365FBC6-BB5E-5448-A682-DC8144F76A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4036" y="1273012"/>
            <a:ext cx="488860" cy="4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dirty="0"/>
              <a:t>…</a:t>
            </a:r>
          </a:p>
        </p:txBody>
      </p:sp>
      <p:sp>
        <p:nvSpPr>
          <p:cNvPr id="67" name="Oval 138">
            <a:extLst>
              <a:ext uri="{FF2B5EF4-FFF2-40B4-BE49-F238E27FC236}">
                <a16:creationId xmlns:a16="http://schemas.microsoft.com/office/drawing/2014/main" id="{B6BCF4D1-8DED-1849-BB18-B5EE0EECD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5969" y="1073868"/>
            <a:ext cx="692111" cy="31761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O</a:t>
            </a:r>
            <a:r>
              <a:rPr lang="es-ES" altLang="es-ES_tradnl" sz="1800" baseline="-25000" dirty="0"/>
              <a:t>1</a:t>
            </a:r>
            <a:endParaRPr lang="es-ES" altLang="es-ES_tradnl" sz="1800" dirty="0"/>
          </a:p>
        </p:txBody>
      </p:sp>
      <p:sp>
        <p:nvSpPr>
          <p:cNvPr id="69" name="Oval 138">
            <a:extLst>
              <a:ext uri="{FF2B5EF4-FFF2-40B4-BE49-F238E27FC236}">
                <a16:creationId xmlns:a16="http://schemas.microsoft.com/office/drawing/2014/main" id="{7590D963-2BD5-7743-914F-7CB644E80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1569" y="1766325"/>
            <a:ext cx="692111" cy="31761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O</a:t>
            </a:r>
            <a:r>
              <a:rPr lang="es-ES" altLang="es-ES_tradnl" sz="1800" baseline="-25000" dirty="0"/>
              <a:t>k</a:t>
            </a:r>
            <a:endParaRPr lang="es-ES" altLang="es-ES_tradnl" sz="1800" dirty="0"/>
          </a:p>
        </p:txBody>
      </p:sp>
      <p:sp>
        <p:nvSpPr>
          <p:cNvPr id="73" name="Text Box 143">
            <a:extLst>
              <a:ext uri="{FF2B5EF4-FFF2-40B4-BE49-F238E27FC236}">
                <a16:creationId xmlns:a16="http://schemas.microsoft.com/office/drawing/2014/main" id="{D435F742-B2F9-FE4B-A01D-59B16CDDC9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8962" y="2539101"/>
            <a:ext cx="488860" cy="4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dirty="0"/>
              <a:t>…</a:t>
            </a:r>
          </a:p>
        </p:txBody>
      </p:sp>
      <p:sp>
        <p:nvSpPr>
          <p:cNvPr id="74" name="Oval 138">
            <a:extLst>
              <a:ext uri="{FF2B5EF4-FFF2-40B4-BE49-F238E27FC236}">
                <a16:creationId xmlns:a16="http://schemas.microsoft.com/office/drawing/2014/main" id="{9BF42943-71B0-DE44-A10F-CD13FB69E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0895" y="2304788"/>
            <a:ext cx="692111" cy="31761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O</a:t>
            </a:r>
            <a:r>
              <a:rPr lang="es-ES" altLang="es-ES_tradnl" sz="1800" baseline="-25000" dirty="0"/>
              <a:t>1</a:t>
            </a:r>
            <a:endParaRPr lang="es-ES" altLang="es-ES_tradnl" sz="1800" dirty="0"/>
          </a:p>
        </p:txBody>
      </p:sp>
      <p:sp>
        <p:nvSpPr>
          <p:cNvPr id="75" name="Oval 138">
            <a:extLst>
              <a:ext uri="{FF2B5EF4-FFF2-40B4-BE49-F238E27FC236}">
                <a16:creationId xmlns:a16="http://schemas.microsoft.com/office/drawing/2014/main" id="{E70D7E0B-4AA3-4F45-8C78-40E0B3CA2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495" y="3032414"/>
            <a:ext cx="692111" cy="31761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O</a:t>
            </a:r>
            <a:r>
              <a:rPr lang="es-ES" altLang="es-ES_tradnl" sz="1800" baseline="-25000" dirty="0"/>
              <a:t>k</a:t>
            </a:r>
            <a:endParaRPr lang="es-ES" altLang="es-ES_tradnl" sz="1800" dirty="0"/>
          </a:p>
        </p:txBody>
      </p:sp>
      <p:sp>
        <p:nvSpPr>
          <p:cNvPr id="77" name="Line 124">
            <a:extLst>
              <a:ext uri="{FF2B5EF4-FFF2-40B4-BE49-F238E27FC236}">
                <a16:creationId xmlns:a16="http://schemas.microsoft.com/office/drawing/2014/main" id="{802EF67D-964E-3749-B5E9-8B51E0270FC9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6647" y="2511885"/>
            <a:ext cx="731963" cy="3176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8" name="Line 134">
            <a:extLst>
              <a:ext uri="{FF2B5EF4-FFF2-40B4-BE49-F238E27FC236}">
                <a16:creationId xmlns:a16="http://schemas.microsoft.com/office/drawing/2014/main" id="{2C7C295B-7A30-E047-8EDA-6F5A7D8BAF5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32972" y="2841220"/>
            <a:ext cx="715638" cy="28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9" name="Text Box 146">
            <a:extLst>
              <a:ext uri="{FF2B5EF4-FFF2-40B4-BE49-F238E27FC236}">
                <a16:creationId xmlns:a16="http://schemas.microsoft.com/office/drawing/2014/main" id="{B7B6CCD0-8FBB-7D40-8CF9-2CBD1BC0D0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0902" y="2257224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w</a:t>
            </a:r>
            <a:r>
              <a:rPr lang="es-ES" altLang="es-ES_tradnl" sz="1800" i="1" baseline="-25000" dirty="0"/>
              <a:t>1</a:t>
            </a:r>
            <a:endParaRPr lang="es-ES" altLang="es-ES_tradnl" sz="1800" i="1" dirty="0"/>
          </a:p>
        </p:txBody>
      </p:sp>
      <p:sp>
        <p:nvSpPr>
          <p:cNvPr id="80" name="Text Box 148">
            <a:extLst>
              <a:ext uri="{FF2B5EF4-FFF2-40B4-BE49-F238E27FC236}">
                <a16:creationId xmlns:a16="http://schemas.microsoft.com/office/drawing/2014/main" id="{5F1AEAE4-7754-7D41-916F-A3FC09AF6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0975" y="2930951"/>
            <a:ext cx="4074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 err="1"/>
              <a:t>w</a:t>
            </a:r>
            <a:r>
              <a:rPr lang="es-ES" altLang="es-ES_tradnl" sz="1800" i="1" baseline="-25000" dirty="0" err="1"/>
              <a:t>k</a:t>
            </a:r>
            <a:endParaRPr lang="es-ES" altLang="es-ES_tradnl" sz="1800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Rectángulo 81">
                <a:extLst>
                  <a:ext uri="{FF2B5EF4-FFF2-40B4-BE49-F238E27FC236}">
                    <a16:creationId xmlns:a16="http://schemas.microsoft.com/office/drawing/2014/main" id="{DEB8F5CE-7700-A148-B908-CA8AB069AFAB}"/>
                  </a:ext>
                </a:extLst>
              </p:cNvPr>
              <p:cNvSpPr/>
              <p:nvPr/>
            </p:nvSpPr>
            <p:spPr>
              <a:xfrm>
                <a:off x="667517" y="3464493"/>
                <a:ext cx="7125964" cy="8485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𝑇𝐸𝑟𝑟𝑜𝑟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  <m:r>
                        <a:rPr lang="es-ES" altLang="es-ES_tradnl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ES" altLang="es-ES_tradnl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s-ES" altLang="es-ES_tradnl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′</m:t>
                      </m:r>
                      <m:d>
                        <m:dPr>
                          <m:begChr m:val="["/>
                          <m:endChr m:val="]"/>
                          <m:ctrl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𝑒𝑛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sub>
                            <m:sup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sup>
                          </m:sSubSup>
                        </m:e>
                      </m:d>
                      <m:r>
                        <a:rPr lang="es-ES" altLang="es-ES_tradnl" sz="1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nary>
                        <m:naryPr>
                          <m:chr m:val="∑"/>
                          <m:ctrlP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altLang="es-ES_tradn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sup>
                        <m:e>
                          <m:sSub>
                            <m:sSubPr>
                              <m:ctrlPr>
                                <a:rPr lang="es-ES" altLang="es-ES_tradnl" sz="1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  <m: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sSubSup>
                            <m:sSubSupPr>
                              <m:ctrlPr>
                                <a:rPr lang="es-ES" altLang="es-ES_tradnl" sz="1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𝑇𝐸𝑟𝑟𝑜𝑟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s-ES" altLang="es-ES_tradnl" sz="1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sub>
                            <m:sup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es-ES" altLang="es-ES_tradnl" sz="1800" b="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2" name="Rectángulo 81">
                <a:extLst>
                  <a:ext uri="{FF2B5EF4-FFF2-40B4-BE49-F238E27FC236}">
                    <a16:creationId xmlns:a16="http://schemas.microsoft.com/office/drawing/2014/main" id="{DEB8F5CE-7700-A148-B908-CA8AB069AF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7" y="3464493"/>
                <a:ext cx="7125964" cy="848502"/>
              </a:xfrm>
              <a:prstGeom prst="rect">
                <a:avLst/>
              </a:prstGeom>
              <a:blipFill>
                <a:blip r:embed="rId7"/>
                <a:stretch>
                  <a:fillRect t="-100000" b="-15147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Rectángulo 82">
                <a:extLst>
                  <a:ext uri="{FF2B5EF4-FFF2-40B4-BE49-F238E27FC236}">
                    <a16:creationId xmlns:a16="http://schemas.microsoft.com/office/drawing/2014/main" id="{7250B17F-7B08-9A4D-9526-8C270F23D716}"/>
                  </a:ext>
                </a:extLst>
              </p:cNvPr>
              <p:cNvSpPr/>
              <p:nvPr/>
            </p:nvSpPr>
            <p:spPr>
              <a:xfrm>
                <a:off x="4860895" y="3792970"/>
                <a:ext cx="4059637" cy="4219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altLang="es-ES_tradnl" sz="18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Con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sSubSup>
                          <m:sSubSupPr>
                            <m:ctrlP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𝑒𝑛</m:t>
                            </m:r>
                          </m:e>
                          <m:sub>
                            <m:sSub>
                              <m:sSubPr>
                                <m:ctrlPr>
                                  <a:rPr lang="es-ES" altLang="es-ES_tradnl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s-ES" altLang="es-ES_tradnl" sz="18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𝑏</m:t>
                                </m:r>
                              </m:sub>
                            </m:sSub>
                          </m:sub>
                          <m:sup>
                            <m: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𝑣</m:t>
                            </m:r>
                          </m:sup>
                        </m:sSubSup>
                        <m:r>
                          <a:rPr lang="es-ES" altLang="es-ES_tradnl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</m:t>
                        </m:r>
                        <m:sSub>
                          <m:sSubPr>
                            <m:ctrlP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</m:sSub>
                    <m:r>
                      <a:rPr lang="es-ES" altLang="es-ES_tradnl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nary>
                      <m:naryPr>
                        <m:chr m:val="∑"/>
                        <m:ctrlP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bSup>
                          <m:sSubSupPr>
                            <m:ctrlP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altLang="es-ES_tradnl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𝑎𝑙𝑖𝑑𝑎</m:t>
                            </m:r>
                          </m:e>
                          <m:sub>
                            <m:sSub>
                              <m:sSubPr>
                                <m:ctrlPr>
                                  <a:rPr lang="es-ES" altLang="es-ES_tradnl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s-ES" altLang="es-ES_tradnl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sub>
                            </m:sSub>
                          </m:sub>
                          <m:sup>
                            <m: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𝑣</m:t>
                            </m:r>
                          </m:sup>
                        </m:sSubSup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</m:e>
                    </m:nary>
                    <m:sSub>
                      <m:sSubPr>
                        <m:ctrlP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3" name="Rectángulo 82">
                <a:extLst>
                  <a:ext uri="{FF2B5EF4-FFF2-40B4-BE49-F238E27FC236}">
                    <a16:creationId xmlns:a16="http://schemas.microsoft.com/office/drawing/2014/main" id="{7250B17F-7B08-9A4D-9526-8C270F23D7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895" y="3792970"/>
                <a:ext cx="4059637" cy="421910"/>
              </a:xfrm>
              <a:prstGeom prst="rect">
                <a:avLst/>
              </a:prstGeom>
              <a:blipFill>
                <a:blip r:embed="rId8"/>
                <a:stretch>
                  <a:fillRect l="-1250" t="-94118" b="-13529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58556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10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Resumen Regla Delta Generalizada</a:t>
            </a:r>
            <a:endParaRPr lang="es-ES" altLang="es-ES_tradnl" b="0" i="1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71" name="Rectángulo redondeado 2">
            <a:extLst>
              <a:ext uri="{FF2B5EF4-FFF2-40B4-BE49-F238E27FC236}">
                <a16:creationId xmlns:a16="http://schemas.microsoft.com/office/drawing/2014/main" id="{F709EFF5-0769-2D4E-90A5-663AA1F9C8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49" y="970700"/>
            <a:ext cx="8030751" cy="825071"/>
          </a:xfrm>
          <a:prstGeom prst="roundRect">
            <a:avLst>
              <a:gd name="adj" fmla="val 16667"/>
            </a:avLst>
          </a:prstGeom>
          <a:solidFill>
            <a:srgbClr val="FF0000">
              <a:alpha val="3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ángulo 69">
                <a:extLst>
                  <a:ext uri="{FF2B5EF4-FFF2-40B4-BE49-F238E27FC236}">
                    <a16:creationId xmlns:a16="http://schemas.microsoft.com/office/drawing/2014/main" id="{52D8E7D0-B3AE-2149-BD9A-703BD04DADA3}"/>
                  </a:ext>
                </a:extLst>
              </p:cNvPr>
              <p:cNvSpPr/>
              <p:nvPr/>
            </p:nvSpPr>
            <p:spPr>
              <a:xfrm>
                <a:off x="869683" y="1041287"/>
                <a:ext cx="8450793" cy="7764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s-ES" altLang="es-ES_tradnl" sz="2000" dirty="0">
                    <a:solidFill>
                      <a:schemeClr val="tx1"/>
                    </a:solidFill>
                  </a:rPr>
                  <a:t>Pesos de conexión: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Sup>
                      <m:sSubSup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𝑆𝑎𝑙𝑖𝑑𝑎</m:t>
                        </m:r>
                      </m:e>
                      <m:sub>
                        <m:sSub>
                          <m:sSubPr>
                            <m:ctrlPr>
                              <a:rPr lang="es-ES" altLang="es-ES_tradnl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sub>
                      <m:sup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Sup>
                      <m:sSubSup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𝑇𝐸𝑟𝑟𝑜𝑟</m:t>
                        </m:r>
                      </m:e>
                      <m:sub>
                        <m:sSub>
                          <m:sSubPr>
                            <m:ctrlPr>
                              <a:rPr lang="es-ES" altLang="es-ES_tradnl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  <m:sup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</m:oMath>
                </a14:m>
                <a:endParaRPr lang="es-ES" altLang="es-ES_tradnl" sz="200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s-ES" altLang="es-ES_tradnl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Sesgos:</a:t>
                </a:r>
                <a:r>
                  <a:rPr lang="es-ES" altLang="es-ES_tradnl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                  </m:t>
                        </m:r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sSub>
                          <m:sSubPr>
                            <m:ctrlPr>
                              <a:rPr lang="es-ES" altLang="es-ES_tradnl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sSub>
                          <m:sSubPr>
                            <m:ctrlP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Sup>
                      <m:sSubSup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𝑇𝐸𝑟𝑟𝑜𝑟</m:t>
                        </m:r>
                      </m:e>
                      <m:sub>
                        <m:sSub>
                          <m:sSubPr>
                            <m:ctrlP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  <m:sup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</m:oMath>
                </a14:m>
                <a:endParaRPr lang="es-ES" altLang="es-ES_tradnl" sz="200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0" name="Rectángulo 69">
                <a:extLst>
                  <a:ext uri="{FF2B5EF4-FFF2-40B4-BE49-F238E27FC236}">
                    <a16:creationId xmlns:a16="http://schemas.microsoft.com/office/drawing/2014/main" id="{52D8E7D0-B3AE-2149-BD9A-703BD04DAD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683" y="1041287"/>
                <a:ext cx="8450793" cy="776495"/>
              </a:xfrm>
              <a:prstGeom prst="rect">
                <a:avLst/>
              </a:prstGeom>
              <a:blipFill>
                <a:blip r:embed="rId3"/>
                <a:stretch>
                  <a:fillRect l="-450" t="-3226" b="-8065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Rectángulo 87">
                <a:extLst>
                  <a:ext uri="{FF2B5EF4-FFF2-40B4-BE49-F238E27FC236}">
                    <a16:creationId xmlns:a16="http://schemas.microsoft.com/office/drawing/2014/main" id="{734C839D-7249-9D4A-8BE9-27A81AE8706B}"/>
                  </a:ext>
                </a:extLst>
              </p:cNvPr>
              <p:cNvSpPr/>
              <p:nvPr/>
            </p:nvSpPr>
            <p:spPr>
              <a:xfrm>
                <a:off x="261879" y="2673620"/>
                <a:ext cx="8620242" cy="399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s-ES" altLang="es-ES_tradnl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𝑆𝑎𝑙𝑖𝑑𝑎</m:t>
                        </m:r>
                      </m:e>
                      <m:sub>
                        <m:sSub>
                          <m:sSubPr>
                            <m:ctrlPr>
                              <a:rPr lang="es-ES" altLang="es-ES_tradnl" sz="1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sub>
                      <m:sup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altLang="es-ES_tradnl" sz="1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 </m:t>
                    </m:r>
                  </m:oMath>
                </a14:m>
                <a:r>
                  <a:rPr lang="es-ES" altLang="es-ES_tradnl" sz="18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valor de entrada de la conexión (entrada de la red o salida anterior)</a:t>
                </a:r>
              </a:p>
            </p:txBody>
          </p:sp>
        </mc:Choice>
        <mc:Fallback xmlns="">
          <p:sp>
            <p:nvSpPr>
              <p:cNvPr id="88" name="Rectángulo 87">
                <a:extLst>
                  <a:ext uri="{FF2B5EF4-FFF2-40B4-BE49-F238E27FC236}">
                    <a16:creationId xmlns:a16="http://schemas.microsoft.com/office/drawing/2014/main" id="{734C839D-7249-9D4A-8BE9-27A81AE8706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879" y="2673620"/>
                <a:ext cx="8620242" cy="399661"/>
              </a:xfrm>
              <a:prstGeom prst="rect">
                <a:avLst/>
              </a:prstGeom>
              <a:blipFill>
                <a:blip r:embed="rId4"/>
                <a:stretch>
                  <a:fillRect l="-442" t="-6250" b="-1250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Rectángulo 88">
                <a:extLst>
                  <a:ext uri="{FF2B5EF4-FFF2-40B4-BE49-F238E27FC236}">
                    <a16:creationId xmlns:a16="http://schemas.microsoft.com/office/drawing/2014/main" id="{DA63EB0A-5D59-2548-8F8A-ECDBDA75306F}"/>
                  </a:ext>
                </a:extLst>
              </p:cNvPr>
              <p:cNvSpPr/>
              <p:nvPr/>
            </p:nvSpPr>
            <p:spPr>
              <a:xfrm>
                <a:off x="1064605" y="3394208"/>
                <a:ext cx="7544307" cy="1117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𝑇𝐸𝑟𝑟𝑜𝑟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1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  <m:d>
                        <m:dPr>
                          <m:begChr m:val="{"/>
                          <m:endChr m:val=""/>
                          <m:ctrlP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𝑔</m:t>
                                  </m:r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′</m:t>
                                  </m:r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Sup>
                                        <m:sSubSupPr>
                                          <m:ctrlPr>
                                            <a:rPr lang="es-ES" altLang="es-ES_tradnl" sz="18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s-ES" altLang="es-ES_tradnl" sz="18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𝑒𝑛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es-ES" altLang="es-ES_tradnl" sz="1800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s-ES" altLang="es-ES_tradnl" sz="1800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𝑁</m:t>
                                              </m:r>
                                            </m:e>
                                            <m:sub>
                                              <m:r>
                                                <a:rPr lang="es-ES" altLang="es-ES_tradnl" sz="1800" i="1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sub>
                                          </m:sSub>
                                        </m:sub>
                                        <m:sup>
                                          <m:r>
                                            <a:rPr lang="es-ES" altLang="es-ES_tradnl" sz="18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𝑣</m:t>
                                          </m:r>
                                        </m:sup>
                                      </m:sSubSup>
                                    </m:e>
                                  </m:d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∙(</m:t>
                                  </m:r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𝑦𝑑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sub>
                                <m:sup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</m:t>
                                  </m:r>
                                </m:sup>
                              </m:sSubSup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sub>
                                <m:sup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</m:t>
                                  </m:r>
                                </m:sup>
                              </m:sSubSup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       </m:t>
                              </m:r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         </m:t>
                              </m:r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si</m:t>
                              </m:r>
                              <m:r>
                                <a:rPr lang="es-ES" altLang="es-ES_tradnl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s-ES" altLang="es-ES_tradnl" sz="18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N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s-ES" altLang="es-ES_tradnl" sz="18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b</m:t>
                                  </m:r>
                                </m:sub>
                              </m:sSub>
                              <m: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es</m:t>
                              </m:r>
                              <m: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neurona</m:t>
                              </m:r>
                              <m:r>
                                <a:rPr lang="es-ES" altLang="es-ES_tradnl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de</m:t>
                              </m:r>
                              <m:r>
                                <a:rPr lang="es-ES" altLang="es-ES_tradnl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salida</m:t>
                              </m:r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p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𝑒𝑛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s-ES" altLang="es-ES_tradnl" sz="18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altLang="es-ES_tradnl" sz="18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𝑁</m:t>
                                          </m:r>
                                        </m:e>
                                        <m:sub>
                                          <m:r>
                                            <a:rPr lang="es-ES" altLang="es-ES_tradnl" sz="18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𝑏</m:t>
                                          </m:r>
                                        </m:sub>
                                      </m:sSub>
                                    </m:sub>
                                    <m:sup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𝑣</m:t>
                                      </m:r>
                                    </m:sup>
                                  </m:sSubSup>
                                </m:e>
                              </m:d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nary>
                                <m:naryPr>
                                  <m:chr m:val="∑"/>
                                  <m:limLoc m:val="subSup"/>
                                  <m:ctrlPr>
                                    <a:rPr lang="es-ES" altLang="es-ES_tradnl" sz="1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5"/>
                                    </m:rP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b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</m:t>
                                  </m:r>
                                  <m:sSubSup>
                                    <m:sSubSupPr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𝑇𝐸𝑟𝑟𝑜𝑟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s-ES" altLang="es-ES_tradnl" sz="18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altLang="es-ES_tradnl" sz="18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𝑆</m:t>
                                          </m:r>
                                        </m:e>
                                        <m:sub>
                                          <m:r>
                                            <a:rPr lang="es-ES" altLang="es-ES_tradnl" sz="18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</m:sub>
                                    <m:sup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𝑣</m:t>
                                      </m:r>
                                    </m:sup>
                                  </m:sSubSup>
                                </m:e>
                              </m:nary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en</m:t>
                              </m:r>
                              <m: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otro</m:t>
                              </m:r>
                              <m: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caso</m:t>
                              </m:r>
                              <m:r>
                                <a:rPr lang="es-ES" altLang="es-ES_tradnl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                   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ES" altLang="es-ES_tradnl" sz="180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9" name="Rectángulo 88">
                <a:extLst>
                  <a:ext uri="{FF2B5EF4-FFF2-40B4-BE49-F238E27FC236}">
                    <a16:creationId xmlns:a16="http://schemas.microsoft.com/office/drawing/2014/main" id="{DA63EB0A-5D59-2548-8F8A-ECDBDA7530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605" y="3394208"/>
                <a:ext cx="7544307" cy="1117998"/>
              </a:xfrm>
              <a:prstGeom prst="rect">
                <a:avLst/>
              </a:prstGeom>
              <a:blipFill>
                <a:blip r:embed="rId5"/>
                <a:stretch>
                  <a:fillRect l="-9428" t="-208989" b="-29775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ángulo 12">
                <a:extLst>
                  <a:ext uri="{FF2B5EF4-FFF2-40B4-BE49-F238E27FC236}">
                    <a16:creationId xmlns:a16="http://schemas.microsoft.com/office/drawing/2014/main" id="{5941D329-9E60-E247-9D80-B479DA2A1FCC}"/>
                  </a:ext>
                </a:extLst>
              </p:cNvPr>
              <p:cNvSpPr/>
              <p:nvPr/>
            </p:nvSpPr>
            <p:spPr>
              <a:xfrm>
                <a:off x="261879" y="3044122"/>
                <a:ext cx="8768553" cy="4005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s-ES" altLang="es-ES_tradnl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𝑇𝐸𝑟𝑟𝑜𝑟</m:t>
                        </m:r>
                      </m:e>
                      <m:sub>
                        <m:sSub>
                          <m:sSubPr>
                            <m:ctrlPr>
                              <a:rPr lang="es-ES" altLang="es-ES_tradnl" sz="1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  <m:sup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altLang="es-ES_tradnl" sz="1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s-ES" altLang="es-ES_tradnl" sz="18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término del error de la neurona de destino de la conexión:</a:t>
                </a:r>
              </a:p>
            </p:txBody>
          </p:sp>
        </mc:Choice>
        <mc:Fallback xmlns="">
          <p:sp>
            <p:nvSpPr>
              <p:cNvPr id="13" name="Rectángulo 12">
                <a:extLst>
                  <a:ext uri="{FF2B5EF4-FFF2-40B4-BE49-F238E27FC236}">
                    <a16:creationId xmlns:a16="http://schemas.microsoft.com/office/drawing/2014/main" id="{5941D329-9E60-E247-9D80-B479DA2A1F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879" y="3044122"/>
                <a:ext cx="8768553" cy="400559"/>
              </a:xfrm>
              <a:prstGeom prst="rect">
                <a:avLst/>
              </a:prstGeom>
              <a:blipFill>
                <a:blip r:embed="rId6"/>
                <a:stretch>
                  <a:fillRect l="-434" t="-9677" b="-1290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ángulo 1">
                <a:extLst>
                  <a:ext uri="{FF2B5EF4-FFF2-40B4-BE49-F238E27FC236}">
                    <a16:creationId xmlns:a16="http://schemas.microsoft.com/office/drawing/2014/main" id="{6E6B5FEA-AC6B-0545-BF97-6A88B3826E55}"/>
                  </a:ext>
                </a:extLst>
              </p:cNvPr>
              <p:cNvSpPr/>
              <p:nvPr/>
            </p:nvSpPr>
            <p:spPr>
              <a:xfrm>
                <a:off x="1871324" y="4596742"/>
                <a:ext cx="6569042" cy="18802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s-ES" altLang="es-ES_tradnl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  <m:r>
                      <a:rPr lang="es-ES" altLang="es-ES_tradnl" sz="1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s-ES" altLang="es-ES_tradnl" sz="18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   – </a:t>
                </a:r>
                <a:r>
                  <a:rPr lang="es-ES" altLang="es-ES_tradnl" sz="18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ejemplo de entrenamiento </a:t>
                </a:r>
                <a:r>
                  <a:rPr lang="es-ES" sz="1800" dirty="0">
                    <a:solidFill>
                      <a:schemeClr val="tx1"/>
                    </a:solidFill>
                  </a:rPr>
                  <a:t>((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sz="18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,…,</m:t>
                    </m:r>
                    <m:sSubSup>
                      <m:sSubSupPr>
                        <m:ctrlP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  <m:sup>
                        <m: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sz="18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),(</m:t>
                    </m:r>
                    <m:sSubSup>
                      <m:sSubSupPr>
                        <m:ctrlP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𝑦𝑑</m:t>
                        </m:r>
                      </m:e>
                      <m:sub>
                        <m: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sz="18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,…,</m:t>
                    </m:r>
                    <m:sSubSup>
                      <m:sSubSupPr>
                        <m:ctrlP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𝑦𝑑</m:t>
                        </m:r>
                      </m:e>
                      <m:sub>
                        <m: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s-ES" sz="18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sz="18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endParaRPr lang="es-ES" altLang="es-ES_tradnl" sz="18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𝑒𝑛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  <m:r>
                        <m:rPr>
                          <m:nor/>
                        </m:rPr>
                        <a:rPr lang="es-ES" altLang="es-ES_tradnl" sz="18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–</m:t>
                      </m:r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entrada</m:t>
                      </m:r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colectiva</m:t>
                      </m:r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de</m:t>
                      </m:r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la</m:t>
                      </m:r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neurona</m:t>
                      </m:r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 </m:t>
                      </m:r>
                      <m:sSub>
                        <m:sSubPr>
                          <m:ctrlP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s-ES" sz="1800" b="0" i="0" dirty="0" smtClean="0">
                          <a:solidFill>
                            <a:schemeClr val="tx1"/>
                          </a:solidFill>
                        </a:rPr>
                        <m:t>obtenida</m:t>
                      </m:r>
                      <m:r>
                        <m:rPr>
                          <m:nor/>
                        </m:rPr>
                        <a:rPr lang="es-ES" sz="1800" b="0" i="0" dirty="0" smtClean="0">
                          <a:solidFill>
                            <a:schemeClr val="tx1"/>
                          </a:solidFill>
                        </a:rPr>
                        <m:t> </m:t>
                      </m:r>
                      <m:r>
                        <m:rPr>
                          <m:nor/>
                        </m:rPr>
                        <a:rPr lang="es-ES" sz="1800" b="0" i="0" dirty="0" smtClean="0">
                          <a:solidFill>
                            <a:schemeClr val="tx1"/>
                          </a:solidFill>
                        </a:rPr>
                        <m:t>con</m:t>
                      </m:r>
                      <m:r>
                        <m:rPr>
                          <m:nor/>
                        </m:rPr>
                        <a:rPr lang="es-ES" sz="1800" dirty="0">
                          <a:solidFill>
                            <a:schemeClr val="tx1"/>
                          </a:solidFill>
                        </a:rPr>
                        <m:t> </m:t>
                      </m:r>
                      <m:r>
                        <a:rPr lang="es-ES" altLang="es-ES_tradnl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es-ES" sz="18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𝑦𝑑</m:t>
                        </m:r>
                      </m:e>
                      <m:sub>
                        <m:sSub>
                          <m:sSubPr>
                            <m:ctrlP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  <m:sup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altLang="es-ES_tradnl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altLang="es-ES_tradnl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</m:t>
                    </m:r>
                    <m:r>
                      <m:rPr>
                        <m:nor/>
                      </m:rPr>
                      <a:rPr lang="es-ES" altLang="es-ES_tradnl" sz="18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800" dirty="0">
                        <a:solidFill>
                          <a:schemeClr val="tx1"/>
                        </a:solidFill>
                      </a:rPr>
                      <m:t> </m:t>
                    </m:r>
                  </m:oMath>
                </a14:m>
                <a:r>
                  <a:rPr lang="es-ES" sz="1800" dirty="0">
                    <a:solidFill>
                      <a:schemeClr val="tx1"/>
                    </a:solidFill>
                  </a:rPr>
                  <a:t>valor deseado de la neurona de salida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s-ES" sz="1800" dirty="0">
                    <a:solidFill>
                      <a:schemeClr val="tx1"/>
                    </a:solidFill>
                  </a:rPr>
                  <a:t> para </a:t>
                </a:r>
                <a14:m>
                  <m:oMath xmlns:m="http://schemas.openxmlformats.org/officeDocument/2006/math">
                    <m:r>
                      <a:rPr lang="es-ES" altLang="es-ES_tradnl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</m:oMath>
                </a14:m>
                <a:endParaRPr lang="es-ES" sz="18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sSub>
                          <m:sSubPr>
                            <m:ctrlP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  <m:sup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altLang="es-ES_tradnl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altLang="es-ES_tradnl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</m:t>
                    </m:r>
                    <m:r>
                      <m:rPr>
                        <m:nor/>
                      </m:rPr>
                      <a:rPr lang="es-ES" altLang="es-ES_tradnl" sz="18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800" dirty="0">
                        <a:solidFill>
                          <a:schemeClr val="tx1"/>
                        </a:solidFill>
                      </a:rPr>
                      <m:t> </m:t>
                    </m:r>
                  </m:oMath>
                </a14:m>
                <a:r>
                  <a:rPr lang="es-ES" sz="1800" dirty="0">
                    <a:solidFill>
                      <a:schemeClr val="tx1"/>
                    </a:solidFill>
                  </a:rPr>
                  <a:t>valor obtenido en la neurona de salida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s-ES" sz="1800" dirty="0">
                    <a:solidFill>
                      <a:schemeClr val="tx1"/>
                    </a:solidFill>
                  </a:rPr>
                  <a:t> con </a:t>
                </a:r>
                <a14:m>
                  <m:oMath xmlns:m="http://schemas.openxmlformats.org/officeDocument/2006/math">
                    <m:r>
                      <a:rPr lang="es-ES" altLang="es-ES_tradnl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</m:oMath>
                </a14:m>
                <a:endParaRPr lang="es-ES" sz="18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s-ES" altLang="es-ES_tradnl" sz="1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</m:t>
                    </m:r>
                    <m:r>
                      <a:rPr lang="es-ES" altLang="es-ES_tradnl" sz="1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s-ES" sz="1800" dirty="0">
                    <a:solidFill>
                      <a:schemeClr val="tx1"/>
                    </a:solidFill>
                  </a:rPr>
                  <a:t>          </a:t>
                </a:r>
                <a:r>
                  <a:rPr lang="es-ES" altLang="es-ES_tradnl" sz="18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– </a:t>
                </a:r>
                <a:r>
                  <a:rPr lang="es-ES" sz="1800" dirty="0">
                    <a:solidFill>
                      <a:schemeClr val="tx1"/>
                    </a:solidFill>
                  </a:rPr>
                  <a:t>derivada de la función de activación </a:t>
                </a:r>
                <a14:m>
                  <m:oMath xmlns:m="http://schemas.openxmlformats.org/officeDocument/2006/math">
                    <m:r>
                      <a:rPr lang="es-ES" altLang="es-ES_tradnl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s-ES" sz="1800" dirty="0">
                    <a:solidFill>
                      <a:schemeClr val="tx1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s-ES" altLang="es-ES_tradnl" sz="18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s-ES" altLang="es-ES_tradnl" sz="18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s-ES" altLang="es-ES_tradnl" sz="18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–</a:t>
                </a:r>
                <a:r>
                  <a:rPr lang="es-ES" sz="1800" dirty="0">
                    <a:solidFill>
                      <a:schemeClr val="tx1"/>
                    </a:solidFill>
                  </a:rPr>
                  <a:t> neuronas a las que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s-ES" altLang="es-ES_tradnl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s-ES" sz="1800" dirty="0">
                    <a:solidFill>
                      <a:schemeClr val="tx1"/>
                    </a:solidFill>
                  </a:rPr>
                  <a:t> pasa su salida y los pesos asociados</a:t>
                </a:r>
              </a:p>
            </p:txBody>
          </p:sp>
        </mc:Choice>
        <mc:Fallback xmlns="">
          <p:sp>
            <p:nvSpPr>
              <p:cNvPr id="2" name="Rectángulo 1">
                <a:extLst>
                  <a:ext uri="{FF2B5EF4-FFF2-40B4-BE49-F238E27FC236}">
                    <a16:creationId xmlns:a16="http://schemas.microsoft.com/office/drawing/2014/main" id="{6E6B5FEA-AC6B-0545-BF97-6A88B3826E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1324" y="4596742"/>
                <a:ext cx="6569042" cy="1880258"/>
              </a:xfrm>
              <a:prstGeom prst="rect">
                <a:avLst/>
              </a:prstGeom>
              <a:blipFill>
                <a:blip r:embed="rId7"/>
                <a:stretch>
                  <a:fillRect l="-193" t="-671" b="-4027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upo 2">
            <a:extLst>
              <a:ext uri="{FF2B5EF4-FFF2-40B4-BE49-F238E27FC236}">
                <a16:creationId xmlns:a16="http://schemas.microsoft.com/office/drawing/2014/main" id="{0415B04A-2A79-7044-9671-558A3848DF9F}"/>
              </a:ext>
            </a:extLst>
          </p:cNvPr>
          <p:cNvGrpSpPr/>
          <p:nvPr/>
        </p:nvGrpSpPr>
        <p:grpSpPr>
          <a:xfrm>
            <a:off x="2374058" y="1909032"/>
            <a:ext cx="3802552" cy="674960"/>
            <a:chOff x="2374058" y="1909032"/>
            <a:chExt cx="3802552" cy="674960"/>
          </a:xfrm>
        </p:grpSpPr>
        <p:sp>
          <p:nvSpPr>
            <p:cNvPr id="81" name="Oval 136">
              <a:extLst>
                <a:ext uri="{FF2B5EF4-FFF2-40B4-BE49-F238E27FC236}">
                  <a16:creationId xmlns:a16="http://schemas.microsoft.com/office/drawing/2014/main" id="{D06EA6E0-B118-1443-A3BA-EAF385257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5585" y="2136682"/>
              <a:ext cx="690562" cy="367938"/>
            </a:xfrm>
            <a:prstGeom prst="ellipse">
              <a:avLst/>
            </a:prstGeom>
            <a:noFill/>
            <a:ln w="34925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20000"/>
                </a:spcBef>
                <a:defRPr/>
              </a:pPr>
              <a:r>
                <a:rPr lang="es-ES" sz="2000" b="1" dirty="0">
                  <a:solidFill>
                    <a:schemeClr val="tx1"/>
                  </a:solidFill>
                  <a:ea typeface="MS PGothic" charset="0"/>
                  <a:cs typeface="MS PGothic" charset="0"/>
                  <a:sym typeface="Symbol" charset="0"/>
                </a:rPr>
                <a:t>N</a:t>
              </a:r>
              <a:r>
                <a:rPr lang="es-ES" sz="2000" b="1" baseline="-25000" dirty="0">
                  <a:solidFill>
                    <a:schemeClr val="tx1"/>
                  </a:solidFill>
                  <a:ea typeface="MS PGothic" charset="0"/>
                  <a:cs typeface="MS PGothic" charset="0"/>
                  <a:sym typeface="Symbol" charset="0"/>
                </a:rPr>
                <a:t>b</a:t>
              </a:r>
              <a:endParaRPr lang="es-ES" sz="2000" b="1" dirty="0">
                <a:solidFill>
                  <a:schemeClr val="tx1"/>
                </a:solidFill>
                <a:ea typeface="MS PGothic" charset="0"/>
                <a:cs typeface="MS PGothic" charset="0"/>
                <a:sym typeface="Symbol" charset="0"/>
              </a:endParaRPr>
            </a:p>
          </p:txBody>
        </p:sp>
        <p:sp>
          <p:nvSpPr>
            <p:cNvPr id="84" name="Line 114">
              <a:extLst>
                <a:ext uri="{FF2B5EF4-FFF2-40B4-BE49-F238E27FC236}">
                  <a16:creationId xmlns:a16="http://schemas.microsoft.com/office/drawing/2014/main" id="{3E7E0EDD-963D-9743-97D2-BE974220A7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24326" y="2300805"/>
              <a:ext cx="1211259" cy="26844"/>
            </a:xfrm>
            <a:prstGeom prst="line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GB" dirty="0">
                <a:solidFill>
                  <a:schemeClr val="tx1"/>
                </a:solidFill>
                <a:ea typeface="MS PGothic" charset="0"/>
                <a:cs typeface="MS PGothic" charset="0"/>
                <a:sym typeface="Symbol" charset="0"/>
              </a:endParaRPr>
            </a:p>
          </p:txBody>
        </p:sp>
        <p:sp>
          <p:nvSpPr>
            <p:cNvPr id="85" name="Text Box 150">
              <a:extLst>
                <a:ext uri="{FF2B5EF4-FFF2-40B4-BE49-F238E27FC236}">
                  <a16:creationId xmlns:a16="http://schemas.microsoft.com/office/drawing/2014/main" id="{E7D8303F-C431-1B42-BB57-FCFA61985B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99140" y="1909032"/>
              <a:ext cx="3818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b="1" i="1" dirty="0" err="1"/>
                <a:t>w</a:t>
              </a:r>
              <a:r>
                <a:rPr lang="es-ES" altLang="es-ES_tradnl" sz="1800" b="1" i="1" baseline="-25000" dirty="0" err="1"/>
                <a:t>i</a:t>
              </a:r>
              <a:endParaRPr lang="es-ES" altLang="es-ES_tradnl" sz="1800" b="1" i="1" dirty="0"/>
            </a:p>
          </p:txBody>
        </p:sp>
        <p:sp>
          <p:nvSpPr>
            <p:cNvPr id="87" name="Oval 136">
              <a:extLst>
                <a:ext uri="{FF2B5EF4-FFF2-40B4-BE49-F238E27FC236}">
                  <a16:creationId xmlns:a16="http://schemas.microsoft.com/office/drawing/2014/main" id="{61FBDF8E-7844-BA4D-BADC-9D14F0190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7411" y="2152101"/>
              <a:ext cx="692150" cy="366151"/>
            </a:xfrm>
            <a:prstGeom prst="ellipse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2000" b="1" dirty="0" err="1"/>
                <a:t>N</a:t>
              </a:r>
              <a:r>
                <a:rPr lang="es-ES" altLang="es-ES_tradnl" sz="2000" b="1" baseline="-25000" dirty="0" err="1"/>
                <a:t>a</a:t>
              </a:r>
              <a:endParaRPr lang="es-ES" altLang="es-ES_tradnl" sz="2000" b="1" dirty="0"/>
            </a:p>
          </p:txBody>
        </p:sp>
        <p:sp>
          <p:nvSpPr>
            <p:cNvPr id="38" name="Text Box 143">
              <a:extLst>
                <a:ext uri="{FF2B5EF4-FFF2-40B4-BE49-F238E27FC236}">
                  <a16:creationId xmlns:a16="http://schemas.microsoft.com/office/drawing/2014/main" id="{C07A9D2B-43D1-1847-8D9F-6AE22C47B4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87750" y="1986585"/>
              <a:ext cx="488860" cy="457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dirty="0"/>
                <a:t>…</a:t>
              </a:r>
            </a:p>
          </p:txBody>
        </p:sp>
        <p:sp>
          <p:nvSpPr>
            <p:cNvPr id="41" name="Line 114">
              <a:extLst>
                <a:ext uri="{FF2B5EF4-FFF2-40B4-BE49-F238E27FC236}">
                  <a16:creationId xmlns:a16="http://schemas.microsoft.com/office/drawing/2014/main" id="{6C082B6A-74CC-714B-B1EB-FBDBDBAACA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71947" y="2356328"/>
              <a:ext cx="264510" cy="2276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42" name="Line 114">
              <a:extLst>
                <a:ext uri="{FF2B5EF4-FFF2-40B4-BE49-F238E27FC236}">
                  <a16:creationId xmlns:a16="http://schemas.microsoft.com/office/drawing/2014/main" id="{FD88CC6E-25DA-AF4B-8E58-818663584A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71947" y="2152101"/>
              <a:ext cx="264511" cy="204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43" name="Line 114">
              <a:extLst>
                <a:ext uri="{FF2B5EF4-FFF2-40B4-BE49-F238E27FC236}">
                  <a16:creationId xmlns:a16="http://schemas.microsoft.com/office/drawing/2014/main" id="{4A5603E2-FB95-B641-B1DD-241844F671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71075" y="2307092"/>
              <a:ext cx="264510" cy="2276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44" name="Line 114">
              <a:extLst>
                <a:ext uri="{FF2B5EF4-FFF2-40B4-BE49-F238E27FC236}">
                  <a16:creationId xmlns:a16="http://schemas.microsoft.com/office/drawing/2014/main" id="{E652941F-6919-8F4A-B769-9D8E614396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571075" y="2102865"/>
              <a:ext cx="264511" cy="204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45" name="Line 114">
              <a:extLst>
                <a:ext uri="{FF2B5EF4-FFF2-40B4-BE49-F238E27FC236}">
                  <a16:creationId xmlns:a16="http://schemas.microsoft.com/office/drawing/2014/main" id="{9D667DCC-A154-8940-BFBB-02D35879D8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9561" y="2318964"/>
              <a:ext cx="264510" cy="2276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46" name="Line 114">
              <a:extLst>
                <a:ext uri="{FF2B5EF4-FFF2-40B4-BE49-F238E27FC236}">
                  <a16:creationId xmlns:a16="http://schemas.microsoft.com/office/drawing/2014/main" id="{50FF6B74-AB34-6547-9939-DAFB2E7FF9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9561" y="2114737"/>
              <a:ext cx="264511" cy="204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47" name="Line 114">
              <a:extLst>
                <a:ext uri="{FF2B5EF4-FFF2-40B4-BE49-F238E27FC236}">
                  <a16:creationId xmlns:a16="http://schemas.microsoft.com/office/drawing/2014/main" id="{69D480AF-AB63-BB44-975E-636DA107E8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4804" y="2317522"/>
              <a:ext cx="264510" cy="2276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48" name="Line 114">
              <a:extLst>
                <a:ext uri="{FF2B5EF4-FFF2-40B4-BE49-F238E27FC236}">
                  <a16:creationId xmlns:a16="http://schemas.microsoft.com/office/drawing/2014/main" id="{8DA6139D-08D1-4E46-B71B-05793F68CD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44804" y="2113295"/>
              <a:ext cx="264511" cy="2042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>
                <a:solidFill>
                  <a:schemeClr val="tx1"/>
                </a:solidFill>
              </a:endParaRPr>
            </a:p>
          </p:txBody>
        </p:sp>
        <p:sp>
          <p:nvSpPr>
            <p:cNvPr id="49" name="Text Box 143">
              <a:extLst>
                <a:ext uri="{FF2B5EF4-FFF2-40B4-BE49-F238E27FC236}">
                  <a16:creationId xmlns:a16="http://schemas.microsoft.com/office/drawing/2014/main" id="{43FC7022-B03C-9442-A70B-8916E18443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4058" y="2032195"/>
              <a:ext cx="488860" cy="457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dirty="0"/>
                <a:t>…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uadroTexto 3">
                <a:extLst>
                  <a:ext uri="{FF2B5EF4-FFF2-40B4-BE49-F238E27FC236}">
                    <a16:creationId xmlns:a16="http://schemas.microsoft.com/office/drawing/2014/main" id="{F044121B-21D6-D849-93D9-B0C5F8C67EBC}"/>
                  </a:ext>
                </a:extLst>
              </p:cNvPr>
              <p:cNvSpPr txBox="1"/>
              <p:nvPr/>
            </p:nvSpPr>
            <p:spPr>
              <a:xfrm>
                <a:off x="165003" y="4512206"/>
                <a:ext cx="140936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800" dirty="0">
                    <a:solidFill>
                      <a:schemeClr val="tx1"/>
                    </a:solidFill>
                  </a:rPr>
                  <a:t>Derivada de </a:t>
                </a:r>
              </a:p>
              <a:p>
                <a:r>
                  <a:rPr lang="es-ES" sz="1800" dirty="0">
                    <a:solidFill>
                      <a:schemeClr val="tx1"/>
                    </a:solidFill>
                  </a:rPr>
                  <a:t>la función de</a:t>
                </a:r>
              </a:p>
              <a:p>
                <a:r>
                  <a:rPr lang="es-ES" sz="1800" dirty="0">
                    <a:solidFill>
                      <a:schemeClr val="tx1"/>
                    </a:solidFill>
                  </a:rPr>
                  <a:t>activación </a:t>
                </a:r>
                <a14:m>
                  <m:oMath xmlns:m="http://schemas.openxmlformats.org/officeDocument/2006/math">
                    <m:r>
                      <a:rPr lang="es-ES" altLang="es-ES_tradnl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</m:t>
                    </m:r>
                  </m:oMath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CuadroTexto 3">
                <a:extLst>
                  <a:ext uri="{FF2B5EF4-FFF2-40B4-BE49-F238E27FC236}">
                    <a16:creationId xmlns:a16="http://schemas.microsoft.com/office/drawing/2014/main" id="{F044121B-21D6-D849-93D9-B0C5F8C67E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003" y="4512206"/>
                <a:ext cx="1409360" cy="923330"/>
              </a:xfrm>
              <a:prstGeom prst="rect">
                <a:avLst/>
              </a:prstGeom>
              <a:blipFill>
                <a:blip r:embed="rId8"/>
                <a:stretch>
                  <a:fillRect l="-2679" t="-1351" r="-893" b="-945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Rectángulo redondeado 2">
            <a:extLst>
              <a:ext uri="{FF2B5EF4-FFF2-40B4-BE49-F238E27FC236}">
                <a16:creationId xmlns:a16="http://schemas.microsoft.com/office/drawing/2014/main" id="{4E2BB894-EBBC-0645-9BF4-91E23D2EE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64" y="4514026"/>
            <a:ext cx="1490599" cy="921510"/>
          </a:xfrm>
          <a:prstGeom prst="roundRect">
            <a:avLst>
              <a:gd name="adj" fmla="val 16667"/>
            </a:avLst>
          </a:prstGeom>
          <a:solidFill>
            <a:srgbClr val="FF0000">
              <a:alpha val="3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cxnSp>
        <p:nvCxnSpPr>
          <p:cNvPr id="55" name="Conector recto de flecha 54">
            <a:extLst>
              <a:ext uri="{FF2B5EF4-FFF2-40B4-BE49-F238E27FC236}">
                <a16:creationId xmlns:a16="http://schemas.microsoft.com/office/drawing/2014/main" id="{90040BCE-C7BA-004D-9188-4E29F1B2CD88}"/>
              </a:ext>
            </a:extLst>
          </p:cNvPr>
          <p:cNvCxnSpPr>
            <a:cxnSpLocks noChangeShapeType="1"/>
            <a:stCxn id="52" idx="2"/>
          </p:cNvCxnSpPr>
          <p:nvPr/>
        </p:nvCxnSpPr>
        <p:spPr bwMode="auto">
          <a:xfrm>
            <a:off x="829064" y="5435536"/>
            <a:ext cx="1072598" cy="620638"/>
          </a:xfrm>
          <a:prstGeom prst="straightConnector1">
            <a:avLst/>
          </a:prstGeom>
          <a:noFill/>
          <a:ln w="34925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912865853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Algoritmo de aprendizaje en el </a:t>
            </a:r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multicapa:</a:t>
            </a:r>
            <a:br>
              <a:rPr lang="es-ES_tradnl" altLang="es-ES_tradnl" dirty="0">
                <a:solidFill>
                  <a:schemeClr val="tx1"/>
                </a:solidFill>
                <a:ea typeface="MS PGothic" charset="-128"/>
              </a:rPr>
            </a:b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Algoritmo de </a:t>
            </a:r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retropropagación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70658" name="Rectangle 4"/>
          <p:cNvSpPr>
            <a:spLocks noChangeArrowheads="1"/>
          </p:cNvSpPr>
          <p:nvPr/>
        </p:nvSpPr>
        <p:spPr bwMode="auto">
          <a:xfrm>
            <a:off x="979715" y="1209614"/>
            <a:ext cx="816428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Entrada: 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1800" dirty="0"/>
              <a:t>N ejemplos de entrenamiento: {(X</a:t>
            </a:r>
            <a:r>
              <a:rPr lang="es-ES" altLang="es-ES_tradnl" sz="1800" baseline="-25000" dirty="0"/>
              <a:t>1</a:t>
            </a:r>
            <a:r>
              <a:rPr lang="es-ES" altLang="es-ES_tradnl" sz="1800" dirty="0"/>
              <a:t>Y</a:t>
            </a:r>
            <a:r>
              <a:rPr lang="es-ES" altLang="es-ES_tradnl" sz="1800" baseline="-25000" dirty="0"/>
              <a:t>1</a:t>
            </a:r>
            <a:r>
              <a:rPr lang="es-ES" altLang="es-ES_tradnl" sz="1800" dirty="0"/>
              <a:t>),…,(</a:t>
            </a:r>
            <a:r>
              <a:rPr lang="es-ES" altLang="es-ES_tradnl" sz="1800" dirty="0" err="1"/>
              <a:t>X</a:t>
            </a:r>
            <a:r>
              <a:rPr lang="es-ES" altLang="es-ES_tradnl" sz="1800" baseline="-25000" dirty="0" err="1"/>
              <a:t>n</a:t>
            </a:r>
            <a:r>
              <a:rPr lang="es-ES" altLang="es-ES_tradnl" sz="1800" dirty="0" err="1"/>
              <a:t>Y</a:t>
            </a:r>
            <a:r>
              <a:rPr lang="es-ES" altLang="es-ES_tradnl" sz="1800" baseline="-25000" dirty="0" err="1"/>
              <a:t>n</a:t>
            </a:r>
            <a:r>
              <a:rPr lang="es-ES" altLang="es-ES_tradnl" sz="1800" dirty="0"/>
              <a:t>)}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1800" dirty="0"/>
              <a:t>Una red neuronal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l-GR" altLang="es-ES_tradnl" sz="1800" dirty="0"/>
              <a:t>α</a:t>
            </a:r>
            <a:r>
              <a:rPr lang="es-ES" altLang="es-ES_tradnl" sz="1800" dirty="0"/>
              <a:t> – constante de aprendizaje</a:t>
            </a:r>
          </a:p>
          <a:p>
            <a:pPr lvl="2">
              <a:spcBef>
                <a:spcPct val="20000"/>
              </a:spcBef>
              <a:buFontTx/>
              <a:buChar char="•"/>
            </a:pPr>
            <a:endParaRPr lang="es-ES" altLang="es-ES_tradnl" sz="1800" dirty="0"/>
          </a:p>
          <a:p>
            <a:pPr>
              <a:spcBef>
                <a:spcPct val="20000"/>
              </a:spcBef>
              <a:buFont typeface="Arial" charset="0"/>
              <a:buAutoNum type="arabicPeriod"/>
            </a:pPr>
            <a:r>
              <a:rPr lang="es-ES" altLang="es-ES_tradnl" sz="2000" dirty="0"/>
              <a:t>Inicialización aleatoria de los pesos (p. e., aleatorio entre -0,5 y 0,5)</a:t>
            </a:r>
          </a:p>
          <a:p>
            <a:pPr>
              <a:spcBef>
                <a:spcPct val="20000"/>
              </a:spcBef>
              <a:buFont typeface="Arial" charset="0"/>
              <a:buAutoNum type="arabicPeriod"/>
            </a:pPr>
            <a:r>
              <a:rPr lang="es-ES" altLang="es-ES_tradnl" sz="2000" dirty="0"/>
              <a:t>Para cada ejemplo de entrenamiento (</a:t>
            </a:r>
            <a:r>
              <a:rPr lang="es-ES" altLang="es-ES_tradnl" sz="2000" dirty="0" err="1"/>
              <a:t>X</a:t>
            </a:r>
            <a:r>
              <a:rPr lang="es-ES" altLang="es-ES_tradnl" sz="2000" baseline="-25000" dirty="0" err="1"/>
              <a:t>i</a:t>
            </a:r>
            <a:r>
              <a:rPr lang="es-ES" altLang="es-ES_tradnl" sz="2000" dirty="0" err="1"/>
              <a:t>,Y</a:t>
            </a:r>
            <a:r>
              <a:rPr lang="es-ES" altLang="es-ES_tradnl" sz="2000" baseline="-25000" dirty="0" err="1"/>
              <a:t>i</a:t>
            </a:r>
            <a:r>
              <a:rPr lang="es-ES" altLang="es-ES_tradnl" sz="2000" dirty="0"/>
              <a:t>):</a:t>
            </a:r>
          </a:p>
          <a:p>
            <a:pPr lvl="2">
              <a:spcBef>
                <a:spcPct val="20000"/>
              </a:spcBef>
              <a:buFont typeface="Arial" charset="0"/>
              <a:buAutoNum type="alphaLcPeriod"/>
            </a:pPr>
            <a:r>
              <a:rPr lang="es-ES" altLang="es-ES_tradnl" sz="2000" dirty="0"/>
              <a:t>Calcula las salidas de las neuronas (propagación hacia delante)</a:t>
            </a:r>
          </a:p>
          <a:p>
            <a:pPr lvl="2">
              <a:spcBef>
                <a:spcPct val="20000"/>
              </a:spcBef>
              <a:buFont typeface="Arial" charset="0"/>
              <a:buAutoNum type="alphaLcPeriod"/>
            </a:pPr>
            <a:r>
              <a:rPr lang="es-ES" altLang="es-ES_tradnl" sz="2000" dirty="0"/>
              <a:t>Calcula los términos de error de las neuronas (propagación hacia atrás)</a:t>
            </a:r>
          </a:p>
          <a:p>
            <a:pPr lvl="2">
              <a:spcBef>
                <a:spcPct val="20000"/>
              </a:spcBef>
              <a:buFont typeface="Arial" charset="0"/>
              <a:buAutoNum type="alphaLcPeriod"/>
            </a:pPr>
            <a:r>
              <a:rPr lang="es-ES" altLang="es-ES_tradnl" sz="2000" dirty="0"/>
              <a:t>Modificar todos los pesos con la regla delta generalizada </a:t>
            </a:r>
          </a:p>
          <a:p>
            <a:pPr>
              <a:spcBef>
                <a:spcPct val="20000"/>
              </a:spcBef>
              <a:buFont typeface="Arial" charset="0"/>
              <a:buAutoNum type="arabicPeriod"/>
            </a:pPr>
            <a:r>
              <a:rPr lang="es-ES" altLang="es-ES_tradnl" sz="2000" dirty="0"/>
              <a:t>Repite el paso 2 (sobre todos los patrones de ejemplo) hasta un determinado criterio de terminación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4D8CE3B-EB5F-044D-8C37-321FCC65BB8C}"/>
              </a:ext>
            </a:extLst>
          </p:cNvPr>
          <p:cNvSpPr txBox="1"/>
          <p:nvPr/>
        </p:nvSpPr>
        <p:spPr>
          <a:xfrm>
            <a:off x="839760" y="5672137"/>
            <a:ext cx="74644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 err="1">
                <a:solidFill>
                  <a:schemeClr val="tx1"/>
                </a:solidFill>
              </a:rPr>
              <a:t>Tipicamente</a:t>
            </a:r>
            <a:r>
              <a:rPr lang="es-ES" sz="2000" dirty="0">
                <a:solidFill>
                  <a:schemeClr val="tx1"/>
                </a:solidFill>
              </a:rPr>
              <a:t> se </a:t>
            </a:r>
            <a:r>
              <a:rPr lang="es-ES" sz="2000" dirty="0" err="1">
                <a:solidFill>
                  <a:schemeClr val="tx1"/>
                </a:solidFill>
              </a:rPr>
              <a:t>calcúla</a:t>
            </a:r>
            <a:r>
              <a:rPr lang="es-ES" sz="2000" dirty="0">
                <a:solidFill>
                  <a:schemeClr val="tx1"/>
                </a:solidFill>
              </a:rPr>
              <a:t> el paso 2 un número predeterminado de épocas.</a:t>
            </a:r>
          </a:p>
        </p:txBody>
      </p:sp>
      <p:sp>
        <p:nvSpPr>
          <p:cNvPr id="5" name="Abrir llave 4">
            <a:extLst>
              <a:ext uri="{FF2B5EF4-FFF2-40B4-BE49-F238E27FC236}">
                <a16:creationId xmlns:a16="http://schemas.microsoft.com/office/drawing/2014/main" id="{2E491ACE-1E65-AA4A-9301-22D2F177FFAA}"/>
              </a:ext>
            </a:extLst>
          </p:cNvPr>
          <p:cNvSpPr/>
          <p:nvPr/>
        </p:nvSpPr>
        <p:spPr bwMode="auto">
          <a:xfrm>
            <a:off x="732139" y="3336966"/>
            <a:ext cx="247576" cy="1395672"/>
          </a:xfrm>
          <a:prstGeom prst="leftBrace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A4BAE1C-CFAE-1449-B88A-BABB53ADBB4F}"/>
              </a:ext>
            </a:extLst>
          </p:cNvPr>
          <p:cNvSpPr txBox="1"/>
          <p:nvPr/>
        </p:nvSpPr>
        <p:spPr>
          <a:xfrm rot="16200000">
            <a:off x="-21285" y="3836279"/>
            <a:ext cx="952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Época</a:t>
            </a:r>
          </a:p>
        </p:txBody>
      </p:sp>
    </p:spTree>
    <p:extLst>
      <p:ext uri="{BB962C8B-B14F-4D97-AF65-F5344CB8AC3E}">
        <p14:creationId xmlns:p14="http://schemas.microsoft.com/office/powerpoint/2010/main" val="3595484335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Ejemplo aprendizaje </a:t>
            </a:r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74754" name="Rectangle 125"/>
          <p:cNvSpPr>
            <a:spLocks noChangeArrowheads="1"/>
          </p:cNvSpPr>
          <p:nvPr/>
        </p:nvSpPr>
        <p:spPr bwMode="auto">
          <a:xfrm>
            <a:off x="3748" y="5275192"/>
            <a:ext cx="7961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1800"/>
          </a:p>
        </p:txBody>
      </p:sp>
      <p:sp>
        <p:nvSpPr>
          <p:cNvPr id="74756" name="Text Box 146"/>
          <p:cNvSpPr txBox="1">
            <a:spLocks noChangeArrowheads="1"/>
          </p:cNvSpPr>
          <p:nvPr/>
        </p:nvSpPr>
        <p:spPr bwMode="auto">
          <a:xfrm>
            <a:off x="538163" y="3400326"/>
            <a:ext cx="77615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1800" dirty="0"/>
              <a:t>Ejemplo de entrenamiento</a:t>
            </a:r>
            <a:r>
              <a:rPr lang="es-ES" altLang="es-ES_tradnl" sz="1800" i="1" dirty="0"/>
              <a:t>: x</a:t>
            </a:r>
            <a:r>
              <a:rPr lang="es-ES" altLang="es-ES_tradnl" sz="1800" i="1" baseline="-25000" dirty="0"/>
              <a:t>1</a:t>
            </a:r>
            <a:r>
              <a:rPr lang="es-ES" altLang="es-ES_tradnl" sz="1800" i="1" dirty="0"/>
              <a:t> =1, x</a:t>
            </a:r>
            <a:r>
              <a:rPr lang="es-ES" altLang="es-ES_tradnl" sz="1800" i="1" baseline="-25000" dirty="0"/>
              <a:t>2</a:t>
            </a:r>
            <a:r>
              <a:rPr lang="es-ES" altLang="es-ES_tradnl" sz="1800" i="1" dirty="0"/>
              <a:t> =0; salida esperada: y</a:t>
            </a:r>
            <a:r>
              <a:rPr lang="es-ES" altLang="es-ES_tradnl" sz="1800" i="1" baseline="-25000" dirty="0"/>
              <a:t>1</a:t>
            </a:r>
            <a:r>
              <a:rPr lang="es-ES" altLang="es-ES_tradnl" sz="1800" i="1" dirty="0"/>
              <a:t>=2, y</a:t>
            </a:r>
            <a:r>
              <a:rPr lang="es-ES" altLang="es-ES_tradnl" sz="1800" i="1" baseline="-25000" dirty="0"/>
              <a:t>2</a:t>
            </a:r>
            <a:r>
              <a:rPr lang="es-ES" altLang="es-ES_tradnl" sz="1800" i="1" dirty="0"/>
              <a:t>=-1;   </a:t>
            </a:r>
            <a:r>
              <a:rPr lang="es-ES" altLang="es-ES_tradnl" sz="1800" dirty="0"/>
              <a:t>α=0,3</a:t>
            </a:r>
            <a:endParaRPr lang="es-ES" altLang="es-ES_tradnl" sz="1800" i="1" dirty="0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E3FB025-A6FE-2448-BA10-75302003DFB0}"/>
              </a:ext>
            </a:extLst>
          </p:cNvPr>
          <p:cNvGrpSpPr/>
          <p:nvPr/>
        </p:nvGrpSpPr>
        <p:grpSpPr>
          <a:xfrm>
            <a:off x="538163" y="3763842"/>
            <a:ext cx="7018237" cy="395142"/>
            <a:chOff x="1108291" y="4391332"/>
            <a:chExt cx="7018237" cy="395142"/>
          </a:xfrm>
        </p:grpSpPr>
        <p:sp>
          <p:nvSpPr>
            <p:cNvPr id="73" name="Text Box 146">
              <a:extLst>
                <a:ext uri="{FF2B5EF4-FFF2-40B4-BE49-F238E27FC236}">
                  <a16:creationId xmlns:a16="http://schemas.microsoft.com/office/drawing/2014/main" id="{B53BCD1C-145C-6541-A1E5-57416FC453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8291" y="4417142"/>
              <a:ext cx="6991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marL="285750" indent="-285750"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es-ES" altLang="es-ES_tradnl" sz="1800" dirty="0"/>
                <a:t>Función de activación lineal:                         su derivada es </a:t>
              </a:r>
              <a:endParaRPr lang="es-ES" altLang="es-ES_tradnl" sz="1800" i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CuadroTexto 73">
                  <a:extLst>
                    <a:ext uri="{FF2B5EF4-FFF2-40B4-BE49-F238E27FC236}">
                      <a16:creationId xmlns:a16="http://schemas.microsoft.com/office/drawing/2014/main" id="{F58036DE-532F-474C-8166-4651E1B89A14}"/>
                    </a:ext>
                  </a:extLst>
                </p:cNvPr>
                <p:cNvSpPr txBox="1"/>
                <p:nvPr/>
              </p:nvSpPr>
              <p:spPr>
                <a:xfrm>
                  <a:off x="6797446" y="4391332"/>
                  <a:ext cx="1329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s-ES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s-ES" sz="1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p>
                            <m:r>
                              <a:rPr lang="es-ES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s-E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s-E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𝑒𝑛</m:t>
                        </m:r>
                        <m:r>
                          <a:rPr lang="es-E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)=1</m:t>
                        </m:r>
                      </m:oMath>
                    </m:oMathPara>
                  </a14:m>
                  <a:endParaRPr lang="es-ES" sz="18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74" name="CuadroTexto 73">
                  <a:extLst>
                    <a:ext uri="{FF2B5EF4-FFF2-40B4-BE49-F238E27FC236}">
                      <a16:creationId xmlns:a16="http://schemas.microsoft.com/office/drawing/2014/main" id="{F58036DE-532F-474C-8166-4651E1B89A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97446" y="4391332"/>
                  <a:ext cx="1329082" cy="369332"/>
                </a:xfrm>
                <a:prstGeom prst="rect">
                  <a:avLst/>
                </a:prstGeom>
                <a:blipFill>
                  <a:blip r:embed="rId3"/>
                  <a:stretch>
                    <a:fillRect b="-13333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CuadroTexto 74">
                  <a:extLst>
                    <a:ext uri="{FF2B5EF4-FFF2-40B4-BE49-F238E27FC236}">
                      <a16:creationId xmlns:a16="http://schemas.microsoft.com/office/drawing/2014/main" id="{BA6AE1BC-9D0C-DB46-AEB1-0FB28B52E5D3}"/>
                    </a:ext>
                  </a:extLst>
                </p:cNvPr>
                <p:cNvSpPr txBox="1"/>
                <p:nvPr/>
              </p:nvSpPr>
              <p:spPr>
                <a:xfrm>
                  <a:off x="4104240" y="4403149"/>
                  <a:ext cx="138204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E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s-ES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s-ES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𝑒𝑛</m:t>
                            </m:r>
                          </m:e>
                        </m:d>
                        <m:r>
                          <a:rPr lang="es-E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s-E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𝑒𝑛</m:t>
                        </m:r>
                      </m:oMath>
                    </m:oMathPara>
                  </a14:m>
                  <a:endParaRPr lang="es-ES" sz="18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75" name="CuadroTexto 74">
                  <a:extLst>
                    <a:ext uri="{FF2B5EF4-FFF2-40B4-BE49-F238E27FC236}">
                      <a16:creationId xmlns:a16="http://schemas.microsoft.com/office/drawing/2014/main" id="{BA6AE1BC-9D0C-DB46-AEB1-0FB28B52E5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04240" y="4403149"/>
                  <a:ext cx="1382045" cy="369332"/>
                </a:xfrm>
                <a:prstGeom prst="rect">
                  <a:avLst/>
                </a:prstGeom>
                <a:blipFill>
                  <a:blip r:embed="rId4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8" name="Text Box 146">
            <a:extLst>
              <a:ext uri="{FF2B5EF4-FFF2-40B4-BE49-F238E27FC236}">
                <a16:creationId xmlns:a16="http://schemas.microsoft.com/office/drawing/2014/main" id="{6A6A0126-44C8-174D-BA35-E333A509B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050" y="4193737"/>
            <a:ext cx="6991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1800" dirty="0"/>
              <a:t>Por tanto, la regla delta a aplicar es:</a:t>
            </a:r>
            <a:endParaRPr lang="es-ES" altLang="es-ES_tradnl" sz="1800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Rectángulo 79">
                <a:extLst>
                  <a:ext uri="{FF2B5EF4-FFF2-40B4-BE49-F238E27FC236}">
                    <a16:creationId xmlns:a16="http://schemas.microsoft.com/office/drawing/2014/main" id="{F3DFC56F-31C9-C64A-B824-FD0D18D99460}"/>
                  </a:ext>
                </a:extLst>
              </p:cNvPr>
              <p:cNvSpPr/>
              <p:nvPr/>
            </p:nvSpPr>
            <p:spPr>
              <a:xfrm>
                <a:off x="1763553" y="4498697"/>
                <a:ext cx="6160232" cy="7764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Sup>
                      <m:sSubSup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𝑆𝑎𝑙𝑖𝑑𝑎</m:t>
                        </m:r>
                      </m:e>
                      <m:sub>
                        <m:sSub>
                          <m:sSubPr>
                            <m:ctrlPr>
                              <a:rPr lang="es-ES" altLang="es-ES_tradnl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sub>
                      <m:sup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es-ES" altLang="es-ES_tradnl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𝑇𝐸𝑟𝑟𝑜𝑟</m:t>
                        </m:r>
                      </m:e>
                      <m:sub>
                        <m:sSub>
                          <m:sSubPr>
                            <m:ctrlP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  <m:sup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sup>
                    </m:sSubSup>
                  </m:oMath>
                </a14:m>
                <a:endParaRPr lang="es-ES" altLang="es-ES_tradnl" sz="200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  <m:sSub>
                            <m:sSubPr>
                              <m:ctrlPr>
                                <a:rPr lang="es-ES" altLang="es-ES_tradnl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s-ES" altLang="es-ES_tradnl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  <m:sSub>
                            <m:sSubPr>
                              <m:ctrlP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s-ES" altLang="es-ES_tradnl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Sup>
                        <m:sSubSup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𝑇𝐸𝑟𝑟𝑜𝑟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</m:oMath>
                  </m:oMathPara>
                </a14:m>
                <a:endParaRPr lang="es-ES" altLang="es-ES_tradnl" sz="200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0" name="Rectángulo 79">
                <a:extLst>
                  <a:ext uri="{FF2B5EF4-FFF2-40B4-BE49-F238E27FC236}">
                    <a16:creationId xmlns:a16="http://schemas.microsoft.com/office/drawing/2014/main" id="{F3DFC56F-31C9-C64A-B824-FD0D18D994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553" y="4498697"/>
                <a:ext cx="6160232" cy="776495"/>
              </a:xfrm>
              <a:prstGeom prst="rect">
                <a:avLst/>
              </a:prstGeom>
              <a:blipFill>
                <a:blip r:embed="rId5"/>
                <a:stretch>
                  <a:fillRect l="-617" b="-483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ángulo 80">
                <a:extLst>
                  <a:ext uri="{FF2B5EF4-FFF2-40B4-BE49-F238E27FC236}">
                    <a16:creationId xmlns:a16="http://schemas.microsoft.com/office/drawing/2014/main" id="{D23E7A4C-B8FC-8547-AFA9-59834402B7E2}"/>
                  </a:ext>
                </a:extLst>
              </p:cNvPr>
              <p:cNvSpPr/>
              <p:nvPr/>
            </p:nvSpPr>
            <p:spPr>
              <a:xfrm>
                <a:off x="1144003" y="5271818"/>
                <a:ext cx="7544307" cy="1117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𝑇𝐸𝑟𝑟𝑜𝑟</m:t>
                          </m:r>
                        </m:e>
                        <m:sub>
                          <m:sSub>
                            <m:sSubPr>
                              <m:ctrlPr>
                                <a:rPr lang="es-ES" altLang="es-ES_tradnl" sz="18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sub>
                        <m:sup>
                          <m:r>
                            <a:rPr lang="es-ES" altLang="es-ES_tradn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sup>
                      </m:sSubSup>
                      <m:d>
                        <m:dPr>
                          <m:begChr m:val="{"/>
                          <m:endChr m:val=""/>
                          <m:ctrlPr>
                            <a:rPr lang="es-ES" altLang="es-ES_tradnl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altLang="es-ES_tradnl" sz="1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𝑦𝑑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sub>
                                <m:sup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</m:t>
                                  </m:r>
                                </m:sup>
                              </m:sSubSup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sub>
                                <m:sup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</m:t>
                                  </m:r>
                                </m:sup>
                              </m:sSubSup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       </m:t>
                              </m:r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         </m:t>
                              </m:r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si</m:t>
                              </m:r>
                              <m:r>
                                <a:rPr lang="es-ES" altLang="es-ES_tradnl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s-ES" altLang="es-ES_tradnl" sz="18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N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s-ES" altLang="es-ES_tradnl" sz="1800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b</m:t>
                                  </m:r>
                                </m:sub>
                              </m:sSub>
                              <m: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es</m:t>
                              </m:r>
                              <m: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neurona</m:t>
                              </m:r>
                              <m:r>
                                <a:rPr lang="es-ES" altLang="es-ES_tradnl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de</m:t>
                              </m:r>
                              <m:r>
                                <a:rPr lang="es-ES" altLang="es-ES_tradnl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salida</m:t>
                              </m:r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nary>
                                <m:naryPr>
                                  <m:chr m:val="∑"/>
                                  <m:limLoc m:val="subSup"/>
                                  <m:ctrlPr>
                                    <a:rPr lang="es-ES" altLang="es-ES_tradnl" sz="1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5"/>
                                    </m:rP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s-ES" altLang="es-ES_tradnl" sz="1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b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  <m:r>
                                    <a:rPr lang="es-ES" altLang="es-ES_tradn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</m:t>
                                  </m:r>
                                  <m:sSubSup>
                                    <m:sSubSupPr>
                                      <m:ctrlP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𝑇𝐸𝑟𝑟𝑜𝑟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s-ES" altLang="es-ES_tradnl" sz="18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altLang="es-ES_tradnl" sz="18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𝑆</m:t>
                                          </m:r>
                                        </m:e>
                                        <m:sub>
                                          <m:r>
                                            <a:rPr lang="es-ES" altLang="es-ES_tradnl" sz="18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</m:sub>
                                    <m:sup>
                                      <m:r>
                                        <a:rPr lang="es-ES" altLang="es-ES_tradnl" sz="1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𝑣</m:t>
                                      </m:r>
                                    </m:sup>
                                  </m:sSubSup>
                                </m:e>
                              </m:nary>
                              <m:r>
                                <a:rPr lang="es-ES" altLang="es-ES_tradnl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a:rPr lang="es-ES" altLang="es-ES_tradn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en</m:t>
                              </m:r>
                              <m: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otro</m:t>
                              </m:r>
                              <m: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s-ES" altLang="es-ES_tradnl" sz="180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caso</m:t>
                              </m:r>
                              <m:r>
                                <a:rPr lang="es-ES" altLang="es-ES_tradnl" sz="18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                   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ES" altLang="es-ES_tradnl" sz="1800" dirty="0">
                  <a:solidFill>
                    <a:schemeClr val="tx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1" name="Rectángulo 80">
                <a:extLst>
                  <a:ext uri="{FF2B5EF4-FFF2-40B4-BE49-F238E27FC236}">
                    <a16:creationId xmlns:a16="http://schemas.microsoft.com/office/drawing/2014/main" id="{D23E7A4C-B8FC-8547-AFA9-59834402B7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4003" y="5271818"/>
                <a:ext cx="7544307" cy="1117998"/>
              </a:xfrm>
              <a:prstGeom prst="rect">
                <a:avLst/>
              </a:prstGeom>
              <a:blipFill>
                <a:blip r:embed="rId6"/>
                <a:stretch>
                  <a:fillRect l="-2353" t="-208989" b="-29775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3" name="Text Box 83">
            <a:extLst>
              <a:ext uri="{FF2B5EF4-FFF2-40B4-BE49-F238E27FC236}">
                <a16:creationId xmlns:a16="http://schemas.microsoft.com/office/drawing/2014/main" id="{FD5874DF-1C57-B04B-A229-215AE76D5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4363" y="1224297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s</a:t>
            </a:r>
            <a:r>
              <a:rPr lang="es-ES" altLang="es-ES_tradnl" sz="1800" baseline="-25000" dirty="0"/>
              <a:t>1</a:t>
            </a:r>
            <a:endParaRPr lang="es-ES" altLang="es-ES_tradnl" sz="1800" dirty="0"/>
          </a:p>
        </p:txBody>
      </p:sp>
      <p:sp>
        <p:nvSpPr>
          <p:cNvPr id="84" name="Oval 43">
            <a:extLst>
              <a:ext uri="{FF2B5EF4-FFF2-40B4-BE49-F238E27FC236}">
                <a16:creationId xmlns:a16="http://schemas.microsoft.com/office/drawing/2014/main" id="{49A7D5AC-0B0A-3A49-9FE6-128EF5B0D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688" y="1229484"/>
            <a:ext cx="701907" cy="72564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85" name="Line 44">
            <a:extLst>
              <a:ext uri="{FF2B5EF4-FFF2-40B4-BE49-F238E27FC236}">
                <a16:creationId xmlns:a16="http://schemas.microsoft.com/office/drawing/2014/main" id="{2A05BE97-DB85-A54A-B4FB-261FC9443D5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4764" y="1633211"/>
            <a:ext cx="684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6" name="Line 45">
            <a:extLst>
              <a:ext uri="{FF2B5EF4-FFF2-40B4-BE49-F238E27FC236}">
                <a16:creationId xmlns:a16="http://schemas.microsoft.com/office/drawing/2014/main" id="{9205C0D0-BA60-E14B-A400-FBC7970AAD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78558" y="2428217"/>
            <a:ext cx="412986" cy="245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7" name="Oval 46">
            <a:extLst>
              <a:ext uri="{FF2B5EF4-FFF2-40B4-BE49-F238E27FC236}">
                <a16:creationId xmlns:a16="http://schemas.microsoft.com/office/drawing/2014/main" id="{7DB8433C-E83F-3E43-B553-E9E3DCB68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3272" y="1478479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0,3</a:t>
            </a:r>
          </a:p>
        </p:txBody>
      </p:sp>
      <p:sp>
        <p:nvSpPr>
          <p:cNvPr id="88" name="Oval 47">
            <a:extLst>
              <a:ext uri="{FF2B5EF4-FFF2-40B4-BE49-F238E27FC236}">
                <a16:creationId xmlns:a16="http://schemas.microsoft.com/office/drawing/2014/main" id="{B3D297C0-E021-A948-9A27-964FD89656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948" y="2184557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600" dirty="0"/>
              <a:t>-0,1</a:t>
            </a:r>
          </a:p>
        </p:txBody>
      </p:sp>
      <p:sp>
        <p:nvSpPr>
          <p:cNvPr id="89" name="Line 48">
            <a:extLst>
              <a:ext uri="{FF2B5EF4-FFF2-40B4-BE49-F238E27FC236}">
                <a16:creationId xmlns:a16="http://schemas.microsoft.com/office/drawing/2014/main" id="{11FAD81C-37AD-A64C-B5CC-D072E126056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67687" y="1563849"/>
            <a:ext cx="757992" cy="56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0" name="Line 49">
            <a:extLst>
              <a:ext uri="{FF2B5EF4-FFF2-40B4-BE49-F238E27FC236}">
                <a16:creationId xmlns:a16="http://schemas.microsoft.com/office/drawing/2014/main" id="{17A4E1A3-A143-7C4A-885A-8CCDF82EFB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58371" y="1693681"/>
            <a:ext cx="1021420" cy="572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1" name="Line 52">
            <a:extLst>
              <a:ext uri="{FF2B5EF4-FFF2-40B4-BE49-F238E27FC236}">
                <a16:creationId xmlns:a16="http://schemas.microsoft.com/office/drawing/2014/main" id="{97128B1C-40E6-3743-B70C-10E0EF7668C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93595" y="1563849"/>
            <a:ext cx="482668" cy="53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2" name="Oval 60">
            <a:extLst>
              <a:ext uri="{FF2B5EF4-FFF2-40B4-BE49-F238E27FC236}">
                <a16:creationId xmlns:a16="http://schemas.microsoft.com/office/drawing/2014/main" id="{3F1F6BBD-8C28-B24F-8B2E-300B692D4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6392" y="2427913"/>
            <a:ext cx="701908" cy="72564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93" name="Line 61">
            <a:extLst>
              <a:ext uri="{FF2B5EF4-FFF2-40B4-BE49-F238E27FC236}">
                <a16:creationId xmlns:a16="http://schemas.microsoft.com/office/drawing/2014/main" id="{8A1CCA7A-4B18-1E4D-A0E4-B8171533625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22745" y="2673654"/>
            <a:ext cx="725418" cy="53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4" name="Line 62">
            <a:extLst>
              <a:ext uri="{FF2B5EF4-FFF2-40B4-BE49-F238E27FC236}">
                <a16:creationId xmlns:a16="http://schemas.microsoft.com/office/drawing/2014/main" id="{E21B4BDD-F03D-7143-9C4C-18A1617F8A4D}"/>
              </a:ext>
            </a:extLst>
          </p:cNvPr>
          <p:cNvSpPr>
            <a:spLocks noChangeShapeType="1"/>
          </p:cNvSpPr>
          <p:nvPr/>
        </p:nvSpPr>
        <p:spPr bwMode="auto">
          <a:xfrm>
            <a:off x="3627946" y="2688177"/>
            <a:ext cx="581395" cy="168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5" name="Line 63">
            <a:extLst>
              <a:ext uri="{FF2B5EF4-FFF2-40B4-BE49-F238E27FC236}">
                <a16:creationId xmlns:a16="http://schemas.microsoft.com/office/drawing/2014/main" id="{F4964163-D15C-5941-9655-185893A785B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78300" y="2575032"/>
            <a:ext cx="296912" cy="1656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6" name="Line 70">
            <a:extLst>
              <a:ext uri="{FF2B5EF4-FFF2-40B4-BE49-F238E27FC236}">
                <a16:creationId xmlns:a16="http://schemas.microsoft.com/office/drawing/2014/main" id="{8CE0AAB0-8069-024D-A4AE-47A36EF56AF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93533" y="1582177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7" name="Text Box 72">
            <a:extLst>
              <a:ext uri="{FF2B5EF4-FFF2-40B4-BE49-F238E27FC236}">
                <a16:creationId xmlns:a16="http://schemas.microsoft.com/office/drawing/2014/main" id="{79E510B3-206C-D94E-90CF-5AA484C59D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6097" y="1182007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s</a:t>
            </a:r>
            <a:r>
              <a:rPr lang="es-ES" altLang="es-ES_tradnl" sz="1800" i="1" baseline="-25000" dirty="0"/>
              <a:t>3</a:t>
            </a:r>
            <a:endParaRPr lang="es-ES" altLang="es-ES_tradnl" sz="1800" i="1" dirty="0"/>
          </a:p>
        </p:txBody>
      </p:sp>
      <p:sp>
        <p:nvSpPr>
          <p:cNvPr id="98" name="Oval 73">
            <a:extLst>
              <a:ext uri="{FF2B5EF4-FFF2-40B4-BE49-F238E27FC236}">
                <a16:creationId xmlns:a16="http://schemas.microsoft.com/office/drawing/2014/main" id="{180A1FE2-4E78-2B4C-9739-69EB41B8E8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6066" y="1414452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0,5</a:t>
            </a:r>
          </a:p>
        </p:txBody>
      </p:sp>
      <p:sp>
        <p:nvSpPr>
          <p:cNvPr id="99" name="Oval 74">
            <a:extLst>
              <a:ext uri="{FF2B5EF4-FFF2-40B4-BE49-F238E27FC236}">
                <a16:creationId xmlns:a16="http://schemas.microsoft.com/office/drawing/2014/main" id="{2C2B67F0-2C55-B240-8FAB-00BCDB4A4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909" y="2313093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0,5</a:t>
            </a:r>
          </a:p>
        </p:txBody>
      </p:sp>
      <p:sp>
        <p:nvSpPr>
          <p:cNvPr id="100" name="Line 75">
            <a:extLst>
              <a:ext uri="{FF2B5EF4-FFF2-40B4-BE49-F238E27FC236}">
                <a16:creationId xmlns:a16="http://schemas.microsoft.com/office/drawing/2014/main" id="{20BCF2C9-CF0C-3347-955F-1C8EF29239F9}"/>
              </a:ext>
            </a:extLst>
          </p:cNvPr>
          <p:cNvSpPr>
            <a:spLocks noChangeShapeType="1"/>
          </p:cNvSpPr>
          <p:nvPr/>
        </p:nvSpPr>
        <p:spPr bwMode="auto">
          <a:xfrm>
            <a:off x="5705974" y="1551339"/>
            <a:ext cx="759692" cy="1251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01" name="Line 76">
            <a:extLst>
              <a:ext uri="{FF2B5EF4-FFF2-40B4-BE49-F238E27FC236}">
                <a16:creationId xmlns:a16="http://schemas.microsoft.com/office/drawing/2014/main" id="{7CE9CBF0-BD88-E84D-ADB1-6B504060D08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7184" y="1700735"/>
            <a:ext cx="1013871" cy="67563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02" name="Rectangle 77">
            <a:extLst>
              <a:ext uri="{FF2B5EF4-FFF2-40B4-BE49-F238E27FC236}">
                <a16:creationId xmlns:a16="http://schemas.microsoft.com/office/drawing/2014/main" id="{AC68CE80-973D-E14B-90A5-882C127F80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1407338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103" name="Rectangle 78">
            <a:extLst>
              <a:ext uri="{FF2B5EF4-FFF2-40B4-BE49-F238E27FC236}">
                <a16:creationId xmlns:a16="http://schemas.microsoft.com/office/drawing/2014/main" id="{09ABF297-4D9A-2343-8EB7-4F7C57F1A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250" y="2431774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sz="1800" i="1"/>
          </a:p>
        </p:txBody>
      </p:sp>
      <p:sp>
        <p:nvSpPr>
          <p:cNvPr id="104" name="Oval 79">
            <a:extLst>
              <a:ext uri="{FF2B5EF4-FFF2-40B4-BE49-F238E27FC236}">
                <a16:creationId xmlns:a16="http://schemas.microsoft.com/office/drawing/2014/main" id="{DBE360B4-610C-814F-8A7E-19779F431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541" y="2517144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105" name="Line 80">
            <a:extLst>
              <a:ext uri="{FF2B5EF4-FFF2-40B4-BE49-F238E27FC236}">
                <a16:creationId xmlns:a16="http://schemas.microsoft.com/office/drawing/2014/main" id="{4AABB015-586B-7545-B45D-9DD11D27B895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9665" y="1654553"/>
            <a:ext cx="547250" cy="24721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06" name="Oval 81">
            <a:extLst>
              <a:ext uri="{FF2B5EF4-FFF2-40B4-BE49-F238E27FC236}">
                <a16:creationId xmlns:a16="http://schemas.microsoft.com/office/drawing/2014/main" id="{5B552B45-8931-3343-8F62-9C5789400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822" y="1798615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107" name="Line 82">
            <a:extLst>
              <a:ext uri="{FF2B5EF4-FFF2-40B4-BE49-F238E27FC236}">
                <a16:creationId xmlns:a16="http://schemas.microsoft.com/office/drawing/2014/main" id="{32F12B64-211E-1246-ACA0-EF1F5BA0BCA6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8776" y="2042571"/>
            <a:ext cx="997081" cy="4571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08" name="Text Box 84">
            <a:extLst>
              <a:ext uri="{FF2B5EF4-FFF2-40B4-BE49-F238E27FC236}">
                <a16:creationId xmlns:a16="http://schemas.microsoft.com/office/drawing/2014/main" id="{A4BDC240-6639-5940-BDC3-5B8A02AB7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388" y="2746734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s</a:t>
            </a:r>
            <a:r>
              <a:rPr lang="es-ES" altLang="es-ES_tradnl" sz="1800" baseline="-25000" dirty="0"/>
              <a:t>2</a:t>
            </a:r>
            <a:endParaRPr lang="es-ES" altLang="es-ES_tradnl" sz="1800" dirty="0"/>
          </a:p>
        </p:txBody>
      </p:sp>
      <p:sp>
        <p:nvSpPr>
          <p:cNvPr id="109" name="Text Box 83">
            <a:extLst>
              <a:ext uri="{FF2B5EF4-FFF2-40B4-BE49-F238E27FC236}">
                <a16:creationId xmlns:a16="http://schemas.microsoft.com/office/drawing/2014/main" id="{99E28BF5-6F98-E64C-BB37-468B6BA2C4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6976" y="1211235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1,3</a:t>
            </a:r>
            <a:endParaRPr lang="es-ES" altLang="es-ES_tradnl" sz="1800" dirty="0"/>
          </a:p>
        </p:txBody>
      </p:sp>
      <p:sp>
        <p:nvSpPr>
          <p:cNvPr id="110" name="Text Box 83">
            <a:extLst>
              <a:ext uri="{FF2B5EF4-FFF2-40B4-BE49-F238E27FC236}">
                <a16:creationId xmlns:a16="http://schemas.microsoft.com/office/drawing/2014/main" id="{A560DB4F-2EC9-D849-A561-F7FFF403A3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2524" y="1812172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1,4</a:t>
            </a:r>
            <a:endParaRPr lang="es-ES" altLang="es-ES_tradnl" sz="1800" dirty="0"/>
          </a:p>
        </p:txBody>
      </p:sp>
      <p:sp>
        <p:nvSpPr>
          <p:cNvPr id="111" name="Text Box 83">
            <a:extLst>
              <a:ext uri="{FF2B5EF4-FFF2-40B4-BE49-F238E27FC236}">
                <a16:creationId xmlns:a16="http://schemas.microsoft.com/office/drawing/2014/main" id="{5F9D6EB8-A2E7-7E4B-84F9-F4608E764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3272" y="274673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2,2</a:t>
            </a:r>
            <a:endParaRPr lang="es-ES" altLang="es-ES_tradnl" sz="1800" dirty="0"/>
          </a:p>
        </p:txBody>
      </p:sp>
      <p:sp>
        <p:nvSpPr>
          <p:cNvPr id="112" name="Text Box 83">
            <a:extLst>
              <a:ext uri="{FF2B5EF4-FFF2-40B4-BE49-F238E27FC236}">
                <a16:creationId xmlns:a16="http://schemas.microsoft.com/office/drawing/2014/main" id="{5E17EC80-D0D4-D746-B2C3-407B8CF7AD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7456" y="2113712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2,1</a:t>
            </a:r>
            <a:endParaRPr lang="es-ES" altLang="es-ES_tradnl" sz="1800" dirty="0"/>
          </a:p>
        </p:txBody>
      </p:sp>
      <p:sp>
        <p:nvSpPr>
          <p:cNvPr id="113" name="Text Box 83">
            <a:extLst>
              <a:ext uri="{FF2B5EF4-FFF2-40B4-BE49-F238E27FC236}">
                <a16:creationId xmlns:a16="http://schemas.microsoft.com/office/drawing/2014/main" id="{F5EE9BDF-7552-B24C-B783-BF2A2ABB0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7270" y="1794280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1,2</a:t>
            </a:r>
            <a:endParaRPr lang="es-ES" altLang="es-ES_tradnl" sz="1800" dirty="0"/>
          </a:p>
        </p:txBody>
      </p:sp>
      <p:sp>
        <p:nvSpPr>
          <p:cNvPr id="114" name="Text Box 83">
            <a:extLst>
              <a:ext uri="{FF2B5EF4-FFF2-40B4-BE49-F238E27FC236}">
                <a16:creationId xmlns:a16="http://schemas.microsoft.com/office/drawing/2014/main" id="{7E5F3E0F-B8AB-474A-BFCC-D09D192649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933" y="112354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1,1</a:t>
            </a:r>
            <a:endParaRPr lang="es-ES" altLang="es-ES_tradnl" sz="1800" dirty="0"/>
          </a:p>
        </p:txBody>
      </p:sp>
      <p:sp>
        <p:nvSpPr>
          <p:cNvPr id="115" name="Text Box 83">
            <a:extLst>
              <a:ext uri="{FF2B5EF4-FFF2-40B4-BE49-F238E27FC236}">
                <a16:creationId xmlns:a16="http://schemas.microsoft.com/office/drawing/2014/main" id="{369C5E1A-DF65-824A-AC9F-8BA26F9F4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7219" y="3081076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0,2</a:t>
            </a:r>
            <a:endParaRPr lang="es-ES" altLang="es-ES_tradnl" sz="1800" dirty="0"/>
          </a:p>
        </p:txBody>
      </p:sp>
      <p:sp>
        <p:nvSpPr>
          <p:cNvPr id="116" name="Text Box 83">
            <a:extLst>
              <a:ext uri="{FF2B5EF4-FFF2-40B4-BE49-F238E27FC236}">
                <a16:creationId xmlns:a16="http://schemas.microsoft.com/office/drawing/2014/main" id="{084D013D-B81F-514B-9B76-725DA4E1C7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0512" y="89657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0,3</a:t>
            </a:r>
            <a:endParaRPr lang="es-ES" altLang="es-ES_tradnl" sz="1800" dirty="0"/>
          </a:p>
        </p:txBody>
      </p:sp>
      <p:sp>
        <p:nvSpPr>
          <p:cNvPr id="117" name="Text Box 83">
            <a:extLst>
              <a:ext uri="{FF2B5EF4-FFF2-40B4-BE49-F238E27FC236}">
                <a16:creationId xmlns:a16="http://schemas.microsoft.com/office/drawing/2014/main" id="{A418CCAD-2430-0041-AC74-ED9FBA3A8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408" y="916805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0,1</a:t>
            </a:r>
            <a:endParaRPr lang="es-ES" altLang="es-ES_tradnl" sz="1800" dirty="0"/>
          </a:p>
        </p:txBody>
      </p:sp>
      <p:sp>
        <p:nvSpPr>
          <p:cNvPr id="118" name="CuadroTexto 117">
            <a:extLst>
              <a:ext uri="{FF2B5EF4-FFF2-40B4-BE49-F238E27FC236}">
                <a16:creationId xmlns:a16="http://schemas.microsoft.com/office/drawing/2014/main" id="{4595BD4D-F978-8F47-944D-420EA0D76817}"/>
              </a:ext>
            </a:extLst>
          </p:cNvPr>
          <p:cNvSpPr txBox="1"/>
          <p:nvPr/>
        </p:nvSpPr>
        <p:spPr>
          <a:xfrm>
            <a:off x="4319843" y="1397951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0,5</a:t>
            </a:r>
          </a:p>
        </p:txBody>
      </p:sp>
      <p:sp>
        <p:nvSpPr>
          <p:cNvPr id="119" name="CuadroTexto 118">
            <a:extLst>
              <a:ext uri="{FF2B5EF4-FFF2-40B4-BE49-F238E27FC236}">
                <a16:creationId xmlns:a16="http://schemas.microsoft.com/office/drawing/2014/main" id="{9334C41F-9E47-4742-AB3C-CE423B6399A6}"/>
              </a:ext>
            </a:extLst>
          </p:cNvPr>
          <p:cNvSpPr txBox="1"/>
          <p:nvPr/>
        </p:nvSpPr>
        <p:spPr>
          <a:xfrm>
            <a:off x="4307218" y="2603244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0,6</a:t>
            </a:r>
          </a:p>
        </p:txBody>
      </p:sp>
      <p:grpSp>
        <p:nvGrpSpPr>
          <p:cNvPr id="120" name="Grupo 119">
            <a:extLst>
              <a:ext uri="{FF2B5EF4-FFF2-40B4-BE49-F238E27FC236}">
                <a16:creationId xmlns:a16="http://schemas.microsoft.com/office/drawing/2014/main" id="{949F3877-C077-7242-AAC5-1FD66A1615E1}"/>
              </a:ext>
            </a:extLst>
          </p:cNvPr>
          <p:cNvGrpSpPr/>
          <p:nvPr/>
        </p:nvGrpSpPr>
        <p:grpSpPr>
          <a:xfrm>
            <a:off x="6481428" y="1208652"/>
            <a:ext cx="701908" cy="725642"/>
            <a:chOff x="6440172" y="1700795"/>
            <a:chExt cx="701908" cy="725642"/>
          </a:xfrm>
        </p:grpSpPr>
        <p:sp>
          <p:nvSpPr>
            <p:cNvPr id="121" name="Oval 69">
              <a:extLst>
                <a:ext uri="{FF2B5EF4-FFF2-40B4-BE49-F238E27FC236}">
                  <a16:creationId xmlns:a16="http://schemas.microsoft.com/office/drawing/2014/main" id="{9BC51267-95D8-8C4D-B945-871FBC780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172" y="1700795"/>
              <a:ext cx="701908" cy="72564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22" name="CuadroTexto 121">
              <a:extLst>
                <a:ext uri="{FF2B5EF4-FFF2-40B4-BE49-F238E27FC236}">
                  <a16:creationId xmlns:a16="http://schemas.microsoft.com/office/drawing/2014/main" id="{B08B824A-85D4-5D43-BBA1-C06493470BF4}"/>
                </a:ext>
              </a:extLst>
            </p:cNvPr>
            <p:cNvSpPr txBox="1"/>
            <p:nvPr/>
          </p:nvSpPr>
          <p:spPr>
            <a:xfrm>
              <a:off x="6582933" y="1918608"/>
              <a:ext cx="473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0,8</a:t>
              </a:r>
            </a:p>
          </p:txBody>
        </p:sp>
      </p:grpSp>
      <p:grpSp>
        <p:nvGrpSpPr>
          <p:cNvPr id="123" name="Grupo 122">
            <a:extLst>
              <a:ext uri="{FF2B5EF4-FFF2-40B4-BE49-F238E27FC236}">
                <a16:creationId xmlns:a16="http://schemas.microsoft.com/office/drawing/2014/main" id="{8A403D2C-C95F-6645-AA3B-127160A0494C}"/>
              </a:ext>
            </a:extLst>
          </p:cNvPr>
          <p:cNvGrpSpPr/>
          <p:nvPr/>
        </p:nvGrpSpPr>
        <p:grpSpPr>
          <a:xfrm>
            <a:off x="6481428" y="2390424"/>
            <a:ext cx="701908" cy="725642"/>
            <a:chOff x="6440172" y="1700795"/>
            <a:chExt cx="701908" cy="725642"/>
          </a:xfrm>
        </p:grpSpPr>
        <p:sp>
          <p:nvSpPr>
            <p:cNvPr id="124" name="Oval 69">
              <a:extLst>
                <a:ext uri="{FF2B5EF4-FFF2-40B4-BE49-F238E27FC236}">
                  <a16:creationId xmlns:a16="http://schemas.microsoft.com/office/drawing/2014/main" id="{95B0FDC2-382C-554A-9C23-9D610BA62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172" y="1700795"/>
              <a:ext cx="701908" cy="72564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25" name="CuadroTexto 124">
              <a:extLst>
                <a:ext uri="{FF2B5EF4-FFF2-40B4-BE49-F238E27FC236}">
                  <a16:creationId xmlns:a16="http://schemas.microsoft.com/office/drawing/2014/main" id="{954F9C9D-7FB4-A14B-9921-36ABB47411F6}"/>
                </a:ext>
              </a:extLst>
            </p:cNvPr>
            <p:cNvSpPr txBox="1"/>
            <p:nvPr/>
          </p:nvSpPr>
          <p:spPr>
            <a:xfrm>
              <a:off x="6500987" y="1896129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-0,6</a:t>
              </a:r>
            </a:p>
          </p:txBody>
        </p:sp>
      </p:grpSp>
      <p:sp>
        <p:nvSpPr>
          <p:cNvPr id="126" name="Line 70">
            <a:extLst>
              <a:ext uri="{FF2B5EF4-FFF2-40B4-BE49-F238E27FC236}">
                <a16:creationId xmlns:a16="http://schemas.microsoft.com/office/drawing/2014/main" id="{A8927419-70CB-3549-8256-733B34E2093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93533" y="2740732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7" name="Text Box 72">
            <a:extLst>
              <a:ext uri="{FF2B5EF4-FFF2-40B4-BE49-F238E27FC236}">
                <a16:creationId xmlns:a16="http://schemas.microsoft.com/office/drawing/2014/main" id="{F6E8191C-A83D-A14C-AEB1-4B7C61D02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6097" y="2340562"/>
            <a:ext cx="6152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s</a:t>
            </a:r>
            <a:r>
              <a:rPr lang="es-ES" altLang="es-ES_tradnl" sz="1800" i="1" baseline="-25000" dirty="0"/>
              <a:t>4</a:t>
            </a:r>
            <a:endParaRPr lang="es-ES" altLang="es-ES_tradnl" sz="1800" i="1" dirty="0"/>
          </a:p>
        </p:txBody>
      </p:sp>
      <p:sp>
        <p:nvSpPr>
          <p:cNvPr id="128" name="Oval 73">
            <a:extLst>
              <a:ext uri="{FF2B5EF4-FFF2-40B4-BE49-F238E27FC236}">
                <a16:creationId xmlns:a16="http://schemas.microsoft.com/office/drawing/2014/main" id="{E88DA756-12B7-F940-85CE-5C086220B1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7597" y="1825450"/>
            <a:ext cx="339907" cy="30278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</a:t>
            </a:r>
          </a:p>
        </p:txBody>
      </p:sp>
      <p:sp>
        <p:nvSpPr>
          <p:cNvPr id="129" name="Line 63">
            <a:extLst>
              <a:ext uri="{FF2B5EF4-FFF2-40B4-BE49-F238E27FC236}">
                <a16:creationId xmlns:a16="http://schemas.microsoft.com/office/drawing/2014/main" id="{9912F181-2B2B-F549-BF69-10B7D4F23106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8300" y="1598817"/>
            <a:ext cx="445186" cy="3094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30" name="Line 76">
            <a:extLst>
              <a:ext uri="{FF2B5EF4-FFF2-40B4-BE49-F238E27FC236}">
                <a16:creationId xmlns:a16="http://schemas.microsoft.com/office/drawing/2014/main" id="{604ABD3E-AFA1-C944-82A7-6C9DE1192001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0208" y="2098246"/>
            <a:ext cx="901220" cy="52082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31" name="Line 61">
            <a:extLst>
              <a:ext uri="{FF2B5EF4-FFF2-40B4-BE49-F238E27FC236}">
                <a16:creationId xmlns:a16="http://schemas.microsoft.com/office/drawing/2014/main" id="{A0E033DE-3FC7-E34A-976B-2E25AEA60728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0958" y="2759763"/>
            <a:ext cx="756878" cy="243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32" name="Line 62">
            <a:extLst>
              <a:ext uri="{FF2B5EF4-FFF2-40B4-BE49-F238E27FC236}">
                <a16:creationId xmlns:a16="http://schemas.microsoft.com/office/drawing/2014/main" id="{1A59A28A-310A-DF49-AB87-DAEC121C2FC2}"/>
              </a:ext>
            </a:extLst>
          </p:cNvPr>
          <p:cNvSpPr>
            <a:spLocks noChangeShapeType="1"/>
          </p:cNvSpPr>
          <p:nvPr/>
        </p:nvSpPr>
        <p:spPr bwMode="auto">
          <a:xfrm>
            <a:off x="5992499" y="2792255"/>
            <a:ext cx="48893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33" name="Oval 79">
            <a:extLst>
              <a:ext uri="{FF2B5EF4-FFF2-40B4-BE49-F238E27FC236}">
                <a16:creationId xmlns:a16="http://schemas.microsoft.com/office/drawing/2014/main" id="{99C29A24-3FE0-854C-B1B8-5FC64610A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0214" y="2629544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600" dirty="0"/>
              <a:t>-0,5</a:t>
            </a:r>
          </a:p>
        </p:txBody>
      </p:sp>
      <p:sp>
        <p:nvSpPr>
          <p:cNvPr id="134" name="Text Box 83">
            <a:extLst>
              <a:ext uri="{FF2B5EF4-FFF2-40B4-BE49-F238E27FC236}">
                <a16:creationId xmlns:a16="http://schemas.microsoft.com/office/drawing/2014/main" id="{53995948-F79F-FC49-A329-9E86F2E5D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994" y="2218339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2,3</a:t>
            </a:r>
            <a:endParaRPr lang="es-ES" altLang="es-ES_tradnl" sz="1800" dirty="0"/>
          </a:p>
        </p:txBody>
      </p:sp>
      <p:sp>
        <p:nvSpPr>
          <p:cNvPr id="135" name="Text Box 83">
            <a:extLst>
              <a:ext uri="{FF2B5EF4-FFF2-40B4-BE49-F238E27FC236}">
                <a16:creationId xmlns:a16="http://schemas.microsoft.com/office/drawing/2014/main" id="{1C45E9B9-4B61-2B4A-95A5-EFB80141CC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7572" y="2855287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2,4</a:t>
            </a:r>
            <a:endParaRPr lang="es-ES" altLang="es-ES_tradnl" sz="1800" dirty="0"/>
          </a:p>
        </p:txBody>
      </p:sp>
      <p:sp>
        <p:nvSpPr>
          <p:cNvPr id="136" name="Text Box 83">
            <a:extLst>
              <a:ext uri="{FF2B5EF4-FFF2-40B4-BE49-F238E27FC236}">
                <a16:creationId xmlns:a16="http://schemas.microsoft.com/office/drawing/2014/main" id="{42D63437-EC59-7446-ABA7-87C9E581C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0512" y="3029121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0,4</a:t>
            </a:r>
            <a:endParaRPr lang="es-ES" altLang="es-ES_tradnl" sz="1800" dirty="0"/>
          </a:p>
        </p:txBody>
      </p:sp>
      <p:sp>
        <p:nvSpPr>
          <p:cNvPr id="137" name="Text Box 72">
            <a:extLst>
              <a:ext uri="{FF2B5EF4-FFF2-40B4-BE49-F238E27FC236}">
                <a16:creationId xmlns:a16="http://schemas.microsoft.com/office/drawing/2014/main" id="{5231DB33-B175-D64A-80AB-F0B1AA625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8962" y="1359956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y</a:t>
            </a:r>
            <a:r>
              <a:rPr lang="es-ES" altLang="es-ES_tradnl" sz="1800" i="1" baseline="-25000" dirty="0"/>
              <a:t>1</a:t>
            </a:r>
            <a:endParaRPr lang="es-ES" altLang="es-ES_tradnl" sz="1800" i="1" dirty="0"/>
          </a:p>
        </p:txBody>
      </p:sp>
      <p:sp>
        <p:nvSpPr>
          <p:cNvPr id="138" name="Text Box 72">
            <a:extLst>
              <a:ext uri="{FF2B5EF4-FFF2-40B4-BE49-F238E27FC236}">
                <a16:creationId xmlns:a16="http://schemas.microsoft.com/office/drawing/2014/main" id="{0009FC2A-2972-8340-8E02-C16661132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5884" y="2540757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y</a:t>
            </a:r>
            <a:r>
              <a:rPr lang="es-ES" altLang="es-ES_tradnl" sz="1800" i="1" baseline="-25000" dirty="0"/>
              <a:t>2</a:t>
            </a:r>
            <a:endParaRPr lang="es-ES" altLang="es-ES_tradnl" sz="1800" i="1" dirty="0"/>
          </a:p>
        </p:txBody>
      </p:sp>
    </p:spTree>
    <p:extLst>
      <p:ext uri="{BB962C8B-B14F-4D97-AF65-F5344CB8AC3E}">
        <p14:creationId xmlns:p14="http://schemas.microsoft.com/office/powerpoint/2010/main" val="3696178908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25"/>
          <p:cNvSpPr>
            <a:spLocks noChangeArrowheads="1"/>
          </p:cNvSpPr>
          <p:nvPr/>
        </p:nvSpPr>
        <p:spPr bwMode="auto">
          <a:xfrm>
            <a:off x="538163" y="5619750"/>
            <a:ext cx="7961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1800"/>
          </a:p>
        </p:txBody>
      </p:sp>
      <p:sp>
        <p:nvSpPr>
          <p:cNvPr id="74756" name="Text Box 146"/>
          <p:cNvSpPr txBox="1">
            <a:spLocks noChangeArrowheads="1"/>
          </p:cNvSpPr>
          <p:nvPr/>
        </p:nvSpPr>
        <p:spPr bwMode="auto">
          <a:xfrm>
            <a:off x="1508125" y="3459785"/>
            <a:ext cx="699135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Ejemplo de entrenamiento</a:t>
            </a:r>
            <a:r>
              <a:rPr lang="es-ES" altLang="es-ES_tradnl" sz="1800" i="1" dirty="0"/>
              <a:t>: x</a:t>
            </a:r>
            <a:r>
              <a:rPr lang="es-ES" altLang="es-ES_tradnl" sz="1800" i="1" baseline="-25000" dirty="0"/>
              <a:t>1</a:t>
            </a:r>
            <a:r>
              <a:rPr lang="es-ES" altLang="es-ES_tradnl" sz="1800" i="1" dirty="0"/>
              <a:t> =1, x</a:t>
            </a:r>
            <a:r>
              <a:rPr lang="es-ES" altLang="es-ES_tradnl" sz="1800" i="1" baseline="-25000" dirty="0"/>
              <a:t>2</a:t>
            </a:r>
            <a:r>
              <a:rPr lang="es-ES" altLang="es-ES_tradnl" sz="1800" i="1" dirty="0"/>
              <a:t> =0; salida esperada: y</a:t>
            </a:r>
            <a:r>
              <a:rPr lang="es-ES" altLang="es-ES_tradnl" sz="1800" i="1" baseline="-25000" dirty="0"/>
              <a:t>1</a:t>
            </a:r>
            <a:r>
              <a:rPr lang="es-ES" altLang="es-ES_tradnl" sz="1800" i="1" dirty="0"/>
              <a:t>=2, y</a:t>
            </a:r>
            <a:r>
              <a:rPr lang="es-ES" altLang="es-ES_tradnl" sz="1800" i="1" baseline="-25000" dirty="0"/>
              <a:t>2</a:t>
            </a:r>
            <a:r>
              <a:rPr lang="es-ES" altLang="es-ES_tradnl" sz="1800" i="1" dirty="0"/>
              <a:t>=-1</a:t>
            </a:r>
          </a:p>
          <a:p>
            <a:pPr>
              <a:spcBef>
                <a:spcPct val="20000"/>
              </a:spcBef>
            </a:pPr>
            <a:r>
              <a:rPr lang="es-ES" altLang="es-ES_tradnl" sz="1800" dirty="0"/>
              <a:t>Ratio de aprendizaje: α=0,3</a:t>
            </a:r>
            <a:endParaRPr lang="es-ES" altLang="es-ES_tradnl" sz="1800" i="1" dirty="0"/>
          </a:p>
        </p:txBody>
      </p:sp>
      <p:sp>
        <p:nvSpPr>
          <p:cNvPr id="74769" name="Text Box 83"/>
          <p:cNvSpPr txBox="1">
            <a:spLocks noChangeArrowheads="1"/>
          </p:cNvSpPr>
          <p:nvPr/>
        </p:nvSpPr>
        <p:spPr bwMode="auto">
          <a:xfrm>
            <a:off x="4884363" y="1224297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s</a:t>
            </a:r>
            <a:r>
              <a:rPr lang="es-ES" altLang="es-ES_tradnl" sz="1800" baseline="-25000" dirty="0"/>
              <a:t>1</a:t>
            </a:r>
            <a:endParaRPr lang="es-ES" altLang="es-ES_tradnl" sz="1800" dirty="0"/>
          </a:p>
        </p:txBody>
      </p:sp>
      <p:sp>
        <p:nvSpPr>
          <p:cNvPr id="74777" name="Oval 43"/>
          <p:cNvSpPr>
            <a:spLocks noChangeArrowheads="1"/>
          </p:cNvSpPr>
          <p:nvPr/>
        </p:nvSpPr>
        <p:spPr bwMode="auto">
          <a:xfrm>
            <a:off x="4191688" y="1229484"/>
            <a:ext cx="701907" cy="72564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74778" name="Line 44"/>
          <p:cNvSpPr>
            <a:spLocks noChangeShapeType="1"/>
          </p:cNvSpPr>
          <p:nvPr/>
        </p:nvSpPr>
        <p:spPr bwMode="auto">
          <a:xfrm>
            <a:off x="2454764" y="1633211"/>
            <a:ext cx="684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779" name="Line 45"/>
          <p:cNvSpPr>
            <a:spLocks noChangeShapeType="1"/>
          </p:cNvSpPr>
          <p:nvPr/>
        </p:nvSpPr>
        <p:spPr bwMode="auto">
          <a:xfrm flipV="1">
            <a:off x="2478558" y="2428217"/>
            <a:ext cx="412986" cy="245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780" name="Oval 46"/>
          <p:cNvSpPr>
            <a:spLocks noChangeArrowheads="1"/>
          </p:cNvSpPr>
          <p:nvPr/>
        </p:nvSpPr>
        <p:spPr bwMode="auto">
          <a:xfrm>
            <a:off x="3153272" y="1478479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0,3</a:t>
            </a:r>
          </a:p>
        </p:txBody>
      </p:sp>
      <p:sp>
        <p:nvSpPr>
          <p:cNvPr id="74781" name="Oval 47"/>
          <p:cNvSpPr>
            <a:spLocks noChangeArrowheads="1"/>
          </p:cNvSpPr>
          <p:nvPr/>
        </p:nvSpPr>
        <p:spPr bwMode="auto">
          <a:xfrm>
            <a:off x="2877948" y="2184557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600" dirty="0"/>
              <a:t>-0,1</a:t>
            </a:r>
          </a:p>
        </p:txBody>
      </p:sp>
      <p:sp>
        <p:nvSpPr>
          <p:cNvPr id="74782" name="Line 48"/>
          <p:cNvSpPr>
            <a:spLocks noChangeShapeType="1"/>
          </p:cNvSpPr>
          <p:nvPr/>
        </p:nvSpPr>
        <p:spPr bwMode="auto">
          <a:xfrm flipV="1">
            <a:off x="3467687" y="1563849"/>
            <a:ext cx="757992" cy="56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783" name="Line 49"/>
          <p:cNvSpPr>
            <a:spLocks noChangeShapeType="1"/>
          </p:cNvSpPr>
          <p:nvPr/>
        </p:nvSpPr>
        <p:spPr bwMode="auto">
          <a:xfrm flipV="1">
            <a:off x="3158371" y="1693681"/>
            <a:ext cx="1021420" cy="572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784" name="Line 52"/>
          <p:cNvSpPr>
            <a:spLocks noChangeShapeType="1"/>
          </p:cNvSpPr>
          <p:nvPr/>
        </p:nvSpPr>
        <p:spPr bwMode="auto">
          <a:xfrm flipV="1">
            <a:off x="4893595" y="1563849"/>
            <a:ext cx="482668" cy="53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785" name="Oval 60"/>
          <p:cNvSpPr>
            <a:spLocks noChangeArrowheads="1"/>
          </p:cNvSpPr>
          <p:nvPr/>
        </p:nvSpPr>
        <p:spPr bwMode="auto">
          <a:xfrm>
            <a:off x="4176392" y="2427913"/>
            <a:ext cx="701908" cy="72564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74786" name="Line 61"/>
          <p:cNvSpPr>
            <a:spLocks noChangeShapeType="1"/>
          </p:cNvSpPr>
          <p:nvPr/>
        </p:nvSpPr>
        <p:spPr bwMode="auto">
          <a:xfrm flipV="1">
            <a:off x="2522745" y="2673654"/>
            <a:ext cx="725418" cy="53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787" name="Line 62"/>
          <p:cNvSpPr>
            <a:spLocks noChangeShapeType="1"/>
          </p:cNvSpPr>
          <p:nvPr/>
        </p:nvSpPr>
        <p:spPr bwMode="auto">
          <a:xfrm>
            <a:off x="3627946" y="2688177"/>
            <a:ext cx="581395" cy="168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788" name="Line 63"/>
          <p:cNvSpPr>
            <a:spLocks noChangeShapeType="1"/>
          </p:cNvSpPr>
          <p:nvPr/>
        </p:nvSpPr>
        <p:spPr bwMode="auto">
          <a:xfrm flipV="1">
            <a:off x="4878300" y="2575032"/>
            <a:ext cx="296912" cy="1656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790" name="Line 70"/>
          <p:cNvSpPr>
            <a:spLocks noChangeShapeType="1"/>
          </p:cNvSpPr>
          <p:nvPr/>
        </p:nvSpPr>
        <p:spPr bwMode="auto">
          <a:xfrm flipV="1">
            <a:off x="7193533" y="1582177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791" name="Text Box 72"/>
          <p:cNvSpPr txBox="1">
            <a:spLocks noChangeArrowheads="1"/>
          </p:cNvSpPr>
          <p:nvPr/>
        </p:nvSpPr>
        <p:spPr bwMode="auto">
          <a:xfrm>
            <a:off x="7326097" y="1182007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s</a:t>
            </a:r>
            <a:r>
              <a:rPr lang="es-ES" altLang="es-ES_tradnl" sz="1800" i="1" baseline="-25000" dirty="0"/>
              <a:t>3</a:t>
            </a:r>
            <a:endParaRPr lang="es-ES" altLang="es-ES_tradnl" sz="1800" i="1" dirty="0"/>
          </a:p>
        </p:txBody>
      </p:sp>
      <p:sp>
        <p:nvSpPr>
          <p:cNvPr id="74792" name="Oval 73"/>
          <p:cNvSpPr>
            <a:spLocks noChangeArrowheads="1"/>
          </p:cNvSpPr>
          <p:nvPr/>
        </p:nvSpPr>
        <p:spPr bwMode="auto">
          <a:xfrm>
            <a:off x="5366066" y="1414452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0,5</a:t>
            </a:r>
          </a:p>
        </p:txBody>
      </p:sp>
      <p:sp>
        <p:nvSpPr>
          <p:cNvPr id="74793" name="Oval 74"/>
          <p:cNvSpPr>
            <a:spLocks noChangeArrowheads="1"/>
          </p:cNvSpPr>
          <p:nvPr/>
        </p:nvSpPr>
        <p:spPr bwMode="auto">
          <a:xfrm>
            <a:off x="5118909" y="2313093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0,5</a:t>
            </a:r>
          </a:p>
        </p:txBody>
      </p:sp>
      <p:sp>
        <p:nvSpPr>
          <p:cNvPr id="74794" name="Line 75"/>
          <p:cNvSpPr>
            <a:spLocks noChangeShapeType="1"/>
          </p:cNvSpPr>
          <p:nvPr/>
        </p:nvSpPr>
        <p:spPr bwMode="auto">
          <a:xfrm>
            <a:off x="5705974" y="1551339"/>
            <a:ext cx="759692" cy="1251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795" name="Line 76"/>
          <p:cNvSpPr>
            <a:spLocks noChangeShapeType="1"/>
          </p:cNvSpPr>
          <p:nvPr/>
        </p:nvSpPr>
        <p:spPr bwMode="auto">
          <a:xfrm flipV="1">
            <a:off x="5447184" y="1700735"/>
            <a:ext cx="1013871" cy="67563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796" name="Rectangle 77"/>
          <p:cNvSpPr>
            <a:spLocks noChangeArrowheads="1"/>
          </p:cNvSpPr>
          <p:nvPr/>
        </p:nvSpPr>
        <p:spPr bwMode="auto">
          <a:xfrm>
            <a:off x="1363663" y="1407338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74797" name="Rectangle 78"/>
          <p:cNvSpPr>
            <a:spLocks noChangeArrowheads="1"/>
          </p:cNvSpPr>
          <p:nvPr/>
        </p:nvSpPr>
        <p:spPr bwMode="auto">
          <a:xfrm>
            <a:off x="1411250" y="2431774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sz="1800" i="1"/>
          </a:p>
        </p:txBody>
      </p:sp>
      <p:sp>
        <p:nvSpPr>
          <p:cNvPr id="74798" name="Oval 79"/>
          <p:cNvSpPr>
            <a:spLocks noChangeArrowheads="1"/>
          </p:cNvSpPr>
          <p:nvPr/>
        </p:nvSpPr>
        <p:spPr bwMode="auto">
          <a:xfrm>
            <a:off x="3270541" y="2517144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74799" name="Line 80"/>
          <p:cNvSpPr>
            <a:spLocks noChangeShapeType="1"/>
          </p:cNvSpPr>
          <p:nvPr/>
        </p:nvSpPr>
        <p:spPr bwMode="auto">
          <a:xfrm>
            <a:off x="2449665" y="1654553"/>
            <a:ext cx="547250" cy="24721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800" name="Oval 81"/>
          <p:cNvSpPr>
            <a:spLocks noChangeArrowheads="1"/>
          </p:cNvSpPr>
          <p:nvPr/>
        </p:nvSpPr>
        <p:spPr bwMode="auto">
          <a:xfrm>
            <a:off x="2974822" y="1798615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74801" name="Line 82"/>
          <p:cNvSpPr>
            <a:spLocks noChangeShapeType="1"/>
          </p:cNvSpPr>
          <p:nvPr/>
        </p:nvSpPr>
        <p:spPr bwMode="auto">
          <a:xfrm>
            <a:off x="3288776" y="2042571"/>
            <a:ext cx="997081" cy="4571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4802" name="Text Box 84"/>
          <p:cNvSpPr txBox="1">
            <a:spLocks noChangeArrowheads="1"/>
          </p:cNvSpPr>
          <p:nvPr/>
        </p:nvSpPr>
        <p:spPr bwMode="auto">
          <a:xfrm>
            <a:off x="4860388" y="2746734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s</a:t>
            </a:r>
            <a:r>
              <a:rPr lang="es-ES" altLang="es-ES_tradnl" sz="1800" baseline="-25000" dirty="0"/>
              <a:t>2</a:t>
            </a:r>
            <a:endParaRPr lang="es-ES" altLang="es-ES_tradnl" sz="1800" dirty="0"/>
          </a:p>
        </p:txBody>
      </p:sp>
      <p:sp>
        <p:nvSpPr>
          <p:cNvPr id="74771" name="Text Box 83"/>
          <p:cNvSpPr txBox="1">
            <a:spLocks noChangeArrowheads="1"/>
          </p:cNvSpPr>
          <p:nvPr/>
        </p:nvSpPr>
        <p:spPr bwMode="auto">
          <a:xfrm>
            <a:off x="5656976" y="1211235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1,3</a:t>
            </a:r>
            <a:endParaRPr lang="es-ES" altLang="es-ES_tradnl" sz="1800" dirty="0"/>
          </a:p>
        </p:txBody>
      </p:sp>
      <p:sp>
        <p:nvSpPr>
          <p:cNvPr id="74772" name="Text Box 83"/>
          <p:cNvSpPr txBox="1">
            <a:spLocks noChangeArrowheads="1"/>
          </p:cNvSpPr>
          <p:nvPr/>
        </p:nvSpPr>
        <p:spPr bwMode="auto">
          <a:xfrm>
            <a:off x="4832524" y="1812172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1,4</a:t>
            </a:r>
            <a:endParaRPr lang="es-ES" altLang="es-ES_tradnl" sz="1800" dirty="0"/>
          </a:p>
        </p:txBody>
      </p:sp>
      <p:sp>
        <p:nvSpPr>
          <p:cNvPr id="74773" name="Text Box 83"/>
          <p:cNvSpPr txBox="1">
            <a:spLocks noChangeArrowheads="1"/>
          </p:cNvSpPr>
          <p:nvPr/>
        </p:nvSpPr>
        <p:spPr bwMode="auto">
          <a:xfrm>
            <a:off x="3153272" y="274673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2,2</a:t>
            </a:r>
            <a:endParaRPr lang="es-ES" altLang="es-ES_tradnl" sz="1800" dirty="0"/>
          </a:p>
        </p:txBody>
      </p:sp>
      <p:sp>
        <p:nvSpPr>
          <p:cNvPr id="74774" name="Text Box 83"/>
          <p:cNvSpPr txBox="1">
            <a:spLocks noChangeArrowheads="1"/>
          </p:cNvSpPr>
          <p:nvPr/>
        </p:nvSpPr>
        <p:spPr bwMode="auto">
          <a:xfrm>
            <a:off x="2377456" y="2113712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2,1</a:t>
            </a:r>
            <a:endParaRPr lang="es-ES" altLang="es-ES_tradnl" sz="1800" dirty="0"/>
          </a:p>
        </p:txBody>
      </p:sp>
      <p:sp>
        <p:nvSpPr>
          <p:cNvPr id="74775" name="Text Box 83"/>
          <p:cNvSpPr txBox="1">
            <a:spLocks noChangeArrowheads="1"/>
          </p:cNvSpPr>
          <p:nvPr/>
        </p:nvSpPr>
        <p:spPr bwMode="auto">
          <a:xfrm>
            <a:off x="2457270" y="1794280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1,2</a:t>
            </a:r>
            <a:endParaRPr lang="es-ES" altLang="es-ES_tradnl" sz="1800" dirty="0"/>
          </a:p>
        </p:txBody>
      </p:sp>
      <p:sp>
        <p:nvSpPr>
          <p:cNvPr id="74776" name="Text Box 83"/>
          <p:cNvSpPr txBox="1">
            <a:spLocks noChangeArrowheads="1"/>
          </p:cNvSpPr>
          <p:nvPr/>
        </p:nvSpPr>
        <p:spPr bwMode="auto">
          <a:xfrm>
            <a:off x="3013933" y="112354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1,1</a:t>
            </a:r>
            <a:endParaRPr lang="es-ES" altLang="es-ES_tradnl" sz="1800" dirty="0"/>
          </a:p>
        </p:txBody>
      </p:sp>
      <p:sp>
        <p:nvSpPr>
          <p:cNvPr id="74767" name="Text Box 83"/>
          <p:cNvSpPr txBox="1">
            <a:spLocks noChangeArrowheads="1"/>
          </p:cNvSpPr>
          <p:nvPr/>
        </p:nvSpPr>
        <p:spPr bwMode="auto">
          <a:xfrm>
            <a:off x="4307219" y="3081076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0,2</a:t>
            </a:r>
            <a:endParaRPr lang="es-ES" altLang="es-ES_tradnl" sz="1800" dirty="0"/>
          </a:p>
        </p:txBody>
      </p:sp>
      <p:sp>
        <p:nvSpPr>
          <p:cNvPr id="74768" name="Text Box 83"/>
          <p:cNvSpPr txBox="1">
            <a:spLocks noChangeArrowheads="1"/>
          </p:cNvSpPr>
          <p:nvPr/>
        </p:nvSpPr>
        <p:spPr bwMode="auto">
          <a:xfrm>
            <a:off x="6560512" y="89657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0,3</a:t>
            </a:r>
            <a:endParaRPr lang="es-ES" altLang="es-ES_tradnl" sz="1800" dirty="0"/>
          </a:p>
        </p:txBody>
      </p:sp>
      <p:sp>
        <p:nvSpPr>
          <p:cNvPr id="74759" name="Text Box 83"/>
          <p:cNvSpPr txBox="1">
            <a:spLocks noChangeArrowheads="1"/>
          </p:cNvSpPr>
          <p:nvPr/>
        </p:nvSpPr>
        <p:spPr bwMode="auto">
          <a:xfrm>
            <a:off x="4278408" y="916805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0,1</a:t>
            </a:r>
            <a:endParaRPr lang="es-ES" altLang="es-ES_tradnl" sz="1800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7F48D9F-CBF8-4C4B-AB16-48FB1FD8E690}"/>
              </a:ext>
            </a:extLst>
          </p:cNvPr>
          <p:cNvSpPr txBox="1"/>
          <p:nvPr/>
        </p:nvSpPr>
        <p:spPr>
          <a:xfrm>
            <a:off x="4319843" y="1397951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0,5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CD3082AC-A98C-4F4F-B84B-8A9ECCC9074B}"/>
              </a:ext>
            </a:extLst>
          </p:cNvPr>
          <p:cNvSpPr txBox="1"/>
          <p:nvPr/>
        </p:nvSpPr>
        <p:spPr>
          <a:xfrm>
            <a:off x="4307218" y="2603244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0,6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F8F7CE42-9003-DD44-8734-AE7A014C7A19}"/>
              </a:ext>
            </a:extLst>
          </p:cNvPr>
          <p:cNvGrpSpPr/>
          <p:nvPr/>
        </p:nvGrpSpPr>
        <p:grpSpPr>
          <a:xfrm>
            <a:off x="6481428" y="1208652"/>
            <a:ext cx="701908" cy="725642"/>
            <a:chOff x="6440172" y="1700795"/>
            <a:chExt cx="701908" cy="725642"/>
          </a:xfrm>
        </p:grpSpPr>
        <p:sp>
          <p:nvSpPr>
            <p:cNvPr id="74789" name="Oval 69"/>
            <p:cNvSpPr>
              <a:spLocks noChangeArrowheads="1"/>
            </p:cNvSpPr>
            <p:nvPr/>
          </p:nvSpPr>
          <p:spPr bwMode="auto">
            <a:xfrm>
              <a:off x="6440172" y="1700795"/>
              <a:ext cx="701908" cy="72564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4" name="CuadroTexto 53">
              <a:extLst>
                <a:ext uri="{FF2B5EF4-FFF2-40B4-BE49-F238E27FC236}">
                  <a16:creationId xmlns:a16="http://schemas.microsoft.com/office/drawing/2014/main" id="{1EFCEEEB-CC82-4246-A6DF-17EAE8E9A164}"/>
                </a:ext>
              </a:extLst>
            </p:cNvPr>
            <p:cNvSpPr txBox="1"/>
            <p:nvPr/>
          </p:nvSpPr>
          <p:spPr>
            <a:xfrm>
              <a:off x="6582933" y="1918608"/>
              <a:ext cx="473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0,8</a:t>
              </a:r>
            </a:p>
          </p:txBody>
        </p:sp>
      </p:grpSp>
      <p:grpSp>
        <p:nvGrpSpPr>
          <p:cNvPr id="56" name="Grupo 55">
            <a:extLst>
              <a:ext uri="{FF2B5EF4-FFF2-40B4-BE49-F238E27FC236}">
                <a16:creationId xmlns:a16="http://schemas.microsoft.com/office/drawing/2014/main" id="{A896C499-14AF-9744-828B-5247A57B4D45}"/>
              </a:ext>
            </a:extLst>
          </p:cNvPr>
          <p:cNvGrpSpPr/>
          <p:nvPr/>
        </p:nvGrpSpPr>
        <p:grpSpPr>
          <a:xfrm>
            <a:off x="6481428" y="2390424"/>
            <a:ext cx="701908" cy="725642"/>
            <a:chOff x="6440172" y="1700795"/>
            <a:chExt cx="701908" cy="725642"/>
          </a:xfrm>
        </p:grpSpPr>
        <p:sp>
          <p:nvSpPr>
            <p:cNvPr id="57" name="Oval 69">
              <a:extLst>
                <a:ext uri="{FF2B5EF4-FFF2-40B4-BE49-F238E27FC236}">
                  <a16:creationId xmlns:a16="http://schemas.microsoft.com/office/drawing/2014/main" id="{94C061FA-E001-FB43-B488-5A475C533F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172" y="1700795"/>
              <a:ext cx="701908" cy="72564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58" name="CuadroTexto 57">
              <a:extLst>
                <a:ext uri="{FF2B5EF4-FFF2-40B4-BE49-F238E27FC236}">
                  <a16:creationId xmlns:a16="http://schemas.microsoft.com/office/drawing/2014/main" id="{973A26D4-2D41-A446-8AE0-1535D9D5FE76}"/>
                </a:ext>
              </a:extLst>
            </p:cNvPr>
            <p:cNvSpPr txBox="1"/>
            <p:nvPr/>
          </p:nvSpPr>
          <p:spPr>
            <a:xfrm>
              <a:off x="6500987" y="1896129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-0,6</a:t>
              </a:r>
            </a:p>
          </p:txBody>
        </p:sp>
      </p:grpSp>
      <p:sp>
        <p:nvSpPr>
          <p:cNvPr id="59" name="Line 70">
            <a:extLst>
              <a:ext uri="{FF2B5EF4-FFF2-40B4-BE49-F238E27FC236}">
                <a16:creationId xmlns:a16="http://schemas.microsoft.com/office/drawing/2014/main" id="{1EC34C5C-BB80-574C-B3C5-B19A6EC7325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93533" y="2740732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60" name="Text Box 72">
            <a:extLst>
              <a:ext uri="{FF2B5EF4-FFF2-40B4-BE49-F238E27FC236}">
                <a16:creationId xmlns:a16="http://schemas.microsoft.com/office/drawing/2014/main" id="{FD40B287-634B-604B-9E54-111BC35C2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6097" y="2340562"/>
            <a:ext cx="6152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s</a:t>
            </a:r>
            <a:r>
              <a:rPr lang="es-ES" altLang="es-ES_tradnl" sz="1800" i="1" baseline="-25000" dirty="0"/>
              <a:t>4</a:t>
            </a:r>
            <a:endParaRPr lang="es-ES" altLang="es-ES_tradnl" sz="1800" i="1" dirty="0"/>
          </a:p>
        </p:txBody>
      </p:sp>
      <p:sp>
        <p:nvSpPr>
          <p:cNvPr id="61" name="Oval 73">
            <a:extLst>
              <a:ext uri="{FF2B5EF4-FFF2-40B4-BE49-F238E27FC236}">
                <a16:creationId xmlns:a16="http://schemas.microsoft.com/office/drawing/2014/main" id="{FE57B23D-DBEA-964F-BF1F-CA5A2C4AA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7597" y="1825450"/>
            <a:ext cx="339907" cy="30278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</a:t>
            </a:r>
          </a:p>
        </p:txBody>
      </p:sp>
      <p:sp>
        <p:nvSpPr>
          <p:cNvPr id="62" name="Line 63">
            <a:extLst>
              <a:ext uri="{FF2B5EF4-FFF2-40B4-BE49-F238E27FC236}">
                <a16:creationId xmlns:a16="http://schemas.microsoft.com/office/drawing/2014/main" id="{5152861D-EEB9-804C-B3AA-A5A491F46DB2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8300" y="1598817"/>
            <a:ext cx="445186" cy="3094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63" name="Line 76">
            <a:extLst>
              <a:ext uri="{FF2B5EF4-FFF2-40B4-BE49-F238E27FC236}">
                <a16:creationId xmlns:a16="http://schemas.microsoft.com/office/drawing/2014/main" id="{3251761F-3664-D145-9B5C-9EA1F5410EB7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0208" y="2098246"/>
            <a:ext cx="901220" cy="52082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64" name="Line 61">
            <a:extLst>
              <a:ext uri="{FF2B5EF4-FFF2-40B4-BE49-F238E27FC236}">
                <a16:creationId xmlns:a16="http://schemas.microsoft.com/office/drawing/2014/main" id="{E13D5B5C-DC86-B94B-BC95-18922B2325E0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0958" y="2759763"/>
            <a:ext cx="756878" cy="243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65" name="Line 62">
            <a:extLst>
              <a:ext uri="{FF2B5EF4-FFF2-40B4-BE49-F238E27FC236}">
                <a16:creationId xmlns:a16="http://schemas.microsoft.com/office/drawing/2014/main" id="{393E19F9-85E3-E041-BE36-C536B925E470}"/>
              </a:ext>
            </a:extLst>
          </p:cNvPr>
          <p:cNvSpPr>
            <a:spLocks noChangeShapeType="1"/>
          </p:cNvSpPr>
          <p:nvPr/>
        </p:nvSpPr>
        <p:spPr bwMode="auto">
          <a:xfrm>
            <a:off x="5992499" y="2792255"/>
            <a:ext cx="48893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66" name="Oval 79">
            <a:extLst>
              <a:ext uri="{FF2B5EF4-FFF2-40B4-BE49-F238E27FC236}">
                <a16:creationId xmlns:a16="http://schemas.microsoft.com/office/drawing/2014/main" id="{FE0C9ED1-AE0E-D741-B896-B555A7C30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0214" y="2629544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600" dirty="0"/>
              <a:t>-0,5</a:t>
            </a:r>
          </a:p>
        </p:txBody>
      </p:sp>
      <p:sp>
        <p:nvSpPr>
          <p:cNvPr id="67" name="Text Box 83">
            <a:extLst>
              <a:ext uri="{FF2B5EF4-FFF2-40B4-BE49-F238E27FC236}">
                <a16:creationId xmlns:a16="http://schemas.microsoft.com/office/drawing/2014/main" id="{9FA6161F-5C93-5048-BB93-AAA13B4D0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994" y="2218339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2,3</a:t>
            </a:r>
            <a:endParaRPr lang="es-ES" altLang="es-ES_tradnl" sz="1800" dirty="0"/>
          </a:p>
        </p:txBody>
      </p:sp>
      <p:sp>
        <p:nvSpPr>
          <p:cNvPr id="68" name="Text Box 83">
            <a:extLst>
              <a:ext uri="{FF2B5EF4-FFF2-40B4-BE49-F238E27FC236}">
                <a16:creationId xmlns:a16="http://schemas.microsoft.com/office/drawing/2014/main" id="{D35EF5C0-7922-6348-B479-445165840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7572" y="2855287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2,4</a:t>
            </a:r>
            <a:endParaRPr lang="es-ES" altLang="es-ES_tradnl" sz="1800" dirty="0"/>
          </a:p>
        </p:txBody>
      </p:sp>
      <p:sp>
        <p:nvSpPr>
          <p:cNvPr id="69" name="Text Box 83">
            <a:extLst>
              <a:ext uri="{FF2B5EF4-FFF2-40B4-BE49-F238E27FC236}">
                <a16:creationId xmlns:a16="http://schemas.microsoft.com/office/drawing/2014/main" id="{618B4387-A731-DE41-BC28-1DE555933A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0512" y="3029121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0,4</a:t>
            </a:r>
            <a:endParaRPr lang="es-ES" altLang="es-ES_tradnl" sz="1800" dirty="0"/>
          </a:p>
        </p:txBody>
      </p:sp>
      <p:sp>
        <p:nvSpPr>
          <p:cNvPr id="70" name="Text Box 72">
            <a:extLst>
              <a:ext uri="{FF2B5EF4-FFF2-40B4-BE49-F238E27FC236}">
                <a16:creationId xmlns:a16="http://schemas.microsoft.com/office/drawing/2014/main" id="{CA9BB43A-1805-BF49-A565-8A7CED804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8962" y="1359956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y</a:t>
            </a:r>
            <a:r>
              <a:rPr lang="es-ES" altLang="es-ES_tradnl" sz="1800" i="1" baseline="-25000" dirty="0"/>
              <a:t>1</a:t>
            </a:r>
            <a:endParaRPr lang="es-ES" altLang="es-ES_tradnl" sz="1800" i="1" dirty="0"/>
          </a:p>
        </p:txBody>
      </p:sp>
      <p:sp>
        <p:nvSpPr>
          <p:cNvPr id="71" name="Text Box 72">
            <a:extLst>
              <a:ext uri="{FF2B5EF4-FFF2-40B4-BE49-F238E27FC236}">
                <a16:creationId xmlns:a16="http://schemas.microsoft.com/office/drawing/2014/main" id="{8C4CA753-B222-DE4D-81B5-5BA094147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5884" y="2540757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y</a:t>
            </a:r>
            <a:r>
              <a:rPr lang="es-ES" altLang="es-ES_tradnl" sz="1800" i="1" baseline="-25000" dirty="0"/>
              <a:t>2</a:t>
            </a:r>
            <a:endParaRPr lang="es-ES" altLang="es-ES_tradnl" sz="1800" i="1" dirty="0"/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A8704429-6243-D648-B23F-45F605EB6BE6}"/>
              </a:ext>
            </a:extLst>
          </p:cNvPr>
          <p:cNvSpPr txBox="1"/>
          <p:nvPr/>
        </p:nvSpPr>
        <p:spPr>
          <a:xfrm>
            <a:off x="828675" y="4171950"/>
            <a:ext cx="7750175" cy="16312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Paso 2a calculamos las salidas: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s</a:t>
            </a:r>
            <a:r>
              <a:rPr lang="es-ES" sz="2000" baseline="-25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1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: 0,3*1 - 0,1*0 + 0,5 = 0,8  		</a:t>
            </a:r>
            <a:r>
              <a:rPr lang="es-ES" sz="2000" dirty="0">
                <a:solidFill>
                  <a:schemeClr val="tx1"/>
                </a:solidFill>
                <a:latin typeface="Wingdings"/>
                <a:ea typeface="Wingdings"/>
                <a:cs typeface="Wingdings"/>
                <a:sym typeface="Wingdings"/>
              </a:rPr>
              <a:t>	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0,8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s</a:t>
            </a:r>
            <a:r>
              <a:rPr lang="es-ES" sz="2000" baseline="-25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2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: -1*1 + 1*0 + 0,6 = -0,4		</a:t>
            </a:r>
            <a:r>
              <a:rPr lang="es-ES" sz="2000" dirty="0">
                <a:solidFill>
                  <a:schemeClr val="tx1"/>
                </a:solidFill>
                <a:latin typeface="Wingdings"/>
                <a:ea typeface="Wingdings"/>
                <a:cs typeface="Wingdings"/>
                <a:sym typeface="Wingdings"/>
              </a:rPr>
              <a:t>	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-0,4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s</a:t>
            </a:r>
            <a:r>
              <a:rPr lang="es-ES" sz="2000" baseline="-25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3 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= y</a:t>
            </a:r>
            <a:r>
              <a:rPr lang="es-ES" sz="2000" baseline="-25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1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: 0,5*0,8 + 0,5*-0,4 +0,8 = 1	</a:t>
            </a:r>
            <a:r>
              <a:rPr lang="es-ES" sz="2000" dirty="0">
                <a:solidFill>
                  <a:schemeClr val="tx1"/>
                </a:solidFill>
                <a:latin typeface="Wingdings"/>
                <a:ea typeface="Wingdings"/>
                <a:cs typeface="Wingdings"/>
                <a:sym typeface="Wingdings"/>
              </a:rPr>
              <a:t>	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1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s</a:t>
            </a:r>
            <a:r>
              <a:rPr lang="es-ES" sz="2000" baseline="-25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4 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= y</a:t>
            </a:r>
            <a:r>
              <a:rPr lang="es-ES" sz="2000" baseline="-25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2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: -0,5*-0,4 + 0*0,8 + -0,6 = -0,4	</a:t>
            </a:r>
            <a:r>
              <a:rPr lang="es-ES" sz="2000" dirty="0">
                <a:solidFill>
                  <a:schemeClr val="tx1"/>
                </a:solidFill>
                <a:latin typeface="Wingdings"/>
                <a:ea typeface="Wingdings"/>
                <a:cs typeface="Wingdings"/>
                <a:sym typeface="Wingdings"/>
              </a:rPr>
              <a:t>	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-0,4</a:t>
            </a:r>
          </a:p>
        </p:txBody>
      </p:sp>
      <p:sp>
        <p:nvSpPr>
          <p:cNvPr id="73" name="Rectangle 3">
            <a:extLst>
              <a:ext uri="{FF2B5EF4-FFF2-40B4-BE49-F238E27FC236}">
                <a16:creationId xmlns:a16="http://schemas.microsoft.com/office/drawing/2014/main" id="{E2FD7CEE-7705-4C48-8A34-F063DCA33F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Ejemplo aprendizaje </a:t>
            </a:r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4003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Ejemplo aprendizaje </a:t>
            </a:r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74756" name="Text Box 146"/>
          <p:cNvSpPr txBox="1">
            <a:spLocks noChangeArrowheads="1"/>
          </p:cNvSpPr>
          <p:nvPr/>
        </p:nvSpPr>
        <p:spPr bwMode="auto">
          <a:xfrm>
            <a:off x="1508125" y="3459785"/>
            <a:ext cx="699135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Ejemplo de entrenamiento</a:t>
            </a:r>
            <a:r>
              <a:rPr lang="es-ES" altLang="es-ES_tradnl" sz="1800" i="1" dirty="0"/>
              <a:t>: x</a:t>
            </a:r>
            <a:r>
              <a:rPr lang="es-ES" altLang="es-ES_tradnl" sz="1800" i="1" baseline="-25000" dirty="0"/>
              <a:t>1</a:t>
            </a:r>
            <a:r>
              <a:rPr lang="es-ES" altLang="es-ES_tradnl" sz="1800" i="1" dirty="0"/>
              <a:t> =1, x</a:t>
            </a:r>
            <a:r>
              <a:rPr lang="es-ES" altLang="es-ES_tradnl" sz="1800" i="1" baseline="-25000" dirty="0"/>
              <a:t>2</a:t>
            </a:r>
            <a:r>
              <a:rPr lang="es-ES" altLang="es-ES_tradnl" sz="1800" i="1" dirty="0"/>
              <a:t> =0; salida esperada: y</a:t>
            </a:r>
            <a:r>
              <a:rPr lang="es-ES" altLang="es-ES_tradnl" sz="1800" i="1" baseline="-25000" dirty="0"/>
              <a:t>1</a:t>
            </a:r>
            <a:r>
              <a:rPr lang="es-ES" altLang="es-ES_tradnl" sz="1800" i="1" dirty="0"/>
              <a:t>=2, y</a:t>
            </a:r>
            <a:r>
              <a:rPr lang="es-ES" altLang="es-ES_tradnl" sz="1800" i="1" baseline="-25000" dirty="0"/>
              <a:t>2</a:t>
            </a:r>
            <a:r>
              <a:rPr lang="es-ES" altLang="es-ES_tradnl" sz="1800" i="1" dirty="0"/>
              <a:t>=-1</a:t>
            </a:r>
          </a:p>
          <a:p>
            <a:pPr>
              <a:spcBef>
                <a:spcPct val="20000"/>
              </a:spcBef>
            </a:pPr>
            <a:r>
              <a:rPr lang="es-ES" altLang="es-ES_tradnl" sz="1800" dirty="0"/>
              <a:t>Ratio de aprendizaje: α=0,3</a:t>
            </a:r>
            <a:endParaRPr lang="es-ES" altLang="es-ES_tradnl" sz="1800" i="1" dirty="0"/>
          </a:p>
        </p:txBody>
      </p:sp>
      <p:sp>
        <p:nvSpPr>
          <p:cNvPr id="73" name="Rectangle 125">
            <a:extLst>
              <a:ext uri="{FF2B5EF4-FFF2-40B4-BE49-F238E27FC236}">
                <a16:creationId xmlns:a16="http://schemas.microsoft.com/office/drawing/2014/main" id="{00C839DB-52D9-EE47-AAF3-FD784C15F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5619750"/>
            <a:ext cx="7961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1800"/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29DB28B2-CBA6-9742-93B9-0A2EA3A6F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675" y="4275138"/>
            <a:ext cx="7750175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s-ES" altLang="es-ES_tradnl" sz="2000" dirty="0"/>
              <a:t>Paso 2b: calculamos los términos de error</a:t>
            </a:r>
          </a:p>
          <a:p>
            <a:pPr eaLnBrk="1" hangingPunct="1"/>
            <a:r>
              <a:rPr lang="es-ES" altLang="es-ES_tradnl" sz="2000" dirty="0"/>
              <a:t>capa de salida:	e</a:t>
            </a:r>
            <a:r>
              <a:rPr lang="es-ES" altLang="es-ES_tradnl" sz="2000" baseline="-25000" dirty="0"/>
              <a:t>3</a:t>
            </a:r>
            <a:r>
              <a:rPr lang="es-ES" altLang="es-ES_tradnl" sz="2000" dirty="0"/>
              <a:t>: 2-(1) = 1</a:t>
            </a:r>
          </a:p>
          <a:p>
            <a:pPr eaLnBrk="1" hangingPunct="1"/>
            <a:r>
              <a:rPr lang="es-ES" altLang="es-ES_tradnl" sz="2000" dirty="0"/>
              <a:t>		e</a:t>
            </a:r>
            <a:r>
              <a:rPr lang="es-ES" altLang="es-ES_tradnl" sz="2000" baseline="-25000" dirty="0"/>
              <a:t>4</a:t>
            </a:r>
            <a:r>
              <a:rPr lang="es-ES" altLang="es-ES_tradnl" sz="2000" dirty="0"/>
              <a:t>: -1 –(-0,4) = -0,6</a:t>
            </a:r>
          </a:p>
          <a:p>
            <a:pPr eaLnBrk="1" hangingPunct="1"/>
            <a:r>
              <a:rPr lang="es-ES" altLang="es-ES_tradnl" sz="2000" dirty="0"/>
              <a:t>capa oculta:	e</a:t>
            </a:r>
            <a:r>
              <a:rPr lang="es-ES" altLang="es-ES_tradnl" sz="2000" baseline="-25000" dirty="0"/>
              <a:t>1</a:t>
            </a:r>
            <a:r>
              <a:rPr lang="es-ES" altLang="es-ES_tradnl" sz="2000" dirty="0"/>
              <a:t>: w</a:t>
            </a:r>
            <a:r>
              <a:rPr lang="es-ES" altLang="es-ES_tradnl" sz="2000" baseline="-25000" dirty="0"/>
              <a:t>1,3</a:t>
            </a:r>
            <a:r>
              <a:rPr lang="es-ES" altLang="es-ES_tradnl" sz="2000" dirty="0"/>
              <a:t>*e</a:t>
            </a:r>
            <a:r>
              <a:rPr lang="es-ES" altLang="es-ES_tradnl" sz="2000" baseline="-25000" dirty="0"/>
              <a:t>3</a:t>
            </a:r>
            <a:r>
              <a:rPr lang="es-ES" altLang="es-ES_tradnl" sz="2000" dirty="0"/>
              <a:t>+ w</a:t>
            </a:r>
            <a:r>
              <a:rPr lang="es-ES" altLang="es-ES_tradnl" sz="2000" baseline="-25000" dirty="0"/>
              <a:t>1,4</a:t>
            </a:r>
            <a:r>
              <a:rPr lang="es-ES" altLang="es-ES_tradnl" sz="2000" dirty="0"/>
              <a:t>*e</a:t>
            </a:r>
            <a:r>
              <a:rPr lang="es-ES" altLang="es-ES_tradnl" sz="2000" baseline="-25000" dirty="0"/>
              <a:t>4 </a:t>
            </a:r>
            <a:r>
              <a:rPr lang="es-ES" altLang="es-ES_tradnl" sz="2000" dirty="0"/>
              <a:t>=0,5*1 + 0*-0,6=0,5</a:t>
            </a:r>
          </a:p>
          <a:p>
            <a:pPr eaLnBrk="1" hangingPunct="1"/>
            <a:r>
              <a:rPr lang="es-ES" altLang="es-ES_tradnl" sz="2000" dirty="0"/>
              <a:t>		e</a:t>
            </a:r>
            <a:r>
              <a:rPr lang="es-ES" altLang="es-ES_tradnl" sz="2000" baseline="-25000" dirty="0"/>
              <a:t>2</a:t>
            </a:r>
            <a:r>
              <a:rPr lang="es-ES" altLang="es-ES_tradnl" sz="2000" dirty="0"/>
              <a:t>: w</a:t>
            </a:r>
            <a:r>
              <a:rPr lang="es-ES" altLang="es-ES_tradnl" sz="2000" baseline="-25000" dirty="0"/>
              <a:t>2,3</a:t>
            </a:r>
            <a:r>
              <a:rPr lang="es-ES" altLang="es-ES_tradnl" sz="2000" dirty="0"/>
              <a:t>*e</a:t>
            </a:r>
            <a:r>
              <a:rPr lang="es-ES" altLang="es-ES_tradnl" sz="2000" baseline="-25000" dirty="0"/>
              <a:t>3</a:t>
            </a:r>
            <a:r>
              <a:rPr lang="es-ES" altLang="es-ES_tradnl" sz="2000" dirty="0"/>
              <a:t>+ w</a:t>
            </a:r>
            <a:r>
              <a:rPr lang="es-ES" altLang="es-ES_tradnl" sz="2000" baseline="-25000" dirty="0"/>
              <a:t>2,4</a:t>
            </a:r>
            <a:r>
              <a:rPr lang="es-ES" altLang="es-ES_tradnl" sz="2000" dirty="0"/>
              <a:t>*e</a:t>
            </a:r>
            <a:r>
              <a:rPr lang="es-ES" altLang="es-ES_tradnl" sz="2000" baseline="-25000" dirty="0"/>
              <a:t>4 </a:t>
            </a:r>
            <a:r>
              <a:rPr lang="es-ES" altLang="es-ES_tradnl" sz="2000" dirty="0"/>
              <a:t>=0,5*1 + -0,5* -0,6=0,8</a:t>
            </a:r>
          </a:p>
        </p:txBody>
      </p:sp>
      <p:sp>
        <p:nvSpPr>
          <p:cNvPr id="184" name="Text Box 83">
            <a:extLst>
              <a:ext uri="{FF2B5EF4-FFF2-40B4-BE49-F238E27FC236}">
                <a16:creationId xmlns:a16="http://schemas.microsoft.com/office/drawing/2014/main" id="{A44405A6-649E-2C45-93EB-A9A6F4421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4363" y="1224297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s</a:t>
            </a:r>
            <a:r>
              <a:rPr lang="es-ES" altLang="es-ES_tradnl" sz="1800" baseline="-25000" dirty="0"/>
              <a:t>1</a:t>
            </a:r>
            <a:endParaRPr lang="es-ES" altLang="es-ES_tradnl" sz="1800" dirty="0"/>
          </a:p>
        </p:txBody>
      </p:sp>
      <p:sp>
        <p:nvSpPr>
          <p:cNvPr id="185" name="Oval 43">
            <a:extLst>
              <a:ext uri="{FF2B5EF4-FFF2-40B4-BE49-F238E27FC236}">
                <a16:creationId xmlns:a16="http://schemas.microsoft.com/office/drawing/2014/main" id="{633E9861-C6FD-5244-AA03-D7C18B2D6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688" y="1229484"/>
            <a:ext cx="701907" cy="72564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186" name="Line 44">
            <a:extLst>
              <a:ext uri="{FF2B5EF4-FFF2-40B4-BE49-F238E27FC236}">
                <a16:creationId xmlns:a16="http://schemas.microsoft.com/office/drawing/2014/main" id="{CE96ABBD-C715-5D41-B4D5-A0D9306681D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4764" y="1633211"/>
            <a:ext cx="684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87" name="Line 45">
            <a:extLst>
              <a:ext uri="{FF2B5EF4-FFF2-40B4-BE49-F238E27FC236}">
                <a16:creationId xmlns:a16="http://schemas.microsoft.com/office/drawing/2014/main" id="{F7093D68-11BB-C64C-8CB3-833B9F5868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78558" y="2428217"/>
            <a:ext cx="412986" cy="245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88" name="Oval 46">
            <a:extLst>
              <a:ext uri="{FF2B5EF4-FFF2-40B4-BE49-F238E27FC236}">
                <a16:creationId xmlns:a16="http://schemas.microsoft.com/office/drawing/2014/main" id="{6DFA7224-EDA8-754E-9729-B3F0CE5AA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3272" y="1478479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0,3</a:t>
            </a:r>
          </a:p>
        </p:txBody>
      </p:sp>
      <p:sp>
        <p:nvSpPr>
          <p:cNvPr id="189" name="Oval 47">
            <a:extLst>
              <a:ext uri="{FF2B5EF4-FFF2-40B4-BE49-F238E27FC236}">
                <a16:creationId xmlns:a16="http://schemas.microsoft.com/office/drawing/2014/main" id="{7EAE572A-F76E-AA4E-8C55-6D0F803C0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948" y="2184557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600" dirty="0"/>
              <a:t>-0,1</a:t>
            </a:r>
          </a:p>
        </p:txBody>
      </p:sp>
      <p:sp>
        <p:nvSpPr>
          <p:cNvPr id="190" name="Line 48">
            <a:extLst>
              <a:ext uri="{FF2B5EF4-FFF2-40B4-BE49-F238E27FC236}">
                <a16:creationId xmlns:a16="http://schemas.microsoft.com/office/drawing/2014/main" id="{EA613AC4-2E28-3545-9D33-AFF444BBC7A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67687" y="1563849"/>
            <a:ext cx="757992" cy="56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91" name="Line 49">
            <a:extLst>
              <a:ext uri="{FF2B5EF4-FFF2-40B4-BE49-F238E27FC236}">
                <a16:creationId xmlns:a16="http://schemas.microsoft.com/office/drawing/2014/main" id="{1B87FF14-DCB9-3542-87A9-09D820DFBA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58371" y="1693681"/>
            <a:ext cx="1021420" cy="572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92" name="Line 52">
            <a:extLst>
              <a:ext uri="{FF2B5EF4-FFF2-40B4-BE49-F238E27FC236}">
                <a16:creationId xmlns:a16="http://schemas.microsoft.com/office/drawing/2014/main" id="{38B71B51-25D2-4B49-A68C-F72155E1973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93595" y="1563849"/>
            <a:ext cx="482668" cy="53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93" name="Oval 60">
            <a:extLst>
              <a:ext uri="{FF2B5EF4-FFF2-40B4-BE49-F238E27FC236}">
                <a16:creationId xmlns:a16="http://schemas.microsoft.com/office/drawing/2014/main" id="{98B02402-2CF7-3149-8ECA-9B4B5BC1CD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6392" y="2427913"/>
            <a:ext cx="701908" cy="72564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194" name="Line 61">
            <a:extLst>
              <a:ext uri="{FF2B5EF4-FFF2-40B4-BE49-F238E27FC236}">
                <a16:creationId xmlns:a16="http://schemas.microsoft.com/office/drawing/2014/main" id="{F1216B1C-1A23-814B-8C57-92463C36444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22745" y="2673654"/>
            <a:ext cx="725418" cy="53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95" name="Line 62">
            <a:extLst>
              <a:ext uri="{FF2B5EF4-FFF2-40B4-BE49-F238E27FC236}">
                <a16:creationId xmlns:a16="http://schemas.microsoft.com/office/drawing/2014/main" id="{456821A9-A0F5-3D43-B5C2-00D772D2FB79}"/>
              </a:ext>
            </a:extLst>
          </p:cNvPr>
          <p:cNvSpPr>
            <a:spLocks noChangeShapeType="1"/>
          </p:cNvSpPr>
          <p:nvPr/>
        </p:nvSpPr>
        <p:spPr bwMode="auto">
          <a:xfrm>
            <a:off x="3627946" y="2688177"/>
            <a:ext cx="581395" cy="168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96" name="Line 63">
            <a:extLst>
              <a:ext uri="{FF2B5EF4-FFF2-40B4-BE49-F238E27FC236}">
                <a16:creationId xmlns:a16="http://schemas.microsoft.com/office/drawing/2014/main" id="{D243CF8E-CE2D-3847-A1EC-AACE54A1F6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78300" y="2575032"/>
            <a:ext cx="296912" cy="1656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97" name="Line 70">
            <a:extLst>
              <a:ext uri="{FF2B5EF4-FFF2-40B4-BE49-F238E27FC236}">
                <a16:creationId xmlns:a16="http://schemas.microsoft.com/office/drawing/2014/main" id="{AC1E0E08-C2A0-5645-9797-F77762F9C9B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93533" y="1582177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98" name="Text Box 72">
            <a:extLst>
              <a:ext uri="{FF2B5EF4-FFF2-40B4-BE49-F238E27FC236}">
                <a16:creationId xmlns:a16="http://schemas.microsoft.com/office/drawing/2014/main" id="{1CB880ED-E683-1C49-B744-3C95CB325A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6097" y="1182007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s</a:t>
            </a:r>
            <a:r>
              <a:rPr lang="es-ES" altLang="es-ES_tradnl" sz="1800" i="1" baseline="-25000" dirty="0"/>
              <a:t>3</a:t>
            </a:r>
            <a:endParaRPr lang="es-ES" altLang="es-ES_tradnl" sz="1800" i="1" dirty="0"/>
          </a:p>
        </p:txBody>
      </p:sp>
      <p:sp>
        <p:nvSpPr>
          <p:cNvPr id="199" name="Oval 73">
            <a:extLst>
              <a:ext uri="{FF2B5EF4-FFF2-40B4-BE49-F238E27FC236}">
                <a16:creationId xmlns:a16="http://schemas.microsoft.com/office/drawing/2014/main" id="{BCFDFF2B-AC25-2044-846E-C61BC2AC5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6066" y="1414452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0,5</a:t>
            </a:r>
          </a:p>
        </p:txBody>
      </p:sp>
      <p:sp>
        <p:nvSpPr>
          <p:cNvPr id="200" name="Oval 74">
            <a:extLst>
              <a:ext uri="{FF2B5EF4-FFF2-40B4-BE49-F238E27FC236}">
                <a16:creationId xmlns:a16="http://schemas.microsoft.com/office/drawing/2014/main" id="{97E2C358-72E9-C84C-959F-27BD726A4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909" y="2313093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0,5</a:t>
            </a:r>
          </a:p>
        </p:txBody>
      </p:sp>
      <p:sp>
        <p:nvSpPr>
          <p:cNvPr id="201" name="Line 75">
            <a:extLst>
              <a:ext uri="{FF2B5EF4-FFF2-40B4-BE49-F238E27FC236}">
                <a16:creationId xmlns:a16="http://schemas.microsoft.com/office/drawing/2014/main" id="{07AF35BC-5CF6-6D46-BE77-F7CD7BD3946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05974" y="1551339"/>
            <a:ext cx="759692" cy="1251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202" name="Line 76">
            <a:extLst>
              <a:ext uri="{FF2B5EF4-FFF2-40B4-BE49-F238E27FC236}">
                <a16:creationId xmlns:a16="http://schemas.microsoft.com/office/drawing/2014/main" id="{431C6B20-1955-164D-82FC-17A76A5212D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7184" y="1700735"/>
            <a:ext cx="1013871" cy="67563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203" name="Rectangle 77">
            <a:extLst>
              <a:ext uri="{FF2B5EF4-FFF2-40B4-BE49-F238E27FC236}">
                <a16:creationId xmlns:a16="http://schemas.microsoft.com/office/drawing/2014/main" id="{7517DE3E-C517-AC41-AA0E-3E60F8B61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1407338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204" name="Rectangle 78">
            <a:extLst>
              <a:ext uri="{FF2B5EF4-FFF2-40B4-BE49-F238E27FC236}">
                <a16:creationId xmlns:a16="http://schemas.microsoft.com/office/drawing/2014/main" id="{C3F28758-5CF4-5849-A022-6E4E204963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250" y="2431774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sz="1800" i="1"/>
          </a:p>
        </p:txBody>
      </p:sp>
      <p:sp>
        <p:nvSpPr>
          <p:cNvPr id="205" name="Oval 79">
            <a:extLst>
              <a:ext uri="{FF2B5EF4-FFF2-40B4-BE49-F238E27FC236}">
                <a16:creationId xmlns:a16="http://schemas.microsoft.com/office/drawing/2014/main" id="{7E5828D0-CAF5-F743-9C84-A02DC9A5F2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541" y="2517144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206" name="Line 80">
            <a:extLst>
              <a:ext uri="{FF2B5EF4-FFF2-40B4-BE49-F238E27FC236}">
                <a16:creationId xmlns:a16="http://schemas.microsoft.com/office/drawing/2014/main" id="{67608D2F-5246-C249-AEA1-06F1D65B6EE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9665" y="1654553"/>
            <a:ext cx="547250" cy="24721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207" name="Oval 81">
            <a:extLst>
              <a:ext uri="{FF2B5EF4-FFF2-40B4-BE49-F238E27FC236}">
                <a16:creationId xmlns:a16="http://schemas.microsoft.com/office/drawing/2014/main" id="{F9F232F1-B602-B842-A3AE-35372493A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822" y="1798615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208" name="Line 82">
            <a:extLst>
              <a:ext uri="{FF2B5EF4-FFF2-40B4-BE49-F238E27FC236}">
                <a16:creationId xmlns:a16="http://schemas.microsoft.com/office/drawing/2014/main" id="{913ECB42-8841-354E-A0BA-9CF10329508B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8776" y="2042571"/>
            <a:ext cx="997081" cy="4571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209" name="Text Box 84">
            <a:extLst>
              <a:ext uri="{FF2B5EF4-FFF2-40B4-BE49-F238E27FC236}">
                <a16:creationId xmlns:a16="http://schemas.microsoft.com/office/drawing/2014/main" id="{6C84A451-DD73-8344-A379-4D852CF00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388" y="2746734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s</a:t>
            </a:r>
            <a:r>
              <a:rPr lang="es-ES" altLang="es-ES_tradnl" sz="1800" baseline="-25000" dirty="0"/>
              <a:t>2</a:t>
            </a:r>
            <a:endParaRPr lang="es-ES" altLang="es-ES_tradnl" sz="1800" dirty="0"/>
          </a:p>
        </p:txBody>
      </p:sp>
      <p:sp>
        <p:nvSpPr>
          <p:cNvPr id="210" name="Text Box 83">
            <a:extLst>
              <a:ext uri="{FF2B5EF4-FFF2-40B4-BE49-F238E27FC236}">
                <a16:creationId xmlns:a16="http://schemas.microsoft.com/office/drawing/2014/main" id="{D728E5FB-6602-0F45-B033-305567AA1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6976" y="1211235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1,3</a:t>
            </a:r>
            <a:endParaRPr lang="es-ES" altLang="es-ES_tradnl" sz="1800" dirty="0"/>
          </a:p>
        </p:txBody>
      </p:sp>
      <p:sp>
        <p:nvSpPr>
          <p:cNvPr id="211" name="Text Box 83">
            <a:extLst>
              <a:ext uri="{FF2B5EF4-FFF2-40B4-BE49-F238E27FC236}">
                <a16:creationId xmlns:a16="http://schemas.microsoft.com/office/drawing/2014/main" id="{9FC1437F-6309-5A46-ADBA-75C1C5CC8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2524" y="1812172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1,4</a:t>
            </a:r>
            <a:endParaRPr lang="es-ES" altLang="es-ES_tradnl" sz="1800" dirty="0"/>
          </a:p>
        </p:txBody>
      </p:sp>
      <p:sp>
        <p:nvSpPr>
          <p:cNvPr id="212" name="Text Box 83">
            <a:extLst>
              <a:ext uri="{FF2B5EF4-FFF2-40B4-BE49-F238E27FC236}">
                <a16:creationId xmlns:a16="http://schemas.microsoft.com/office/drawing/2014/main" id="{EE097C0B-897B-B944-BD9A-1DDF9EBA8B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3272" y="274673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2,2</a:t>
            </a:r>
            <a:endParaRPr lang="es-ES" altLang="es-ES_tradnl" sz="1800" dirty="0"/>
          </a:p>
        </p:txBody>
      </p:sp>
      <p:sp>
        <p:nvSpPr>
          <p:cNvPr id="213" name="Text Box 83">
            <a:extLst>
              <a:ext uri="{FF2B5EF4-FFF2-40B4-BE49-F238E27FC236}">
                <a16:creationId xmlns:a16="http://schemas.microsoft.com/office/drawing/2014/main" id="{7F9CCDB3-6C71-8E4D-8964-3AAFC0513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7456" y="2113712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2,1</a:t>
            </a:r>
            <a:endParaRPr lang="es-ES" altLang="es-ES_tradnl" sz="1800" dirty="0"/>
          </a:p>
        </p:txBody>
      </p:sp>
      <p:sp>
        <p:nvSpPr>
          <p:cNvPr id="214" name="Text Box 83">
            <a:extLst>
              <a:ext uri="{FF2B5EF4-FFF2-40B4-BE49-F238E27FC236}">
                <a16:creationId xmlns:a16="http://schemas.microsoft.com/office/drawing/2014/main" id="{EE2DCC49-B388-6A48-9244-AC69B7695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7270" y="1794280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1,2</a:t>
            </a:r>
            <a:endParaRPr lang="es-ES" altLang="es-ES_tradnl" sz="1800" dirty="0"/>
          </a:p>
        </p:txBody>
      </p:sp>
      <p:sp>
        <p:nvSpPr>
          <p:cNvPr id="215" name="Text Box 83">
            <a:extLst>
              <a:ext uri="{FF2B5EF4-FFF2-40B4-BE49-F238E27FC236}">
                <a16:creationId xmlns:a16="http://schemas.microsoft.com/office/drawing/2014/main" id="{2E4DA8B0-31A5-634C-823A-62560E84C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933" y="112354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1,1</a:t>
            </a:r>
            <a:endParaRPr lang="es-ES" altLang="es-ES_tradnl" sz="1800" dirty="0"/>
          </a:p>
        </p:txBody>
      </p:sp>
      <p:sp>
        <p:nvSpPr>
          <p:cNvPr id="216" name="Text Box 83">
            <a:extLst>
              <a:ext uri="{FF2B5EF4-FFF2-40B4-BE49-F238E27FC236}">
                <a16:creationId xmlns:a16="http://schemas.microsoft.com/office/drawing/2014/main" id="{B54869C6-7D68-A141-9A1A-744934CBD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7219" y="3081076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0,2</a:t>
            </a:r>
            <a:endParaRPr lang="es-ES" altLang="es-ES_tradnl" sz="1800" dirty="0"/>
          </a:p>
        </p:txBody>
      </p:sp>
      <p:sp>
        <p:nvSpPr>
          <p:cNvPr id="217" name="Text Box 83">
            <a:extLst>
              <a:ext uri="{FF2B5EF4-FFF2-40B4-BE49-F238E27FC236}">
                <a16:creationId xmlns:a16="http://schemas.microsoft.com/office/drawing/2014/main" id="{79D9D28B-CCBF-704F-8D1C-FBEC881F4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0512" y="89657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0,3</a:t>
            </a:r>
            <a:endParaRPr lang="es-ES" altLang="es-ES_tradnl" sz="1800" dirty="0"/>
          </a:p>
        </p:txBody>
      </p:sp>
      <p:sp>
        <p:nvSpPr>
          <p:cNvPr id="218" name="Text Box 83">
            <a:extLst>
              <a:ext uri="{FF2B5EF4-FFF2-40B4-BE49-F238E27FC236}">
                <a16:creationId xmlns:a16="http://schemas.microsoft.com/office/drawing/2014/main" id="{446C035C-783E-CA4F-B878-C7AE6B6F5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408" y="916805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0,1</a:t>
            </a:r>
            <a:endParaRPr lang="es-ES" altLang="es-ES_tradnl" sz="1800" dirty="0"/>
          </a:p>
        </p:txBody>
      </p:sp>
      <p:sp>
        <p:nvSpPr>
          <p:cNvPr id="219" name="CuadroTexto 218">
            <a:extLst>
              <a:ext uri="{FF2B5EF4-FFF2-40B4-BE49-F238E27FC236}">
                <a16:creationId xmlns:a16="http://schemas.microsoft.com/office/drawing/2014/main" id="{EE4F216C-14C2-ED43-9B41-2021D5C41481}"/>
              </a:ext>
            </a:extLst>
          </p:cNvPr>
          <p:cNvSpPr txBox="1"/>
          <p:nvPr/>
        </p:nvSpPr>
        <p:spPr>
          <a:xfrm>
            <a:off x="4319843" y="1397951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0,5</a:t>
            </a:r>
          </a:p>
        </p:txBody>
      </p:sp>
      <p:sp>
        <p:nvSpPr>
          <p:cNvPr id="220" name="CuadroTexto 219">
            <a:extLst>
              <a:ext uri="{FF2B5EF4-FFF2-40B4-BE49-F238E27FC236}">
                <a16:creationId xmlns:a16="http://schemas.microsoft.com/office/drawing/2014/main" id="{E801A9EF-BEE2-4C44-A770-82042AB75433}"/>
              </a:ext>
            </a:extLst>
          </p:cNvPr>
          <p:cNvSpPr txBox="1"/>
          <p:nvPr/>
        </p:nvSpPr>
        <p:spPr>
          <a:xfrm>
            <a:off x="4307218" y="2603244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0,6</a:t>
            </a:r>
          </a:p>
        </p:txBody>
      </p:sp>
      <p:grpSp>
        <p:nvGrpSpPr>
          <p:cNvPr id="221" name="Grupo 220">
            <a:extLst>
              <a:ext uri="{FF2B5EF4-FFF2-40B4-BE49-F238E27FC236}">
                <a16:creationId xmlns:a16="http://schemas.microsoft.com/office/drawing/2014/main" id="{758B739F-C446-6342-BEC1-BA85D08521FB}"/>
              </a:ext>
            </a:extLst>
          </p:cNvPr>
          <p:cNvGrpSpPr/>
          <p:nvPr/>
        </p:nvGrpSpPr>
        <p:grpSpPr>
          <a:xfrm>
            <a:off x="6481428" y="1208652"/>
            <a:ext cx="701908" cy="725642"/>
            <a:chOff x="6440172" y="1700795"/>
            <a:chExt cx="701908" cy="725642"/>
          </a:xfrm>
        </p:grpSpPr>
        <p:sp>
          <p:nvSpPr>
            <p:cNvPr id="222" name="Oval 69">
              <a:extLst>
                <a:ext uri="{FF2B5EF4-FFF2-40B4-BE49-F238E27FC236}">
                  <a16:creationId xmlns:a16="http://schemas.microsoft.com/office/drawing/2014/main" id="{A1E65CA6-E4DC-384D-99BF-13401E0D0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172" y="1700795"/>
              <a:ext cx="701908" cy="72564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223" name="CuadroTexto 222">
              <a:extLst>
                <a:ext uri="{FF2B5EF4-FFF2-40B4-BE49-F238E27FC236}">
                  <a16:creationId xmlns:a16="http://schemas.microsoft.com/office/drawing/2014/main" id="{668376EA-551C-AA47-9BD7-98D4281A6E5C}"/>
                </a:ext>
              </a:extLst>
            </p:cNvPr>
            <p:cNvSpPr txBox="1"/>
            <p:nvPr/>
          </p:nvSpPr>
          <p:spPr>
            <a:xfrm>
              <a:off x="6582933" y="1918608"/>
              <a:ext cx="473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0,8</a:t>
              </a:r>
            </a:p>
          </p:txBody>
        </p:sp>
      </p:grpSp>
      <p:grpSp>
        <p:nvGrpSpPr>
          <p:cNvPr id="224" name="Grupo 223">
            <a:extLst>
              <a:ext uri="{FF2B5EF4-FFF2-40B4-BE49-F238E27FC236}">
                <a16:creationId xmlns:a16="http://schemas.microsoft.com/office/drawing/2014/main" id="{207F7EBA-D476-2A4E-90D2-4C123040446B}"/>
              </a:ext>
            </a:extLst>
          </p:cNvPr>
          <p:cNvGrpSpPr/>
          <p:nvPr/>
        </p:nvGrpSpPr>
        <p:grpSpPr>
          <a:xfrm>
            <a:off x="6481428" y="2390424"/>
            <a:ext cx="701908" cy="725642"/>
            <a:chOff x="6440172" y="1700795"/>
            <a:chExt cx="701908" cy="725642"/>
          </a:xfrm>
        </p:grpSpPr>
        <p:sp>
          <p:nvSpPr>
            <p:cNvPr id="225" name="Oval 69">
              <a:extLst>
                <a:ext uri="{FF2B5EF4-FFF2-40B4-BE49-F238E27FC236}">
                  <a16:creationId xmlns:a16="http://schemas.microsoft.com/office/drawing/2014/main" id="{BC3C1F50-5C21-5A46-8744-88DB1A446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172" y="1700795"/>
              <a:ext cx="701908" cy="72564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226" name="CuadroTexto 225">
              <a:extLst>
                <a:ext uri="{FF2B5EF4-FFF2-40B4-BE49-F238E27FC236}">
                  <a16:creationId xmlns:a16="http://schemas.microsoft.com/office/drawing/2014/main" id="{9992AD2A-55F7-1C4D-8F19-CE201C0AA9A9}"/>
                </a:ext>
              </a:extLst>
            </p:cNvPr>
            <p:cNvSpPr txBox="1"/>
            <p:nvPr/>
          </p:nvSpPr>
          <p:spPr>
            <a:xfrm>
              <a:off x="6500987" y="1896129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-0,6</a:t>
              </a:r>
            </a:p>
          </p:txBody>
        </p:sp>
      </p:grpSp>
      <p:sp>
        <p:nvSpPr>
          <p:cNvPr id="227" name="Line 70">
            <a:extLst>
              <a:ext uri="{FF2B5EF4-FFF2-40B4-BE49-F238E27FC236}">
                <a16:creationId xmlns:a16="http://schemas.microsoft.com/office/drawing/2014/main" id="{EB30505F-410B-3549-A7D7-71375D36908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93533" y="2740732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228" name="Text Box 72">
            <a:extLst>
              <a:ext uri="{FF2B5EF4-FFF2-40B4-BE49-F238E27FC236}">
                <a16:creationId xmlns:a16="http://schemas.microsoft.com/office/drawing/2014/main" id="{B893AD62-9C6A-1243-B653-23D02D2FA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6097" y="2340562"/>
            <a:ext cx="6152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s</a:t>
            </a:r>
            <a:r>
              <a:rPr lang="es-ES" altLang="es-ES_tradnl" sz="1800" i="1" baseline="-25000" dirty="0"/>
              <a:t>4</a:t>
            </a:r>
            <a:endParaRPr lang="es-ES" altLang="es-ES_tradnl" sz="1800" i="1" dirty="0"/>
          </a:p>
        </p:txBody>
      </p:sp>
      <p:sp>
        <p:nvSpPr>
          <p:cNvPr id="229" name="Oval 73">
            <a:extLst>
              <a:ext uri="{FF2B5EF4-FFF2-40B4-BE49-F238E27FC236}">
                <a16:creationId xmlns:a16="http://schemas.microsoft.com/office/drawing/2014/main" id="{05B16DB1-F560-5D41-A417-97ECEAF99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7597" y="1825450"/>
            <a:ext cx="339907" cy="30278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</a:t>
            </a:r>
          </a:p>
        </p:txBody>
      </p:sp>
      <p:sp>
        <p:nvSpPr>
          <p:cNvPr id="230" name="Line 63">
            <a:extLst>
              <a:ext uri="{FF2B5EF4-FFF2-40B4-BE49-F238E27FC236}">
                <a16:creationId xmlns:a16="http://schemas.microsoft.com/office/drawing/2014/main" id="{A079AF74-ACB0-3942-8682-AD1542F4AA56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8300" y="1598817"/>
            <a:ext cx="445186" cy="3094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231" name="Line 76">
            <a:extLst>
              <a:ext uri="{FF2B5EF4-FFF2-40B4-BE49-F238E27FC236}">
                <a16:creationId xmlns:a16="http://schemas.microsoft.com/office/drawing/2014/main" id="{BD35B2DD-AB2F-CE4E-8CEC-73342BA4C1DF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0208" y="2098246"/>
            <a:ext cx="901220" cy="52082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232" name="Line 61">
            <a:extLst>
              <a:ext uri="{FF2B5EF4-FFF2-40B4-BE49-F238E27FC236}">
                <a16:creationId xmlns:a16="http://schemas.microsoft.com/office/drawing/2014/main" id="{B524B69C-C88F-854B-9A80-860D8B9B6C51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0958" y="2759763"/>
            <a:ext cx="756878" cy="243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233" name="Line 62">
            <a:extLst>
              <a:ext uri="{FF2B5EF4-FFF2-40B4-BE49-F238E27FC236}">
                <a16:creationId xmlns:a16="http://schemas.microsoft.com/office/drawing/2014/main" id="{35F17CB5-C1B7-FF4D-B27A-99FF9786A166}"/>
              </a:ext>
            </a:extLst>
          </p:cNvPr>
          <p:cNvSpPr>
            <a:spLocks noChangeShapeType="1"/>
          </p:cNvSpPr>
          <p:nvPr/>
        </p:nvSpPr>
        <p:spPr bwMode="auto">
          <a:xfrm>
            <a:off x="5992499" y="2792255"/>
            <a:ext cx="48893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234" name="Oval 79">
            <a:extLst>
              <a:ext uri="{FF2B5EF4-FFF2-40B4-BE49-F238E27FC236}">
                <a16:creationId xmlns:a16="http://schemas.microsoft.com/office/drawing/2014/main" id="{F368CD44-6850-CC40-9C9A-E55E71F93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0214" y="2629544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600" dirty="0"/>
              <a:t>-0,5</a:t>
            </a:r>
          </a:p>
        </p:txBody>
      </p:sp>
      <p:sp>
        <p:nvSpPr>
          <p:cNvPr id="235" name="Text Box 83">
            <a:extLst>
              <a:ext uri="{FF2B5EF4-FFF2-40B4-BE49-F238E27FC236}">
                <a16:creationId xmlns:a16="http://schemas.microsoft.com/office/drawing/2014/main" id="{D67037C1-E38F-424C-92F3-6BCF3A625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994" y="2218339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2,3</a:t>
            </a:r>
            <a:endParaRPr lang="es-ES" altLang="es-ES_tradnl" sz="1800" dirty="0"/>
          </a:p>
        </p:txBody>
      </p:sp>
      <p:sp>
        <p:nvSpPr>
          <p:cNvPr id="236" name="Text Box 83">
            <a:extLst>
              <a:ext uri="{FF2B5EF4-FFF2-40B4-BE49-F238E27FC236}">
                <a16:creationId xmlns:a16="http://schemas.microsoft.com/office/drawing/2014/main" id="{AE0AC524-2E0B-1D4A-AF6B-4328AC180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7572" y="2855287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2,4</a:t>
            </a:r>
            <a:endParaRPr lang="es-ES" altLang="es-ES_tradnl" sz="1800" dirty="0"/>
          </a:p>
        </p:txBody>
      </p:sp>
      <p:sp>
        <p:nvSpPr>
          <p:cNvPr id="237" name="Text Box 83">
            <a:extLst>
              <a:ext uri="{FF2B5EF4-FFF2-40B4-BE49-F238E27FC236}">
                <a16:creationId xmlns:a16="http://schemas.microsoft.com/office/drawing/2014/main" id="{D3DD1656-9528-C94D-8558-912402D35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0512" y="3029121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0,4</a:t>
            </a:r>
            <a:endParaRPr lang="es-ES" altLang="es-ES_tradnl" sz="1800" dirty="0"/>
          </a:p>
        </p:txBody>
      </p:sp>
      <p:sp>
        <p:nvSpPr>
          <p:cNvPr id="238" name="Text Box 72">
            <a:extLst>
              <a:ext uri="{FF2B5EF4-FFF2-40B4-BE49-F238E27FC236}">
                <a16:creationId xmlns:a16="http://schemas.microsoft.com/office/drawing/2014/main" id="{93D0D6A1-9B5F-5740-8415-878AF5B26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8962" y="1359956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y</a:t>
            </a:r>
            <a:r>
              <a:rPr lang="es-ES" altLang="es-ES_tradnl" sz="1800" i="1" baseline="-25000" dirty="0"/>
              <a:t>1</a:t>
            </a:r>
            <a:endParaRPr lang="es-ES" altLang="es-ES_tradnl" sz="1800" i="1" dirty="0"/>
          </a:p>
        </p:txBody>
      </p:sp>
      <p:sp>
        <p:nvSpPr>
          <p:cNvPr id="239" name="Text Box 72">
            <a:extLst>
              <a:ext uri="{FF2B5EF4-FFF2-40B4-BE49-F238E27FC236}">
                <a16:creationId xmlns:a16="http://schemas.microsoft.com/office/drawing/2014/main" id="{F592E3AC-4655-194F-BA00-685BDA6929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5884" y="2540757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y</a:t>
            </a:r>
            <a:r>
              <a:rPr lang="es-ES" altLang="es-ES_tradnl" sz="1800" i="1" baseline="-25000" dirty="0"/>
              <a:t>2</a:t>
            </a:r>
            <a:endParaRPr lang="es-ES" altLang="es-ES_tradnl" sz="1800" i="1" dirty="0"/>
          </a:p>
        </p:txBody>
      </p:sp>
    </p:spTree>
    <p:extLst>
      <p:ext uri="{BB962C8B-B14F-4D97-AF65-F5344CB8AC3E}">
        <p14:creationId xmlns:p14="http://schemas.microsoft.com/office/powerpoint/2010/main" val="37801899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Ejemplo aprendizaje </a:t>
            </a:r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73" name="Rectangle 125">
            <a:extLst>
              <a:ext uri="{FF2B5EF4-FFF2-40B4-BE49-F238E27FC236}">
                <a16:creationId xmlns:a16="http://schemas.microsoft.com/office/drawing/2014/main" id="{00C839DB-52D9-EE47-AAF3-FD784C15F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5619750"/>
            <a:ext cx="7961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1800"/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9FE5423C-5003-AE4A-AE16-05C9D9F0D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048" y="4035884"/>
            <a:ext cx="804068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s-ES" altLang="es-ES_tradnl" sz="2000" dirty="0"/>
              <a:t>Paso 2c actualizamos los pesos: (capa de salida)</a:t>
            </a:r>
          </a:p>
          <a:p>
            <a:pPr eaLnBrk="1" hangingPunct="1">
              <a:buFont typeface="Arial" charset="0"/>
              <a:buChar char="•"/>
            </a:pPr>
            <a:endParaRPr lang="es-ES" altLang="es-ES_tradnl" sz="2000" dirty="0"/>
          </a:p>
          <a:p>
            <a:pPr eaLnBrk="1" hangingPunct="1"/>
            <a:r>
              <a:rPr lang="es-ES" altLang="es-ES_tradnl" sz="2000" dirty="0"/>
              <a:t>w</a:t>
            </a:r>
            <a:r>
              <a:rPr lang="es-ES" altLang="es-ES_tradnl" sz="2000" baseline="-25000" dirty="0"/>
              <a:t>1,3</a:t>
            </a:r>
            <a:r>
              <a:rPr lang="es-ES" altLang="es-ES_tradnl" sz="2000" dirty="0"/>
              <a:t>=w</a:t>
            </a:r>
            <a:r>
              <a:rPr lang="es-ES" altLang="es-ES_tradnl" sz="2000" baseline="-25000" dirty="0"/>
              <a:t>1,3</a:t>
            </a:r>
            <a:r>
              <a:rPr lang="es-ES" altLang="es-ES_tradnl" sz="2000" dirty="0"/>
              <a:t>+α*s</a:t>
            </a:r>
            <a:r>
              <a:rPr lang="es-ES" altLang="es-ES_tradnl" sz="2000" baseline="-25000" dirty="0"/>
              <a:t>1</a:t>
            </a:r>
            <a:r>
              <a:rPr lang="es-ES" altLang="es-ES_tradnl" sz="2000" dirty="0"/>
              <a:t>*e</a:t>
            </a:r>
            <a:r>
              <a:rPr lang="es-ES" altLang="es-ES_tradnl" sz="2000" baseline="-25000" dirty="0"/>
              <a:t>3</a:t>
            </a:r>
            <a:r>
              <a:rPr lang="es-ES" altLang="es-ES_tradnl" sz="2000" dirty="0"/>
              <a:t>=0,5+0,3*0,8*1=0,74</a:t>
            </a:r>
          </a:p>
          <a:p>
            <a:pPr eaLnBrk="1" hangingPunct="1"/>
            <a:r>
              <a:rPr lang="es-ES" altLang="es-ES_tradnl" sz="2000" dirty="0"/>
              <a:t>w</a:t>
            </a:r>
            <a:r>
              <a:rPr lang="es-ES" altLang="es-ES_tradnl" sz="2000" baseline="-25000" dirty="0"/>
              <a:t>1,4</a:t>
            </a:r>
            <a:r>
              <a:rPr lang="es-ES" altLang="es-ES_tradnl" sz="2000" dirty="0"/>
              <a:t>=w</a:t>
            </a:r>
            <a:r>
              <a:rPr lang="es-ES" altLang="es-ES_tradnl" sz="2000" baseline="-25000" dirty="0"/>
              <a:t>1,4</a:t>
            </a:r>
            <a:r>
              <a:rPr lang="es-ES" altLang="es-ES_tradnl" sz="2000" dirty="0"/>
              <a:t>+α*s</a:t>
            </a:r>
            <a:r>
              <a:rPr lang="es-ES" altLang="es-ES_tradnl" sz="2000" baseline="-25000" dirty="0"/>
              <a:t>1</a:t>
            </a:r>
            <a:r>
              <a:rPr lang="es-ES" altLang="es-ES_tradnl" sz="2000" dirty="0"/>
              <a:t>*e</a:t>
            </a:r>
            <a:r>
              <a:rPr lang="es-ES" altLang="es-ES_tradnl" sz="2000" baseline="-25000" dirty="0"/>
              <a:t>4</a:t>
            </a:r>
            <a:r>
              <a:rPr lang="es-ES" altLang="es-ES_tradnl" sz="2000" dirty="0"/>
              <a:t>=0+0,3*0,8*(-0,6)=-0,144</a:t>
            </a:r>
          </a:p>
          <a:p>
            <a:pPr eaLnBrk="1" hangingPunct="1"/>
            <a:r>
              <a:rPr lang="es-ES" altLang="es-ES_tradnl" sz="2000" dirty="0"/>
              <a:t>w</a:t>
            </a:r>
            <a:r>
              <a:rPr lang="es-ES" altLang="es-ES_tradnl" sz="2000" baseline="-25000" dirty="0"/>
              <a:t>2,3</a:t>
            </a:r>
            <a:r>
              <a:rPr lang="es-ES" altLang="es-ES_tradnl" sz="2000" dirty="0"/>
              <a:t>=w</a:t>
            </a:r>
            <a:r>
              <a:rPr lang="es-ES" altLang="es-ES_tradnl" sz="2000" baseline="-25000" dirty="0"/>
              <a:t>2,3</a:t>
            </a:r>
            <a:r>
              <a:rPr lang="es-ES" altLang="es-ES_tradnl" sz="2000" dirty="0"/>
              <a:t>+α*s</a:t>
            </a:r>
            <a:r>
              <a:rPr lang="es-ES" altLang="es-ES_tradnl" sz="2000" baseline="-25000" dirty="0"/>
              <a:t>2</a:t>
            </a:r>
            <a:r>
              <a:rPr lang="es-ES" altLang="es-ES_tradnl" sz="2000" dirty="0"/>
              <a:t>*e</a:t>
            </a:r>
            <a:r>
              <a:rPr lang="es-ES" altLang="es-ES_tradnl" sz="2000" baseline="-25000" dirty="0"/>
              <a:t>3</a:t>
            </a:r>
            <a:r>
              <a:rPr lang="es-ES" altLang="es-ES_tradnl" sz="2000" dirty="0"/>
              <a:t>=0,5+0,3*-0,4*1=0,38 </a:t>
            </a:r>
          </a:p>
          <a:p>
            <a:pPr eaLnBrk="1" hangingPunct="1"/>
            <a:r>
              <a:rPr lang="es-ES" altLang="es-ES_tradnl" sz="2000" dirty="0"/>
              <a:t>w</a:t>
            </a:r>
            <a:r>
              <a:rPr lang="es-ES" altLang="es-ES_tradnl" sz="2000" baseline="-25000" dirty="0"/>
              <a:t>2,4</a:t>
            </a:r>
            <a:r>
              <a:rPr lang="es-ES" altLang="es-ES_tradnl" sz="2000" dirty="0"/>
              <a:t>=w</a:t>
            </a:r>
            <a:r>
              <a:rPr lang="es-ES" altLang="es-ES_tradnl" sz="2000" baseline="-25000" dirty="0"/>
              <a:t>2,4</a:t>
            </a:r>
            <a:r>
              <a:rPr lang="es-ES" altLang="es-ES_tradnl" sz="2000" dirty="0"/>
              <a:t>+α*s</a:t>
            </a:r>
            <a:r>
              <a:rPr lang="es-ES" altLang="es-ES_tradnl" sz="2000" baseline="-25000" dirty="0"/>
              <a:t>2</a:t>
            </a:r>
            <a:r>
              <a:rPr lang="es-ES" altLang="es-ES_tradnl" sz="2000" dirty="0"/>
              <a:t>*e</a:t>
            </a:r>
            <a:r>
              <a:rPr lang="es-ES" altLang="es-ES_tradnl" sz="2000" baseline="-25000" dirty="0"/>
              <a:t>4</a:t>
            </a:r>
            <a:r>
              <a:rPr lang="es-ES" altLang="es-ES_tradnl" sz="2000" dirty="0"/>
              <a:t>=(-0,5)+0,3*-0,4*(-0,6)=-0,428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D967EE76-D073-0349-8AE4-12BE82404C41}"/>
              </a:ext>
            </a:extLst>
          </p:cNvPr>
          <p:cNvSpPr/>
          <p:nvPr/>
        </p:nvSpPr>
        <p:spPr>
          <a:xfrm>
            <a:off x="4899999" y="4560846"/>
            <a:ext cx="34483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es-ES_tradnl" sz="2000" dirty="0">
                <a:solidFill>
                  <a:schemeClr val="tx1"/>
                </a:solidFill>
              </a:rPr>
              <a:t>w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0,3</a:t>
            </a:r>
            <a:r>
              <a:rPr lang="es-ES" altLang="es-ES_tradnl" sz="2000" dirty="0">
                <a:solidFill>
                  <a:schemeClr val="tx1"/>
                </a:solidFill>
              </a:rPr>
              <a:t>=w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0,3</a:t>
            </a:r>
            <a:r>
              <a:rPr lang="es-ES" altLang="es-ES_tradnl" sz="2000" dirty="0">
                <a:solidFill>
                  <a:schemeClr val="tx1"/>
                </a:solidFill>
              </a:rPr>
              <a:t>+α*e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3</a:t>
            </a:r>
            <a:r>
              <a:rPr lang="es-ES" altLang="es-ES_tradnl" sz="2000" dirty="0">
                <a:solidFill>
                  <a:schemeClr val="tx1"/>
                </a:solidFill>
              </a:rPr>
              <a:t>=0,8+0,3*1= 1,1</a:t>
            </a:r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75" name="Rectángulo 74">
            <a:extLst>
              <a:ext uri="{FF2B5EF4-FFF2-40B4-BE49-F238E27FC236}">
                <a16:creationId xmlns:a16="http://schemas.microsoft.com/office/drawing/2014/main" id="{C357C73A-842F-AF45-A29F-51512A4F4A02}"/>
              </a:ext>
            </a:extLst>
          </p:cNvPr>
          <p:cNvSpPr/>
          <p:nvPr/>
        </p:nvSpPr>
        <p:spPr>
          <a:xfrm>
            <a:off x="4910051" y="4930554"/>
            <a:ext cx="41520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es-ES_tradnl" sz="2000" dirty="0">
                <a:solidFill>
                  <a:schemeClr val="tx1"/>
                </a:solidFill>
              </a:rPr>
              <a:t>w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0,4</a:t>
            </a:r>
            <a:r>
              <a:rPr lang="es-ES" altLang="es-ES_tradnl" sz="2000" dirty="0">
                <a:solidFill>
                  <a:schemeClr val="tx1"/>
                </a:solidFill>
              </a:rPr>
              <a:t>=w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0,4</a:t>
            </a:r>
            <a:r>
              <a:rPr lang="es-ES" altLang="es-ES_tradnl" sz="2000" dirty="0">
                <a:solidFill>
                  <a:schemeClr val="tx1"/>
                </a:solidFill>
              </a:rPr>
              <a:t>+α*e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4</a:t>
            </a:r>
            <a:r>
              <a:rPr lang="es-ES" altLang="es-ES_tradnl" sz="2000" dirty="0">
                <a:solidFill>
                  <a:schemeClr val="tx1"/>
                </a:solidFill>
              </a:rPr>
              <a:t>=-0,6+0,3*-0,6= -0,78</a:t>
            </a:r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74" name="Text Box 146">
            <a:extLst>
              <a:ext uri="{FF2B5EF4-FFF2-40B4-BE49-F238E27FC236}">
                <a16:creationId xmlns:a16="http://schemas.microsoft.com/office/drawing/2014/main" id="{7C0B8C83-A35F-244C-B4B2-0AED07F8EA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25" y="3459785"/>
            <a:ext cx="699135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Ejemplo de entrenamiento</a:t>
            </a:r>
            <a:r>
              <a:rPr lang="es-ES" altLang="es-ES_tradnl" sz="1800" i="1" dirty="0"/>
              <a:t>: x</a:t>
            </a:r>
            <a:r>
              <a:rPr lang="es-ES" altLang="es-ES_tradnl" sz="1800" i="1" baseline="-25000" dirty="0"/>
              <a:t>1</a:t>
            </a:r>
            <a:r>
              <a:rPr lang="es-ES" altLang="es-ES_tradnl" sz="1800" i="1" dirty="0"/>
              <a:t> =1, x</a:t>
            </a:r>
            <a:r>
              <a:rPr lang="es-ES" altLang="es-ES_tradnl" sz="1800" i="1" baseline="-25000" dirty="0"/>
              <a:t>2</a:t>
            </a:r>
            <a:r>
              <a:rPr lang="es-ES" altLang="es-ES_tradnl" sz="1800" i="1" dirty="0"/>
              <a:t> =0; salida esperada: y</a:t>
            </a:r>
            <a:r>
              <a:rPr lang="es-ES" altLang="es-ES_tradnl" sz="1800" i="1" baseline="-25000" dirty="0"/>
              <a:t>1</a:t>
            </a:r>
            <a:r>
              <a:rPr lang="es-ES" altLang="es-ES_tradnl" sz="1800" i="1" dirty="0"/>
              <a:t>=2, y</a:t>
            </a:r>
            <a:r>
              <a:rPr lang="es-ES" altLang="es-ES_tradnl" sz="1800" i="1" baseline="-25000" dirty="0"/>
              <a:t>2</a:t>
            </a:r>
            <a:r>
              <a:rPr lang="es-ES" altLang="es-ES_tradnl" sz="1800" i="1" dirty="0"/>
              <a:t>=-1</a:t>
            </a:r>
          </a:p>
          <a:p>
            <a:pPr>
              <a:spcBef>
                <a:spcPct val="20000"/>
              </a:spcBef>
            </a:pPr>
            <a:r>
              <a:rPr lang="es-ES" altLang="es-ES_tradnl" sz="1800" dirty="0"/>
              <a:t>Ratio de aprendizaje: α=0,3</a:t>
            </a:r>
            <a:endParaRPr lang="es-ES" altLang="es-ES_tradnl" sz="1800" i="1" dirty="0"/>
          </a:p>
        </p:txBody>
      </p:sp>
      <p:sp>
        <p:nvSpPr>
          <p:cNvPr id="76" name="Text Box 83">
            <a:extLst>
              <a:ext uri="{FF2B5EF4-FFF2-40B4-BE49-F238E27FC236}">
                <a16:creationId xmlns:a16="http://schemas.microsoft.com/office/drawing/2014/main" id="{77F12A38-BEDD-0048-9E19-6845A6413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4363" y="1224297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s</a:t>
            </a:r>
            <a:r>
              <a:rPr lang="es-ES" altLang="es-ES_tradnl" sz="1800" baseline="-25000" dirty="0"/>
              <a:t>1</a:t>
            </a:r>
            <a:endParaRPr lang="es-ES" altLang="es-ES_tradnl" sz="1800" dirty="0"/>
          </a:p>
        </p:txBody>
      </p:sp>
      <p:sp>
        <p:nvSpPr>
          <p:cNvPr id="77" name="Oval 43">
            <a:extLst>
              <a:ext uri="{FF2B5EF4-FFF2-40B4-BE49-F238E27FC236}">
                <a16:creationId xmlns:a16="http://schemas.microsoft.com/office/drawing/2014/main" id="{C1E18D95-A8B6-3540-BBEC-0A24DA90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688" y="1229484"/>
            <a:ext cx="701907" cy="72564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78" name="Line 44">
            <a:extLst>
              <a:ext uri="{FF2B5EF4-FFF2-40B4-BE49-F238E27FC236}">
                <a16:creationId xmlns:a16="http://schemas.microsoft.com/office/drawing/2014/main" id="{3E22F4E0-05AD-D141-824E-ED178F9D57C0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4764" y="1633211"/>
            <a:ext cx="684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9" name="Line 45">
            <a:extLst>
              <a:ext uri="{FF2B5EF4-FFF2-40B4-BE49-F238E27FC236}">
                <a16:creationId xmlns:a16="http://schemas.microsoft.com/office/drawing/2014/main" id="{54308941-0D68-1B4B-ACE5-BAA8E8E7D3A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78558" y="2428217"/>
            <a:ext cx="412986" cy="245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0" name="Oval 46">
            <a:extLst>
              <a:ext uri="{FF2B5EF4-FFF2-40B4-BE49-F238E27FC236}">
                <a16:creationId xmlns:a16="http://schemas.microsoft.com/office/drawing/2014/main" id="{792F9305-0998-6E44-B1F3-9D1504EE7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3272" y="1478479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0,3</a:t>
            </a:r>
          </a:p>
        </p:txBody>
      </p:sp>
      <p:sp>
        <p:nvSpPr>
          <p:cNvPr id="81" name="Oval 47">
            <a:extLst>
              <a:ext uri="{FF2B5EF4-FFF2-40B4-BE49-F238E27FC236}">
                <a16:creationId xmlns:a16="http://schemas.microsoft.com/office/drawing/2014/main" id="{04D8D8A5-F09C-A84F-B3F1-820652E8C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948" y="2184557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600" dirty="0"/>
              <a:t>-0,1</a:t>
            </a:r>
          </a:p>
        </p:txBody>
      </p:sp>
      <p:sp>
        <p:nvSpPr>
          <p:cNvPr id="82" name="Line 48">
            <a:extLst>
              <a:ext uri="{FF2B5EF4-FFF2-40B4-BE49-F238E27FC236}">
                <a16:creationId xmlns:a16="http://schemas.microsoft.com/office/drawing/2014/main" id="{7ABDA3D4-5961-3042-89FD-A791D822A61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67687" y="1563849"/>
            <a:ext cx="757992" cy="56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3" name="Line 49">
            <a:extLst>
              <a:ext uri="{FF2B5EF4-FFF2-40B4-BE49-F238E27FC236}">
                <a16:creationId xmlns:a16="http://schemas.microsoft.com/office/drawing/2014/main" id="{59B21507-2870-7B4A-92F0-4075841AB07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58371" y="1693681"/>
            <a:ext cx="1021420" cy="572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4" name="Line 52">
            <a:extLst>
              <a:ext uri="{FF2B5EF4-FFF2-40B4-BE49-F238E27FC236}">
                <a16:creationId xmlns:a16="http://schemas.microsoft.com/office/drawing/2014/main" id="{147D8AB5-C95B-004E-9CB6-E404DB8CC6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93595" y="1563849"/>
            <a:ext cx="482668" cy="53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5" name="Oval 60">
            <a:extLst>
              <a:ext uri="{FF2B5EF4-FFF2-40B4-BE49-F238E27FC236}">
                <a16:creationId xmlns:a16="http://schemas.microsoft.com/office/drawing/2014/main" id="{D150C2F7-FA3C-4648-8849-2A2BC64C1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6392" y="2427913"/>
            <a:ext cx="701908" cy="72564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86" name="Line 61">
            <a:extLst>
              <a:ext uri="{FF2B5EF4-FFF2-40B4-BE49-F238E27FC236}">
                <a16:creationId xmlns:a16="http://schemas.microsoft.com/office/drawing/2014/main" id="{22304E85-9429-BD4F-9CC6-9C93F9CF7C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22745" y="2673654"/>
            <a:ext cx="725418" cy="53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7" name="Line 62">
            <a:extLst>
              <a:ext uri="{FF2B5EF4-FFF2-40B4-BE49-F238E27FC236}">
                <a16:creationId xmlns:a16="http://schemas.microsoft.com/office/drawing/2014/main" id="{F4FC335B-BBD3-2B43-8672-EABCC6943001}"/>
              </a:ext>
            </a:extLst>
          </p:cNvPr>
          <p:cNvSpPr>
            <a:spLocks noChangeShapeType="1"/>
          </p:cNvSpPr>
          <p:nvPr/>
        </p:nvSpPr>
        <p:spPr bwMode="auto">
          <a:xfrm>
            <a:off x="3627946" y="2688177"/>
            <a:ext cx="581395" cy="168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8" name="Line 63">
            <a:extLst>
              <a:ext uri="{FF2B5EF4-FFF2-40B4-BE49-F238E27FC236}">
                <a16:creationId xmlns:a16="http://schemas.microsoft.com/office/drawing/2014/main" id="{46D9B9B8-1833-8D43-A1A7-3F177611948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78300" y="2575032"/>
            <a:ext cx="296912" cy="1656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9" name="Line 70">
            <a:extLst>
              <a:ext uri="{FF2B5EF4-FFF2-40B4-BE49-F238E27FC236}">
                <a16:creationId xmlns:a16="http://schemas.microsoft.com/office/drawing/2014/main" id="{32E89A7A-5562-5740-B1FF-991BA123CC9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93533" y="1582177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0" name="Text Box 72">
            <a:extLst>
              <a:ext uri="{FF2B5EF4-FFF2-40B4-BE49-F238E27FC236}">
                <a16:creationId xmlns:a16="http://schemas.microsoft.com/office/drawing/2014/main" id="{B85D0B4E-4224-C041-B491-D819DD8B7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6097" y="1182007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s</a:t>
            </a:r>
            <a:r>
              <a:rPr lang="es-ES" altLang="es-ES_tradnl" sz="1800" i="1" baseline="-25000" dirty="0"/>
              <a:t>3</a:t>
            </a:r>
            <a:endParaRPr lang="es-ES" altLang="es-ES_tradnl" sz="1800" i="1" dirty="0"/>
          </a:p>
        </p:txBody>
      </p:sp>
      <p:sp>
        <p:nvSpPr>
          <p:cNvPr id="91" name="Oval 73">
            <a:extLst>
              <a:ext uri="{FF2B5EF4-FFF2-40B4-BE49-F238E27FC236}">
                <a16:creationId xmlns:a16="http://schemas.microsoft.com/office/drawing/2014/main" id="{8421A811-F754-3A47-9C5F-5452FCF3A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6066" y="1414452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0,5</a:t>
            </a:r>
          </a:p>
        </p:txBody>
      </p:sp>
      <p:sp>
        <p:nvSpPr>
          <p:cNvPr id="92" name="Oval 74">
            <a:extLst>
              <a:ext uri="{FF2B5EF4-FFF2-40B4-BE49-F238E27FC236}">
                <a16:creationId xmlns:a16="http://schemas.microsoft.com/office/drawing/2014/main" id="{29C4B1FB-7CF6-AB4D-A867-F7EE0224B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909" y="2313093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0,5</a:t>
            </a:r>
          </a:p>
        </p:txBody>
      </p:sp>
      <p:sp>
        <p:nvSpPr>
          <p:cNvPr id="93" name="Line 75">
            <a:extLst>
              <a:ext uri="{FF2B5EF4-FFF2-40B4-BE49-F238E27FC236}">
                <a16:creationId xmlns:a16="http://schemas.microsoft.com/office/drawing/2014/main" id="{FF316267-578F-8941-B358-AB75C8B388F7}"/>
              </a:ext>
            </a:extLst>
          </p:cNvPr>
          <p:cNvSpPr>
            <a:spLocks noChangeShapeType="1"/>
          </p:cNvSpPr>
          <p:nvPr/>
        </p:nvSpPr>
        <p:spPr bwMode="auto">
          <a:xfrm>
            <a:off x="5705974" y="1551339"/>
            <a:ext cx="759692" cy="1251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4" name="Line 76">
            <a:extLst>
              <a:ext uri="{FF2B5EF4-FFF2-40B4-BE49-F238E27FC236}">
                <a16:creationId xmlns:a16="http://schemas.microsoft.com/office/drawing/2014/main" id="{4DCA98F8-47DA-F647-9C55-B4A245A2440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7184" y="1700735"/>
            <a:ext cx="1013871" cy="67563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5" name="Rectangle 77">
            <a:extLst>
              <a:ext uri="{FF2B5EF4-FFF2-40B4-BE49-F238E27FC236}">
                <a16:creationId xmlns:a16="http://schemas.microsoft.com/office/drawing/2014/main" id="{0D72A765-9F17-0A40-8A12-9AF9061E8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1407338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96" name="Rectangle 78">
            <a:extLst>
              <a:ext uri="{FF2B5EF4-FFF2-40B4-BE49-F238E27FC236}">
                <a16:creationId xmlns:a16="http://schemas.microsoft.com/office/drawing/2014/main" id="{9B35FB55-7C9A-CC4A-B895-459632002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250" y="2431774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sz="1800" i="1"/>
          </a:p>
        </p:txBody>
      </p:sp>
      <p:sp>
        <p:nvSpPr>
          <p:cNvPr id="97" name="Oval 79">
            <a:extLst>
              <a:ext uri="{FF2B5EF4-FFF2-40B4-BE49-F238E27FC236}">
                <a16:creationId xmlns:a16="http://schemas.microsoft.com/office/drawing/2014/main" id="{FDE26536-9B94-0C46-892C-9F9DF9B2B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541" y="2517144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98" name="Line 80">
            <a:extLst>
              <a:ext uri="{FF2B5EF4-FFF2-40B4-BE49-F238E27FC236}">
                <a16:creationId xmlns:a16="http://schemas.microsoft.com/office/drawing/2014/main" id="{7D51601D-834F-BB47-84CE-3F907FD297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9665" y="1654553"/>
            <a:ext cx="547250" cy="24721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9" name="Oval 81">
            <a:extLst>
              <a:ext uri="{FF2B5EF4-FFF2-40B4-BE49-F238E27FC236}">
                <a16:creationId xmlns:a16="http://schemas.microsoft.com/office/drawing/2014/main" id="{0ACCEE66-08B0-F04A-A12F-4AD885CA2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822" y="1798615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100" name="Line 82">
            <a:extLst>
              <a:ext uri="{FF2B5EF4-FFF2-40B4-BE49-F238E27FC236}">
                <a16:creationId xmlns:a16="http://schemas.microsoft.com/office/drawing/2014/main" id="{9375B556-FDDF-2C4E-BDD5-3AE28FCAE258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8776" y="2042571"/>
            <a:ext cx="997081" cy="4571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01" name="Text Box 84">
            <a:extLst>
              <a:ext uri="{FF2B5EF4-FFF2-40B4-BE49-F238E27FC236}">
                <a16:creationId xmlns:a16="http://schemas.microsoft.com/office/drawing/2014/main" id="{62FFCB65-FA99-E74A-93E2-8E63C5E1B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388" y="2746734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s</a:t>
            </a:r>
            <a:r>
              <a:rPr lang="es-ES" altLang="es-ES_tradnl" sz="1800" baseline="-25000" dirty="0"/>
              <a:t>2</a:t>
            </a:r>
            <a:endParaRPr lang="es-ES" altLang="es-ES_tradnl" sz="1800" dirty="0"/>
          </a:p>
        </p:txBody>
      </p:sp>
      <p:sp>
        <p:nvSpPr>
          <p:cNvPr id="102" name="Text Box 83">
            <a:extLst>
              <a:ext uri="{FF2B5EF4-FFF2-40B4-BE49-F238E27FC236}">
                <a16:creationId xmlns:a16="http://schemas.microsoft.com/office/drawing/2014/main" id="{55E4B647-2EFC-8B49-A934-67D479424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6976" y="1211235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1,3</a:t>
            </a:r>
            <a:endParaRPr lang="es-ES" altLang="es-ES_tradnl" sz="1800" dirty="0"/>
          </a:p>
        </p:txBody>
      </p:sp>
      <p:sp>
        <p:nvSpPr>
          <p:cNvPr id="103" name="Text Box 83">
            <a:extLst>
              <a:ext uri="{FF2B5EF4-FFF2-40B4-BE49-F238E27FC236}">
                <a16:creationId xmlns:a16="http://schemas.microsoft.com/office/drawing/2014/main" id="{5561F152-DF16-6E49-9B76-E6F7C5271C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2524" y="1812172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1,4</a:t>
            </a:r>
            <a:endParaRPr lang="es-ES" altLang="es-ES_tradnl" sz="1800" dirty="0"/>
          </a:p>
        </p:txBody>
      </p:sp>
      <p:sp>
        <p:nvSpPr>
          <p:cNvPr id="104" name="Text Box 83">
            <a:extLst>
              <a:ext uri="{FF2B5EF4-FFF2-40B4-BE49-F238E27FC236}">
                <a16:creationId xmlns:a16="http://schemas.microsoft.com/office/drawing/2014/main" id="{2BF2E811-3C47-434E-BA05-E3B783A39B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3272" y="274673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2,2</a:t>
            </a:r>
            <a:endParaRPr lang="es-ES" altLang="es-ES_tradnl" sz="1800" dirty="0"/>
          </a:p>
        </p:txBody>
      </p:sp>
      <p:sp>
        <p:nvSpPr>
          <p:cNvPr id="105" name="Text Box 83">
            <a:extLst>
              <a:ext uri="{FF2B5EF4-FFF2-40B4-BE49-F238E27FC236}">
                <a16:creationId xmlns:a16="http://schemas.microsoft.com/office/drawing/2014/main" id="{77A041FD-3C54-D44F-8F31-E530CB434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7456" y="2113712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2,1</a:t>
            </a:r>
            <a:endParaRPr lang="es-ES" altLang="es-ES_tradnl" sz="1800" dirty="0"/>
          </a:p>
        </p:txBody>
      </p:sp>
      <p:sp>
        <p:nvSpPr>
          <p:cNvPr id="106" name="Text Box 83">
            <a:extLst>
              <a:ext uri="{FF2B5EF4-FFF2-40B4-BE49-F238E27FC236}">
                <a16:creationId xmlns:a16="http://schemas.microsoft.com/office/drawing/2014/main" id="{6AB84F74-577C-EE42-BB95-F23CE509A4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7270" y="1794280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1,2</a:t>
            </a:r>
            <a:endParaRPr lang="es-ES" altLang="es-ES_tradnl" sz="1800" dirty="0"/>
          </a:p>
        </p:txBody>
      </p:sp>
      <p:sp>
        <p:nvSpPr>
          <p:cNvPr id="107" name="Text Box 83">
            <a:extLst>
              <a:ext uri="{FF2B5EF4-FFF2-40B4-BE49-F238E27FC236}">
                <a16:creationId xmlns:a16="http://schemas.microsoft.com/office/drawing/2014/main" id="{22AF8FEC-43AC-1141-9D06-334442B05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933" y="112354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1,1</a:t>
            </a:r>
            <a:endParaRPr lang="es-ES" altLang="es-ES_tradnl" sz="1800" dirty="0"/>
          </a:p>
        </p:txBody>
      </p:sp>
      <p:sp>
        <p:nvSpPr>
          <p:cNvPr id="108" name="Text Box 83">
            <a:extLst>
              <a:ext uri="{FF2B5EF4-FFF2-40B4-BE49-F238E27FC236}">
                <a16:creationId xmlns:a16="http://schemas.microsoft.com/office/drawing/2014/main" id="{70C01AAD-875F-EB43-AE76-2214C3AD47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7219" y="3081076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0,2</a:t>
            </a:r>
            <a:endParaRPr lang="es-ES" altLang="es-ES_tradnl" sz="1800" dirty="0"/>
          </a:p>
        </p:txBody>
      </p:sp>
      <p:sp>
        <p:nvSpPr>
          <p:cNvPr id="109" name="CuadroTexto 108">
            <a:extLst>
              <a:ext uri="{FF2B5EF4-FFF2-40B4-BE49-F238E27FC236}">
                <a16:creationId xmlns:a16="http://schemas.microsoft.com/office/drawing/2014/main" id="{B4204848-1DD6-F448-803D-DD895F7DBDDC}"/>
              </a:ext>
            </a:extLst>
          </p:cNvPr>
          <p:cNvSpPr txBox="1"/>
          <p:nvPr/>
        </p:nvSpPr>
        <p:spPr>
          <a:xfrm>
            <a:off x="4319843" y="1397951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0,5</a:t>
            </a:r>
          </a:p>
        </p:txBody>
      </p:sp>
      <p:sp>
        <p:nvSpPr>
          <p:cNvPr id="110" name="CuadroTexto 109">
            <a:extLst>
              <a:ext uri="{FF2B5EF4-FFF2-40B4-BE49-F238E27FC236}">
                <a16:creationId xmlns:a16="http://schemas.microsoft.com/office/drawing/2014/main" id="{C1C7E76F-E278-5F44-BD12-CF04DC26B0D9}"/>
              </a:ext>
            </a:extLst>
          </p:cNvPr>
          <p:cNvSpPr txBox="1"/>
          <p:nvPr/>
        </p:nvSpPr>
        <p:spPr>
          <a:xfrm>
            <a:off x="4307218" y="2603244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0,6</a:t>
            </a:r>
          </a:p>
        </p:txBody>
      </p:sp>
      <p:grpSp>
        <p:nvGrpSpPr>
          <p:cNvPr id="111" name="Grupo 110">
            <a:extLst>
              <a:ext uri="{FF2B5EF4-FFF2-40B4-BE49-F238E27FC236}">
                <a16:creationId xmlns:a16="http://schemas.microsoft.com/office/drawing/2014/main" id="{2FE07148-4168-2441-867C-0967AB85E2AD}"/>
              </a:ext>
            </a:extLst>
          </p:cNvPr>
          <p:cNvGrpSpPr/>
          <p:nvPr/>
        </p:nvGrpSpPr>
        <p:grpSpPr>
          <a:xfrm>
            <a:off x="6481428" y="1208652"/>
            <a:ext cx="701908" cy="725642"/>
            <a:chOff x="6440172" y="1700795"/>
            <a:chExt cx="701908" cy="725642"/>
          </a:xfrm>
        </p:grpSpPr>
        <p:sp>
          <p:nvSpPr>
            <p:cNvPr id="112" name="Oval 69">
              <a:extLst>
                <a:ext uri="{FF2B5EF4-FFF2-40B4-BE49-F238E27FC236}">
                  <a16:creationId xmlns:a16="http://schemas.microsoft.com/office/drawing/2014/main" id="{940A424C-4E38-484A-AFD2-4011B4DE2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172" y="1700795"/>
              <a:ext cx="701908" cy="72564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13" name="CuadroTexto 112">
              <a:extLst>
                <a:ext uri="{FF2B5EF4-FFF2-40B4-BE49-F238E27FC236}">
                  <a16:creationId xmlns:a16="http://schemas.microsoft.com/office/drawing/2014/main" id="{4D697B41-00ED-E341-814A-58588AEAD97A}"/>
                </a:ext>
              </a:extLst>
            </p:cNvPr>
            <p:cNvSpPr txBox="1"/>
            <p:nvPr/>
          </p:nvSpPr>
          <p:spPr>
            <a:xfrm>
              <a:off x="6582933" y="1918608"/>
              <a:ext cx="473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0,8</a:t>
              </a:r>
            </a:p>
          </p:txBody>
        </p:sp>
      </p:grpSp>
      <p:grpSp>
        <p:nvGrpSpPr>
          <p:cNvPr id="114" name="Grupo 113">
            <a:extLst>
              <a:ext uri="{FF2B5EF4-FFF2-40B4-BE49-F238E27FC236}">
                <a16:creationId xmlns:a16="http://schemas.microsoft.com/office/drawing/2014/main" id="{628CFA21-B80D-8740-937A-20306074AF7F}"/>
              </a:ext>
            </a:extLst>
          </p:cNvPr>
          <p:cNvGrpSpPr/>
          <p:nvPr/>
        </p:nvGrpSpPr>
        <p:grpSpPr>
          <a:xfrm>
            <a:off x="6481428" y="2390424"/>
            <a:ext cx="701908" cy="725642"/>
            <a:chOff x="6440172" y="1700795"/>
            <a:chExt cx="701908" cy="725642"/>
          </a:xfrm>
        </p:grpSpPr>
        <p:sp>
          <p:nvSpPr>
            <p:cNvPr id="115" name="Oval 69">
              <a:extLst>
                <a:ext uri="{FF2B5EF4-FFF2-40B4-BE49-F238E27FC236}">
                  <a16:creationId xmlns:a16="http://schemas.microsoft.com/office/drawing/2014/main" id="{90637131-28B6-9E49-AAAA-27B7F546F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172" y="1700795"/>
              <a:ext cx="701908" cy="72564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16" name="CuadroTexto 115">
              <a:extLst>
                <a:ext uri="{FF2B5EF4-FFF2-40B4-BE49-F238E27FC236}">
                  <a16:creationId xmlns:a16="http://schemas.microsoft.com/office/drawing/2014/main" id="{2DD420A3-5E7E-6C41-806D-CC539BD6683D}"/>
                </a:ext>
              </a:extLst>
            </p:cNvPr>
            <p:cNvSpPr txBox="1"/>
            <p:nvPr/>
          </p:nvSpPr>
          <p:spPr>
            <a:xfrm>
              <a:off x="6500987" y="1896129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-0,6</a:t>
              </a:r>
            </a:p>
          </p:txBody>
        </p:sp>
      </p:grpSp>
      <p:sp>
        <p:nvSpPr>
          <p:cNvPr id="117" name="Line 70">
            <a:extLst>
              <a:ext uri="{FF2B5EF4-FFF2-40B4-BE49-F238E27FC236}">
                <a16:creationId xmlns:a16="http://schemas.microsoft.com/office/drawing/2014/main" id="{78C9CA8F-E3DD-4946-B1B1-D38223A3BF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93533" y="2740732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18" name="Text Box 72">
            <a:extLst>
              <a:ext uri="{FF2B5EF4-FFF2-40B4-BE49-F238E27FC236}">
                <a16:creationId xmlns:a16="http://schemas.microsoft.com/office/drawing/2014/main" id="{FF919603-70AB-2B48-B437-9CBE6654B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6097" y="2340562"/>
            <a:ext cx="6152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s</a:t>
            </a:r>
            <a:r>
              <a:rPr lang="es-ES" altLang="es-ES_tradnl" sz="1800" i="1" baseline="-25000" dirty="0"/>
              <a:t>4</a:t>
            </a:r>
            <a:endParaRPr lang="es-ES" altLang="es-ES_tradnl" sz="1800" i="1" dirty="0"/>
          </a:p>
        </p:txBody>
      </p:sp>
      <p:sp>
        <p:nvSpPr>
          <p:cNvPr id="119" name="Oval 73">
            <a:extLst>
              <a:ext uri="{FF2B5EF4-FFF2-40B4-BE49-F238E27FC236}">
                <a16:creationId xmlns:a16="http://schemas.microsoft.com/office/drawing/2014/main" id="{15EDE768-34E8-2540-94FD-061B59663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7597" y="1825450"/>
            <a:ext cx="339907" cy="30278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</a:t>
            </a:r>
          </a:p>
        </p:txBody>
      </p:sp>
      <p:sp>
        <p:nvSpPr>
          <p:cNvPr id="120" name="Line 63">
            <a:extLst>
              <a:ext uri="{FF2B5EF4-FFF2-40B4-BE49-F238E27FC236}">
                <a16:creationId xmlns:a16="http://schemas.microsoft.com/office/drawing/2014/main" id="{15A44590-D87C-764E-928E-6C923B46E882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8300" y="1598817"/>
            <a:ext cx="445186" cy="3094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1" name="Line 76">
            <a:extLst>
              <a:ext uri="{FF2B5EF4-FFF2-40B4-BE49-F238E27FC236}">
                <a16:creationId xmlns:a16="http://schemas.microsoft.com/office/drawing/2014/main" id="{B67B8E8E-C1AA-5B4B-A6CF-B372FA07F12B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0208" y="2098246"/>
            <a:ext cx="901220" cy="52082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2" name="Line 61">
            <a:extLst>
              <a:ext uri="{FF2B5EF4-FFF2-40B4-BE49-F238E27FC236}">
                <a16:creationId xmlns:a16="http://schemas.microsoft.com/office/drawing/2014/main" id="{9C67D15F-8E62-7B40-A730-9D9233CFAED2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0958" y="2759763"/>
            <a:ext cx="756878" cy="243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3" name="Line 62">
            <a:extLst>
              <a:ext uri="{FF2B5EF4-FFF2-40B4-BE49-F238E27FC236}">
                <a16:creationId xmlns:a16="http://schemas.microsoft.com/office/drawing/2014/main" id="{D6970683-F925-B946-86E9-D3C3A435C196}"/>
              </a:ext>
            </a:extLst>
          </p:cNvPr>
          <p:cNvSpPr>
            <a:spLocks noChangeShapeType="1"/>
          </p:cNvSpPr>
          <p:nvPr/>
        </p:nvSpPr>
        <p:spPr bwMode="auto">
          <a:xfrm>
            <a:off x="5992499" y="2792255"/>
            <a:ext cx="48893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4" name="Oval 79">
            <a:extLst>
              <a:ext uri="{FF2B5EF4-FFF2-40B4-BE49-F238E27FC236}">
                <a16:creationId xmlns:a16="http://schemas.microsoft.com/office/drawing/2014/main" id="{CE36F0F1-5894-874F-B923-D885E54CC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0214" y="2629544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600" dirty="0"/>
              <a:t>-0,5</a:t>
            </a:r>
          </a:p>
        </p:txBody>
      </p:sp>
      <p:sp>
        <p:nvSpPr>
          <p:cNvPr id="125" name="Text Box 83">
            <a:extLst>
              <a:ext uri="{FF2B5EF4-FFF2-40B4-BE49-F238E27FC236}">
                <a16:creationId xmlns:a16="http://schemas.microsoft.com/office/drawing/2014/main" id="{43F3AAFF-0F3A-1C4C-A725-040A9AC80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994" y="2218339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2,3</a:t>
            </a:r>
            <a:endParaRPr lang="es-ES" altLang="es-ES_tradnl" sz="1800" dirty="0"/>
          </a:p>
        </p:txBody>
      </p:sp>
      <p:sp>
        <p:nvSpPr>
          <p:cNvPr id="126" name="Text Box 83">
            <a:extLst>
              <a:ext uri="{FF2B5EF4-FFF2-40B4-BE49-F238E27FC236}">
                <a16:creationId xmlns:a16="http://schemas.microsoft.com/office/drawing/2014/main" id="{EFA95284-7BDE-6B4C-A601-10DF7129DD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7572" y="2855287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2,4</a:t>
            </a:r>
            <a:endParaRPr lang="es-ES" altLang="es-ES_tradnl" sz="1800" dirty="0"/>
          </a:p>
        </p:txBody>
      </p:sp>
      <p:sp>
        <p:nvSpPr>
          <p:cNvPr id="127" name="Text Box 83">
            <a:extLst>
              <a:ext uri="{FF2B5EF4-FFF2-40B4-BE49-F238E27FC236}">
                <a16:creationId xmlns:a16="http://schemas.microsoft.com/office/drawing/2014/main" id="{101B8DD1-1711-724B-B07C-53B5328FE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0512" y="3029121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0,4</a:t>
            </a:r>
            <a:endParaRPr lang="es-ES" altLang="es-ES_tradnl" sz="1800" dirty="0"/>
          </a:p>
        </p:txBody>
      </p:sp>
      <p:sp>
        <p:nvSpPr>
          <p:cNvPr id="128" name="Text Box 72">
            <a:extLst>
              <a:ext uri="{FF2B5EF4-FFF2-40B4-BE49-F238E27FC236}">
                <a16:creationId xmlns:a16="http://schemas.microsoft.com/office/drawing/2014/main" id="{FF167759-4146-9941-BA03-AE1547C83E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8962" y="1359956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y</a:t>
            </a:r>
            <a:r>
              <a:rPr lang="es-ES" altLang="es-ES_tradnl" sz="1800" i="1" baseline="-25000" dirty="0"/>
              <a:t>1</a:t>
            </a:r>
            <a:endParaRPr lang="es-ES" altLang="es-ES_tradnl" sz="1800" i="1" dirty="0"/>
          </a:p>
        </p:txBody>
      </p:sp>
      <p:sp>
        <p:nvSpPr>
          <p:cNvPr id="129" name="Text Box 72">
            <a:extLst>
              <a:ext uri="{FF2B5EF4-FFF2-40B4-BE49-F238E27FC236}">
                <a16:creationId xmlns:a16="http://schemas.microsoft.com/office/drawing/2014/main" id="{9FE3A4C5-129D-CF4A-8239-330B9A749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5884" y="2540757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y</a:t>
            </a:r>
            <a:r>
              <a:rPr lang="es-ES" altLang="es-ES_tradnl" sz="1800" i="1" baseline="-25000" dirty="0"/>
              <a:t>2</a:t>
            </a:r>
            <a:endParaRPr lang="es-ES" altLang="es-ES_tradnl" sz="1800" i="1" dirty="0"/>
          </a:p>
        </p:txBody>
      </p:sp>
    </p:spTree>
    <p:extLst>
      <p:ext uri="{BB962C8B-B14F-4D97-AF65-F5344CB8AC3E}">
        <p14:creationId xmlns:p14="http://schemas.microsoft.com/office/powerpoint/2010/main" val="20097089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Ejemplo aprendizaje </a:t>
            </a:r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73" name="Rectangle 125">
            <a:extLst>
              <a:ext uri="{FF2B5EF4-FFF2-40B4-BE49-F238E27FC236}">
                <a16:creationId xmlns:a16="http://schemas.microsoft.com/office/drawing/2014/main" id="{00C839DB-52D9-EE47-AAF3-FD784C15F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5619750"/>
            <a:ext cx="7961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1800"/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9FE5423C-5003-AE4A-AE16-05C9D9F0D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675" y="4071938"/>
            <a:ext cx="77724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s-ES" altLang="es-ES_tradnl" sz="2000" dirty="0"/>
              <a:t>Paso 2c actualizamos los pesos: (capa oculta)</a:t>
            </a:r>
          </a:p>
          <a:p>
            <a:pPr eaLnBrk="1" hangingPunct="1"/>
            <a:r>
              <a:rPr lang="es-ES" altLang="es-ES_tradnl" sz="2000" dirty="0"/>
              <a:t>w</a:t>
            </a:r>
            <a:r>
              <a:rPr lang="es-ES" altLang="es-ES_tradnl" sz="2000" baseline="-25000" dirty="0"/>
              <a:t>1,1</a:t>
            </a:r>
            <a:r>
              <a:rPr lang="es-ES" altLang="es-ES_tradnl" sz="2000" dirty="0"/>
              <a:t>=w</a:t>
            </a:r>
            <a:r>
              <a:rPr lang="es-ES" altLang="es-ES_tradnl" sz="2000" baseline="-25000" dirty="0"/>
              <a:t>1,1</a:t>
            </a:r>
            <a:r>
              <a:rPr lang="es-ES" altLang="es-ES_tradnl" sz="2000" dirty="0"/>
              <a:t>+α*x</a:t>
            </a:r>
            <a:r>
              <a:rPr lang="es-ES" altLang="es-ES_tradnl" sz="2000" baseline="-25000" dirty="0"/>
              <a:t>1</a:t>
            </a:r>
            <a:r>
              <a:rPr lang="es-ES" altLang="es-ES_tradnl" sz="2000" dirty="0"/>
              <a:t>*e</a:t>
            </a:r>
            <a:r>
              <a:rPr lang="es-ES" altLang="es-ES_tradnl" sz="2000" baseline="-25000" dirty="0"/>
              <a:t>1</a:t>
            </a:r>
            <a:r>
              <a:rPr lang="es-ES" altLang="es-ES_tradnl" sz="2000" dirty="0"/>
              <a:t>=0,3 + 0,3*1*0,5=0,45 </a:t>
            </a:r>
          </a:p>
          <a:p>
            <a:pPr eaLnBrk="1" hangingPunct="1"/>
            <a:r>
              <a:rPr lang="es-ES" altLang="es-ES_tradnl" sz="2000" dirty="0"/>
              <a:t>w</a:t>
            </a:r>
            <a:r>
              <a:rPr lang="es-ES" altLang="es-ES_tradnl" sz="2000" baseline="-25000" dirty="0"/>
              <a:t>1,2</a:t>
            </a:r>
            <a:r>
              <a:rPr lang="es-ES" altLang="es-ES_tradnl" sz="2000" dirty="0"/>
              <a:t>=w</a:t>
            </a:r>
            <a:r>
              <a:rPr lang="es-ES" altLang="es-ES_tradnl" sz="2000" baseline="-25000" dirty="0"/>
              <a:t>1,2</a:t>
            </a:r>
            <a:r>
              <a:rPr lang="es-ES" altLang="es-ES_tradnl" sz="2000" dirty="0"/>
              <a:t>+α*x</a:t>
            </a:r>
            <a:r>
              <a:rPr lang="es-ES" altLang="es-ES_tradnl" sz="2000" baseline="-25000" dirty="0"/>
              <a:t>1</a:t>
            </a:r>
            <a:r>
              <a:rPr lang="es-ES" altLang="es-ES_tradnl" sz="2000" dirty="0"/>
              <a:t>*e</a:t>
            </a:r>
            <a:r>
              <a:rPr lang="es-ES" altLang="es-ES_tradnl" sz="2000" baseline="-25000" dirty="0"/>
              <a:t>2</a:t>
            </a:r>
            <a:r>
              <a:rPr lang="es-ES" altLang="es-ES_tradnl" sz="2000" dirty="0"/>
              <a:t>=(-1) + 0,3*1*0,8= -0,76</a:t>
            </a:r>
          </a:p>
          <a:p>
            <a:pPr eaLnBrk="1" hangingPunct="1"/>
            <a:r>
              <a:rPr lang="es-ES" altLang="es-ES_tradnl" sz="2000" dirty="0"/>
              <a:t>w</a:t>
            </a:r>
            <a:r>
              <a:rPr lang="es-ES" altLang="es-ES_tradnl" sz="2000" baseline="-25000" dirty="0"/>
              <a:t>2,1</a:t>
            </a:r>
            <a:r>
              <a:rPr lang="es-ES" altLang="es-ES_tradnl" sz="2000" dirty="0"/>
              <a:t>=w</a:t>
            </a:r>
            <a:r>
              <a:rPr lang="es-ES" altLang="es-ES_tradnl" sz="2000" baseline="-25000" dirty="0"/>
              <a:t>2,1</a:t>
            </a:r>
            <a:r>
              <a:rPr lang="es-ES" altLang="es-ES_tradnl" sz="2000" dirty="0"/>
              <a:t>+α*x</a:t>
            </a:r>
            <a:r>
              <a:rPr lang="es-ES" altLang="es-ES_tradnl" sz="2000" baseline="-25000" dirty="0"/>
              <a:t>2</a:t>
            </a:r>
            <a:r>
              <a:rPr lang="es-ES" altLang="es-ES_tradnl" sz="2000" dirty="0"/>
              <a:t>*e</a:t>
            </a:r>
            <a:r>
              <a:rPr lang="es-ES" altLang="es-ES_tradnl" sz="2000" baseline="-25000" dirty="0"/>
              <a:t>1</a:t>
            </a:r>
            <a:r>
              <a:rPr lang="es-ES" altLang="es-ES_tradnl" sz="2000" dirty="0"/>
              <a:t>=(-0,1) + 0,3*0*0,5= -0,1 (no cambia por X</a:t>
            </a:r>
            <a:r>
              <a:rPr lang="es-ES" altLang="es-ES_tradnl" sz="2000" baseline="-25000" dirty="0"/>
              <a:t>2</a:t>
            </a:r>
            <a:r>
              <a:rPr lang="es-ES" altLang="es-ES_tradnl" sz="2000" dirty="0"/>
              <a:t>=0)</a:t>
            </a:r>
          </a:p>
          <a:p>
            <a:pPr eaLnBrk="1" hangingPunct="1"/>
            <a:r>
              <a:rPr lang="es-ES" altLang="es-ES_tradnl" sz="2000" dirty="0"/>
              <a:t>w</a:t>
            </a:r>
            <a:r>
              <a:rPr lang="es-ES" altLang="es-ES_tradnl" sz="2000" baseline="-25000" dirty="0"/>
              <a:t>2,2</a:t>
            </a:r>
            <a:r>
              <a:rPr lang="es-ES" altLang="es-ES_tradnl" sz="2000" dirty="0"/>
              <a:t>=w</a:t>
            </a:r>
            <a:r>
              <a:rPr lang="es-ES" altLang="es-ES_tradnl" sz="2000" baseline="-25000" dirty="0"/>
              <a:t>2,2</a:t>
            </a:r>
            <a:r>
              <a:rPr lang="es-ES" altLang="es-ES_tradnl" sz="2000" dirty="0"/>
              <a:t>+α*x</a:t>
            </a:r>
            <a:r>
              <a:rPr lang="es-ES" altLang="es-ES_tradnl" sz="2000" baseline="-25000" dirty="0"/>
              <a:t>2</a:t>
            </a:r>
            <a:r>
              <a:rPr lang="es-ES" altLang="es-ES_tradnl" sz="2000" dirty="0"/>
              <a:t>*e</a:t>
            </a:r>
            <a:r>
              <a:rPr lang="es-ES" altLang="es-ES_tradnl" sz="2000" baseline="-25000" dirty="0"/>
              <a:t>2</a:t>
            </a:r>
            <a:r>
              <a:rPr lang="es-ES" altLang="es-ES_tradnl" sz="2000" dirty="0"/>
              <a:t>=1 + 0,3*0*0,8=1     (no cambia por X</a:t>
            </a:r>
            <a:r>
              <a:rPr lang="es-ES" altLang="es-ES_tradnl" sz="2000" baseline="-25000" dirty="0"/>
              <a:t>2</a:t>
            </a:r>
            <a:r>
              <a:rPr lang="es-ES" altLang="es-ES_tradnl" sz="2000" dirty="0"/>
              <a:t>=0)</a:t>
            </a:r>
          </a:p>
        </p:txBody>
      </p:sp>
      <p:sp>
        <p:nvSpPr>
          <p:cNvPr id="74" name="Rectángulo 73">
            <a:extLst>
              <a:ext uri="{FF2B5EF4-FFF2-40B4-BE49-F238E27FC236}">
                <a16:creationId xmlns:a16="http://schemas.microsoft.com/office/drawing/2014/main" id="{C61133CD-AC22-7D42-AB5C-337A920EC9F0}"/>
              </a:ext>
            </a:extLst>
          </p:cNvPr>
          <p:cNvSpPr/>
          <p:nvPr/>
        </p:nvSpPr>
        <p:spPr>
          <a:xfrm>
            <a:off x="1811974" y="5761371"/>
            <a:ext cx="40254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es-ES_tradnl" sz="2000" dirty="0">
                <a:solidFill>
                  <a:schemeClr val="tx1"/>
                </a:solidFill>
              </a:rPr>
              <a:t>w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0,1</a:t>
            </a:r>
            <a:r>
              <a:rPr lang="es-ES" altLang="es-ES_tradnl" sz="2000" dirty="0">
                <a:solidFill>
                  <a:schemeClr val="tx1"/>
                </a:solidFill>
              </a:rPr>
              <a:t>=w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0,1</a:t>
            </a:r>
            <a:r>
              <a:rPr lang="es-ES" altLang="es-ES_tradnl" sz="2000" dirty="0">
                <a:solidFill>
                  <a:schemeClr val="tx1"/>
                </a:solidFill>
              </a:rPr>
              <a:t>+α*e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1</a:t>
            </a:r>
            <a:r>
              <a:rPr lang="es-ES" altLang="es-ES_tradnl" sz="2000" dirty="0">
                <a:solidFill>
                  <a:schemeClr val="tx1"/>
                </a:solidFill>
              </a:rPr>
              <a:t>=0,5 + 0,3 * 0,5= 0,65</a:t>
            </a:r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76" name="Rectángulo 75">
            <a:extLst>
              <a:ext uri="{FF2B5EF4-FFF2-40B4-BE49-F238E27FC236}">
                <a16:creationId xmlns:a16="http://schemas.microsoft.com/office/drawing/2014/main" id="{89041A11-E5FA-474F-93C4-3993991DA070}"/>
              </a:ext>
            </a:extLst>
          </p:cNvPr>
          <p:cNvSpPr/>
          <p:nvPr/>
        </p:nvSpPr>
        <p:spPr>
          <a:xfrm>
            <a:off x="1834349" y="6140509"/>
            <a:ext cx="40254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es-ES_tradnl" sz="2000" dirty="0">
                <a:solidFill>
                  <a:schemeClr val="tx1"/>
                </a:solidFill>
              </a:rPr>
              <a:t>w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0,2</a:t>
            </a:r>
            <a:r>
              <a:rPr lang="es-ES" altLang="es-ES_tradnl" sz="2000" dirty="0">
                <a:solidFill>
                  <a:schemeClr val="tx1"/>
                </a:solidFill>
              </a:rPr>
              <a:t>=w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0,2</a:t>
            </a:r>
            <a:r>
              <a:rPr lang="es-ES" altLang="es-ES_tradnl" sz="2000" dirty="0">
                <a:solidFill>
                  <a:schemeClr val="tx1"/>
                </a:solidFill>
              </a:rPr>
              <a:t>+α*e</a:t>
            </a:r>
            <a:r>
              <a:rPr lang="es-ES" altLang="es-ES_tradnl" sz="2000" baseline="-25000" dirty="0">
                <a:solidFill>
                  <a:schemeClr val="tx1"/>
                </a:solidFill>
              </a:rPr>
              <a:t>2</a:t>
            </a:r>
            <a:r>
              <a:rPr lang="es-ES" altLang="es-ES_tradnl" sz="2000" dirty="0">
                <a:solidFill>
                  <a:schemeClr val="tx1"/>
                </a:solidFill>
              </a:rPr>
              <a:t>=0,6 + 0,3 * 0,8= 0,84</a:t>
            </a:r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75" name="Text Box 146">
            <a:extLst>
              <a:ext uri="{FF2B5EF4-FFF2-40B4-BE49-F238E27FC236}">
                <a16:creationId xmlns:a16="http://schemas.microsoft.com/office/drawing/2014/main" id="{ED9C4F5C-3DC9-5C46-992A-136A58A20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25" y="3459785"/>
            <a:ext cx="699135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Ejemplo de entrenamiento</a:t>
            </a:r>
            <a:r>
              <a:rPr lang="es-ES" altLang="es-ES_tradnl" sz="1800" i="1" dirty="0"/>
              <a:t>: x</a:t>
            </a:r>
            <a:r>
              <a:rPr lang="es-ES" altLang="es-ES_tradnl" sz="1800" i="1" baseline="-25000" dirty="0"/>
              <a:t>1</a:t>
            </a:r>
            <a:r>
              <a:rPr lang="es-ES" altLang="es-ES_tradnl" sz="1800" i="1" dirty="0"/>
              <a:t> =1, x</a:t>
            </a:r>
            <a:r>
              <a:rPr lang="es-ES" altLang="es-ES_tradnl" sz="1800" i="1" baseline="-25000" dirty="0"/>
              <a:t>2</a:t>
            </a:r>
            <a:r>
              <a:rPr lang="es-ES" altLang="es-ES_tradnl" sz="1800" i="1" dirty="0"/>
              <a:t> =0; salida esperada: y</a:t>
            </a:r>
            <a:r>
              <a:rPr lang="es-ES" altLang="es-ES_tradnl" sz="1800" i="1" baseline="-25000" dirty="0"/>
              <a:t>1</a:t>
            </a:r>
            <a:r>
              <a:rPr lang="es-ES" altLang="es-ES_tradnl" sz="1800" i="1" dirty="0"/>
              <a:t>=2, y</a:t>
            </a:r>
            <a:r>
              <a:rPr lang="es-ES" altLang="es-ES_tradnl" sz="1800" i="1" baseline="-25000" dirty="0"/>
              <a:t>2</a:t>
            </a:r>
            <a:r>
              <a:rPr lang="es-ES" altLang="es-ES_tradnl" sz="1800" i="1" dirty="0"/>
              <a:t>=-1</a:t>
            </a:r>
          </a:p>
          <a:p>
            <a:pPr>
              <a:spcBef>
                <a:spcPct val="20000"/>
              </a:spcBef>
            </a:pPr>
            <a:r>
              <a:rPr lang="es-ES" altLang="es-ES_tradnl" sz="1800" dirty="0"/>
              <a:t>Ratio de aprendizaje: α=0,3</a:t>
            </a:r>
            <a:endParaRPr lang="es-ES" altLang="es-ES_tradnl" sz="1800" i="1" dirty="0"/>
          </a:p>
        </p:txBody>
      </p:sp>
      <p:sp>
        <p:nvSpPr>
          <p:cNvPr id="77" name="Text Box 83">
            <a:extLst>
              <a:ext uri="{FF2B5EF4-FFF2-40B4-BE49-F238E27FC236}">
                <a16:creationId xmlns:a16="http://schemas.microsoft.com/office/drawing/2014/main" id="{02804741-5B2E-164E-AA3D-3CDF707FD8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4363" y="1224297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s</a:t>
            </a:r>
            <a:r>
              <a:rPr lang="es-ES" altLang="es-ES_tradnl" sz="1800" baseline="-25000" dirty="0"/>
              <a:t>1</a:t>
            </a:r>
            <a:endParaRPr lang="es-ES" altLang="es-ES_tradnl" sz="1800" dirty="0"/>
          </a:p>
        </p:txBody>
      </p:sp>
      <p:sp>
        <p:nvSpPr>
          <p:cNvPr id="78" name="Oval 43">
            <a:extLst>
              <a:ext uri="{FF2B5EF4-FFF2-40B4-BE49-F238E27FC236}">
                <a16:creationId xmlns:a16="http://schemas.microsoft.com/office/drawing/2014/main" id="{EEA4BCC6-4A21-7848-B210-C02B0CCDE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688" y="1229484"/>
            <a:ext cx="701907" cy="72564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79" name="Line 44">
            <a:extLst>
              <a:ext uri="{FF2B5EF4-FFF2-40B4-BE49-F238E27FC236}">
                <a16:creationId xmlns:a16="http://schemas.microsoft.com/office/drawing/2014/main" id="{966C4A98-39F8-7C42-877D-FF320CFA1C0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4764" y="1633211"/>
            <a:ext cx="684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0" name="Line 45">
            <a:extLst>
              <a:ext uri="{FF2B5EF4-FFF2-40B4-BE49-F238E27FC236}">
                <a16:creationId xmlns:a16="http://schemas.microsoft.com/office/drawing/2014/main" id="{6C408CA8-BC44-024F-8D69-BF16BF2DAB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78558" y="2428217"/>
            <a:ext cx="412986" cy="245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1" name="Oval 46">
            <a:extLst>
              <a:ext uri="{FF2B5EF4-FFF2-40B4-BE49-F238E27FC236}">
                <a16:creationId xmlns:a16="http://schemas.microsoft.com/office/drawing/2014/main" id="{2D1BBA86-C011-BA4E-A9F8-3B66EB666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3272" y="1478479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0,3</a:t>
            </a:r>
          </a:p>
        </p:txBody>
      </p:sp>
      <p:sp>
        <p:nvSpPr>
          <p:cNvPr id="82" name="Oval 47">
            <a:extLst>
              <a:ext uri="{FF2B5EF4-FFF2-40B4-BE49-F238E27FC236}">
                <a16:creationId xmlns:a16="http://schemas.microsoft.com/office/drawing/2014/main" id="{D127F11B-F471-6C42-B20B-65CBD70ECD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948" y="2184557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600" dirty="0"/>
              <a:t>-0,1</a:t>
            </a:r>
          </a:p>
        </p:txBody>
      </p:sp>
      <p:sp>
        <p:nvSpPr>
          <p:cNvPr id="83" name="Line 48">
            <a:extLst>
              <a:ext uri="{FF2B5EF4-FFF2-40B4-BE49-F238E27FC236}">
                <a16:creationId xmlns:a16="http://schemas.microsoft.com/office/drawing/2014/main" id="{D7149DBF-D2D6-C140-8769-5DAF79910BA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67687" y="1563849"/>
            <a:ext cx="757992" cy="56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4" name="Line 49">
            <a:extLst>
              <a:ext uri="{FF2B5EF4-FFF2-40B4-BE49-F238E27FC236}">
                <a16:creationId xmlns:a16="http://schemas.microsoft.com/office/drawing/2014/main" id="{D87C23AA-10F7-9540-B19F-441D0B6A0E4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58371" y="1693681"/>
            <a:ext cx="1021420" cy="572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5" name="Line 52">
            <a:extLst>
              <a:ext uri="{FF2B5EF4-FFF2-40B4-BE49-F238E27FC236}">
                <a16:creationId xmlns:a16="http://schemas.microsoft.com/office/drawing/2014/main" id="{CFD51414-61D5-2747-B927-921E4F692E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93595" y="1563849"/>
            <a:ext cx="482668" cy="53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6" name="Oval 60">
            <a:extLst>
              <a:ext uri="{FF2B5EF4-FFF2-40B4-BE49-F238E27FC236}">
                <a16:creationId xmlns:a16="http://schemas.microsoft.com/office/drawing/2014/main" id="{2A1E8B99-B844-1744-B5A9-BC07572A0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6392" y="2427913"/>
            <a:ext cx="701908" cy="72564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87" name="Line 61">
            <a:extLst>
              <a:ext uri="{FF2B5EF4-FFF2-40B4-BE49-F238E27FC236}">
                <a16:creationId xmlns:a16="http://schemas.microsoft.com/office/drawing/2014/main" id="{D375544D-0FEE-F84D-BC90-5A8F42C7E9C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22745" y="2673654"/>
            <a:ext cx="725418" cy="53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8" name="Line 62">
            <a:extLst>
              <a:ext uri="{FF2B5EF4-FFF2-40B4-BE49-F238E27FC236}">
                <a16:creationId xmlns:a16="http://schemas.microsoft.com/office/drawing/2014/main" id="{E94D1705-5778-9549-8F5C-A83F5E97489B}"/>
              </a:ext>
            </a:extLst>
          </p:cNvPr>
          <p:cNvSpPr>
            <a:spLocks noChangeShapeType="1"/>
          </p:cNvSpPr>
          <p:nvPr/>
        </p:nvSpPr>
        <p:spPr bwMode="auto">
          <a:xfrm>
            <a:off x="3627946" y="2688177"/>
            <a:ext cx="581395" cy="168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89" name="Line 63">
            <a:extLst>
              <a:ext uri="{FF2B5EF4-FFF2-40B4-BE49-F238E27FC236}">
                <a16:creationId xmlns:a16="http://schemas.microsoft.com/office/drawing/2014/main" id="{5185B9CF-4705-6846-888A-990A1F154E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78300" y="2575032"/>
            <a:ext cx="296912" cy="1656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0" name="Line 70">
            <a:extLst>
              <a:ext uri="{FF2B5EF4-FFF2-40B4-BE49-F238E27FC236}">
                <a16:creationId xmlns:a16="http://schemas.microsoft.com/office/drawing/2014/main" id="{EAF2CF76-59A3-6A48-BBCB-F8034ECB6C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93533" y="1582177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1" name="Text Box 72">
            <a:extLst>
              <a:ext uri="{FF2B5EF4-FFF2-40B4-BE49-F238E27FC236}">
                <a16:creationId xmlns:a16="http://schemas.microsoft.com/office/drawing/2014/main" id="{6B342BF5-09D3-B645-8F85-3AE16EB38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6097" y="1182007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s</a:t>
            </a:r>
            <a:r>
              <a:rPr lang="es-ES" altLang="es-ES_tradnl" sz="1800" i="1" baseline="-25000" dirty="0"/>
              <a:t>3</a:t>
            </a:r>
            <a:endParaRPr lang="es-ES" altLang="es-ES_tradnl" sz="1800" i="1" dirty="0"/>
          </a:p>
        </p:txBody>
      </p:sp>
      <p:sp>
        <p:nvSpPr>
          <p:cNvPr id="92" name="Oval 73">
            <a:extLst>
              <a:ext uri="{FF2B5EF4-FFF2-40B4-BE49-F238E27FC236}">
                <a16:creationId xmlns:a16="http://schemas.microsoft.com/office/drawing/2014/main" id="{1DC64BFA-6C3E-7146-95A1-F534B65506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6066" y="1414452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0,5</a:t>
            </a:r>
          </a:p>
        </p:txBody>
      </p:sp>
      <p:sp>
        <p:nvSpPr>
          <p:cNvPr id="93" name="Oval 74">
            <a:extLst>
              <a:ext uri="{FF2B5EF4-FFF2-40B4-BE49-F238E27FC236}">
                <a16:creationId xmlns:a16="http://schemas.microsoft.com/office/drawing/2014/main" id="{3DE1983E-FF5C-174E-8128-5EC51E738F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909" y="2313093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0,5</a:t>
            </a:r>
          </a:p>
        </p:txBody>
      </p:sp>
      <p:sp>
        <p:nvSpPr>
          <p:cNvPr id="94" name="Line 75">
            <a:extLst>
              <a:ext uri="{FF2B5EF4-FFF2-40B4-BE49-F238E27FC236}">
                <a16:creationId xmlns:a16="http://schemas.microsoft.com/office/drawing/2014/main" id="{C379AA37-6FC0-1542-8CA2-DCBFE216B209}"/>
              </a:ext>
            </a:extLst>
          </p:cNvPr>
          <p:cNvSpPr>
            <a:spLocks noChangeShapeType="1"/>
          </p:cNvSpPr>
          <p:nvPr/>
        </p:nvSpPr>
        <p:spPr bwMode="auto">
          <a:xfrm>
            <a:off x="5705974" y="1551339"/>
            <a:ext cx="759692" cy="1251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5" name="Line 76">
            <a:extLst>
              <a:ext uri="{FF2B5EF4-FFF2-40B4-BE49-F238E27FC236}">
                <a16:creationId xmlns:a16="http://schemas.microsoft.com/office/drawing/2014/main" id="{F11BE99B-6842-1342-8DE2-3C0141EEC2F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7184" y="1700735"/>
            <a:ext cx="1013871" cy="67563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96" name="Rectangle 77">
            <a:extLst>
              <a:ext uri="{FF2B5EF4-FFF2-40B4-BE49-F238E27FC236}">
                <a16:creationId xmlns:a16="http://schemas.microsoft.com/office/drawing/2014/main" id="{8F677808-14BE-6240-B0F2-BEEDAD816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1407338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97" name="Rectangle 78">
            <a:extLst>
              <a:ext uri="{FF2B5EF4-FFF2-40B4-BE49-F238E27FC236}">
                <a16:creationId xmlns:a16="http://schemas.microsoft.com/office/drawing/2014/main" id="{723DABDC-ACCF-8F4A-BB66-7E9B036E1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250" y="2431774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sz="1800" i="1"/>
          </a:p>
        </p:txBody>
      </p:sp>
      <p:sp>
        <p:nvSpPr>
          <p:cNvPr id="98" name="Oval 79">
            <a:extLst>
              <a:ext uri="{FF2B5EF4-FFF2-40B4-BE49-F238E27FC236}">
                <a16:creationId xmlns:a16="http://schemas.microsoft.com/office/drawing/2014/main" id="{023BDACD-471A-754F-AC26-BB984CFB4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541" y="2517144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99" name="Line 80">
            <a:extLst>
              <a:ext uri="{FF2B5EF4-FFF2-40B4-BE49-F238E27FC236}">
                <a16:creationId xmlns:a16="http://schemas.microsoft.com/office/drawing/2014/main" id="{42A33B7E-8BEB-AD47-A8FF-4691BCB3F5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9665" y="1654553"/>
            <a:ext cx="547250" cy="24721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00" name="Oval 81">
            <a:extLst>
              <a:ext uri="{FF2B5EF4-FFF2-40B4-BE49-F238E27FC236}">
                <a16:creationId xmlns:a16="http://schemas.microsoft.com/office/drawing/2014/main" id="{06E48A91-5C6A-A24E-BEAE-129FDC7F5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4822" y="1798615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101" name="Line 82">
            <a:extLst>
              <a:ext uri="{FF2B5EF4-FFF2-40B4-BE49-F238E27FC236}">
                <a16:creationId xmlns:a16="http://schemas.microsoft.com/office/drawing/2014/main" id="{88BE003D-B583-994B-9AB8-D8FEDD567E86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8776" y="2042571"/>
            <a:ext cx="997081" cy="4571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02" name="Text Box 84">
            <a:extLst>
              <a:ext uri="{FF2B5EF4-FFF2-40B4-BE49-F238E27FC236}">
                <a16:creationId xmlns:a16="http://schemas.microsoft.com/office/drawing/2014/main" id="{60B53C85-852A-624B-AE7F-739E2FEA1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388" y="2746734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s</a:t>
            </a:r>
            <a:r>
              <a:rPr lang="es-ES" altLang="es-ES_tradnl" sz="1800" baseline="-25000" dirty="0"/>
              <a:t>2</a:t>
            </a:r>
            <a:endParaRPr lang="es-ES" altLang="es-ES_tradnl" sz="1800" dirty="0"/>
          </a:p>
        </p:txBody>
      </p:sp>
      <p:sp>
        <p:nvSpPr>
          <p:cNvPr id="103" name="Text Box 83">
            <a:extLst>
              <a:ext uri="{FF2B5EF4-FFF2-40B4-BE49-F238E27FC236}">
                <a16:creationId xmlns:a16="http://schemas.microsoft.com/office/drawing/2014/main" id="{CE6C89ED-A309-B945-9EE5-ED1F56A498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6976" y="1211235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1,3</a:t>
            </a:r>
            <a:endParaRPr lang="es-ES" altLang="es-ES_tradnl" sz="1800" dirty="0"/>
          </a:p>
        </p:txBody>
      </p:sp>
      <p:sp>
        <p:nvSpPr>
          <p:cNvPr id="104" name="Text Box 83">
            <a:extLst>
              <a:ext uri="{FF2B5EF4-FFF2-40B4-BE49-F238E27FC236}">
                <a16:creationId xmlns:a16="http://schemas.microsoft.com/office/drawing/2014/main" id="{57D6F1F6-5418-7B4F-BD41-65196A9C90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2524" y="1812172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1,4</a:t>
            </a:r>
            <a:endParaRPr lang="es-ES" altLang="es-ES_tradnl" sz="1800" dirty="0"/>
          </a:p>
        </p:txBody>
      </p:sp>
      <p:sp>
        <p:nvSpPr>
          <p:cNvPr id="105" name="Text Box 83">
            <a:extLst>
              <a:ext uri="{FF2B5EF4-FFF2-40B4-BE49-F238E27FC236}">
                <a16:creationId xmlns:a16="http://schemas.microsoft.com/office/drawing/2014/main" id="{75180F80-0650-A343-8B00-9A7C3DB93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3272" y="274673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2,2</a:t>
            </a:r>
            <a:endParaRPr lang="es-ES" altLang="es-ES_tradnl" sz="1800" dirty="0"/>
          </a:p>
        </p:txBody>
      </p:sp>
      <p:sp>
        <p:nvSpPr>
          <p:cNvPr id="106" name="Text Box 83">
            <a:extLst>
              <a:ext uri="{FF2B5EF4-FFF2-40B4-BE49-F238E27FC236}">
                <a16:creationId xmlns:a16="http://schemas.microsoft.com/office/drawing/2014/main" id="{85E005D8-897B-F444-8971-29FB4EE43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7456" y="2113712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2,1</a:t>
            </a:r>
            <a:endParaRPr lang="es-ES" altLang="es-ES_tradnl" sz="1800" dirty="0"/>
          </a:p>
        </p:txBody>
      </p:sp>
      <p:sp>
        <p:nvSpPr>
          <p:cNvPr id="107" name="Text Box 83">
            <a:extLst>
              <a:ext uri="{FF2B5EF4-FFF2-40B4-BE49-F238E27FC236}">
                <a16:creationId xmlns:a16="http://schemas.microsoft.com/office/drawing/2014/main" id="{89BC775A-DED7-B440-8CA6-DB9C53C61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7270" y="1794280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1,2</a:t>
            </a:r>
            <a:endParaRPr lang="es-ES" altLang="es-ES_tradnl" sz="1800" dirty="0"/>
          </a:p>
        </p:txBody>
      </p:sp>
      <p:sp>
        <p:nvSpPr>
          <p:cNvPr id="108" name="Text Box 83">
            <a:extLst>
              <a:ext uri="{FF2B5EF4-FFF2-40B4-BE49-F238E27FC236}">
                <a16:creationId xmlns:a16="http://schemas.microsoft.com/office/drawing/2014/main" id="{41EAC533-B2E6-FF43-9E88-02348B0BD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933" y="112354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1,1</a:t>
            </a:r>
            <a:endParaRPr lang="es-ES" altLang="es-ES_tradnl" sz="1800" dirty="0"/>
          </a:p>
        </p:txBody>
      </p:sp>
      <p:sp>
        <p:nvSpPr>
          <p:cNvPr id="109" name="Text Box 83">
            <a:extLst>
              <a:ext uri="{FF2B5EF4-FFF2-40B4-BE49-F238E27FC236}">
                <a16:creationId xmlns:a16="http://schemas.microsoft.com/office/drawing/2014/main" id="{1D47D490-7A1B-BF49-86C0-B1A645DF8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7219" y="3081076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0,2</a:t>
            </a:r>
            <a:endParaRPr lang="es-ES" altLang="es-ES_tradnl" sz="1800" dirty="0"/>
          </a:p>
        </p:txBody>
      </p:sp>
      <p:sp>
        <p:nvSpPr>
          <p:cNvPr id="110" name="CuadroTexto 109">
            <a:extLst>
              <a:ext uri="{FF2B5EF4-FFF2-40B4-BE49-F238E27FC236}">
                <a16:creationId xmlns:a16="http://schemas.microsoft.com/office/drawing/2014/main" id="{8E654515-8E2D-B64D-956E-3166562A4953}"/>
              </a:ext>
            </a:extLst>
          </p:cNvPr>
          <p:cNvSpPr txBox="1"/>
          <p:nvPr/>
        </p:nvSpPr>
        <p:spPr>
          <a:xfrm>
            <a:off x="4319843" y="1397951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0,5</a:t>
            </a:r>
          </a:p>
        </p:txBody>
      </p:sp>
      <p:sp>
        <p:nvSpPr>
          <p:cNvPr id="111" name="CuadroTexto 110">
            <a:extLst>
              <a:ext uri="{FF2B5EF4-FFF2-40B4-BE49-F238E27FC236}">
                <a16:creationId xmlns:a16="http://schemas.microsoft.com/office/drawing/2014/main" id="{D89E0203-F5C3-1D42-A147-27A284667FF1}"/>
              </a:ext>
            </a:extLst>
          </p:cNvPr>
          <p:cNvSpPr txBox="1"/>
          <p:nvPr/>
        </p:nvSpPr>
        <p:spPr>
          <a:xfrm>
            <a:off x="4307218" y="2603244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0,6</a:t>
            </a:r>
          </a:p>
        </p:txBody>
      </p:sp>
      <p:grpSp>
        <p:nvGrpSpPr>
          <p:cNvPr id="112" name="Grupo 111">
            <a:extLst>
              <a:ext uri="{FF2B5EF4-FFF2-40B4-BE49-F238E27FC236}">
                <a16:creationId xmlns:a16="http://schemas.microsoft.com/office/drawing/2014/main" id="{16039623-5048-D84B-948C-3C5C34BA6F16}"/>
              </a:ext>
            </a:extLst>
          </p:cNvPr>
          <p:cNvGrpSpPr/>
          <p:nvPr/>
        </p:nvGrpSpPr>
        <p:grpSpPr>
          <a:xfrm>
            <a:off x="6481428" y="1208652"/>
            <a:ext cx="701908" cy="725642"/>
            <a:chOff x="6440172" y="1700795"/>
            <a:chExt cx="701908" cy="725642"/>
          </a:xfrm>
        </p:grpSpPr>
        <p:sp>
          <p:nvSpPr>
            <p:cNvPr id="113" name="Oval 69">
              <a:extLst>
                <a:ext uri="{FF2B5EF4-FFF2-40B4-BE49-F238E27FC236}">
                  <a16:creationId xmlns:a16="http://schemas.microsoft.com/office/drawing/2014/main" id="{5F43820C-1412-6C47-B83B-8164E157C8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172" y="1700795"/>
              <a:ext cx="701908" cy="72564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14" name="CuadroTexto 113">
              <a:extLst>
                <a:ext uri="{FF2B5EF4-FFF2-40B4-BE49-F238E27FC236}">
                  <a16:creationId xmlns:a16="http://schemas.microsoft.com/office/drawing/2014/main" id="{092A84D4-38E9-A14D-97A3-E11754CC6700}"/>
                </a:ext>
              </a:extLst>
            </p:cNvPr>
            <p:cNvSpPr txBox="1"/>
            <p:nvPr/>
          </p:nvSpPr>
          <p:spPr>
            <a:xfrm>
              <a:off x="6582933" y="1918608"/>
              <a:ext cx="473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0,8</a:t>
              </a:r>
            </a:p>
          </p:txBody>
        </p:sp>
      </p:grpSp>
      <p:grpSp>
        <p:nvGrpSpPr>
          <p:cNvPr id="115" name="Grupo 114">
            <a:extLst>
              <a:ext uri="{FF2B5EF4-FFF2-40B4-BE49-F238E27FC236}">
                <a16:creationId xmlns:a16="http://schemas.microsoft.com/office/drawing/2014/main" id="{36724983-130F-904A-89C1-0F0F3E4D1F07}"/>
              </a:ext>
            </a:extLst>
          </p:cNvPr>
          <p:cNvGrpSpPr/>
          <p:nvPr/>
        </p:nvGrpSpPr>
        <p:grpSpPr>
          <a:xfrm>
            <a:off x="6481428" y="2390424"/>
            <a:ext cx="701908" cy="725642"/>
            <a:chOff x="6440172" y="1700795"/>
            <a:chExt cx="701908" cy="725642"/>
          </a:xfrm>
        </p:grpSpPr>
        <p:sp>
          <p:nvSpPr>
            <p:cNvPr id="116" name="Oval 69">
              <a:extLst>
                <a:ext uri="{FF2B5EF4-FFF2-40B4-BE49-F238E27FC236}">
                  <a16:creationId xmlns:a16="http://schemas.microsoft.com/office/drawing/2014/main" id="{54B444F2-95BD-1C4F-B2A6-60E493D9EC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172" y="1700795"/>
              <a:ext cx="701908" cy="72564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17" name="CuadroTexto 116">
              <a:extLst>
                <a:ext uri="{FF2B5EF4-FFF2-40B4-BE49-F238E27FC236}">
                  <a16:creationId xmlns:a16="http://schemas.microsoft.com/office/drawing/2014/main" id="{CD876EE3-A50B-5A44-8784-9057C8149D3A}"/>
                </a:ext>
              </a:extLst>
            </p:cNvPr>
            <p:cNvSpPr txBox="1"/>
            <p:nvPr/>
          </p:nvSpPr>
          <p:spPr>
            <a:xfrm>
              <a:off x="6500987" y="1896129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-0,6</a:t>
              </a:r>
            </a:p>
          </p:txBody>
        </p:sp>
      </p:grpSp>
      <p:sp>
        <p:nvSpPr>
          <p:cNvPr id="118" name="Line 70">
            <a:extLst>
              <a:ext uri="{FF2B5EF4-FFF2-40B4-BE49-F238E27FC236}">
                <a16:creationId xmlns:a16="http://schemas.microsoft.com/office/drawing/2014/main" id="{6BA221AC-E309-174E-953E-93F7A41A2C8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93533" y="2740732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19" name="Text Box 72">
            <a:extLst>
              <a:ext uri="{FF2B5EF4-FFF2-40B4-BE49-F238E27FC236}">
                <a16:creationId xmlns:a16="http://schemas.microsoft.com/office/drawing/2014/main" id="{3A12D299-7180-584D-AFE1-A70D71BE6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6097" y="2340562"/>
            <a:ext cx="6152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s</a:t>
            </a:r>
            <a:r>
              <a:rPr lang="es-ES" altLang="es-ES_tradnl" sz="1800" i="1" baseline="-25000" dirty="0"/>
              <a:t>4</a:t>
            </a:r>
            <a:endParaRPr lang="es-ES" altLang="es-ES_tradnl" sz="1800" i="1" dirty="0"/>
          </a:p>
        </p:txBody>
      </p:sp>
      <p:sp>
        <p:nvSpPr>
          <p:cNvPr id="120" name="Oval 73">
            <a:extLst>
              <a:ext uri="{FF2B5EF4-FFF2-40B4-BE49-F238E27FC236}">
                <a16:creationId xmlns:a16="http://schemas.microsoft.com/office/drawing/2014/main" id="{44CED7C0-C6D4-114C-BBC3-62E0385B7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7597" y="1825450"/>
            <a:ext cx="339907" cy="30278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</a:t>
            </a:r>
          </a:p>
        </p:txBody>
      </p:sp>
      <p:sp>
        <p:nvSpPr>
          <p:cNvPr id="121" name="Line 63">
            <a:extLst>
              <a:ext uri="{FF2B5EF4-FFF2-40B4-BE49-F238E27FC236}">
                <a16:creationId xmlns:a16="http://schemas.microsoft.com/office/drawing/2014/main" id="{E1C454B4-CCB6-794F-81F5-9FC0B6A02AB7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8300" y="1598817"/>
            <a:ext cx="445186" cy="3094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2" name="Line 76">
            <a:extLst>
              <a:ext uri="{FF2B5EF4-FFF2-40B4-BE49-F238E27FC236}">
                <a16:creationId xmlns:a16="http://schemas.microsoft.com/office/drawing/2014/main" id="{D5CC7D2B-D351-F244-B361-E5242BDCCBB0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0208" y="2098246"/>
            <a:ext cx="901220" cy="52082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3" name="Line 61">
            <a:extLst>
              <a:ext uri="{FF2B5EF4-FFF2-40B4-BE49-F238E27FC236}">
                <a16:creationId xmlns:a16="http://schemas.microsoft.com/office/drawing/2014/main" id="{3EDAF897-A170-D747-9B2E-4E2B8144F0EC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0958" y="2759763"/>
            <a:ext cx="756878" cy="243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4" name="Line 62">
            <a:extLst>
              <a:ext uri="{FF2B5EF4-FFF2-40B4-BE49-F238E27FC236}">
                <a16:creationId xmlns:a16="http://schemas.microsoft.com/office/drawing/2014/main" id="{5EB1F254-5F10-2548-B939-A4871588D6AD}"/>
              </a:ext>
            </a:extLst>
          </p:cNvPr>
          <p:cNvSpPr>
            <a:spLocks noChangeShapeType="1"/>
          </p:cNvSpPr>
          <p:nvPr/>
        </p:nvSpPr>
        <p:spPr bwMode="auto">
          <a:xfrm>
            <a:off x="5992499" y="2792255"/>
            <a:ext cx="48893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5" name="Oval 79">
            <a:extLst>
              <a:ext uri="{FF2B5EF4-FFF2-40B4-BE49-F238E27FC236}">
                <a16:creationId xmlns:a16="http://schemas.microsoft.com/office/drawing/2014/main" id="{79634620-9A6B-9841-AA73-9667C76628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0214" y="2629544"/>
            <a:ext cx="339907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600" dirty="0"/>
              <a:t>-0,5</a:t>
            </a:r>
          </a:p>
        </p:txBody>
      </p:sp>
      <p:sp>
        <p:nvSpPr>
          <p:cNvPr id="126" name="Text Box 83">
            <a:extLst>
              <a:ext uri="{FF2B5EF4-FFF2-40B4-BE49-F238E27FC236}">
                <a16:creationId xmlns:a16="http://schemas.microsoft.com/office/drawing/2014/main" id="{94DE19E4-D8E5-284A-B823-9CF791052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994" y="2218339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2,3</a:t>
            </a:r>
            <a:endParaRPr lang="es-ES" altLang="es-ES_tradnl" sz="1800" dirty="0"/>
          </a:p>
        </p:txBody>
      </p:sp>
      <p:sp>
        <p:nvSpPr>
          <p:cNvPr id="127" name="Text Box 83">
            <a:extLst>
              <a:ext uri="{FF2B5EF4-FFF2-40B4-BE49-F238E27FC236}">
                <a16:creationId xmlns:a16="http://schemas.microsoft.com/office/drawing/2014/main" id="{3E2055CB-C131-7040-9605-4F9867CFD4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7572" y="2855287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2,4</a:t>
            </a:r>
            <a:endParaRPr lang="es-ES" altLang="es-ES_tradnl" sz="1800" dirty="0"/>
          </a:p>
        </p:txBody>
      </p:sp>
      <p:sp>
        <p:nvSpPr>
          <p:cNvPr id="128" name="Text Box 83">
            <a:extLst>
              <a:ext uri="{FF2B5EF4-FFF2-40B4-BE49-F238E27FC236}">
                <a16:creationId xmlns:a16="http://schemas.microsoft.com/office/drawing/2014/main" id="{C4D4F11D-1696-5B4B-BA62-113582EF8A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0512" y="3029121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0,4</a:t>
            </a:r>
            <a:endParaRPr lang="es-ES" altLang="es-ES_tradnl" sz="1800" dirty="0"/>
          </a:p>
        </p:txBody>
      </p:sp>
      <p:sp>
        <p:nvSpPr>
          <p:cNvPr id="129" name="Text Box 72">
            <a:extLst>
              <a:ext uri="{FF2B5EF4-FFF2-40B4-BE49-F238E27FC236}">
                <a16:creationId xmlns:a16="http://schemas.microsoft.com/office/drawing/2014/main" id="{C14CC5BF-D817-1B44-AEE9-D355126CF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8962" y="1359956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y</a:t>
            </a:r>
            <a:r>
              <a:rPr lang="es-ES" altLang="es-ES_tradnl" sz="1800" i="1" baseline="-25000" dirty="0"/>
              <a:t>1</a:t>
            </a:r>
            <a:endParaRPr lang="es-ES" altLang="es-ES_tradnl" sz="1800" i="1" dirty="0"/>
          </a:p>
        </p:txBody>
      </p:sp>
      <p:sp>
        <p:nvSpPr>
          <p:cNvPr id="130" name="Text Box 72">
            <a:extLst>
              <a:ext uri="{FF2B5EF4-FFF2-40B4-BE49-F238E27FC236}">
                <a16:creationId xmlns:a16="http://schemas.microsoft.com/office/drawing/2014/main" id="{6E87A627-C967-FD44-B88C-B3CF280C8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5884" y="2540757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y</a:t>
            </a:r>
            <a:r>
              <a:rPr lang="es-ES" altLang="es-ES_tradnl" sz="1800" i="1" baseline="-25000" dirty="0"/>
              <a:t>2</a:t>
            </a:r>
            <a:endParaRPr lang="es-ES" altLang="es-ES_tradnl" sz="1800" i="1" dirty="0"/>
          </a:p>
        </p:txBody>
      </p:sp>
    </p:spTree>
    <p:extLst>
      <p:ext uri="{BB962C8B-B14F-4D97-AF65-F5344CB8AC3E}">
        <p14:creationId xmlns:p14="http://schemas.microsoft.com/office/powerpoint/2010/main" val="11611610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>
                <a:ea typeface="MS PGothic" charset="-128"/>
              </a:rPr>
              <a:t>Neuronas artificiales</a:t>
            </a:r>
            <a:endParaRPr lang="es-ES" altLang="es-ES_tradnl">
              <a:ea typeface="MS PGothic" charset="-128"/>
            </a:endParaRPr>
          </a:p>
        </p:txBody>
      </p:sp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i="1"/>
              <a:t>x</a:t>
            </a:r>
            <a:r>
              <a:rPr lang="es-ES" altLang="es-ES_tradnl" sz="2000" i="1" baseline="-25000"/>
              <a:t>1</a:t>
            </a:r>
            <a:r>
              <a:rPr lang="es-ES" altLang="es-ES_tradnl" sz="2000" i="1"/>
              <a:t>,…,x</a:t>
            </a:r>
            <a:r>
              <a:rPr lang="es-ES" altLang="es-ES_tradnl" sz="2000" i="1" baseline="-25000"/>
              <a:t>n</a:t>
            </a:r>
            <a:r>
              <a:rPr lang="es-ES" altLang="es-ES_tradnl" sz="2000" baseline="-25000"/>
              <a:t> </a:t>
            </a:r>
            <a:r>
              <a:rPr lang="es-ES" altLang="es-ES_tradnl" sz="2000"/>
              <a:t>– entradas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i="1"/>
              <a:t>w</a:t>
            </a:r>
            <a:r>
              <a:rPr lang="es-ES" altLang="es-ES_tradnl" sz="2000" i="1" baseline="-25000"/>
              <a:t>1</a:t>
            </a:r>
            <a:r>
              <a:rPr lang="es-ES" altLang="es-ES_tradnl" sz="2000" i="1"/>
              <a:t>,…,w</a:t>
            </a:r>
            <a:r>
              <a:rPr lang="es-ES" altLang="es-ES_tradnl" sz="2000" i="1" baseline="-25000"/>
              <a:t>n</a:t>
            </a:r>
            <a:r>
              <a:rPr lang="es-ES" altLang="es-ES_tradnl" sz="2000"/>
              <a:t> – pesos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i="1"/>
              <a:t>w</a:t>
            </a:r>
            <a:r>
              <a:rPr lang="es-ES" altLang="es-ES_tradnl" sz="2000" i="1" baseline="-25000"/>
              <a:t>0</a:t>
            </a:r>
            <a:r>
              <a:rPr lang="es-ES" altLang="es-ES_tradnl" sz="2000"/>
              <a:t> – sesgo de la neurona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en – entrada colectiva (acumulada)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i="1"/>
              <a:t>g</a:t>
            </a:r>
            <a:r>
              <a:rPr lang="es-ES" altLang="es-ES_tradnl" sz="2000"/>
              <a:t> función de activación: </a:t>
            </a:r>
            <a:r>
              <a:rPr lang="es-ES" altLang="es-ES_tradnl" sz="2000" i="1"/>
              <a:t>g(en)=Y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i="1"/>
              <a:t>Y</a:t>
            </a:r>
            <a:r>
              <a:rPr lang="es-ES" altLang="es-ES_tradnl" sz="2000"/>
              <a:t> – salida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17411" name="8 Elipse"/>
          <p:cNvSpPr>
            <a:spLocks noChangeArrowheads="1"/>
          </p:cNvSpPr>
          <p:nvPr/>
        </p:nvSpPr>
        <p:spPr bwMode="auto">
          <a:xfrm>
            <a:off x="3621088" y="1963738"/>
            <a:ext cx="2778125" cy="12176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n-GB" altLang="es-ES_tradnl"/>
          </a:p>
        </p:txBody>
      </p:sp>
      <p:cxnSp>
        <p:nvCxnSpPr>
          <p:cNvPr id="17412" name="10 Conector recto"/>
          <p:cNvCxnSpPr>
            <a:cxnSpLocks noChangeShapeType="1"/>
          </p:cNvCxnSpPr>
          <p:nvPr/>
        </p:nvCxnSpPr>
        <p:spPr bwMode="auto">
          <a:xfrm>
            <a:off x="5684838" y="2038350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3" name="Freeform 6"/>
          <p:cNvSpPr>
            <a:spLocks/>
          </p:cNvSpPr>
          <p:nvPr/>
        </p:nvSpPr>
        <p:spPr bwMode="auto">
          <a:xfrm>
            <a:off x="5754688" y="2312988"/>
            <a:ext cx="439737" cy="450850"/>
          </a:xfrm>
          <a:custGeom>
            <a:avLst/>
            <a:gdLst>
              <a:gd name="T0" fmla="*/ 2147483647 w 277"/>
              <a:gd name="T1" fmla="*/ 0 h 284"/>
              <a:gd name="T2" fmla="*/ 2147483647 w 277"/>
              <a:gd name="T3" fmla="*/ 2147483647 h 284"/>
              <a:gd name="T4" fmla="*/ 2147483647 w 277"/>
              <a:gd name="T5" fmla="*/ 2147483647 h 284"/>
              <a:gd name="T6" fmla="*/ 0 w 277"/>
              <a:gd name="T7" fmla="*/ 2147483647 h 284"/>
              <a:gd name="T8" fmla="*/ 0 60000 65536"/>
              <a:gd name="T9" fmla="*/ 0 60000 65536"/>
              <a:gd name="T10" fmla="*/ 0 60000 65536"/>
              <a:gd name="T11" fmla="*/ 0 60000 65536"/>
              <a:gd name="T12" fmla="*/ 0 w 277"/>
              <a:gd name="T13" fmla="*/ 0 h 284"/>
              <a:gd name="T14" fmla="*/ 277 w 277"/>
              <a:gd name="T15" fmla="*/ 284 h 2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7" h="284">
                <a:moveTo>
                  <a:pt x="277" y="0"/>
                </a:moveTo>
                <a:cubicBezTo>
                  <a:pt x="225" y="9"/>
                  <a:pt x="174" y="18"/>
                  <a:pt x="146" y="58"/>
                </a:cubicBezTo>
                <a:cubicBezTo>
                  <a:pt x="118" y="98"/>
                  <a:pt x="133" y="203"/>
                  <a:pt x="109" y="241"/>
                </a:cubicBezTo>
                <a:cubicBezTo>
                  <a:pt x="85" y="279"/>
                  <a:pt x="42" y="281"/>
                  <a:pt x="0" y="28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5894388" y="2381250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000"/>
              <a:t>g</a:t>
            </a:r>
          </a:p>
        </p:txBody>
      </p:sp>
      <p:graphicFrame>
        <p:nvGraphicFramePr>
          <p:cNvPr id="17415" name="Object 195"/>
          <p:cNvGraphicFramePr>
            <a:graphicFrameLocks noChangeAspect="1"/>
          </p:cNvGraphicFramePr>
          <p:nvPr/>
        </p:nvGraphicFramePr>
        <p:xfrm>
          <a:off x="3711575" y="2312988"/>
          <a:ext cx="18859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32" name="Ecuación" r:id="rId4" imgW="1257300" imgH="431800" progId="Equation.3">
                  <p:embed/>
                </p:oleObj>
              </mc:Choice>
              <mc:Fallback>
                <p:oleObj name="Ecuación" r:id="rId4" imgW="12573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1575" y="2312988"/>
                        <a:ext cx="188595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416" name="12 Conector recto"/>
          <p:cNvCxnSpPr>
            <a:cxnSpLocks noChangeShapeType="1"/>
            <a:endCxn id="17417" idx="2"/>
          </p:cNvCxnSpPr>
          <p:nvPr/>
        </p:nvCxnSpPr>
        <p:spPr bwMode="auto">
          <a:xfrm flipH="1" flipV="1">
            <a:off x="6815138" y="2562225"/>
            <a:ext cx="46037" cy="11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7" name="13 Elipse"/>
          <p:cNvSpPr>
            <a:spLocks noChangeArrowheads="1"/>
          </p:cNvSpPr>
          <p:nvPr/>
        </p:nvSpPr>
        <p:spPr bwMode="auto">
          <a:xfrm flipV="1">
            <a:off x="6815138" y="2540000"/>
            <a:ext cx="46037" cy="444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n-GB" altLang="es-ES_tradnl"/>
          </a:p>
        </p:txBody>
      </p:sp>
      <p:cxnSp>
        <p:nvCxnSpPr>
          <p:cNvPr id="17418" name="16 Conector recto de flecha"/>
          <p:cNvCxnSpPr>
            <a:cxnSpLocks noChangeShapeType="1"/>
          </p:cNvCxnSpPr>
          <p:nvPr/>
        </p:nvCxnSpPr>
        <p:spPr bwMode="auto">
          <a:xfrm flipV="1">
            <a:off x="6815138" y="1963738"/>
            <a:ext cx="736600" cy="6207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9" name="17 Conector recto de flecha"/>
          <p:cNvCxnSpPr>
            <a:cxnSpLocks noChangeShapeType="1"/>
            <a:stCxn id="17417" idx="7"/>
          </p:cNvCxnSpPr>
          <p:nvPr/>
        </p:nvCxnSpPr>
        <p:spPr bwMode="auto">
          <a:xfrm flipV="1">
            <a:off x="6854825" y="2540000"/>
            <a:ext cx="696913" cy="381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0" name="20 Conector recto de flecha"/>
          <p:cNvCxnSpPr>
            <a:cxnSpLocks noChangeShapeType="1"/>
            <a:stCxn id="17417" idx="6"/>
          </p:cNvCxnSpPr>
          <p:nvPr/>
        </p:nvCxnSpPr>
        <p:spPr bwMode="auto">
          <a:xfrm>
            <a:off x="6861175" y="2562225"/>
            <a:ext cx="690563" cy="6191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1" name="27 CuadroTexto"/>
          <p:cNvSpPr txBox="1">
            <a:spLocks noChangeArrowheads="1"/>
          </p:cNvSpPr>
          <p:nvPr/>
        </p:nvSpPr>
        <p:spPr bwMode="auto">
          <a:xfrm>
            <a:off x="6588125" y="1963738"/>
            <a:ext cx="547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Y</a:t>
            </a:r>
          </a:p>
        </p:txBody>
      </p:sp>
      <p:cxnSp>
        <p:nvCxnSpPr>
          <p:cNvPr id="17422" name="37 Conector recto"/>
          <p:cNvCxnSpPr>
            <a:cxnSpLocks noChangeShapeType="1"/>
          </p:cNvCxnSpPr>
          <p:nvPr/>
        </p:nvCxnSpPr>
        <p:spPr bwMode="auto">
          <a:xfrm>
            <a:off x="463550" y="1603375"/>
            <a:ext cx="1296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3" name="38 Conector recto"/>
          <p:cNvCxnSpPr>
            <a:cxnSpLocks noChangeShapeType="1"/>
          </p:cNvCxnSpPr>
          <p:nvPr/>
        </p:nvCxnSpPr>
        <p:spPr bwMode="auto">
          <a:xfrm>
            <a:off x="463550" y="2425700"/>
            <a:ext cx="1296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4" name="39 Conector recto"/>
          <p:cNvCxnSpPr>
            <a:cxnSpLocks noChangeShapeType="1"/>
          </p:cNvCxnSpPr>
          <p:nvPr/>
        </p:nvCxnSpPr>
        <p:spPr bwMode="auto">
          <a:xfrm>
            <a:off x="463550" y="3341688"/>
            <a:ext cx="1296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5" name="40 CuadroTexto"/>
          <p:cNvSpPr txBox="1">
            <a:spLocks noChangeArrowheads="1"/>
          </p:cNvSpPr>
          <p:nvPr/>
        </p:nvSpPr>
        <p:spPr bwMode="auto">
          <a:xfrm>
            <a:off x="862013" y="2562225"/>
            <a:ext cx="415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/>
              <a:t>...</a:t>
            </a:r>
          </a:p>
          <a:p>
            <a:pPr eaLnBrk="1" hangingPunct="1"/>
            <a:endParaRPr lang="en-GB" altLang="es-ES_tradnl"/>
          </a:p>
        </p:txBody>
      </p:sp>
      <p:cxnSp>
        <p:nvCxnSpPr>
          <p:cNvPr id="17426" name="42 Conector recto de flecha"/>
          <p:cNvCxnSpPr>
            <a:cxnSpLocks noChangeShapeType="1"/>
          </p:cNvCxnSpPr>
          <p:nvPr/>
        </p:nvCxnSpPr>
        <p:spPr bwMode="auto">
          <a:xfrm>
            <a:off x="1760538" y="1603375"/>
            <a:ext cx="1860550" cy="8223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7" name="44 Conector recto de flecha"/>
          <p:cNvCxnSpPr>
            <a:cxnSpLocks noChangeShapeType="1"/>
          </p:cNvCxnSpPr>
          <p:nvPr/>
        </p:nvCxnSpPr>
        <p:spPr bwMode="auto">
          <a:xfrm>
            <a:off x="1760538" y="2425700"/>
            <a:ext cx="1860550" cy="1587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8" name="46 Conector recto de flecha"/>
          <p:cNvCxnSpPr>
            <a:cxnSpLocks noChangeShapeType="1"/>
          </p:cNvCxnSpPr>
          <p:nvPr/>
        </p:nvCxnSpPr>
        <p:spPr bwMode="auto">
          <a:xfrm flipV="1">
            <a:off x="1760538" y="2781300"/>
            <a:ext cx="1919287" cy="5603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9" name="49 Elipse"/>
          <p:cNvSpPr>
            <a:spLocks noChangeArrowheads="1"/>
          </p:cNvSpPr>
          <p:nvPr/>
        </p:nvSpPr>
        <p:spPr bwMode="auto">
          <a:xfrm>
            <a:off x="2393950" y="1806575"/>
            <a:ext cx="473075" cy="415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endParaRPr lang="en-GB" altLang="es-ES_tradnl"/>
          </a:p>
        </p:txBody>
      </p:sp>
      <p:sp>
        <p:nvSpPr>
          <p:cNvPr id="17430" name="52 CuadroTexto"/>
          <p:cNvSpPr txBox="1">
            <a:spLocks noChangeArrowheads="1"/>
          </p:cNvSpPr>
          <p:nvPr/>
        </p:nvSpPr>
        <p:spPr bwMode="auto">
          <a:xfrm>
            <a:off x="2393950" y="1749425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w</a:t>
            </a:r>
            <a:r>
              <a:rPr lang="en-GB" altLang="es-ES_tradnl" i="1" baseline="-25000"/>
              <a:t>1</a:t>
            </a:r>
          </a:p>
        </p:txBody>
      </p:sp>
      <p:sp>
        <p:nvSpPr>
          <p:cNvPr id="17431" name="53 Elipse"/>
          <p:cNvSpPr>
            <a:spLocks noChangeArrowheads="1"/>
          </p:cNvSpPr>
          <p:nvPr/>
        </p:nvSpPr>
        <p:spPr bwMode="auto">
          <a:xfrm>
            <a:off x="2354263" y="2347913"/>
            <a:ext cx="473075" cy="415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endParaRPr lang="en-GB" altLang="es-ES_tradnl"/>
          </a:p>
        </p:txBody>
      </p:sp>
      <p:sp>
        <p:nvSpPr>
          <p:cNvPr id="17432" name="54 CuadroTexto"/>
          <p:cNvSpPr txBox="1">
            <a:spLocks noChangeArrowheads="1"/>
          </p:cNvSpPr>
          <p:nvPr/>
        </p:nvSpPr>
        <p:spPr bwMode="auto">
          <a:xfrm>
            <a:off x="2354263" y="2290763"/>
            <a:ext cx="665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w</a:t>
            </a:r>
            <a:r>
              <a:rPr lang="en-GB" altLang="es-ES_tradnl" i="1" baseline="-25000"/>
              <a:t>2</a:t>
            </a:r>
          </a:p>
        </p:txBody>
      </p:sp>
      <p:sp>
        <p:nvSpPr>
          <p:cNvPr id="17433" name="55 Elipse"/>
          <p:cNvSpPr>
            <a:spLocks noChangeArrowheads="1"/>
          </p:cNvSpPr>
          <p:nvPr/>
        </p:nvSpPr>
        <p:spPr bwMode="auto">
          <a:xfrm>
            <a:off x="2354263" y="2936875"/>
            <a:ext cx="473075" cy="415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endParaRPr lang="en-GB" altLang="es-ES_tradnl"/>
          </a:p>
        </p:txBody>
      </p:sp>
      <p:sp>
        <p:nvSpPr>
          <p:cNvPr id="17434" name="56 CuadroTexto"/>
          <p:cNvSpPr txBox="1">
            <a:spLocks noChangeArrowheads="1"/>
          </p:cNvSpPr>
          <p:nvPr/>
        </p:nvSpPr>
        <p:spPr bwMode="auto">
          <a:xfrm>
            <a:off x="2354263" y="2879725"/>
            <a:ext cx="665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w</a:t>
            </a:r>
            <a:r>
              <a:rPr lang="en-GB" altLang="es-ES_tradnl" i="1" baseline="-25000"/>
              <a:t>n</a:t>
            </a:r>
          </a:p>
        </p:txBody>
      </p:sp>
      <p:sp>
        <p:nvSpPr>
          <p:cNvPr id="17435" name="57 Elipse"/>
          <p:cNvSpPr>
            <a:spLocks noChangeArrowheads="1"/>
          </p:cNvSpPr>
          <p:nvPr/>
        </p:nvSpPr>
        <p:spPr bwMode="auto">
          <a:xfrm>
            <a:off x="3346450" y="1198563"/>
            <a:ext cx="474663" cy="415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endParaRPr lang="en-GB" altLang="es-ES_tradnl"/>
          </a:p>
        </p:txBody>
      </p:sp>
      <p:sp>
        <p:nvSpPr>
          <p:cNvPr id="17436" name="58 CuadroTexto"/>
          <p:cNvSpPr txBox="1">
            <a:spLocks noChangeArrowheads="1"/>
          </p:cNvSpPr>
          <p:nvPr/>
        </p:nvSpPr>
        <p:spPr bwMode="auto">
          <a:xfrm>
            <a:off x="3346450" y="1141413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w</a:t>
            </a:r>
            <a:r>
              <a:rPr lang="en-GB" altLang="es-ES_tradnl" i="1" baseline="-25000"/>
              <a:t>0</a:t>
            </a:r>
          </a:p>
        </p:txBody>
      </p:sp>
      <p:sp>
        <p:nvSpPr>
          <p:cNvPr id="17437" name="59 CuadroTexto"/>
          <p:cNvSpPr txBox="1">
            <a:spLocks noChangeArrowheads="1"/>
          </p:cNvSpPr>
          <p:nvPr/>
        </p:nvSpPr>
        <p:spPr bwMode="auto">
          <a:xfrm>
            <a:off x="463550" y="1152525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x</a:t>
            </a:r>
            <a:r>
              <a:rPr lang="en-GB" altLang="es-ES_tradnl" i="1" baseline="-25000"/>
              <a:t>1</a:t>
            </a:r>
          </a:p>
        </p:txBody>
      </p:sp>
      <p:sp>
        <p:nvSpPr>
          <p:cNvPr id="17438" name="60 CuadroTexto"/>
          <p:cNvSpPr txBox="1">
            <a:spLocks noChangeArrowheads="1"/>
          </p:cNvSpPr>
          <p:nvPr/>
        </p:nvSpPr>
        <p:spPr bwMode="auto">
          <a:xfrm>
            <a:off x="463550" y="1963738"/>
            <a:ext cx="665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x</a:t>
            </a:r>
            <a:r>
              <a:rPr lang="en-GB" altLang="es-ES_tradnl" i="1" baseline="-25000"/>
              <a:t>2</a:t>
            </a:r>
          </a:p>
        </p:txBody>
      </p:sp>
      <p:sp>
        <p:nvSpPr>
          <p:cNvPr id="17439" name="61 CuadroTexto"/>
          <p:cNvSpPr txBox="1">
            <a:spLocks noChangeArrowheads="1"/>
          </p:cNvSpPr>
          <p:nvPr/>
        </p:nvSpPr>
        <p:spPr bwMode="auto">
          <a:xfrm>
            <a:off x="463550" y="2879725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x</a:t>
            </a:r>
            <a:r>
              <a:rPr lang="en-GB" altLang="es-ES_tradnl" i="1" baseline="-25000"/>
              <a:t>n</a:t>
            </a:r>
          </a:p>
        </p:txBody>
      </p:sp>
      <p:cxnSp>
        <p:nvCxnSpPr>
          <p:cNvPr id="17440" name="63 Conector recto de flecha"/>
          <p:cNvCxnSpPr>
            <a:cxnSpLocks noChangeShapeType="1"/>
            <a:stCxn id="17436" idx="2"/>
          </p:cNvCxnSpPr>
          <p:nvPr/>
        </p:nvCxnSpPr>
        <p:spPr bwMode="auto">
          <a:xfrm>
            <a:off x="3679825" y="1603375"/>
            <a:ext cx="431800" cy="457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1" name="69 Conector recto"/>
          <p:cNvCxnSpPr>
            <a:cxnSpLocks noChangeShapeType="1"/>
            <a:endCxn id="17417" idx="2"/>
          </p:cNvCxnSpPr>
          <p:nvPr/>
        </p:nvCxnSpPr>
        <p:spPr bwMode="auto">
          <a:xfrm flipV="1">
            <a:off x="6399213" y="2562225"/>
            <a:ext cx="415925" cy="11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41584943"/>
      </p:ext>
    </p:extLst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Ejemplo aprendizaje </a:t>
            </a:r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80898" name="Rectangle 125"/>
          <p:cNvSpPr>
            <a:spLocks noChangeArrowheads="1"/>
          </p:cNvSpPr>
          <p:nvPr/>
        </p:nvSpPr>
        <p:spPr bwMode="auto">
          <a:xfrm>
            <a:off x="520989" y="4564863"/>
            <a:ext cx="7961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1800"/>
          </a:p>
        </p:txBody>
      </p:sp>
      <p:sp>
        <p:nvSpPr>
          <p:cNvPr id="80899" name="Text Box 146"/>
          <p:cNvSpPr txBox="1">
            <a:spLocks noChangeArrowheads="1"/>
          </p:cNvSpPr>
          <p:nvPr/>
        </p:nvSpPr>
        <p:spPr bwMode="auto">
          <a:xfrm>
            <a:off x="1186907" y="1120941"/>
            <a:ext cx="11721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_tradnl" altLang="es-ES_tradnl" sz="1800" dirty="0"/>
              <a:t>Resultado:</a:t>
            </a:r>
            <a:endParaRPr lang="es-ES" altLang="es-ES_tradnl" sz="1800" i="1" dirty="0"/>
          </a:p>
        </p:txBody>
      </p:sp>
      <p:sp>
        <p:nvSpPr>
          <p:cNvPr id="107" name="Text Box 83">
            <a:extLst>
              <a:ext uri="{FF2B5EF4-FFF2-40B4-BE49-F238E27FC236}">
                <a16:creationId xmlns:a16="http://schemas.microsoft.com/office/drawing/2014/main" id="{D7F1646B-3A84-0E4A-8FEC-359D80E63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0020" y="1719329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s</a:t>
            </a:r>
            <a:r>
              <a:rPr lang="es-ES" altLang="es-ES_tradnl" sz="1800" baseline="-25000" dirty="0"/>
              <a:t>1</a:t>
            </a:r>
            <a:endParaRPr lang="es-ES" altLang="es-ES_tradnl" sz="1800" dirty="0"/>
          </a:p>
        </p:txBody>
      </p:sp>
      <p:sp>
        <p:nvSpPr>
          <p:cNvPr id="108" name="Oval 43">
            <a:extLst>
              <a:ext uri="{FF2B5EF4-FFF2-40B4-BE49-F238E27FC236}">
                <a16:creationId xmlns:a16="http://schemas.microsoft.com/office/drawing/2014/main" id="{BA85E715-0E7E-3248-82A9-5A2D88B26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345" y="1724516"/>
            <a:ext cx="701907" cy="72564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109" name="Line 44">
            <a:extLst>
              <a:ext uri="{FF2B5EF4-FFF2-40B4-BE49-F238E27FC236}">
                <a16:creationId xmlns:a16="http://schemas.microsoft.com/office/drawing/2014/main" id="{5777C1AE-5789-6741-B224-34CD6FF7192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30421" y="2128243"/>
            <a:ext cx="6849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10" name="Line 45">
            <a:extLst>
              <a:ext uri="{FF2B5EF4-FFF2-40B4-BE49-F238E27FC236}">
                <a16:creationId xmlns:a16="http://schemas.microsoft.com/office/drawing/2014/main" id="{C1F881C6-21A1-8F48-9884-6045AE635A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54215" y="2923249"/>
            <a:ext cx="412986" cy="245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11" name="Oval 46">
            <a:extLst>
              <a:ext uri="{FF2B5EF4-FFF2-40B4-BE49-F238E27FC236}">
                <a16:creationId xmlns:a16="http://schemas.microsoft.com/office/drawing/2014/main" id="{6641226A-5D4B-3C4A-93A3-4726EE1C99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8929" y="1973511"/>
            <a:ext cx="504873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0,45</a:t>
            </a:r>
          </a:p>
        </p:txBody>
      </p:sp>
      <p:sp>
        <p:nvSpPr>
          <p:cNvPr id="112" name="Oval 47">
            <a:extLst>
              <a:ext uri="{FF2B5EF4-FFF2-40B4-BE49-F238E27FC236}">
                <a16:creationId xmlns:a16="http://schemas.microsoft.com/office/drawing/2014/main" id="{9F28B12C-DBD0-FD46-BD82-EFEC5B719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2355" y="2679589"/>
            <a:ext cx="541583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600" dirty="0"/>
              <a:t>-0,1</a:t>
            </a:r>
          </a:p>
        </p:txBody>
      </p:sp>
      <p:sp>
        <p:nvSpPr>
          <p:cNvPr id="113" name="Line 48">
            <a:extLst>
              <a:ext uri="{FF2B5EF4-FFF2-40B4-BE49-F238E27FC236}">
                <a16:creationId xmlns:a16="http://schemas.microsoft.com/office/drawing/2014/main" id="{D411E9A6-74C4-734C-AD51-A1AF9A3BC2D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12712" y="2058880"/>
            <a:ext cx="588623" cy="6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14" name="Line 49">
            <a:extLst>
              <a:ext uri="{FF2B5EF4-FFF2-40B4-BE49-F238E27FC236}">
                <a16:creationId xmlns:a16="http://schemas.microsoft.com/office/drawing/2014/main" id="{CC35240C-BE03-8247-91E4-0788C7438B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20156" y="2188713"/>
            <a:ext cx="935292" cy="5036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15" name="Line 52">
            <a:extLst>
              <a:ext uri="{FF2B5EF4-FFF2-40B4-BE49-F238E27FC236}">
                <a16:creationId xmlns:a16="http://schemas.microsoft.com/office/drawing/2014/main" id="{E83AE05C-7A1A-FC4F-8C87-74F2AD1FF13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69252" y="2058881"/>
            <a:ext cx="482668" cy="53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16" name="Oval 60">
            <a:extLst>
              <a:ext uri="{FF2B5EF4-FFF2-40B4-BE49-F238E27FC236}">
                <a16:creationId xmlns:a16="http://schemas.microsoft.com/office/drawing/2014/main" id="{BB7108CA-AAFF-0D44-A020-947BC90D5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049" y="2922945"/>
            <a:ext cx="701908" cy="72564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117" name="Line 61">
            <a:extLst>
              <a:ext uri="{FF2B5EF4-FFF2-40B4-BE49-F238E27FC236}">
                <a16:creationId xmlns:a16="http://schemas.microsoft.com/office/drawing/2014/main" id="{63AF5352-A665-B24B-98A7-351E03518C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98402" y="3162282"/>
            <a:ext cx="593974" cy="11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18" name="Line 62">
            <a:extLst>
              <a:ext uri="{FF2B5EF4-FFF2-40B4-BE49-F238E27FC236}">
                <a16:creationId xmlns:a16="http://schemas.microsoft.com/office/drawing/2014/main" id="{BBE5F342-3247-E846-BE87-88C06F98771E}"/>
              </a:ext>
            </a:extLst>
          </p:cNvPr>
          <p:cNvSpPr>
            <a:spLocks noChangeShapeType="1"/>
          </p:cNvSpPr>
          <p:nvPr/>
        </p:nvSpPr>
        <p:spPr bwMode="auto">
          <a:xfrm>
            <a:off x="3403603" y="3183209"/>
            <a:ext cx="581395" cy="168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19" name="Line 63">
            <a:extLst>
              <a:ext uri="{FF2B5EF4-FFF2-40B4-BE49-F238E27FC236}">
                <a16:creationId xmlns:a16="http://schemas.microsoft.com/office/drawing/2014/main" id="{879B704C-557A-BC42-8551-D190FFF6A8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53957" y="3070064"/>
            <a:ext cx="296912" cy="1656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0" name="Line 70">
            <a:extLst>
              <a:ext uri="{FF2B5EF4-FFF2-40B4-BE49-F238E27FC236}">
                <a16:creationId xmlns:a16="http://schemas.microsoft.com/office/drawing/2014/main" id="{DB336146-2352-B643-860E-1CE5F57762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69190" y="2077209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1" name="Text Box 72">
            <a:extLst>
              <a:ext uri="{FF2B5EF4-FFF2-40B4-BE49-F238E27FC236}">
                <a16:creationId xmlns:a16="http://schemas.microsoft.com/office/drawing/2014/main" id="{BF932640-CE46-1242-9E76-440EDC9D5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1754" y="1677039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s</a:t>
            </a:r>
            <a:r>
              <a:rPr lang="es-ES" altLang="es-ES_tradnl" sz="1800" i="1" baseline="-25000" dirty="0"/>
              <a:t>3</a:t>
            </a:r>
            <a:endParaRPr lang="es-ES" altLang="es-ES_tradnl" sz="1800" i="1" dirty="0"/>
          </a:p>
        </p:txBody>
      </p:sp>
      <p:sp>
        <p:nvSpPr>
          <p:cNvPr id="122" name="Oval 73">
            <a:extLst>
              <a:ext uri="{FF2B5EF4-FFF2-40B4-BE49-F238E27FC236}">
                <a16:creationId xmlns:a16="http://schemas.microsoft.com/office/drawing/2014/main" id="{59692A15-3880-4547-A6EB-83CB1D7403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1724" y="1874619"/>
            <a:ext cx="543739" cy="349206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0,74</a:t>
            </a:r>
          </a:p>
        </p:txBody>
      </p:sp>
      <p:sp>
        <p:nvSpPr>
          <p:cNvPr id="123" name="Oval 74">
            <a:extLst>
              <a:ext uri="{FF2B5EF4-FFF2-40B4-BE49-F238E27FC236}">
                <a16:creationId xmlns:a16="http://schemas.microsoft.com/office/drawing/2014/main" id="{9B2DBCEC-EA31-3D4D-95EB-5B974B7C8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9772" y="2808125"/>
            <a:ext cx="519702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0,38</a:t>
            </a:r>
          </a:p>
        </p:txBody>
      </p:sp>
      <p:sp>
        <p:nvSpPr>
          <p:cNvPr id="124" name="Line 75">
            <a:extLst>
              <a:ext uri="{FF2B5EF4-FFF2-40B4-BE49-F238E27FC236}">
                <a16:creationId xmlns:a16="http://schemas.microsoft.com/office/drawing/2014/main" id="{9D69D8C3-CE81-AC48-A877-DA675B7719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04073" y="2058881"/>
            <a:ext cx="537250" cy="183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5" name="Line 76">
            <a:extLst>
              <a:ext uri="{FF2B5EF4-FFF2-40B4-BE49-F238E27FC236}">
                <a16:creationId xmlns:a16="http://schemas.microsoft.com/office/drawing/2014/main" id="{86CA3E4C-C60F-934B-A0A8-9AC46024677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22841" y="2195767"/>
            <a:ext cx="1013871" cy="67563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26" name="Rectangle 77">
            <a:extLst>
              <a:ext uri="{FF2B5EF4-FFF2-40B4-BE49-F238E27FC236}">
                <a16:creationId xmlns:a16="http://schemas.microsoft.com/office/drawing/2014/main" id="{BFB5937A-9B5D-4C44-9A59-68523EC81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9320" y="1902370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127" name="Rectangle 78">
            <a:extLst>
              <a:ext uri="{FF2B5EF4-FFF2-40B4-BE49-F238E27FC236}">
                <a16:creationId xmlns:a16="http://schemas.microsoft.com/office/drawing/2014/main" id="{DFE21159-6CD6-8E4A-8943-6FCAE495B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6907" y="2926806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2</a:t>
            </a:r>
            <a:endParaRPr lang="es-ES" altLang="es-ES_tradnl" sz="1800" i="1"/>
          </a:p>
        </p:txBody>
      </p:sp>
      <p:sp>
        <p:nvSpPr>
          <p:cNvPr id="128" name="Oval 79">
            <a:extLst>
              <a:ext uri="{FF2B5EF4-FFF2-40B4-BE49-F238E27FC236}">
                <a16:creationId xmlns:a16="http://schemas.microsoft.com/office/drawing/2014/main" id="{C2AF6949-EC53-BA46-A957-643F4FBD3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376" y="3012176"/>
            <a:ext cx="493730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129" name="Line 80">
            <a:extLst>
              <a:ext uri="{FF2B5EF4-FFF2-40B4-BE49-F238E27FC236}">
                <a16:creationId xmlns:a16="http://schemas.microsoft.com/office/drawing/2014/main" id="{F1449CA1-6EDE-4346-BD9F-227B8BDBDF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5322" y="2149586"/>
            <a:ext cx="414769" cy="19208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30" name="Oval 81">
            <a:extLst>
              <a:ext uri="{FF2B5EF4-FFF2-40B4-BE49-F238E27FC236}">
                <a16:creationId xmlns:a16="http://schemas.microsoft.com/office/drawing/2014/main" id="{A641DB74-6AE6-754F-B68E-64A81302E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1104" y="2293647"/>
            <a:ext cx="624423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-0,76</a:t>
            </a:r>
          </a:p>
        </p:txBody>
      </p:sp>
      <p:sp>
        <p:nvSpPr>
          <p:cNvPr id="131" name="Line 82">
            <a:extLst>
              <a:ext uri="{FF2B5EF4-FFF2-40B4-BE49-F238E27FC236}">
                <a16:creationId xmlns:a16="http://schemas.microsoft.com/office/drawing/2014/main" id="{B85B2A72-2AFB-2B48-BC2C-47AFBAEFF9A2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4433" y="2537603"/>
            <a:ext cx="997081" cy="4571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32" name="Text Box 84">
            <a:extLst>
              <a:ext uri="{FF2B5EF4-FFF2-40B4-BE49-F238E27FC236}">
                <a16:creationId xmlns:a16="http://schemas.microsoft.com/office/drawing/2014/main" id="{BCB49BB4-A222-4D4F-B329-C3978F8CB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6045" y="3241766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s</a:t>
            </a:r>
            <a:r>
              <a:rPr lang="es-ES" altLang="es-ES_tradnl" sz="1800" baseline="-25000" dirty="0"/>
              <a:t>2</a:t>
            </a:r>
            <a:endParaRPr lang="es-ES" altLang="es-ES_tradnl" sz="1800" dirty="0"/>
          </a:p>
        </p:txBody>
      </p:sp>
      <p:sp>
        <p:nvSpPr>
          <p:cNvPr id="133" name="Text Box 83">
            <a:extLst>
              <a:ext uri="{FF2B5EF4-FFF2-40B4-BE49-F238E27FC236}">
                <a16:creationId xmlns:a16="http://schemas.microsoft.com/office/drawing/2014/main" id="{454E5D79-D54F-BE47-9CBE-D11923403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9607" y="1563197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1,3</a:t>
            </a:r>
            <a:endParaRPr lang="es-ES" altLang="es-ES_tradnl" sz="1800" dirty="0"/>
          </a:p>
        </p:txBody>
      </p:sp>
      <p:sp>
        <p:nvSpPr>
          <p:cNvPr id="134" name="Text Box 83">
            <a:extLst>
              <a:ext uri="{FF2B5EF4-FFF2-40B4-BE49-F238E27FC236}">
                <a16:creationId xmlns:a16="http://schemas.microsoft.com/office/drawing/2014/main" id="{A0861CAA-8C4E-2548-B0AF-B4A04F533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81" y="230720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1,4</a:t>
            </a:r>
            <a:endParaRPr lang="es-ES" altLang="es-ES_tradnl" sz="1800" dirty="0"/>
          </a:p>
        </p:txBody>
      </p:sp>
      <p:sp>
        <p:nvSpPr>
          <p:cNvPr id="135" name="Text Box 83">
            <a:extLst>
              <a:ext uri="{FF2B5EF4-FFF2-40B4-BE49-F238E27FC236}">
                <a16:creationId xmlns:a16="http://schemas.microsoft.com/office/drawing/2014/main" id="{67C0338F-6506-234F-962A-BC9823905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8929" y="3241766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2,2</a:t>
            </a:r>
            <a:endParaRPr lang="es-ES" altLang="es-ES_tradnl" sz="1800" dirty="0"/>
          </a:p>
        </p:txBody>
      </p:sp>
      <p:sp>
        <p:nvSpPr>
          <p:cNvPr id="136" name="Text Box 83">
            <a:extLst>
              <a:ext uri="{FF2B5EF4-FFF2-40B4-BE49-F238E27FC236}">
                <a16:creationId xmlns:a16="http://schemas.microsoft.com/office/drawing/2014/main" id="{340847CA-688B-0743-B1E9-FE50B5DBC6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1863" y="2608744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2,1</a:t>
            </a:r>
            <a:endParaRPr lang="es-ES" altLang="es-ES_tradnl" sz="1800" dirty="0"/>
          </a:p>
        </p:txBody>
      </p:sp>
      <p:sp>
        <p:nvSpPr>
          <p:cNvPr id="137" name="Text Box 83">
            <a:extLst>
              <a:ext uri="{FF2B5EF4-FFF2-40B4-BE49-F238E27FC236}">
                <a16:creationId xmlns:a16="http://schemas.microsoft.com/office/drawing/2014/main" id="{79FF824F-2D32-1247-A11B-58F19A046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3552" y="2289312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1,2</a:t>
            </a:r>
            <a:endParaRPr lang="es-ES" altLang="es-ES_tradnl" sz="1800" dirty="0"/>
          </a:p>
        </p:txBody>
      </p:sp>
      <p:sp>
        <p:nvSpPr>
          <p:cNvPr id="138" name="Text Box 83">
            <a:extLst>
              <a:ext uri="{FF2B5EF4-FFF2-40B4-BE49-F238E27FC236}">
                <a16:creationId xmlns:a16="http://schemas.microsoft.com/office/drawing/2014/main" id="{90406835-B599-8642-B9A9-207939137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9590" y="1618576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1,1</a:t>
            </a:r>
            <a:endParaRPr lang="es-ES" altLang="es-ES_tradnl" sz="1800" dirty="0"/>
          </a:p>
        </p:txBody>
      </p:sp>
      <p:sp>
        <p:nvSpPr>
          <p:cNvPr id="139" name="Text Box 83">
            <a:extLst>
              <a:ext uri="{FF2B5EF4-FFF2-40B4-BE49-F238E27FC236}">
                <a16:creationId xmlns:a16="http://schemas.microsoft.com/office/drawing/2014/main" id="{FFBA4EF5-4ACB-664C-A783-1FD5594BEE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2876" y="3576108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0,2</a:t>
            </a:r>
            <a:endParaRPr lang="es-ES" altLang="es-ES_tradnl" sz="1800" dirty="0"/>
          </a:p>
        </p:txBody>
      </p:sp>
      <p:sp>
        <p:nvSpPr>
          <p:cNvPr id="140" name="CuadroTexto 139">
            <a:extLst>
              <a:ext uri="{FF2B5EF4-FFF2-40B4-BE49-F238E27FC236}">
                <a16:creationId xmlns:a16="http://schemas.microsoft.com/office/drawing/2014/main" id="{FF84A7D0-B114-EA4B-BEDF-3562BDFAFFCC}"/>
              </a:ext>
            </a:extLst>
          </p:cNvPr>
          <p:cNvSpPr txBox="1"/>
          <p:nvPr/>
        </p:nvSpPr>
        <p:spPr>
          <a:xfrm>
            <a:off x="4095500" y="1892983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0,65</a:t>
            </a:r>
          </a:p>
        </p:txBody>
      </p:sp>
      <p:sp>
        <p:nvSpPr>
          <p:cNvPr id="141" name="CuadroTexto 140">
            <a:extLst>
              <a:ext uri="{FF2B5EF4-FFF2-40B4-BE49-F238E27FC236}">
                <a16:creationId xmlns:a16="http://schemas.microsoft.com/office/drawing/2014/main" id="{EDFBFA56-F240-4749-B8A0-3E1439F2F30A}"/>
              </a:ext>
            </a:extLst>
          </p:cNvPr>
          <p:cNvSpPr txBox="1"/>
          <p:nvPr/>
        </p:nvSpPr>
        <p:spPr>
          <a:xfrm>
            <a:off x="4082875" y="3098276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>
                <a:solidFill>
                  <a:schemeClr val="tx1"/>
                </a:solidFill>
              </a:rPr>
              <a:t>0,84</a:t>
            </a:r>
          </a:p>
        </p:txBody>
      </p:sp>
      <p:grpSp>
        <p:nvGrpSpPr>
          <p:cNvPr id="142" name="Grupo 141">
            <a:extLst>
              <a:ext uri="{FF2B5EF4-FFF2-40B4-BE49-F238E27FC236}">
                <a16:creationId xmlns:a16="http://schemas.microsoft.com/office/drawing/2014/main" id="{801AE689-54F0-BF40-8FE5-BB2319BB8CAE}"/>
              </a:ext>
            </a:extLst>
          </p:cNvPr>
          <p:cNvGrpSpPr/>
          <p:nvPr/>
        </p:nvGrpSpPr>
        <p:grpSpPr>
          <a:xfrm>
            <a:off x="6257085" y="1703684"/>
            <a:ext cx="701908" cy="725642"/>
            <a:chOff x="6440172" y="1700795"/>
            <a:chExt cx="701908" cy="725642"/>
          </a:xfrm>
        </p:grpSpPr>
        <p:sp>
          <p:nvSpPr>
            <p:cNvPr id="143" name="Oval 69">
              <a:extLst>
                <a:ext uri="{FF2B5EF4-FFF2-40B4-BE49-F238E27FC236}">
                  <a16:creationId xmlns:a16="http://schemas.microsoft.com/office/drawing/2014/main" id="{563024CC-8830-F441-A6A0-2A8FE42641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172" y="1700795"/>
              <a:ext cx="701908" cy="72564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44" name="CuadroTexto 143">
              <a:extLst>
                <a:ext uri="{FF2B5EF4-FFF2-40B4-BE49-F238E27FC236}">
                  <a16:creationId xmlns:a16="http://schemas.microsoft.com/office/drawing/2014/main" id="{79F46105-01C5-BB45-AEB9-3FE949D2A867}"/>
                </a:ext>
              </a:extLst>
            </p:cNvPr>
            <p:cNvSpPr txBox="1"/>
            <p:nvPr/>
          </p:nvSpPr>
          <p:spPr>
            <a:xfrm>
              <a:off x="6582933" y="1918608"/>
              <a:ext cx="473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1,1</a:t>
              </a:r>
            </a:p>
          </p:txBody>
        </p:sp>
      </p:grpSp>
      <p:grpSp>
        <p:nvGrpSpPr>
          <p:cNvPr id="145" name="Grupo 144">
            <a:extLst>
              <a:ext uri="{FF2B5EF4-FFF2-40B4-BE49-F238E27FC236}">
                <a16:creationId xmlns:a16="http://schemas.microsoft.com/office/drawing/2014/main" id="{520B0BC8-C448-2343-85D6-C1047E89FED6}"/>
              </a:ext>
            </a:extLst>
          </p:cNvPr>
          <p:cNvGrpSpPr/>
          <p:nvPr/>
        </p:nvGrpSpPr>
        <p:grpSpPr>
          <a:xfrm>
            <a:off x="6257085" y="2885456"/>
            <a:ext cx="726382" cy="725642"/>
            <a:chOff x="6440172" y="1700795"/>
            <a:chExt cx="726382" cy="725642"/>
          </a:xfrm>
        </p:grpSpPr>
        <p:sp>
          <p:nvSpPr>
            <p:cNvPr id="146" name="Oval 69">
              <a:extLst>
                <a:ext uri="{FF2B5EF4-FFF2-40B4-BE49-F238E27FC236}">
                  <a16:creationId xmlns:a16="http://schemas.microsoft.com/office/drawing/2014/main" id="{6802799C-42E7-0F4D-BDE5-9AC7033983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0172" y="1700795"/>
              <a:ext cx="701908" cy="72564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47" name="CuadroTexto 146">
              <a:extLst>
                <a:ext uri="{FF2B5EF4-FFF2-40B4-BE49-F238E27FC236}">
                  <a16:creationId xmlns:a16="http://schemas.microsoft.com/office/drawing/2014/main" id="{2D3A53C9-FCE2-1749-9D84-0D508E333BEB}"/>
                </a:ext>
              </a:extLst>
            </p:cNvPr>
            <p:cNvSpPr txBox="1"/>
            <p:nvPr/>
          </p:nvSpPr>
          <p:spPr>
            <a:xfrm>
              <a:off x="6500987" y="1896129"/>
              <a:ext cx="6655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>
                  <a:solidFill>
                    <a:schemeClr val="tx1"/>
                  </a:solidFill>
                </a:rPr>
                <a:t>-0,78</a:t>
              </a:r>
            </a:p>
          </p:txBody>
        </p:sp>
      </p:grpSp>
      <p:sp>
        <p:nvSpPr>
          <p:cNvPr id="148" name="Line 70">
            <a:extLst>
              <a:ext uri="{FF2B5EF4-FFF2-40B4-BE49-F238E27FC236}">
                <a16:creationId xmlns:a16="http://schemas.microsoft.com/office/drawing/2014/main" id="{4D47F572-8727-EA4A-85EC-7161D2C4F3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69190" y="3235764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49" name="Text Box 72">
            <a:extLst>
              <a:ext uri="{FF2B5EF4-FFF2-40B4-BE49-F238E27FC236}">
                <a16:creationId xmlns:a16="http://schemas.microsoft.com/office/drawing/2014/main" id="{E56B998A-BE35-294D-B4DD-DDEBF9E12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1754" y="2835594"/>
            <a:ext cx="6152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s</a:t>
            </a:r>
            <a:r>
              <a:rPr lang="es-ES" altLang="es-ES_tradnl" sz="1800" i="1" baseline="-25000" dirty="0"/>
              <a:t>4</a:t>
            </a:r>
            <a:endParaRPr lang="es-ES" altLang="es-ES_tradnl" sz="1800" i="1" dirty="0"/>
          </a:p>
        </p:txBody>
      </p:sp>
      <p:sp>
        <p:nvSpPr>
          <p:cNvPr id="150" name="Oval 73">
            <a:extLst>
              <a:ext uri="{FF2B5EF4-FFF2-40B4-BE49-F238E27FC236}">
                <a16:creationId xmlns:a16="http://schemas.microsoft.com/office/drawing/2014/main" id="{208388CE-F871-3B40-B6BD-C3AC1D982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0754" y="2320482"/>
            <a:ext cx="670288" cy="30278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dirty="0"/>
              <a:t>-0,144</a:t>
            </a:r>
          </a:p>
        </p:txBody>
      </p:sp>
      <p:sp>
        <p:nvSpPr>
          <p:cNvPr id="151" name="Line 63">
            <a:extLst>
              <a:ext uri="{FF2B5EF4-FFF2-40B4-BE49-F238E27FC236}">
                <a16:creationId xmlns:a16="http://schemas.microsoft.com/office/drawing/2014/main" id="{5E36F9A7-FA4B-0A4C-A766-457C1AB768F4}"/>
              </a:ext>
            </a:extLst>
          </p:cNvPr>
          <p:cNvSpPr>
            <a:spLocks noChangeShapeType="1"/>
          </p:cNvSpPr>
          <p:nvPr/>
        </p:nvSpPr>
        <p:spPr bwMode="auto">
          <a:xfrm>
            <a:off x="4653957" y="2093849"/>
            <a:ext cx="445186" cy="3094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52" name="Line 76">
            <a:extLst>
              <a:ext uri="{FF2B5EF4-FFF2-40B4-BE49-F238E27FC236}">
                <a16:creationId xmlns:a16="http://schemas.microsoft.com/office/drawing/2014/main" id="{D568C03D-5D41-0547-84D1-E44BAB63D11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55865" y="2593278"/>
            <a:ext cx="901220" cy="52082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53" name="Line 61">
            <a:extLst>
              <a:ext uri="{FF2B5EF4-FFF2-40B4-BE49-F238E27FC236}">
                <a16:creationId xmlns:a16="http://schemas.microsoft.com/office/drawing/2014/main" id="{17918856-FC42-7446-94EF-24DB8A3CCA79}"/>
              </a:ext>
            </a:extLst>
          </p:cNvPr>
          <p:cNvSpPr>
            <a:spLocks noChangeShapeType="1"/>
          </p:cNvSpPr>
          <p:nvPr/>
        </p:nvSpPr>
        <p:spPr bwMode="auto">
          <a:xfrm>
            <a:off x="4626615" y="3254795"/>
            <a:ext cx="756878" cy="243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54" name="Line 62">
            <a:extLst>
              <a:ext uri="{FF2B5EF4-FFF2-40B4-BE49-F238E27FC236}">
                <a16:creationId xmlns:a16="http://schemas.microsoft.com/office/drawing/2014/main" id="{5ADDC19C-1F83-E543-B943-9F1BCB13D4E6}"/>
              </a:ext>
            </a:extLst>
          </p:cNvPr>
          <p:cNvSpPr>
            <a:spLocks noChangeShapeType="1"/>
          </p:cNvSpPr>
          <p:nvPr/>
        </p:nvSpPr>
        <p:spPr bwMode="auto">
          <a:xfrm>
            <a:off x="5982550" y="3278053"/>
            <a:ext cx="274535" cy="923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55" name="Oval 79">
            <a:extLst>
              <a:ext uri="{FF2B5EF4-FFF2-40B4-BE49-F238E27FC236}">
                <a16:creationId xmlns:a16="http://schemas.microsoft.com/office/drawing/2014/main" id="{1DE484F8-3EF3-9540-8375-9BFFBF4D5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5871" y="3124576"/>
            <a:ext cx="554302" cy="3094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600" dirty="0"/>
              <a:t>-0,428</a:t>
            </a:r>
          </a:p>
        </p:txBody>
      </p:sp>
      <p:sp>
        <p:nvSpPr>
          <p:cNvPr id="156" name="Text Box 83">
            <a:extLst>
              <a:ext uri="{FF2B5EF4-FFF2-40B4-BE49-F238E27FC236}">
                <a16:creationId xmlns:a16="http://schemas.microsoft.com/office/drawing/2014/main" id="{CBF94F47-0F06-1241-9130-F2486779FD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8651" y="2713371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2,3</a:t>
            </a:r>
            <a:endParaRPr lang="es-ES" altLang="es-ES_tradnl" sz="1800" dirty="0"/>
          </a:p>
        </p:txBody>
      </p:sp>
      <p:sp>
        <p:nvSpPr>
          <p:cNvPr id="157" name="Text Box 83">
            <a:extLst>
              <a:ext uri="{FF2B5EF4-FFF2-40B4-BE49-F238E27FC236}">
                <a16:creationId xmlns:a16="http://schemas.microsoft.com/office/drawing/2014/main" id="{B203E271-5FA2-E144-9BCC-8E9EDAF43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3229" y="3350319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2,4</a:t>
            </a:r>
            <a:endParaRPr lang="es-ES" altLang="es-ES_tradnl" sz="1800" dirty="0"/>
          </a:p>
        </p:txBody>
      </p:sp>
      <p:sp>
        <p:nvSpPr>
          <p:cNvPr id="158" name="Text Box 83">
            <a:extLst>
              <a:ext uri="{FF2B5EF4-FFF2-40B4-BE49-F238E27FC236}">
                <a16:creationId xmlns:a16="http://schemas.microsoft.com/office/drawing/2014/main" id="{4E438FDF-8C65-2347-A097-005DB52E2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6169" y="3524153"/>
            <a:ext cx="5437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dirty="0"/>
              <a:t>w</a:t>
            </a:r>
            <a:r>
              <a:rPr lang="es-ES" altLang="es-ES_tradnl" sz="1800" baseline="-25000" dirty="0"/>
              <a:t>0,4</a:t>
            </a:r>
            <a:endParaRPr lang="es-ES" altLang="es-ES_tradnl" sz="1800" dirty="0"/>
          </a:p>
        </p:txBody>
      </p:sp>
      <p:sp>
        <p:nvSpPr>
          <p:cNvPr id="159" name="Text Box 72">
            <a:extLst>
              <a:ext uri="{FF2B5EF4-FFF2-40B4-BE49-F238E27FC236}">
                <a16:creationId xmlns:a16="http://schemas.microsoft.com/office/drawing/2014/main" id="{CAAFCCB0-9DC7-3448-9EA0-1AAD38B9FC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4619" y="1854988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y</a:t>
            </a:r>
            <a:r>
              <a:rPr lang="es-ES" altLang="es-ES_tradnl" sz="1800" i="1" baseline="-25000" dirty="0"/>
              <a:t>1</a:t>
            </a:r>
            <a:endParaRPr lang="es-ES" altLang="es-ES_tradnl" sz="1800" i="1" dirty="0"/>
          </a:p>
        </p:txBody>
      </p:sp>
      <p:sp>
        <p:nvSpPr>
          <p:cNvPr id="160" name="Text Box 72">
            <a:extLst>
              <a:ext uri="{FF2B5EF4-FFF2-40B4-BE49-F238E27FC236}">
                <a16:creationId xmlns:a16="http://schemas.microsoft.com/office/drawing/2014/main" id="{FF0D9125-F6E1-7243-952E-BB3D11374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1541" y="3035789"/>
            <a:ext cx="8779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y</a:t>
            </a:r>
            <a:r>
              <a:rPr lang="es-ES" altLang="es-ES_tradnl" sz="1800" i="1" baseline="-25000" dirty="0"/>
              <a:t>2</a:t>
            </a:r>
            <a:endParaRPr lang="es-ES" altLang="es-ES_tradnl" sz="1800" i="1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8C8BE0AA-C497-0145-A8C9-ECC1BD15FD39}"/>
              </a:ext>
            </a:extLst>
          </p:cNvPr>
          <p:cNvSpPr/>
          <p:nvPr/>
        </p:nvSpPr>
        <p:spPr>
          <a:xfrm>
            <a:off x="187689" y="4226839"/>
            <a:ext cx="873067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Ahora la salida sería: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s</a:t>
            </a:r>
            <a:r>
              <a:rPr lang="es-ES" sz="2000" baseline="-25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1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: 0,45*1 - 0,1*0 + 0,65   		     </a:t>
            </a:r>
            <a:r>
              <a:rPr lang="es-ES" sz="2000" dirty="0">
                <a:solidFill>
                  <a:schemeClr val="tx1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 	1,1		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s</a:t>
            </a:r>
            <a:r>
              <a:rPr lang="es-ES" sz="2000" baseline="-25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2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: -0,76*1 + 1*0 + 0,84 		     </a:t>
            </a:r>
            <a:r>
              <a:rPr lang="es-ES" sz="2000" dirty="0">
                <a:solidFill>
                  <a:schemeClr val="tx1"/>
                </a:solidFill>
                <a:latin typeface="Wingdings"/>
                <a:ea typeface="Wingdings"/>
                <a:cs typeface="Wingdings"/>
                <a:sym typeface="Wingdings"/>
              </a:rPr>
              <a:t>	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 0,08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s</a:t>
            </a:r>
            <a:r>
              <a:rPr lang="es-ES" sz="2000" baseline="-25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3 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= y</a:t>
            </a:r>
            <a:r>
              <a:rPr lang="es-ES" sz="2000" baseline="-25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1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: 0,74*1,1 + 0,38*0,08 +1,1                 </a:t>
            </a:r>
            <a:r>
              <a:rPr lang="es-ES" sz="2000" dirty="0">
                <a:solidFill>
                  <a:schemeClr val="tx1"/>
                </a:solidFill>
                <a:latin typeface="Wingdings"/>
                <a:ea typeface="Wingdings"/>
                <a:cs typeface="Wingdings"/>
                <a:sym typeface="Wingdings"/>
              </a:rPr>
              <a:t>	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1,944	         1	           2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s</a:t>
            </a:r>
            <a:r>
              <a:rPr lang="es-ES" sz="2000" baseline="-25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4 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= y</a:t>
            </a:r>
            <a:r>
              <a:rPr lang="es-ES" sz="2000" baseline="-25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2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: -0,428*0,08 + (-0,144)*1,1 + -0,78    </a:t>
            </a:r>
            <a:r>
              <a:rPr lang="es-ES" sz="2000" dirty="0">
                <a:solidFill>
                  <a:schemeClr val="tx1"/>
                </a:solidFill>
                <a:latin typeface="Wingdings"/>
                <a:ea typeface="Wingdings"/>
                <a:cs typeface="Wingdings"/>
                <a:sym typeface="Wingdings"/>
              </a:rPr>
              <a:t>	</a:t>
            </a:r>
            <a:r>
              <a:rPr lang="es-ES" sz="2000" dirty="0">
                <a:solidFill>
                  <a:schemeClr val="tx1"/>
                </a:solidFill>
                <a:ea typeface="ＭＳ Ｐゴシック" charset="0"/>
                <a:sym typeface="Symbol" charset="0"/>
              </a:rPr>
              <a:t>-0,9726         -0,4	           -1</a:t>
            </a:r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BBBA8B8-0179-1046-9C36-E790591B1946}"/>
              </a:ext>
            </a:extLst>
          </p:cNvPr>
          <p:cNvSpPr txBox="1"/>
          <p:nvPr/>
        </p:nvSpPr>
        <p:spPr>
          <a:xfrm>
            <a:off x="6958993" y="4779618"/>
            <a:ext cx="19335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>
                <a:solidFill>
                  <a:schemeClr val="tx1"/>
                </a:solidFill>
              </a:rPr>
              <a:t>antes	deseado</a:t>
            </a:r>
          </a:p>
        </p:txBody>
      </p:sp>
    </p:spTree>
    <p:extLst>
      <p:ext uri="{BB962C8B-B14F-4D97-AF65-F5344CB8AC3E}">
        <p14:creationId xmlns:p14="http://schemas.microsoft.com/office/powerpoint/2010/main" val="3792244457"/>
      </p:ext>
    </p:extLst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2">
            <a:extLst>
              <a:ext uri="{FF2B5EF4-FFF2-40B4-BE49-F238E27FC236}">
                <a16:creationId xmlns:a16="http://schemas.microsoft.com/office/drawing/2014/main" id="{27116427-06AB-8042-BE16-0DF5555431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 err="1">
                <a:ea typeface="MS PGothic" charset="-128"/>
              </a:rPr>
              <a:t>Perceptrón</a:t>
            </a:r>
            <a:r>
              <a:rPr lang="es-ES_tradnl" altLang="es-ES_tradnl" dirty="0">
                <a:ea typeface="MS PGothic" charset="-128"/>
              </a:rPr>
              <a:t> multicapa versus </a:t>
            </a:r>
            <a:r>
              <a:rPr lang="es-ES_tradnl" altLang="es-ES_tradnl" dirty="0" err="1">
                <a:ea typeface="MS PGothic" charset="-128"/>
              </a:rPr>
              <a:t>Perceptrón</a:t>
            </a:r>
            <a:r>
              <a:rPr lang="es-ES_tradnl" altLang="es-ES_tradnl" dirty="0">
                <a:ea typeface="MS PGothic" charset="-128"/>
              </a:rPr>
              <a:t> simple</a:t>
            </a:r>
            <a:endParaRPr lang="es-ES" altLang="es-ES_tradnl" b="0" i="1" dirty="0">
              <a:ea typeface="MS PGothic" charset="-128"/>
            </a:endParaRPr>
          </a:p>
        </p:txBody>
      </p:sp>
      <p:sp>
        <p:nvSpPr>
          <p:cNvPr id="64" name="Rectangle 4">
            <a:extLst>
              <a:ext uri="{FF2B5EF4-FFF2-40B4-BE49-F238E27FC236}">
                <a16:creationId xmlns:a16="http://schemas.microsoft.com/office/drawing/2014/main" id="{163A5A56-BA34-2649-8094-237B38EAC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388" y="1185863"/>
            <a:ext cx="8443356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marL="0" indent="0">
              <a:spcBef>
                <a:spcPct val="20000"/>
              </a:spcBef>
            </a:pPr>
            <a:r>
              <a:rPr lang="es-ES" altLang="es-ES_tradnl" dirty="0"/>
              <a:t>Diferencias de Redes neuronales multicapa al </a:t>
            </a:r>
            <a:r>
              <a:rPr lang="es-ES" altLang="es-ES_tradnl" dirty="0" err="1"/>
              <a:t>perceptrón</a:t>
            </a:r>
            <a:r>
              <a:rPr lang="es-ES" altLang="es-ES_tradnl" dirty="0"/>
              <a:t> simple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b="1" dirty="0"/>
              <a:t>No</a:t>
            </a:r>
            <a:r>
              <a:rPr lang="es-ES" altLang="es-ES_tradnl" sz="2000" dirty="0"/>
              <a:t> se suele aplicar la función de </a:t>
            </a:r>
            <a:r>
              <a:rPr lang="es-ES" altLang="es-ES_tradnl" sz="2000" b="1" dirty="0"/>
              <a:t>activación umbral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No es derivable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Las </a:t>
            </a:r>
            <a:r>
              <a:rPr lang="es-ES" altLang="es-ES_tradnl" sz="2000" b="1" dirty="0"/>
              <a:t>entradas</a:t>
            </a:r>
            <a:r>
              <a:rPr lang="es-ES" altLang="es-ES_tradnl" sz="2000" dirty="0"/>
              <a:t> pueden ser </a:t>
            </a:r>
            <a:r>
              <a:rPr lang="es-ES" altLang="es-ES_tradnl" sz="2000" b="1" dirty="0"/>
              <a:t>valores continuos </a:t>
            </a:r>
            <a:r>
              <a:rPr lang="es-ES" altLang="es-ES_tradnl" sz="2000" dirty="0"/>
              <a:t>no sólo binarios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Las </a:t>
            </a:r>
            <a:r>
              <a:rPr lang="es-ES" altLang="es-ES_tradnl" sz="2000" b="1" dirty="0"/>
              <a:t>salidas</a:t>
            </a:r>
            <a:r>
              <a:rPr lang="es-ES" altLang="es-ES_tradnl" sz="2000" dirty="0"/>
              <a:t> pueden ser </a:t>
            </a:r>
            <a:r>
              <a:rPr lang="es-ES" altLang="es-ES_tradnl" sz="2000" b="1" dirty="0"/>
              <a:t>continuas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depende de la función de activación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Se pueden usar para problemas de </a:t>
            </a:r>
            <a:r>
              <a:rPr lang="es-ES" altLang="es-ES_tradnl" sz="2000" b="1" dirty="0"/>
              <a:t>clasificación o regresión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Función de activación en la última capa</a:t>
            </a:r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 marL="0" lvl="1" indent="0">
              <a:spcBef>
                <a:spcPct val="20000"/>
              </a:spcBef>
            </a:pPr>
            <a:r>
              <a:rPr lang="es-ES" altLang="es-ES_tradnl" dirty="0"/>
              <a:t>Vamos a analizar diferentes aspectos de la aplicación de redes neuronales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Aprendizaje por lotes (</a:t>
            </a:r>
            <a:r>
              <a:rPr lang="es-ES" altLang="es-ES_tradnl" sz="2000" dirty="0" err="1"/>
              <a:t>batch</a:t>
            </a:r>
            <a:r>
              <a:rPr lang="es-ES" altLang="es-ES_tradnl" sz="2000" dirty="0"/>
              <a:t>); Funciones de activación; Arquitecturas básicas; Regresión/clasificación; Preparación de atributos; </a:t>
            </a:r>
            <a:r>
              <a:rPr lang="es-ES" altLang="es-ES_tradnl" sz="2000" dirty="0" err="1"/>
              <a:t>Overfitting</a:t>
            </a:r>
            <a:r>
              <a:rPr lang="es-ES" altLang="es-ES_tradnl" sz="2000" dirty="0"/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960546547"/>
      </p:ext>
    </p:extLst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1"/>
          <p:cNvSpPr>
            <a:spLocks noChangeArrowheads="1"/>
          </p:cNvSpPr>
          <p:nvPr/>
        </p:nvSpPr>
        <p:spPr bwMode="auto">
          <a:xfrm>
            <a:off x="1476375" y="4746600"/>
            <a:ext cx="6840538" cy="482600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126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charset="0"/>
              <a:buNone/>
            </a:pPr>
            <a:endParaRPr lang="es-ES" altLang="es-ES_tradnl"/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85800" y="342900"/>
            <a:ext cx="7772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s-ES_tradnl" altLang="es-ES_tradnl" b="1">
                <a:solidFill>
                  <a:srgbClr val="000000"/>
                </a:solidFill>
                <a:latin typeface="Arial" charset="0"/>
              </a:rPr>
              <a:t>Aprendizaje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692275" y="1830388"/>
            <a:ext cx="6551613" cy="403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25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s-ES_tradnl" altLang="es-ES_tradnl" sz="2000" dirty="0">
                <a:solidFill>
                  <a:srgbClr val="000000"/>
                </a:solidFill>
              </a:rPr>
              <a:t>Bloque 4: Aprendizaje automático</a:t>
            </a:r>
          </a:p>
          <a:p>
            <a:pPr eaLnBrk="1" hangingPunct="1">
              <a:lnSpc>
                <a:spcPct val="11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s-ES_tradnl" altLang="es-ES_tradnl" sz="2000" dirty="0">
                <a:solidFill>
                  <a:srgbClr val="000000"/>
                </a:solidFill>
              </a:rPr>
              <a:t>	4.1	Introducción al aprendizaje automático	 </a:t>
            </a:r>
          </a:p>
          <a:p>
            <a:pPr eaLnBrk="1" hangingPunct="1">
              <a:lnSpc>
                <a:spcPct val="11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s-ES_tradnl" altLang="es-ES_tradnl" sz="2000" dirty="0">
                <a:solidFill>
                  <a:srgbClr val="000000"/>
                </a:solidFill>
              </a:rPr>
              <a:t>	4.2 	Aprendizaje de árboles de decisión</a:t>
            </a:r>
          </a:p>
          <a:p>
            <a:pPr eaLnBrk="1" hangingPunct="1">
              <a:lnSpc>
                <a:spcPct val="110000"/>
              </a:lnSpc>
              <a:spcBef>
                <a:spcPts val="1000"/>
              </a:spcBef>
              <a:buClr>
                <a:srgbClr val="000000"/>
              </a:buClr>
              <a:buSzPct val="100000"/>
            </a:pPr>
            <a:r>
              <a:rPr lang="es-ES_tradnl" altLang="es-ES_tradnl" sz="2000" dirty="0">
                <a:solidFill>
                  <a:srgbClr val="000000"/>
                </a:solidFill>
              </a:rPr>
              <a:t>	4.3 	Aprendizaje de Redes Neuronales</a:t>
            </a:r>
          </a:p>
          <a:p>
            <a:pPr lvl="2" eaLnBrk="1" hangingPunct="1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es-ES_tradnl" altLang="es-ES_tradnl" sz="1800" dirty="0">
                <a:solidFill>
                  <a:srgbClr val="000000"/>
                </a:solidFill>
              </a:rPr>
              <a:t>4.3.1 Introducción</a:t>
            </a:r>
          </a:p>
          <a:p>
            <a:pPr lvl="2" eaLnBrk="1" hangingPunct="1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es-ES_tradnl" altLang="es-ES_tradnl" sz="1800" dirty="0">
                <a:solidFill>
                  <a:srgbClr val="000000"/>
                </a:solidFill>
              </a:rPr>
              <a:t>4.3.2 </a:t>
            </a:r>
            <a:r>
              <a:rPr lang="es-ES_tradnl" altLang="es-ES_tradnl" sz="1800" dirty="0" err="1">
                <a:solidFill>
                  <a:srgbClr val="000000"/>
                </a:solidFill>
              </a:rPr>
              <a:t>Perceptrón</a:t>
            </a:r>
            <a:r>
              <a:rPr lang="es-ES_tradnl" altLang="es-ES_tradnl" sz="1800" dirty="0">
                <a:solidFill>
                  <a:srgbClr val="000000"/>
                </a:solidFill>
              </a:rPr>
              <a:t> simple</a:t>
            </a:r>
          </a:p>
          <a:p>
            <a:pPr lvl="2" eaLnBrk="1" hangingPunct="1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es-ES_tradnl" altLang="es-ES_tradnl" sz="1800" dirty="0">
                <a:solidFill>
                  <a:srgbClr val="000000"/>
                </a:solidFill>
              </a:rPr>
              <a:t>4.3.3 </a:t>
            </a:r>
            <a:r>
              <a:rPr lang="es-ES_tradnl" altLang="es-ES_tradnl" sz="1800" dirty="0" err="1">
                <a:solidFill>
                  <a:srgbClr val="000000"/>
                </a:solidFill>
              </a:rPr>
              <a:t>Perceptrón</a:t>
            </a:r>
            <a:r>
              <a:rPr lang="es-ES_tradnl" altLang="es-ES_tradnl" sz="1800" dirty="0">
                <a:solidFill>
                  <a:srgbClr val="000000"/>
                </a:solidFill>
              </a:rPr>
              <a:t> multicapa (MLP)</a:t>
            </a:r>
          </a:p>
          <a:p>
            <a:pPr lvl="2" eaLnBrk="1" hangingPunct="1">
              <a:spcBef>
                <a:spcPts val="800"/>
              </a:spcBef>
              <a:buClr>
                <a:srgbClr val="000000"/>
              </a:buClr>
              <a:buSzPct val="100000"/>
            </a:pPr>
            <a:r>
              <a:rPr lang="es-ES_tradnl" altLang="es-ES_tradnl" sz="1800" dirty="0">
                <a:solidFill>
                  <a:srgbClr val="000000"/>
                </a:solidFill>
              </a:rPr>
              <a:t>4.3.4 Aplicación de </a:t>
            </a:r>
            <a:r>
              <a:rPr lang="es-ES_tradnl" altLang="es-ES_tradnl" sz="1800" dirty="0" err="1">
                <a:solidFill>
                  <a:srgbClr val="000000"/>
                </a:solidFill>
              </a:rPr>
              <a:t>MLPs</a:t>
            </a:r>
            <a:endParaRPr lang="es-ES_tradnl" altLang="es-ES_tradnl" sz="1800" dirty="0">
              <a:solidFill>
                <a:srgbClr val="000000"/>
              </a:solidFill>
            </a:endParaRPr>
          </a:p>
          <a:p>
            <a:pPr eaLnBrk="1" hangingPunct="1">
              <a:lnSpc>
                <a:spcPct val="110000"/>
              </a:lnSpc>
              <a:spcBef>
                <a:spcPts val="1000"/>
              </a:spcBef>
              <a:buClr>
                <a:srgbClr val="000000"/>
              </a:buClr>
              <a:buSzPct val="100000"/>
            </a:pPr>
            <a:r>
              <a:rPr lang="es-ES_tradnl" altLang="es-ES_tradnl" sz="2000" dirty="0">
                <a:solidFill>
                  <a:srgbClr val="000000"/>
                </a:solidFill>
              </a:rPr>
              <a:t>	4.4 	 Evaluación de métodos de aprendizaje supervisado</a:t>
            </a:r>
          </a:p>
          <a:p>
            <a:pPr eaLnBrk="1" hangingPunct="1">
              <a:lnSpc>
                <a:spcPct val="11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s-ES_tradnl" altLang="es-ES_tradnl" sz="2000" dirty="0">
                <a:solidFill>
                  <a:srgbClr val="000000"/>
                </a:solidFill>
              </a:rPr>
              <a:t>	4.5	 Aprendizaje por refuerzo</a:t>
            </a:r>
          </a:p>
          <a:p>
            <a:pPr eaLnBrk="1" hangingPunct="1">
              <a:lnSpc>
                <a:spcPct val="110000"/>
              </a:lnSpc>
              <a:spcBef>
                <a:spcPts val="2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endParaRPr lang="es-ES_tradnl" altLang="es-ES_tradnl" sz="2000" dirty="0">
              <a:solidFill>
                <a:srgbClr val="000000"/>
              </a:solidFill>
            </a:endParaRPr>
          </a:p>
          <a:p>
            <a:pPr eaLnBrk="1" hangingPunct="1">
              <a:lnSpc>
                <a:spcPct val="110000"/>
              </a:lnSpc>
              <a:spcBef>
                <a:spcPts val="2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s-ES_tradnl" altLang="es-ES_tradnl" sz="2000" dirty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347788" y="1235075"/>
            <a:ext cx="1271587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s-ES_tradnl" altLang="es-ES_tradnl" sz="2000" b="1">
                <a:solidFill>
                  <a:srgbClr val="000000"/>
                </a:solidFill>
              </a:rPr>
              <a:t>Resumen:</a:t>
            </a:r>
          </a:p>
        </p:txBody>
      </p:sp>
      <p:sp>
        <p:nvSpPr>
          <p:cNvPr id="18437" name="5 Marcador de número de diapositiva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/>
            <a:fld id="{7D01C4F9-E46A-634A-B7AD-FEABA022397C}" type="slidenum">
              <a:rPr lang="es-ES" altLang="es-ES_tradnl" sz="1400">
                <a:solidFill>
                  <a:srgbClr val="898989"/>
                </a:solidFill>
              </a:rPr>
              <a:pPr eaLnBrk="1" hangingPunct="1"/>
              <a:t>52</a:t>
            </a:fld>
            <a:endParaRPr lang="es-ES" altLang="es-ES_tradnl" sz="14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9967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multicapa: actualización por lote (</a:t>
            </a:r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Batch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) o Individual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70658" name="Rectangle 4"/>
          <p:cNvSpPr>
            <a:spLocks noChangeArrowheads="1"/>
          </p:cNvSpPr>
          <p:nvPr/>
        </p:nvSpPr>
        <p:spPr bwMode="auto">
          <a:xfrm>
            <a:off x="406400" y="1160463"/>
            <a:ext cx="83312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En vez de actualizar los pesos después de cada ejemplo, se pueden actualizar por </a:t>
            </a:r>
            <a:r>
              <a:rPr lang="es-ES" altLang="es-ES_tradnl" sz="2000" b="1" dirty="0"/>
              <a:t>lotes</a:t>
            </a:r>
            <a:r>
              <a:rPr lang="es-ES" altLang="es-ES_tradnl" sz="2000" dirty="0"/>
              <a:t> de k ejemplos (cambiando el paso 2):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Se dividen los N ejemplos de entrenamiento en N/k lotes de k ejemplos </a:t>
            </a:r>
          </a:p>
          <a:p>
            <a:pPr lvl="2">
              <a:spcBef>
                <a:spcPct val="20000"/>
              </a:spcBef>
              <a:buFont typeface="+mj-lt"/>
              <a:buAutoNum type="alphaLcPeriod"/>
            </a:pPr>
            <a:r>
              <a:rPr lang="es-ES" altLang="es-ES_tradnl" sz="2000" dirty="0"/>
              <a:t>Para cada lote L={v</a:t>
            </a:r>
            <a:r>
              <a:rPr lang="es-ES" altLang="es-ES_tradnl" sz="2000" baseline="-25000" dirty="0"/>
              <a:t>1</a:t>
            </a:r>
            <a:r>
              <a:rPr lang="es-ES" altLang="es-ES_tradnl" sz="2000" dirty="0"/>
              <a:t>=(X</a:t>
            </a:r>
            <a:r>
              <a:rPr lang="es-ES" altLang="es-ES_tradnl" sz="2000" baseline="-25000" dirty="0"/>
              <a:t>1</a:t>
            </a:r>
            <a:r>
              <a:rPr lang="es-ES" altLang="es-ES_tradnl" sz="2000" dirty="0"/>
              <a:t>,Y</a:t>
            </a:r>
            <a:r>
              <a:rPr lang="es-ES" altLang="es-ES_tradnl" sz="2000" baseline="-25000" dirty="0"/>
              <a:t>1</a:t>
            </a:r>
            <a:r>
              <a:rPr lang="es-ES" altLang="es-ES_tradnl" sz="2000" dirty="0"/>
              <a:t>),…, </a:t>
            </a:r>
            <a:r>
              <a:rPr lang="es-ES" altLang="es-ES_tradnl" sz="2000" dirty="0" err="1"/>
              <a:t>v</a:t>
            </a:r>
            <a:r>
              <a:rPr lang="es-ES" altLang="es-ES_tradnl" sz="2000" baseline="-25000" dirty="0" err="1"/>
              <a:t>k</a:t>
            </a:r>
            <a:r>
              <a:rPr lang="es-ES" altLang="es-ES_tradnl" sz="2000" baseline="-25000" dirty="0"/>
              <a:t>=</a:t>
            </a:r>
            <a:r>
              <a:rPr lang="es-ES" altLang="es-ES_tradnl" sz="2000" dirty="0"/>
              <a:t>(</a:t>
            </a:r>
            <a:r>
              <a:rPr lang="es-ES" altLang="es-ES_tradnl" sz="2000" dirty="0" err="1"/>
              <a:t>X</a:t>
            </a:r>
            <a:r>
              <a:rPr lang="es-ES" altLang="es-ES_tradnl" sz="2000" baseline="-25000" dirty="0" err="1"/>
              <a:t>k</a:t>
            </a:r>
            <a:r>
              <a:rPr lang="es-ES" altLang="es-ES_tradnl" sz="2000" dirty="0" err="1"/>
              <a:t>,Y</a:t>
            </a:r>
            <a:r>
              <a:rPr lang="es-ES" altLang="es-ES_tradnl" sz="2000" baseline="-25000" dirty="0" err="1"/>
              <a:t>k</a:t>
            </a:r>
            <a:r>
              <a:rPr lang="es-ES" altLang="es-ES_tradnl" sz="2000" dirty="0"/>
              <a:t>)}:</a:t>
            </a:r>
          </a:p>
          <a:p>
            <a:pPr marL="1030288" lvl="3" indent="-227013">
              <a:spcBef>
                <a:spcPct val="20000"/>
              </a:spcBef>
              <a:buFont typeface="Arial" charset="0"/>
              <a:buAutoNum type="alphaLcPeriod"/>
            </a:pPr>
            <a:r>
              <a:rPr lang="es-ES" altLang="es-ES_tradnl" sz="2000" dirty="0"/>
              <a:t>Para cada ejemplo v</a:t>
            </a:r>
            <a:r>
              <a:rPr lang="es-ES" altLang="es-ES_tradnl" sz="2000" baseline="-25000" dirty="0"/>
              <a:t>i</a:t>
            </a:r>
            <a:r>
              <a:rPr lang="es-ES" altLang="es-ES_tradnl" sz="2000" dirty="0"/>
              <a:t>∈ L</a:t>
            </a:r>
            <a:endParaRPr lang="es-ES" altLang="es-ES_tradnl" sz="2000" baseline="-25000" dirty="0"/>
          </a:p>
          <a:p>
            <a:pPr marL="1487488" lvl="4" indent="-227013">
              <a:spcBef>
                <a:spcPct val="20000"/>
              </a:spcBef>
              <a:buFont typeface="Arial" charset="0"/>
              <a:buAutoNum type="alphaLcPeriod"/>
            </a:pPr>
            <a:r>
              <a:rPr lang="es-ES" altLang="es-ES_tradnl" sz="2000" dirty="0"/>
              <a:t>Calcula las salidas de las neuronas (propagación hacia delante)</a:t>
            </a:r>
          </a:p>
          <a:p>
            <a:pPr marL="1487488" lvl="4" indent="-227013">
              <a:spcBef>
                <a:spcPct val="20000"/>
              </a:spcBef>
              <a:buFont typeface="Arial" charset="0"/>
              <a:buAutoNum type="alphaLcPeriod"/>
            </a:pPr>
            <a:r>
              <a:rPr lang="es-ES" altLang="es-ES_tradnl" sz="2000" dirty="0"/>
              <a:t>Calcula los términos de error de las neuronas (propagación hacia atrás)</a:t>
            </a:r>
          </a:p>
          <a:p>
            <a:pPr marL="1030288" lvl="3" indent="-227013">
              <a:spcBef>
                <a:spcPct val="20000"/>
              </a:spcBef>
              <a:buFont typeface="Arial" charset="0"/>
              <a:buAutoNum type="alphaLcPeriod"/>
            </a:pPr>
            <a:r>
              <a:rPr lang="es-ES" altLang="es-ES_tradnl" sz="2000" dirty="0"/>
              <a:t>Modificar los pesos de conexión y los sesgos con las reglas por lotes: </a:t>
            </a:r>
          </a:p>
        </p:txBody>
      </p:sp>
      <p:sp>
        <p:nvSpPr>
          <p:cNvPr id="4" name="Rectángulo redondeado 2">
            <a:extLst>
              <a:ext uri="{FF2B5EF4-FFF2-40B4-BE49-F238E27FC236}">
                <a16:creationId xmlns:a16="http://schemas.microsoft.com/office/drawing/2014/main" id="{543916A9-7414-0947-954C-21E62CB49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0443" y="4424522"/>
            <a:ext cx="6032500" cy="1052937"/>
          </a:xfrm>
          <a:prstGeom prst="roundRect">
            <a:avLst>
              <a:gd name="adj" fmla="val 16667"/>
            </a:avLst>
          </a:prstGeom>
          <a:solidFill>
            <a:srgbClr val="FF0000">
              <a:alpha val="3411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ángulo 1">
                <a:extLst>
                  <a:ext uri="{FF2B5EF4-FFF2-40B4-BE49-F238E27FC236}">
                    <a16:creationId xmlns:a16="http://schemas.microsoft.com/office/drawing/2014/main" id="{BF05AABE-44E1-1F4F-83A1-02DEE16DECDD}"/>
                  </a:ext>
                </a:extLst>
              </p:cNvPr>
              <p:cNvSpPr/>
              <p:nvPr/>
            </p:nvSpPr>
            <p:spPr>
              <a:xfrm>
                <a:off x="1739901" y="4435636"/>
                <a:ext cx="6032500" cy="10418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" altLang="es-ES_tradnl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f>
                      <m:fPr>
                        <m:ctrlPr>
                          <a:rPr lang="es-ES" altLang="es-ES_tradnl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den>
                    </m:f>
                    <m:nary>
                      <m:naryPr>
                        <m:chr m:val="∑"/>
                        <m:ctrlPr>
                          <a:rPr lang="es-ES" altLang="es-ES_tradnl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bSup>
                          <m:sSubSupPr>
                            <m:ctrlP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𝑆𝑎𝑙𝑖𝑑𝑎</m:t>
                            </m:r>
                          </m:e>
                          <m:sub>
                            <m:sSub>
                              <m:sSubPr>
                                <m:ctrlP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sub>
                            </m:sSub>
                          </m:sub>
                          <m:sup>
                            <m:sSub>
                              <m:sSubPr>
                                <m:ctrlPr>
                                  <a:rPr lang="es-ES" altLang="es-ES_tradnl" sz="20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s-ES" altLang="es-ES_tradnl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sup>
                        </m:sSubSup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Sup>
                          <m:sSubSupPr>
                            <m:ctrlP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𝑇𝐸𝑟𝑟𝑜𝑟</m:t>
                            </m:r>
                          </m:e>
                          <m:sub>
                            <m:sSub>
                              <m:sSubPr>
                                <m:ctrlP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𝑏</m:t>
                                </m:r>
                              </m:sub>
                            </m:sSub>
                          </m:sub>
                          <m:sup>
                            <m:sSub>
                              <m:sSubPr>
                                <m:ctrlP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sup>
                        </m:sSubSup>
                      </m:e>
                    </m:nary>
                  </m:oMath>
                </a14:m>
                <a:r>
                  <a:rPr lang="es-ES" altLang="es-ES_tradnl" sz="2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</a:p>
              <a:p>
                <a:pPr>
                  <a:spcBef>
                    <a:spcPts val="600"/>
                  </a:spcBef>
                </a:pPr>
                <a:r>
                  <a:rPr lang="es-ES" altLang="es-ES_tradnl" sz="2000" b="0" dirty="0">
                    <a:solidFill>
                      <a:schemeClr val="tx1"/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a:rPr lang="es-ES" altLang="es-ES_tradnl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sSub>
                          <m:sSubPr>
                            <m:ctrlP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sSub>
                          <m:sSubPr>
                            <m:ctrlP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altLang="es-ES_tradnl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f>
                      <m:fPr>
                        <m:ctrlPr>
                          <a:rPr lang="es-ES" altLang="es-ES_tradnl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den>
                    </m:f>
                    <m:nary>
                      <m:naryPr>
                        <m:chr m:val="∑"/>
                        <m:ctrlPr>
                          <a:rPr lang="es-ES" altLang="es-ES_tradnl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s-ES" altLang="es-ES_tradnl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p>
                      <m:e>
                        <m:sSubSup>
                          <m:sSubSupPr>
                            <m:ctrlP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ES" altLang="es-ES_tradnl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𝑇𝐸𝑟𝑟𝑜𝑟</m:t>
                            </m:r>
                          </m:e>
                          <m:sub>
                            <m:sSub>
                              <m:sSubPr>
                                <m:ctrlP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𝑏</m:t>
                                </m:r>
                              </m:sub>
                            </m:sSub>
                          </m:sub>
                          <m:sup>
                            <m:sSub>
                              <m:sSubPr>
                                <m:ctrlP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s-ES" altLang="es-ES_tradnl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sup>
                        </m:sSubSup>
                      </m:e>
                    </m:nary>
                  </m:oMath>
                </a14:m>
                <a:endParaRPr lang="es-E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" name="Rectángulo 1">
                <a:extLst>
                  <a:ext uri="{FF2B5EF4-FFF2-40B4-BE49-F238E27FC236}">
                    <a16:creationId xmlns:a16="http://schemas.microsoft.com/office/drawing/2014/main" id="{BF05AABE-44E1-1F4F-83A1-02DEE16DECD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901" y="4435636"/>
                <a:ext cx="6032500" cy="1041824"/>
              </a:xfrm>
              <a:prstGeom prst="rect">
                <a:avLst/>
              </a:prstGeom>
              <a:blipFill>
                <a:blip r:embed="rId3"/>
                <a:stretch>
                  <a:fillRect t="-38554" b="-6265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866564"/>
      </p:ext>
    </p:extLst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funciones de activación típicas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17411" name="8 Elipse"/>
          <p:cNvSpPr>
            <a:spLocks noChangeArrowheads="1"/>
          </p:cNvSpPr>
          <p:nvPr/>
        </p:nvSpPr>
        <p:spPr bwMode="auto">
          <a:xfrm>
            <a:off x="3299812" y="1342071"/>
            <a:ext cx="2778125" cy="12176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n-GB" altLang="es-ES_tradnl"/>
          </a:p>
        </p:txBody>
      </p:sp>
      <p:cxnSp>
        <p:nvCxnSpPr>
          <p:cNvPr id="17412" name="10 Conector recto"/>
          <p:cNvCxnSpPr>
            <a:cxnSpLocks noChangeShapeType="1"/>
          </p:cNvCxnSpPr>
          <p:nvPr/>
        </p:nvCxnSpPr>
        <p:spPr bwMode="auto">
          <a:xfrm>
            <a:off x="5363562" y="1416683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3" name="Freeform 6"/>
          <p:cNvSpPr>
            <a:spLocks/>
          </p:cNvSpPr>
          <p:nvPr/>
        </p:nvSpPr>
        <p:spPr bwMode="auto">
          <a:xfrm>
            <a:off x="5433412" y="1691321"/>
            <a:ext cx="439737" cy="450850"/>
          </a:xfrm>
          <a:custGeom>
            <a:avLst/>
            <a:gdLst>
              <a:gd name="T0" fmla="*/ 2147483647 w 277"/>
              <a:gd name="T1" fmla="*/ 0 h 284"/>
              <a:gd name="T2" fmla="*/ 2147483647 w 277"/>
              <a:gd name="T3" fmla="*/ 2147483647 h 284"/>
              <a:gd name="T4" fmla="*/ 2147483647 w 277"/>
              <a:gd name="T5" fmla="*/ 2147483647 h 284"/>
              <a:gd name="T6" fmla="*/ 0 w 277"/>
              <a:gd name="T7" fmla="*/ 2147483647 h 284"/>
              <a:gd name="T8" fmla="*/ 0 60000 65536"/>
              <a:gd name="T9" fmla="*/ 0 60000 65536"/>
              <a:gd name="T10" fmla="*/ 0 60000 65536"/>
              <a:gd name="T11" fmla="*/ 0 60000 65536"/>
              <a:gd name="T12" fmla="*/ 0 w 277"/>
              <a:gd name="T13" fmla="*/ 0 h 284"/>
              <a:gd name="T14" fmla="*/ 277 w 277"/>
              <a:gd name="T15" fmla="*/ 284 h 2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7" h="284">
                <a:moveTo>
                  <a:pt x="277" y="0"/>
                </a:moveTo>
                <a:cubicBezTo>
                  <a:pt x="225" y="9"/>
                  <a:pt x="174" y="18"/>
                  <a:pt x="146" y="58"/>
                </a:cubicBezTo>
                <a:cubicBezTo>
                  <a:pt x="118" y="98"/>
                  <a:pt x="133" y="203"/>
                  <a:pt x="109" y="241"/>
                </a:cubicBezTo>
                <a:cubicBezTo>
                  <a:pt x="85" y="279"/>
                  <a:pt x="42" y="281"/>
                  <a:pt x="0" y="28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5573112" y="1759583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000"/>
              <a:t>g</a:t>
            </a:r>
          </a:p>
        </p:txBody>
      </p:sp>
      <p:graphicFrame>
        <p:nvGraphicFramePr>
          <p:cNvPr id="17415" name="Object 1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303817"/>
              </p:ext>
            </p:extLst>
          </p:nvPr>
        </p:nvGraphicFramePr>
        <p:xfrm>
          <a:off x="3390299" y="1691321"/>
          <a:ext cx="18859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8" name="Ecuación" r:id="rId4" imgW="1257300" imgH="431800" progId="Equation.3">
                  <p:embed/>
                </p:oleObj>
              </mc:Choice>
              <mc:Fallback>
                <p:oleObj name="Ecuación" r:id="rId4" imgW="1257300" imgH="431800" progId="Equation.3">
                  <p:embed/>
                  <p:pic>
                    <p:nvPicPr>
                      <p:cNvPr id="17415" name="Object 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0299" y="1691321"/>
                        <a:ext cx="188595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1" name="27 CuadroTexto"/>
          <p:cNvSpPr txBox="1">
            <a:spLocks noChangeArrowheads="1"/>
          </p:cNvSpPr>
          <p:nvPr/>
        </p:nvSpPr>
        <p:spPr bwMode="auto">
          <a:xfrm>
            <a:off x="6266849" y="1342071"/>
            <a:ext cx="547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Y</a:t>
            </a:r>
          </a:p>
        </p:txBody>
      </p:sp>
      <p:sp>
        <p:nvSpPr>
          <p:cNvPr id="17425" name="40 CuadroTexto"/>
          <p:cNvSpPr txBox="1">
            <a:spLocks noChangeArrowheads="1"/>
          </p:cNvSpPr>
          <p:nvPr/>
        </p:nvSpPr>
        <p:spPr bwMode="auto">
          <a:xfrm>
            <a:off x="2396523" y="1573052"/>
            <a:ext cx="415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dirty="0"/>
              <a:t>...</a:t>
            </a:r>
          </a:p>
          <a:p>
            <a:pPr eaLnBrk="1" hangingPunct="1"/>
            <a:endParaRPr lang="en-GB" altLang="es-ES_tradnl" dirty="0"/>
          </a:p>
        </p:txBody>
      </p:sp>
      <p:cxnSp>
        <p:nvCxnSpPr>
          <p:cNvPr id="17426" name="42 Conector recto de flecha"/>
          <p:cNvCxnSpPr>
            <a:cxnSpLocks noChangeShapeType="1"/>
          </p:cNvCxnSpPr>
          <p:nvPr/>
        </p:nvCxnSpPr>
        <p:spPr bwMode="auto">
          <a:xfrm>
            <a:off x="2163162" y="1559161"/>
            <a:ext cx="1189038" cy="2702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8" name="46 Conector recto de flecha"/>
          <p:cNvCxnSpPr>
            <a:cxnSpLocks noChangeShapeType="1"/>
          </p:cNvCxnSpPr>
          <p:nvPr/>
        </p:nvCxnSpPr>
        <p:spPr bwMode="auto">
          <a:xfrm flipV="1">
            <a:off x="2098869" y="2016361"/>
            <a:ext cx="1221581" cy="14009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36" name="58 CuadroTexto"/>
          <p:cNvSpPr txBox="1">
            <a:spLocks noChangeArrowheads="1"/>
          </p:cNvSpPr>
          <p:nvPr/>
        </p:nvSpPr>
        <p:spPr bwMode="auto">
          <a:xfrm>
            <a:off x="3069363" y="883581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w</a:t>
            </a:r>
            <a:r>
              <a:rPr lang="en-GB" altLang="es-ES_tradnl" i="1" baseline="-25000" dirty="0"/>
              <a:t>0</a:t>
            </a:r>
          </a:p>
        </p:txBody>
      </p:sp>
      <p:sp>
        <p:nvSpPr>
          <p:cNvPr id="17437" name="59 CuadroTexto"/>
          <p:cNvSpPr txBox="1">
            <a:spLocks noChangeArrowheads="1"/>
          </p:cNvSpPr>
          <p:nvPr/>
        </p:nvSpPr>
        <p:spPr bwMode="auto">
          <a:xfrm>
            <a:off x="1737709" y="1252949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x</a:t>
            </a:r>
            <a:r>
              <a:rPr lang="en-GB" altLang="es-ES_tradnl" i="1" baseline="-25000" dirty="0"/>
              <a:t>1</a:t>
            </a:r>
          </a:p>
        </p:txBody>
      </p:sp>
      <p:sp>
        <p:nvSpPr>
          <p:cNvPr id="17439" name="61 CuadroTexto"/>
          <p:cNvSpPr txBox="1">
            <a:spLocks noChangeArrowheads="1"/>
          </p:cNvSpPr>
          <p:nvPr/>
        </p:nvSpPr>
        <p:spPr bwMode="auto">
          <a:xfrm>
            <a:off x="1693261" y="1827803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 err="1"/>
              <a:t>x</a:t>
            </a:r>
            <a:r>
              <a:rPr lang="en-GB" altLang="es-ES_tradnl" i="1" baseline="-25000" dirty="0" err="1"/>
              <a:t>n</a:t>
            </a:r>
            <a:endParaRPr lang="en-GB" altLang="es-ES_tradnl" i="1" baseline="-25000" dirty="0"/>
          </a:p>
        </p:txBody>
      </p:sp>
      <p:cxnSp>
        <p:nvCxnSpPr>
          <p:cNvPr id="17440" name="63 Conector recto de flecha"/>
          <p:cNvCxnSpPr>
            <a:cxnSpLocks noChangeShapeType="1"/>
          </p:cNvCxnSpPr>
          <p:nvPr/>
        </p:nvCxnSpPr>
        <p:spPr bwMode="auto">
          <a:xfrm>
            <a:off x="3252184" y="1338499"/>
            <a:ext cx="215109" cy="36691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1" name="69 Conector recto"/>
          <p:cNvCxnSpPr>
            <a:cxnSpLocks noChangeShapeType="1"/>
          </p:cNvCxnSpPr>
          <p:nvPr/>
        </p:nvCxnSpPr>
        <p:spPr bwMode="auto">
          <a:xfrm flipV="1">
            <a:off x="6077937" y="1940558"/>
            <a:ext cx="415925" cy="11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58 CuadroTexto">
            <a:extLst>
              <a:ext uri="{FF2B5EF4-FFF2-40B4-BE49-F238E27FC236}">
                <a16:creationId xmlns:a16="http://schemas.microsoft.com/office/drawing/2014/main" id="{C49223E8-406C-6E41-85BA-FEDB2160E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816" y="1223582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w</a:t>
            </a:r>
            <a:r>
              <a:rPr lang="en-GB" altLang="es-ES_tradnl" i="1" baseline="-25000" dirty="0"/>
              <a:t>1</a:t>
            </a:r>
          </a:p>
        </p:txBody>
      </p:sp>
      <p:sp>
        <p:nvSpPr>
          <p:cNvPr id="40" name="58 CuadroTexto">
            <a:extLst>
              <a:ext uri="{FF2B5EF4-FFF2-40B4-BE49-F238E27FC236}">
                <a16:creationId xmlns:a16="http://schemas.microsoft.com/office/drawing/2014/main" id="{AA9CE29F-4375-1A44-AB4F-A23E3174E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9073" y="1991250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 err="1"/>
              <a:t>w</a:t>
            </a:r>
            <a:r>
              <a:rPr lang="en-GB" altLang="es-ES_tradnl" i="1" baseline="-25000" dirty="0" err="1"/>
              <a:t>n</a:t>
            </a:r>
            <a:endParaRPr lang="en-GB" altLang="es-ES_tradnl" i="1" baseline="-25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" name="Rectangle 96">
                <a:extLst>
                  <a:ext uri="{FF2B5EF4-FFF2-40B4-BE49-F238E27FC236}">
                    <a16:creationId xmlns:a16="http://schemas.microsoft.com/office/drawing/2014/main" id="{2E3EB2A7-B322-5C45-AB12-90090124C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614" y="3070327"/>
                <a:ext cx="5120323" cy="3200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i="1" dirty="0"/>
                  <a:t>Función Umbral:</a:t>
                </a:r>
                <a:endParaRPr lang="es-ES" dirty="0"/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endParaRPr lang="es-ES" sz="2000" dirty="0"/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/>
                  <a:t>No es derivable </a:t>
                </a:r>
              </a:p>
              <a:p>
                <a:pPr marL="1085850" lvl="1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/>
                  <a:t>Aunque se podría emplear como derivada </a:t>
                </a:r>
                <a14:m>
                  <m:oMath xmlns:m="http://schemas.openxmlformats.org/officeDocument/2006/math">
                    <m:r>
                      <a:rPr lang="es-ES" sz="2000" i="1">
                        <a:latin typeface="Cambria Math" panose="02040503050406030204" pitchFamily="18" charset="0"/>
                      </a:rPr>
                      <m:t>𝑔</m:t>
                    </m:r>
                    <m:r>
                      <a:rPr lang="es-ES" sz="20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s-ES" sz="2000" i="1">
                        <a:latin typeface="Cambria Math" panose="02040503050406030204" pitchFamily="18" charset="0"/>
                      </a:rPr>
                      <m:t>𝑒𝑛</m:t>
                    </m:r>
                    <m:r>
                      <a:rPr lang="es-ES" sz="2000" i="1">
                        <a:latin typeface="Cambria Math" panose="02040503050406030204" pitchFamily="18" charset="0"/>
                      </a:rPr>
                      <m:t>)=1</m:t>
                    </m:r>
                  </m:oMath>
                </a14:m>
                <a:endParaRPr lang="es-ES" sz="2000" dirty="0"/>
              </a:p>
              <a:p>
                <a:pPr marL="1085850" lvl="1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/>
                  <a:t>No se suele usar con el algoritmo de </a:t>
                </a:r>
                <a:r>
                  <a:rPr lang="es-ES" sz="2000" dirty="0" err="1"/>
                  <a:t>retropropagación</a:t>
                </a:r>
                <a:r>
                  <a:rPr lang="es-ES" sz="2000" dirty="0"/>
                  <a:t> </a:t>
                </a: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/>
                  <a:t>Salidas en {0,1}</a:t>
                </a:r>
              </a:p>
              <a:p>
                <a:pPr>
                  <a:spcBef>
                    <a:spcPct val="20000"/>
                  </a:spcBef>
                </a:pPr>
                <a:r>
                  <a:rPr lang="es-ES" altLang="es-ES_tradnl" sz="2000" i="1" dirty="0"/>
                  <a:t> </a:t>
                </a:r>
                <a:endParaRPr lang="es-ES" altLang="es-ES_tradnl" sz="2000" dirty="0"/>
              </a:p>
            </p:txBody>
          </p:sp>
        </mc:Choice>
        <mc:Fallback>
          <p:sp>
            <p:nvSpPr>
              <p:cNvPr id="73" name="Rectangle 96">
                <a:extLst>
                  <a:ext uri="{FF2B5EF4-FFF2-40B4-BE49-F238E27FC236}">
                    <a16:creationId xmlns:a16="http://schemas.microsoft.com/office/drawing/2014/main" id="{2E3EB2A7-B322-5C45-AB12-90090124C7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57614" y="3070327"/>
                <a:ext cx="5120323" cy="3200876"/>
              </a:xfrm>
              <a:prstGeom prst="rect">
                <a:avLst/>
              </a:prstGeom>
              <a:blipFill>
                <a:blip r:embed="rId6"/>
                <a:stretch>
                  <a:fillRect l="-3457" t="-276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CuadroTexto 30">
                <a:extLst>
                  <a:ext uri="{FF2B5EF4-FFF2-40B4-BE49-F238E27FC236}">
                    <a16:creationId xmlns:a16="http://schemas.microsoft.com/office/drawing/2014/main" id="{4FA37801-E807-E64C-957A-E76A130F8345}"/>
                  </a:ext>
                </a:extLst>
              </p:cNvPr>
              <p:cNvSpPr txBox="1"/>
              <p:nvPr/>
            </p:nvSpPr>
            <p:spPr>
              <a:xfrm>
                <a:off x="3187419" y="2849158"/>
                <a:ext cx="2621808" cy="7788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s-E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s-E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𝑒𝑛</m:t>
                      </m:r>
                      <m:r>
                        <a:rPr lang="es-E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d>
                        <m:dPr>
                          <m:begChr m:val="{"/>
                          <m:endChr m:val=""/>
                          <m:ctrlPr>
                            <a:rPr lang="es-E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E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s-E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1, </m:t>
                              </m:r>
                              <m:r>
                                <a:rPr lang="es-E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𝑠𝑖</m:t>
                              </m:r>
                              <m:r>
                                <a:rPr lang="es-E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es-E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&gt;0</m:t>
                              </m:r>
                            </m:e>
                            <m:e>
                              <m:r>
                                <a:rPr lang="es-E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0, </m:t>
                              </m:r>
                              <m:r>
                                <a:rPr lang="es-E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𝑒𝑜𝑐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E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1" name="CuadroTexto 30">
                <a:extLst>
                  <a:ext uri="{FF2B5EF4-FFF2-40B4-BE49-F238E27FC236}">
                    <a16:creationId xmlns:a16="http://schemas.microsoft.com/office/drawing/2014/main" id="{4FA37801-E807-E64C-957A-E76A130F8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7419" y="2849158"/>
                <a:ext cx="2621808" cy="778868"/>
              </a:xfrm>
              <a:prstGeom prst="rect">
                <a:avLst/>
              </a:prstGeom>
              <a:blipFill>
                <a:blip r:embed="rId7"/>
                <a:stretch>
                  <a:fillRect l="-6763" t="-190476" b="-27777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Freeform 15">
            <a:extLst>
              <a:ext uri="{FF2B5EF4-FFF2-40B4-BE49-F238E27FC236}">
                <a16:creationId xmlns:a16="http://schemas.microsoft.com/office/drawing/2014/main" id="{DC59AD56-4269-4F45-AC7D-BD92A8004089}"/>
              </a:ext>
            </a:extLst>
          </p:cNvPr>
          <p:cNvSpPr>
            <a:spLocks noEditPoints="1"/>
          </p:cNvSpPr>
          <p:nvPr/>
        </p:nvSpPr>
        <p:spPr bwMode="auto">
          <a:xfrm>
            <a:off x="7661630" y="3318464"/>
            <a:ext cx="84137" cy="1557338"/>
          </a:xfrm>
          <a:custGeom>
            <a:avLst/>
            <a:gdLst>
              <a:gd name="T0" fmla="*/ 14428429 w 39"/>
              <a:gd name="T1" fmla="*/ 25482904 h 719"/>
              <a:gd name="T2" fmla="*/ 14428429 w 39"/>
              <a:gd name="T3" fmla="*/ 621681066 h 719"/>
              <a:gd name="T4" fmla="*/ 14428429 w 39"/>
              <a:gd name="T5" fmla="*/ 621681066 h 719"/>
              <a:gd name="T6" fmla="*/ 13865571 w 39"/>
              <a:gd name="T7" fmla="*/ 622385805 h 719"/>
              <a:gd name="T8" fmla="*/ 13865571 w 39"/>
              <a:gd name="T9" fmla="*/ 621681066 h 719"/>
              <a:gd name="T10" fmla="*/ 12133404 w 39"/>
              <a:gd name="T11" fmla="*/ 621681066 h 719"/>
              <a:gd name="T12" fmla="*/ 12133404 w 39"/>
              <a:gd name="T13" fmla="*/ 25482904 h 719"/>
              <a:gd name="T14" fmla="*/ 13865571 w 39"/>
              <a:gd name="T15" fmla="*/ 24218313 h 719"/>
              <a:gd name="T16" fmla="*/ 13865571 w 39"/>
              <a:gd name="T17" fmla="*/ 24218313 h 719"/>
              <a:gd name="T18" fmla="*/ 14428429 w 39"/>
              <a:gd name="T19" fmla="*/ 24218313 h 719"/>
              <a:gd name="T20" fmla="*/ 14428429 w 39"/>
              <a:gd name="T21" fmla="*/ 25482904 h 719"/>
              <a:gd name="T22" fmla="*/ 14428429 w 39"/>
              <a:gd name="T23" fmla="*/ 25482904 h 719"/>
              <a:gd name="T24" fmla="*/ 0 w 39"/>
              <a:gd name="T25" fmla="*/ 33490389 h 719"/>
              <a:gd name="T26" fmla="*/ 13865571 w 39"/>
              <a:gd name="T27" fmla="*/ 0 h 719"/>
              <a:gd name="T28" fmla="*/ 28348520 w 39"/>
              <a:gd name="T29" fmla="*/ 33490389 h 719"/>
              <a:gd name="T30" fmla="*/ 0 w 39"/>
              <a:gd name="T31" fmla="*/ 33490389 h 7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9"/>
              <a:gd name="T49" fmla="*/ 0 h 719"/>
              <a:gd name="T50" fmla="*/ 39 w 39"/>
              <a:gd name="T51" fmla="*/ 719 h 7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9" h="719">
                <a:moveTo>
                  <a:pt x="20" y="29"/>
                </a:moveTo>
                <a:lnTo>
                  <a:pt x="20" y="718"/>
                </a:lnTo>
                <a:lnTo>
                  <a:pt x="19" y="719"/>
                </a:lnTo>
                <a:lnTo>
                  <a:pt x="19" y="718"/>
                </a:lnTo>
                <a:lnTo>
                  <a:pt x="17" y="718"/>
                </a:lnTo>
                <a:lnTo>
                  <a:pt x="17" y="29"/>
                </a:lnTo>
                <a:lnTo>
                  <a:pt x="19" y="28"/>
                </a:lnTo>
                <a:lnTo>
                  <a:pt x="20" y="28"/>
                </a:lnTo>
                <a:lnTo>
                  <a:pt x="20" y="29"/>
                </a:lnTo>
                <a:close/>
                <a:moveTo>
                  <a:pt x="0" y="39"/>
                </a:moveTo>
                <a:lnTo>
                  <a:pt x="19" y="0"/>
                </a:lnTo>
                <a:lnTo>
                  <a:pt x="39" y="39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33" name="Freeform 16">
            <a:extLst>
              <a:ext uri="{FF2B5EF4-FFF2-40B4-BE49-F238E27FC236}">
                <a16:creationId xmlns:a16="http://schemas.microsoft.com/office/drawing/2014/main" id="{2AD2C177-DC5C-6C43-8665-3CDB0F85F206}"/>
              </a:ext>
            </a:extLst>
          </p:cNvPr>
          <p:cNvSpPr>
            <a:spLocks noEditPoints="1"/>
          </p:cNvSpPr>
          <p:nvPr/>
        </p:nvSpPr>
        <p:spPr bwMode="auto">
          <a:xfrm>
            <a:off x="6923442" y="4050301"/>
            <a:ext cx="1562100" cy="87313"/>
          </a:xfrm>
          <a:custGeom>
            <a:avLst/>
            <a:gdLst>
              <a:gd name="T0" fmla="*/ 1 w 722"/>
              <a:gd name="T1" fmla="*/ 23828540 h 40"/>
              <a:gd name="T2" fmla="*/ 570131901 w 722"/>
              <a:gd name="T3" fmla="*/ 23828540 h 40"/>
              <a:gd name="T4" fmla="*/ 571070108 w 722"/>
              <a:gd name="T5" fmla="*/ 23828540 h 40"/>
              <a:gd name="T6" fmla="*/ 571070108 w 722"/>
              <a:gd name="T7" fmla="*/ 25892523 h 40"/>
              <a:gd name="T8" fmla="*/ 571070108 w 722"/>
              <a:gd name="T9" fmla="*/ 25892523 h 40"/>
              <a:gd name="T10" fmla="*/ 570131901 w 722"/>
              <a:gd name="T11" fmla="*/ 26301670 h 40"/>
              <a:gd name="T12" fmla="*/ 1 w 722"/>
              <a:gd name="T13" fmla="*/ 26301670 h 40"/>
              <a:gd name="T14" fmla="*/ 1 w 722"/>
              <a:gd name="T15" fmla="*/ 25892523 h 40"/>
              <a:gd name="T16" fmla="*/ 0 w 722"/>
              <a:gd name="T17" fmla="*/ 25892523 h 40"/>
              <a:gd name="T18" fmla="*/ 1 w 722"/>
              <a:gd name="T19" fmla="*/ 23828540 h 40"/>
              <a:gd name="T20" fmla="*/ 1 w 722"/>
              <a:gd name="T21" fmla="*/ 23828540 h 40"/>
              <a:gd name="T22" fmla="*/ 1 w 722"/>
              <a:gd name="T23" fmla="*/ 23828540 h 40"/>
              <a:gd name="T24" fmla="*/ 561852436 w 722"/>
              <a:gd name="T25" fmla="*/ 0 h 40"/>
              <a:gd name="T26" fmla="*/ 595237428 w 722"/>
              <a:gd name="T27" fmla="*/ 25892523 h 40"/>
              <a:gd name="T28" fmla="*/ 561852436 w 722"/>
              <a:gd name="T29" fmla="*/ 48953051 h 40"/>
              <a:gd name="T30" fmla="*/ 561852436 w 722"/>
              <a:gd name="T31" fmla="*/ 0 h 4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22"/>
              <a:gd name="T49" fmla="*/ 0 h 40"/>
              <a:gd name="T50" fmla="*/ 722 w 722"/>
              <a:gd name="T51" fmla="*/ 40 h 4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22" h="40">
                <a:moveTo>
                  <a:pt x="1" y="20"/>
                </a:moveTo>
                <a:lnTo>
                  <a:pt x="692" y="20"/>
                </a:lnTo>
                <a:lnTo>
                  <a:pt x="693" y="20"/>
                </a:lnTo>
                <a:lnTo>
                  <a:pt x="693" y="21"/>
                </a:lnTo>
                <a:lnTo>
                  <a:pt x="692" y="22"/>
                </a:lnTo>
                <a:lnTo>
                  <a:pt x="1" y="22"/>
                </a:lnTo>
                <a:lnTo>
                  <a:pt x="1" y="21"/>
                </a:lnTo>
                <a:lnTo>
                  <a:pt x="0" y="21"/>
                </a:lnTo>
                <a:lnTo>
                  <a:pt x="1" y="20"/>
                </a:lnTo>
                <a:close/>
                <a:moveTo>
                  <a:pt x="682" y="0"/>
                </a:moveTo>
                <a:lnTo>
                  <a:pt x="722" y="21"/>
                </a:lnTo>
                <a:lnTo>
                  <a:pt x="682" y="40"/>
                </a:lnTo>
                <a:lnTo>
                  <a:pt x="68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34" name="Freeform 21">
            <a:extLst>
              <a:ext uri="{FF2B5EF4-FFF2-40B4-BE49-F238E27FC236}">
                <a16:creationId xmlns:a16="http://schemas.microsoft.com/office/drawing/2014/main" id="{B4759DAB-CCFB-E14E-8175-B210BEC3E03D}"/>
              </a:ext>
            </a:extLst>
          </p:cNvPr>
          <p:cNvSpPr>
            <a:spLocks/>
          </p:cNvSpPr>
          <p:nvPr/>
        </p:nvSpPr>
        <p:spPr bwMode="auto">
          <a:xfrm>
            <a:off x="7110767" y="3628026"/>
            <a:ext cx="1196975" cy="468313"/>
          </a:xfrm>
          <a:custGeom>
            <a:avLst/>
            <a:gdLst>
              <a:gd name="T0" fmla="*/ 0 w 729"/>
              <a:gd name="T1" fmla="*/ 195177097 h 216"/>
              <a:gd name="T2" fmla="*/ 1588 w 729"/>
              <a:gd name="T3" fmla="*/ 195177097 h 216"/>
              <a:gd name="T4" fmla="*/ 1588 w 729"/>
              <a:gd name="T5" fmla="*/ 0 h 216"/>
              <a:gd name="T6" fmla="*/ 3221 w 729"/>
              <a:gd name="T7" fmla="*/ 0 h 216"/>
              <a:gd name="T8" fmla="*/ 0 60000 65536"/>
              <a:gd name="T9" fmla="*/ 0 60000 65536"/>
              <a:gd name="T10" fmla="*/ 0 60000 65536"/>
              <a:gd name="T11" fmla="*/ 0 60000 65536"/>
              <a:gd name="T12" fmla="*/ 0 w 729"/>
              <a:gd name="T13" fmla="*/ 0 h 216"/>
              <a:gd name="T14" fmla="*/ 729 w 729"/>
              <a:gd name="T15" fmla="*/ 216 h 2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9" h="216">
                <a:moveTo>
                  <a:pt x="0" y="216"/>
                </a:moveTo>
                <a:lnTo>
                  <a:pt x="359" y="216"/>
                </a:lnTo>
                <a:lnTo>
                  <a:pt x="359" y="0"/>
                </a:lnTo>
                <a:lnTo>
                  <a:pt x="729" y="0"/>
                </a:lnTo>
              </a:path>
            </a:pathLst>
          </a:custGeom>
          <a:noFill/>
          <a:ln w="28575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35" name="Text Box 163">
            <a:extLst>
              <a:ext uri="{FF2B5EF4-FFF2-40B4-BE49-F238E27FC236}">
                <a16:creationId xmlns:a16="http://schemas.microsoft.com/office/drawing/2014/main" id="{9089E390-0264-7C45-AC4D-11173C7722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3630" y="4128089"/>
            <a:ext cx="400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en</a:t>
            </a:r>
          </a:p>
        </p:txBody>
      </p:sp>
      <p:sp>
        <p:nvSpPr>
          <p:cNvPr id="36" name="Text Box 164">
            <a:extLst>
              <a:ext uri="{FF2B5EF4-FFF2-40B4-BE49-F238E27FC236}">
                <a16:creationId xmlns:a16="http://schemas.microsoft.com/office/drawing/2014/main" id="{FEC66D78-E493-484C-97EB-B452FDB5E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9205" y="3151776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</a:p>
        </p:txBody>
      </p:sp>
      <p:sp>
        <p:nvSpPr>
          <p:cNvPr id="37" name="Text Box 165">
            <a:extLst>
              <a:ext uri="{FF2B5EF4-FFF2-40B4-BE49-F238E27FC236}">
                <a16:creationId xmlns:a16="http://schemas.microsoft.com/office/drawing/2014/main" id="{CF9B00AA-79AE-6541-94BB-E5D5CDCF2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4617" y="3440701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38" name="Text Box 166">
            <a:extLst>
              <a:ext uri="{FF2B5EF4-FFF2-40B4-BE49-F238E27FC236}">
                <a16:creationId xmlns:a16="http://schemas.microsoft.com/office/drawing/2014/main" id="{96711457-E737-6449-8378-B319CAF3D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630" y="4331289"/>
            <a:ext cx="374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41" name="Text Box 167">
            <a:extLst>
              <a:ext uri="{FF2B5EF4-FFF2-40B4-BE49-F238E27FC236}">
                <a16:creationId xmlns:a16="http://schemas.microsoft.com/office/drawing/2014/main" id="{854E1DA4-EEDD-D844-A282-F9CC73C3F1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5755" y="3997914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661204461"/>
      </p:ext>
    </p:extLst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funciones de activación típicas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17411" name="8 Elipse"/>
          <p:cNvSpPr>
            <a:spLocks noChangeArrowheads="1"/>
          </p:cNvSpPr>
          <p:nvPr/>
        </p:nvSpPr>
        <p:spPr bwMode="auto">
          <a:xfrm>
            <a:off x="3299812" y="1342071"/>
            <a:ext cx="2778125" cy="12176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n-GB" altLang="es-ES_tradnl"/>
          </a:p>
        </p:txBody>
      </p:sp>
      <p:cxnSp>
        <p:nvCxnSpPr>
          <p:cNvPr id="17412" name="10 Conector recto"/>
          <p:cNvCxnSpPr>
            <a:cxnSpLocks noChangeShapeType="1"/>
          </p:cNvCxnSpPr>
          <p:nvPr/>
        </p:nvCxnSpPr>
        <p:spPr bwMode="auto">
          <a:xfrm>
            <a:off x="5363562" y="1416683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3" name="Freeform 6"/>
          <p:cNvSpPr>
            <a:spLocks/>
          </p:cNvSpPr>
          <p:nvPr/>
        </p:nvSpPr>
        <p:spPr bwMode="auto">
          <a:xfrm>
            <a:off x="5433412" y="1691321"/>
            <a:ext cx="439737" cy="450850"/>
          </a:xfrm>
          <a:custGeom>
            <a:avLst/>
            <a:gdLst>
              <a:gd name="T0" fmla="*/ 2147483647 w 277"/>
              <a:gd name="T1" fmla="*/ 0 h 284"/>
              <a:gd name="T2" fmla="*/ 2147483647 w 277"/>
              <a:gd name="T3" fmla="*/ 2147483647 h 284"/>
              <a:gd name="T4" fmla="*/ 2147483647 w 277"/>
              <a:gd name="T5" fmla="*/ 2147483647 h 284"/>
              <a:gd name="T6" fmla="*/ 0 w 277"/>
              <a:gd name="T7" fmla="*/ 2147483647 h 284"/>
              <a:gd name="T8" fmla="*/ 0 60000 65536"/>
              <a:gd name="T9" fmla="*/ 0 60000 65536"/>
              <a:gd name="T10" fmla="*/ 0 60000 65536"/>
              <a:gd name="T11" fmla="*/ 0 60000 65536"/>
              <a:gd name="T12" fmla="*/ 0 w 277"/>
              <a:gd name="T13" fmla="*/ 0 h 284"/>
              <a:gd name="T14" fmla="*/ 277 w 277"/>
              <a:gd name="T15" fmla="*/ 284 h 2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7" h="284">
                <a:moveTo>
                  <a:pt x="277" y="0"/>
                </a:moveTo>
                <a:cubicBezTo>
                  <a:pt x="225" y="9"/>
                  <a:pt x="174" y="18"/>
                  <a:pt x="146" y="58"/>
                </a:cubicBezTo>
                <a:cubicBezTo>
                  <a:pt x="118" y="98"/>
                  <a:pt x="133" y="203"/>
                  <a:pt x="109" y="241"/>
                </a:cubicBezTo>
                <a:cubicBezTo>
                  <a:pt x="85" y="279"/>
                  <a:pt x="42" y="281"/>
                  <a:pt x="0" y="28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5573112" y="1759583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000"/>
              <a:t>g</a:t>
            </a:r>
          </a:p>
        </p:txBody>
      </p:sp>
      <p:graphicFrame>
        <p:nvGraphicFramePr>
          <p:cNvPr id="17415" name="Object 1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548396"/>
              </p:ext>
            </p:extLst>
          </p:nvPr>
        </p:nvGraphicFramePr>
        <p:xfrm>
          <a:off x="3390299" y="1691321"/>
          <a:ext cx="18859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2" name="Ecuación" r:id="rId4" imgW="1257300" imgH="431800" progId="Equation.3">
                  <p:embed/>
                </p:oleObj>
              </mc:Choice>
              <mc:Fallback>
                <p:oleObj name="Ecuación" r:id="rId4" imgW="1257300" imgH="431800" progId="Equation.3">
                  <p:embed/>
                  <p:pic>
                    <p:nvPicPr>
                      <p:cNvPr id="17415" name="Object 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0299" y="1691321"/>
                        <a:ext cx="188595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1" name="27 CuadroTexto"/>
          <p:cNvSpPr txBox="1">
            <a:spLocks noChangeArrowheads="1"/>
          </p:cNvSpPr>
          <p:nvPr/>
        </p:nvSpPr>
        <p:spPr bwMode="auto">
          <a:xfrm>
            <a:off x="6266849" y="1342071"/>
            <a:ext cx="547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Y</a:t>
            </a:r>
          </a:p>
        </p:txBody>
      </p:sp>
      <p:sp>
        <p:nvSpPr>
          <p:cNvPr id="17425" name="40 CuadroTexto"/>
          <p:cNvSpPr txBox="1">
            <a:spLocks noChangeArrowheads="1"/>
          </p:cNvSpPr>
          <p:nvPr/>
        </p:nvSpPr>
        <p:spPr bwMode="auto">
          <a:xfrm>
            <a:off x="2396523" y="1573052"/>
            <a:ext cx="415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dirty="0"/>
              <a:t>...</a:t>
            </a:r>
          </a:p>
          <a:p>
            <a:pPr eaLnBrk="1" hangingPunct="1"/>
            <a:endParaRPr lang="en-GB" altLang="es-ES_tradnl" dirty="0"/>
          </a:p>
        </p:txBody>
      </p:sp>
      <p:cxnSp>
        <p:nvCxnSpPr>
          <p:cNvPr id="17426" name="42 Conector recto de flecha"/>
          <p:cNvCxnSpPr>
            <a:cxnSpLocks noChangeShapeType="1"/>
          </p:cNvCxnSpPr>
          <p:nvPr/>
        </p:nvCxnSpPr>
        <p:spPr bwMode="auto">
          <a:xfrm>
            <a:off x="2163162" y="1559161"/>
            <a:ext cx="1189038" cy="2702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8" name="46 Conector recto de flecha"/>
          <p:cNvCxnSpPr>
            <a:cxnSpLocks noChangeShapeType="1"/>
          </p:cNvCxnSpPr>
          <p:nvPr/>
        </p:nvCxnSpPr>
        <p:spPr bwMode="auto">
          <a:xfrm flipV="1">
            <a:off x="2098869" y="2016361"/>
            <a:ext cx="1221581" cy="14009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36" name="58 CuadroTexto"/>
          <p:cNvSpPr txBox="1">
            <a:spLocks noChangeArrowheads="1"/>
          </p:cNvSpPr>
          <p:nvPr/>
        </p:nvSpPr>
        <p:spPr bwMode="auto">
          <a:xfrm>
            <a:off x="3069363" y="883581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w</a:t>
            </a:r>
            <a:r>
              <a:rPr lang="en-GB" altLang="es-ES_tradnl" i="1" baseline="-25000" dirty="0"/>
              <a:t>0</a:t>
            </a:r>
          </a:p>
        </p:txBody>
      </p:sp>
      <p:sp>
        <p:nvSpPr>
          <p:cNvPr id="17437" name="59 CuadroTexto"/>
          <p:cNvSpPr txBox="1">
            <a:spLocks noChangeArrowheads="1"/>
          </p:cNvSpPr>
          <p:nvPr/>
        </p:nvSpPr>
        <p:spPr bwMode="auto">
          <a:xfrm>
            <a:off x="1737709" y="1252949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x</a:t>
            </a:r>
            <a:r>
              <a:rPr lang="en-GB" altLang="es-ES_tradnl" i="1" baseline="-25000" dirty="0"/>
              <a:t>1</a:t>
            </a:r>
          </a:p>
        </p:txBody>
      </p:sp>
      <p:sp>
        <p:nvSpPr>
          <p:cNvPr id="17439" name="61 CuadroTexto"/>
          <p:cNvSpPr txBox="1">
            <a:spLocks noChangeArrowheads="1"/>
          </p:cNvSpPr>
          <p:nvPr/>
        </p:nvSpPr>
        <p:spPr bwMode="auto">
          <a:xfrm>
            <a:off x="1693261" y="1827803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 err="1"/>
              <a:t>x</a:t>
            </a:r>
            <a:r>
              <a:rPr lang="en-GB" altLang="es-ES_tradnl" i="1" baseline="-25000" dirty="0" err="1"/>
              <a:t>n</a:t>
            </a:r>
            <a:endParaRPr lang="en-GB" altLang="es-ES_tradnl" i="1" baseline="-25000" dirty="0"/>
          </a:p>
        </p:txBody>
      </p:sp>
      <p:cxnSp>
        <p:nvCxnSpPr>
          <p:cNvPr id="17440" name="63 Conector recto de flecha"/>
          <p:cNvCxnSpPr>
            <a:cxnSpLocks noChangeShapeType="1"/>
          </p:cNvCxnSpPr>
          <p:nvPr/>
        </p:nvCxnSpPr>
        <p:spPr bwMode="auto">
          <a:xfrm>
            <a:off x="3252184" y="1338499"/>
            <a:ext cx="215109" cy="36691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1" name="69 Conector recto"/>
          <p:cNvCxnSpPr>
            <a:cxnSpLocks noChangeShapeType="1"/>
          </p:cNvCxnSpPr>
          <p:nvPr/>
        </p:nvCxnSpPr>
        <p:spPr bwMode="auto">
          <a:xfrm flipV="1">
            <a:off x="6077937" y="1940558"/>
            <a:ext cx="415925" cy="11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58 CuadroTexto">
            <a:extLst>
              <a:ext uri="{FF2B5EF4-FFF2-40B4-BE49-F238E27FC236}">
                <a16:creationId xmlns:a16="http://schemas.microsoft.com/office/drawing/2014/main" id="{C49223E8-406C-6E41-85BA-FEDB2160E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816" y="1223582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w</a:t>
            </a:r>
            <a:r>
              <a:rPr lang="en-GB" altLang="es-ES_tradnl" i="1" baseline="-25000" dirty="0"/>
              <a:t>1</a:t>
            </a:r>
          </a:p>
        </p:txBody>
      </p:sp>
      <p:sp>
        <p:nvSpPr>
          <p:cNvPr id="40" name="58 CuadroTexto">
            <a:extLst>
              <a:ext uri="{FF2B5EF4-FFF2-40B4-BE49-F238E27FC236}">
                <a16:creationId xmlns:a16="http://schemas.microsoft.com/office/drawing/2014/main" id="{AA9CE29F-4375-1A44-AB4F-A23E3174E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9073" y="1991250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 err="1"/>
              <a:t>w</a:t>
            </a:r>
            <a:r>
              <a:rPr lang="en-GB" altLang="es-ES_tradnl" i="1" baseline="-25000" dirty="0" err="1"/>
              <a:t>n</a:t>
            </a:r>
            <a:endParaRPr lang="en-GB" altLang="es-ES_tradnl" i="1" baseline="-25000" dirty="0"/>
          </a:p>
        </p:txBody>
      </p:sp>
      <p:sp>
        <p:nvSpPr>
          <p:cNvPr id="68" name="Freeform 77">
            <a:extLst>
              <a:ext uri="{FF2B5EF4-FFF2-40B4-BE49-F238E27FC236}">
                <a16:creationId xmlns:a16="http://schemas.microsoft.com/office/drawing/2014/main" id="{9B998419-A5F8-1541-9707-8E42EE6D72B1}"/>
              </a:ext>
            </a:extLst>
          </p:cNvPr>
          <p:cNvSpPr>
            <a:spLocks noEditPoints="1"/>
          </p:cNvSpPr>
          <p:nvPr/>
        </p:nvSpPr>
        <p:spPr bwMode="auto">
          <a:xfrm>
            <a:off x="7535262" y="3391409"/>
            <a:ext cx="85725" cy="1557338"/>
          </a:xfrm>
          <a:custGeom>
            <a:avLst/>
            <a:gdLst>
              <a:gd name="T0" fmla="*/ 11255857 w 40"/>
              <a:gd name="T1" fmla="*/ 25482904 h 719"/>
              <a:gd name="T2" fmla="*/ 11255857 w 40"/>
              <a:gd name="T3" fmla="*/ 621681066 h 719"/>
              <a:gd name="T4" fmla="*/ 11255857 w 40"/>
              <a:gd name="T5" fmla="*/ 622385805 h 719"/>
              <a:gd name="T6" fmla="*/ 10285535 w 40"/>
              <a:gd name="T7" fmla="*/ 622385805 h 719"/>
              <a:gd name="T8" fmla="*/ 10285535 w 40"/>
              <a:gd name="T9" fmla="*/ 622385805 h 719"/>
              <a:gd name="T10" fmla="*/ 9431181 w 40"/>
              <a:gd name="T11" fmla="*/ 621681066 h 719"/>
              <a:gd name="T12" fmla="*/ 9431181 w 40"/>
              <a:gd name="T13" fmla="*/ 25482904 h 719"/>
              <a:gd name="T14" fmla="*/ 10285535 w 40"/>
              <a:gd name="T15" fmla="*/ 24218313 h 719"/>
              <a:gd name="T16" fmla="*/ 10285535 w 40"/>
              <a:gd name="T17" fmla="*/ 24218313 h 719"/>
              <a:gd name="T18" fmla="*/ 11255857 w 40"/>
              <a:gd name="T19" fmla="*/ 24218313 h 719"/>
              <a:gd name="T20" fmla="*/ 11255857 w 40"/>
              <a:gd name="T21" fmla="*/ 25482904 h 719"/>
              <a:gd name="T22" fmla="*/ 11255857 w 40"/>
              <a:gd name="T23" fmla="*/ 25482904 h 719"/>
              <a:gd name="T24" fmla="*/ 0 w 40"/>
              <a:gd name="T25" fmla="*/ 33490389 h 719"/>
              <a:gd name="T26" fmla="*/ 10285535 w 40"/>
              <a:gd name="T27" fmla="*/ 0 h 719"/>
              <a:gd name="T28" fmla="*/ 21831055 w 40"/>
              <a:gd name="T29" fmla="*/ 33490389 h 719"/>
              <a:gd name="T30" fmla="*/ 0 w 40"/>
              <a:gd name="T31" fmla="*/ 33490389 h 7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"/>
              <a:gd name="T49" fmla="*/ 0 h 719"/>
              <a:gd name="T50" fmla="*/ 40 w 40"/>
              <a:gd name="T51" fmla="*/ 719 h 7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" h="719">
                <a:moveTo>
                  <a:pt x="21" y="29"/>
                </a:moveTo>
                <a:lnTo>
                  <a:pt x="21" y="718"/>
                </a:lnTo>
                <a:lnTo>
                  <a:pt x="21" y="719"/>
                </a:lnTo>
                <a:lnTo>
                  <a:pt x="19" y="719"/>
                </a:lnTo>
                <a:lnTo>
                  <a:pt x="18" y="718"/>
                </a:lnTo>
                <a:lnTo>
                  <a:pt x="18" y="29"/>
                </a:lnTo>
                <a:lnTo>
                  <a:pt x="19" y="28"/>
                </a:lnTo>
                <a:lnTo>
                  <a:pt x="21" y="28"/>
                </a:lnTo>
                <a:lnTo>
                  <a:pt x="21" y="29"/>
                </a:lnTo>
                <a:close/>
                <a:moveTo>
                  <a:pt x="0" y="39"/>
                </a:moveTo>
                <a:lnTo>
                  <a:pt x="19" y="0"/>
                </a:lnTo>
                <a:lnTo>
                  <a:pt x="40" y="39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69" name="Freeform 78">
            <a:extLst>
              <a:ext uri="{FF2B5EF4-FFF2-40B4-BE49-F238E27FC236}">
                <a16:creationId xmlns:a16="http://schemas.microsoft.com/office/drawing/2014/main" id="{80C396BD-4698-DA4F-938E-0997A4C5E0B4}"/>
              </a:ext>
            </a:extLst>
          </p:cNvPr>
          <p:cNvSpPr>
            <a:spLocks noEditPoints="1"/>
          </p:cNvSpPr>
          <p:nvPr/>
        </p:nvSpPr>
        <p:spPr bwMode="auto">
          <a:xfrm>
            <a:off x="6809775" y="4123246"/>
            <a:ext cx="1538287" cy="88900"/>
          </a:xfrm>
          <a:custGeom>
            <a:avLst/>
            <a:gdLst>
              <a:gd name="T0" fmla="*/ 1786021 w 711"/>
              <a:gd name="T1" fmla="*/ 18257773 h 41"/>
              <a:gd name="T2" fmla="*/ 561407970 w 711"/>
              <a:gd name="T3" fmla="*/ 18257773 h 41"/>
              <a:gd name="T4" fmla="*/ 561700590 w 711"/>
              <a:gd name="T5" fmla="*/ 18257773 h 41"/>
              <a:gd name="T6" fmla="*/ 561700590 w 711"/>
              <a:gd name="T7" fmla="*/ 19459562 h 41"/>
              <a:gd name="T8" fmla="*/ 561700590 w 711"/>
              <a:gd name="T9" fmla="*/ 19842391 h 41"/>
              <a:gd name="T10" fmla="*/ 561407970 w 711"/>
              <a:gd name="T11" fmla="*/ 19842391 h 41"/>
              <a:gd name="T12" fmla="*/ 1786021 w 711"/>
              <a:gd name="T13" fmla="*/ 19842391 h 41"/>
              <a:gd name="T14" fmla="*/ 0 w 711"/>
              <a:gd name="T15" fmla="*/ 19842391 h 41"/>
              <a:gd name="T16" fmla="*/ 0 w 711"/>
              <a:gd name="T17" fmla="*/ 19459562 h 41"/>
              <a:gd name="T18" fmla="*/ 0 w 711"/>
              <a:gd name="T19" fmla="*/ 18257773 h 41"/>
              <a:gd name="T20" fmla="*/ 1786021 w 711"/>
              <a:gd name="T21" fmla="*/ 18257773 h 41"/>
              <a:gd name="T22" fmla="*/ 1786021 w 711"/>
              <a:gd name="T23" fmla="*/ 18257773 h 41"/>
              <a:gd name="T24" fmla="*/ 552793287 w 711"/>
              <a:gd name="T25" fmla="*/ 0 h 41"/>
              <a:gd name="T26" fmla="*/ 585919619 w 711"/>
              <a:gd name="T27" fmla="*/ 19459562 h 41"/>
              <a:gd name="T28" fmla="*/ 552793287 w 711"/>
              <a:gd name="T29" fmla="*/ 37017095 h 41"/>
              <a:gd name="T30" fmla="*/ 552793287 w 711"/>
              <a:gd name="T31" fmla="*/ 0 h 4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11"/>
              <a:gd name="T49" fmla="*/ 0 h 41"/>
              <a:gd name="T50" fmla="*/ 711 w 711"/>
              <a:gd name="T51" fmla="*/ 41 h 4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11" h="41">
                <a:moveTo>
                  <a:pt x="2" y="20"/>
                </a:moveTo>
                <a:lnTo>
                  <a:pt x="681" y="20"/>
                </a:lnTo>
                <a:lnTo>
                  <a:pt x="682" y="20"/>
                </a:lnTo>
                <a:lnTo>
                  <a:pt x="682" y="21"/>
                </a:lnTo>
                <a:lnTo>
                  <a:pt x="682" y="22"/>
                </a:lnTo>
                <a:lnTo>
                  <a:pt x="681" y="22"/>
                </a:lnTo>
                <a:lnTo>
                  <a:pt x="2" y="22"/>
                </a:lnTo>
                <a:lnTo>
                  <a:pt x="0" y="22"/>
                </a:lnTo>
                <a:lnTo>
                  <a:pt x="0" y="21"/>
                </a:lnTo>
                <a:lnTo>
                  <a:pt x="0" y="20"/>
                </a:lnTo>
                <a:lnTo>
                  <a:pt x="2" y="20"/>
                </a:lnTo>
                <a:close/>
                <a:moveTo>
                  <a:pt x="671" y="0"/>
                </a:moveTo>
                <a:lnTo>
                  <a:pt x="711" y="21"/>
                </a:lnTo>
                <a:lnTo>
                  <a:pt x="671" y="41"/>
                </a:lnTo>
                <a:lnTo>
                  <a:pt x="671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0" name="Freeform 79">
            <a:extLst>
              <a:ext uri="{FF2B5EF4-FFF2-40B4-BE49-F238E27FC236}">
                <a16:creationId xmlns:a16="http://schemas.microsoft.com/office/drawing/2014/main" id="{2F97CF7F-415C-094F-891B-1CD2D6CCA47B}"/>
              </a:ext>
            </a:extLst>
          </p:cNvPr>
          <p:cNvSpPr>
            <a:spLocks noEditPoints="1"/>
          </p:cNvSpPr>
          <p:nvPr/>
        </p:nvSpPr>
        <p:spPr bwMode="auto">
          <a:xfrm>
            <a:off x="7535262" y="3391409"/>
            <a:ext cx="85725" cy="1557338"/>
          </a:xfrm>
          <a:custGeom>
            <a:avLst/>
            <a:gdLst>
              <a:gd name="T0" fmla="*/ 11255857 w 40"/>
              <a:gd name="T1" fmla="*/ 25482904 h 719"/>
              <a:gd name="T2" fmla="*/ 11255857 w 40"/>
              <a:gd name="T3" fmla="*/ 621681066 h 719"/>
              <a:gd name="T4" fmla="*/ 11255857 w 40"/>
              <a:gd name="T5" fmla="*/ 622385805 h 719"/>
              <a:gd name="T6" fmla="*/ 10285535 w 40"/>
              <a:gd name="T7" fmla="*/ 622385805 h 719"/>
              <a:gd name="T8" fmla="*/ 10285535 w 40"/>
              <a:gd name="T9" fmla="*/ 622385805 h 719"/>
              <a:gd name="T10" fmla="*/ 9431181 w 40"/>
              <a:gd name="T11" fmla="*/ 621681066 h 719"/>
              <a:gd name="T12" fmla="*/ 9431181 w 40"/>
              <a:gd name="T13" fmla="*/ 25482904 h 719"/>
              <a:gd name="T14" fmla="*/ 10285535 w 40"/>
              <a:gd name="T15" fmla="*/ 24218313 h 719"/>
              <a:gd name="T16" fmla="*/ 10285535 w 40"/>
              <a:gd name="T17" fmla="*/ 24218313 h 719"/>
              <a:gd name="T18" fmla="*/ 11255857 w 40"/>
              <a:gd name="T19" fmla="*/ 24218313 h 719"/>
              <a:gd name="T20" fmla="*/ 11255857 w 40"/>
              <a:gd name="T21" fmla="*/ 25482904 h 719"/>
              <a:gd name="T22" fmla="*/ 11255857 w 40"/>
              <a:gd name="T23" fmla="*/ 25482904 h 719"/>
              <a:gd name="T24" fmla="*/ 0 w 40"/>
              <a:gd name="T25" fmla="*/ 33490389 h 719"/>
              <a:gd name="T26" fmla="*/ 10285535 w 40"/>
              <a:gd name="T27" fmla="*/ 0 h 719"/>
              <a:gd name="T28" fmla="*/ 21831055 w 40"/>
              <a:gd name="T29" fmla="*/ 33490389 h 719"/>
              <a:gd name="T30" fmla="*/ 0 w 40"/>
              <a:gd name="T31" fmla="*/ 33490389 h 7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"/>
              <a:gd name="T49" fmla="*/ 0 h 719"/>
              <a:gd name="T50" fmla="*/ 40 w 40"/>
              <a:gd name="T51" fmla="*/ 719 h 7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" h="719">
                <a:moveTo>
                  <a:pt x="21" y="29"/>
                </a:moveTo>
                <a:lnTo>
                  <a:pt x="21" y="718"/>
                </a:lnTo>
                <a:lnTo>
                  <a:pt x="21" y="719"/>
                </a:lnTo>
                <a:lnTo>
                  <a:pt x="19" y="719"/>
                </a:lnTo>
                <a:lnTo>
                  <a:pt x="18" y="718"/>
                </a:lnTo>
                <a:lnTo>
                  <a:pt x="18" y="29"/>
                </a:lnTo>
                <a:lnTo>
                  <a:pt x="19" y="28"/>
                </a:lnTo>
                <a:lnTo>
                  <a:pt x="21" y="28"/>
                </a:lnTo>
                <a:lnTo>
                  <a:pt x="21" y="29"/>
                </a:lnTo>
                <a:close/>
                <a:moveTo>
                  <a:pt x="0" y="39"/>
                </a:moveTo>
                <a:lnTo>
                  <a:pt x="19" y="0"/>
                </a:lnTo>
                <a:lnTo>
                  <a:pt x="40" y="39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1" name="Freeform 80">
            <a:extLst>
              <a:ext uri="{FF2B5EF4-FFF2-40B4-BE49-F238E27FC236}">
                <a16:creationId xmlns:a16="http://schemas.microsoft.com/office/drawing/2014/main" id="{827816FA-527B-494B-90F5-F930D617129C}"/>
              </a:ext>
            </a:extLst>
          </p:cNvPr>
          <p:cNvSpPr>
            <a:spLocks noEditPoints="1"/>
          </p:cNvSpPr>
          <p:nvPr/>
        </p:nvSpPr>
        <p:spPr bwMode="auto">
          <a:xfrm>
            <a:off x="6809775" y="4123246"/>
            <a:ext cx="1538287" cy="88900"/>
          </a:xfrm>
          <a:custGeom>
            <a:avLst/>
            <a:gdLst>
              <a:gd name="T0" fmla="*/ 1786021 w 711"/>
              <a:gd name="T1" fmla="*/ 18257773 h 41"/>
              <a:gd name="T2" fmla="*/ 561407970 w 711"/>
              <a:gd name="T3" fmla="*/ 18257773 h 41"/>
              <a:gd name="T4" fmla="*/ 561700590 w 711"/>
              <a:gd name="T5" fmla="*/ 18257773 h 41"/>
              <a:gd name="T6" fmla="*/ 561700590 w 711"/>
              <a:gd name="T7" fmla="*/ 19459562 h 41"/>
              <a:gd name="T8" fmla="*/ 561700590 w 711"/>
              <a:gd name="T9" fmla="*/ 19842391 h 41"/>
              <a:gd name="T10" fmla="*/ 561407970 w 711"/>
              <a:gd name="T11" fmla="*/ 19842391 h 41"/>
              <a:gd name="T12" fmla="*/ 1786021 w 711"/>
              <a:gd name="T13" fmla="*/ 19842391 h 41"/>
              <a:gd name="T14" fmla="*/ 0 w 711"/>
              <a:gd name="T15" fmla="*/ 19842391 h 41"/>
              <a:gd name="T16" fmla="*/ 0 w 711"/>
              <a:gd name="T17" fmla="*/ 19459562 h 41"/>
              <a:gd name="T18" fmla="*/ 0 w 711"/>
              <a:gd name="T19" fmla="*/ 18257773 h 41"/>
              <a:gd name="T20" fmla="*/ 1786021 w 711"/>
              <a:gd name="T21" fmla="*/ 18257773 h 41"/>
              <a:gd name="T22" fmla="*/ 1786021 w 711"/>
              <a:gd name="T23" fmla="*/ 18257773 h 41"/>
              <a:gd name="T24" fmla="*/ 552793287 w 711"/>
              <a:gd name="T25" fmla="*/ 0 h 41"/>
              <a:gd name="T26" fmla="*/ 585919619 w 711"/>
              <a:gd name="T27" fmla="*/ 19459562 h 41"/>
              <a:gd name="T28" fmla="*/ 552793287 w 711"/>
              <a:gd name="T29" fmla="*/ 37017095 h 41"/>
              <a:gd name="T30" fmla="*/ 552793287 w 711"/>
              <a:gd name="T31" fmla="*/ 0 h 4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11"/>
              <a:gd name="T49" fmla="*/ 0 h 41"/>
              <a:gd name="T50" fmla="*/ 711 w 711"/>
              <a:gd name="T51" fmla="*/ 41 h 4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11" h="41">
                <a:moveTo>
                  <a:pt x="2" y="20"/>
                </a:moveTo>
                <a:lnTo>
                  <a:pt x="681" y="20"/>
                </a:lnTo>
                <a:lnTo>
                  <a:pt x="682" y="20"/>
                </a:lnTo>
                <a:lnTo>
                  <a:pt x="682" y="21"/>
                </a:lnTo>
                <a:lnTo>
                  <a:pt x="682" y="22"/>
                </a:lnTo>
                <a:lnTo>
                  <a:pt x="681" y="22"/>
                </a:lnTo>
                <a:lnTo>
                  <a:pt x="2" y="22"/>
                </a:lnTo>
                <a:lnTo>
                  <a:pt x="0" y="22"/>
                </a:lnTo>
                <a:lnTo>
                  <a:pt x="0" y="21"/>
                </a:lnTo>
                <a:lnTo>
                  <a:pt x="0" y="20"/>
                </a:lnTo>
                <a:lnTo>
                  <a:pt x="2" y="20"/>
                </a:lnTo>
                <a:close/>
                <a:moveTo>
                  <a:pt x="671" y="0"/>
                </a:moveTo>
                <a:lnTo>
                  <a:pt x="711" y="21"/>
                </a:lnTo>
                <a:lnTo>
                  <a:pt x="671" y="41"/>
                </a:lnTo>
                <a:lnTo>
                  <a:pt x="671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72" name="Line 95">
            <a:extLst>
              <a:ext uri="{FF2B5EF4-FFF2-40B4-BE49-F238E27FC236}">
                <a16:creationId xmlns:a16="http://schemas.microsoft.com/office/drawing/2014/main" id="{B3FFBC9C-3D70-A54E-BE46-C83ABCDABBA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14537" y="3391409"/>
            <a:ext cx="1527175" cy="1554163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96">
                <a:extLst>
                  <a:ext uri="{FF2B5EF4-FFF2-40B4-BE49-F238E27FC236}">
                    <a16:creationId xmlns:a16="http://schemas.microsoft.com/office/drawing/2014/main" id="{2E3EB2A7-B322-5C45-AB12-90090124C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614" y="3070327"/>
                <a:ext cx="5120323" cy="3262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i="1" dirty="0">
                    <a:solidFill>
                      <a:schemeClr val="tx1"/>
                    </a:solidFill>
                  </a:rPr>
                  <a:t>Función Lineal: </a:t>
                </a:r>
                <a14:m>
                  <m:oMath xmlns:m="http://schemas.openxmlformats.org/officeDocument/2006/math">
                    <m:r>
                      <a:rPr lang="es-E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s-E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𝑒𝑛</m:t>
                        </m:r>
                      </m:e>
                    </m:d>
                    <m:r>
                      <a:rPr lang="es-E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E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𝑒𝑛</m:t>
                    </m:r>
                  </m:oMath>
                </a14:m>
                <a:endParaRPr lang="es-ES" dirty="0">
                  <a:solidFill>
                    <a:schemeClr val="tx1"/>
                  </a:solidFill>
                </a:endParaRP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endParaRPr lang="es-ES" sz="2000" dirty="0">
                  <a:solidFill>
                    <a:schemeClr val="tx1"/>
                  </a:solidFill>
                </a:endParaRP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Derivada (para </a:t>
                </a:r>
                <a14:m>
                  <m:oMath xmlns:m="http://schemas.openxmlformats.org/officeDocument/2006/math"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𝑇𝐸𝑟𝑟𝑜𝑟</m:t>
                    </m:r>
                  </m:oMath>
                </a14:m>
                <a:r>
                  <a:rPr lang="es-ES" sz="2000" dirty="0">
                    <a:solidFill>
                      <a:schemeClr val="tx1"/>
                    </a:solidFill>
                  </a:rPr>
                  <a:t>):</a:t>
                </a: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endParaRPr lang="es-ES" sz="2000" dirty="0">
                  <a:solidFill>
                    <a:schemeClr val="tx1"/>
                  </a:solidFill>
                </a:endParaRP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Salidas d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s-E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</m:t>
                    </m:r>
                    <m:r>
                      <a:rPr lang="es-E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E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es-ES" sz="2000" dirty="0">
                  <a:solidFill>
                    <a:schemeClr val="tx1"/>
                  </a:solidFill>
                </a:endParaRPr>
              </a:p>
              <a:p>
                <a:pPr marL="1085850" lvl="1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Se suelen usar como neuronas de salida en problemas de regresión </a:t>
                </a: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No suelen tener buena convergencia</a:t>
                </a:r>
              </a:p>
              <a:p>
                <a:pPr>
                  <a:spcBef>
                    <a:spcPct val="20000"/>
                  </a:spcBef>
                </a:pPr>
                <a:r>
                  <a:rPr lang="es-ES" altLang="es-ES_tradnl" sz="2000" i="1" dirty="0">
                    <a:solidFill>
                      <a:schemeClr val="tx1"/>
                    </a:solidFill>
                  </a:rPr>
                  <a:t> </a:t>
                </a:r>
                <a:endParaRPr lang="es-ES" altLang="es-ES_tradn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3" name="Rectangle 96">
                <a:extLst>
                  <a:ext uri="{FF2B5EF4-FFF2-40B4-BE49-F238E27FC236}">
                    <a16:creationId xmlns:a16="http://schemas.microsoft.com/office/drawing/2014/main" id="{2E3EB2A7-B322-5C45-AB12-90090124C7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57614" y="3070327"/>
                <a:ext cx="5120323" cy="3262432"/>
              </a:xfrm>
              <a:prstGeom prst="rect">
                <a:avLst/>
              </a:prstGeom>
              <a:blipFill>
                <a:blip r:embed="rId6"/>
                <a:stretch>
                  <a:fillRect l="-3457" t="-2713" r="-370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 Box 178">
            <a:extLst>
              <a:ext uri="{FF2B5EF4-FFF2-40B4-BE49-F238E27FC236}">
                <a16:creationId xmlns:a16="http://schemas.microsoft.com/office/drawing/2014/main" id="{72C0C675-76B8-FE4D-ADF3-4A962270A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0112" y="4074889"/>
            <a:ext cx="400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 dirty="0"/>
              <a:t>en</a:t>
            </a:r>
          </a:p>
        </p:txBody>
      </p:sp>
      <p:sp>
        <p:nvSpPr>
          <p:cNvPr id="75" name="Text Box 179">
            <a:extLst>
              <a:ext uri="{FF2B5EF4-FFF2-40B4-BE49-F238E27FC236}">
                <a16:creationId xmlns:a16="http://schemas.microsoft.com/office/drawing/2014/main" id="{7B3FE747-EEC8-F945-9BCC-69D5FF9CD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2837" y="3278696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</a:p>
        </p:txBody>
      </p:sp>
      <p:sp>
        <p:nvSpPr>
          <p:cNvPr id="76" name="Text Box 180">
            <a:extLst>
              <a:ext uri="{FF2B5EF4-FFF2-40B4-BE49-F238E27FC236}">
                <a16:creationId xmlns:a16="http://schemas.microsoft.com/office/drawing/2014/main" id="{13810295-5EFA-334E-9598-47DC8B4542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250" y="3567621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77" name="Text Box 181">
            <a:extLst>
              <a:ext uri="{FF2B5EF4-FFF2-40B4-BE49-F238E27FC236}">
                <a16:creationId xmlns:a16="http://schemas.microsoft.com/office/drawing/2014/main" id="{D52FC665-FFE8-E149-9D66-557C224787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2887" y="4455034"/>
            <a:ext cx="374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78" name="Text Box 182">
            <a:extLst>
              <a:ext uri="{FF2B5EF4-FFF2-40B4-BE49-F238E27FC236}">
                <a16:creationId xmlns:a16="http://schemas.microsoft.com/office/drawing/2014/main" id="{84CD6A82-F7A5-034B-BDBD-D71F0EEA8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9387" y="4124834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CuadroTexto 78">
                <a:extLst>
                  <a:ext uri="{FF2B5EF4-FFF2-40B4-BE49-F238E27FC236}">
                    <a16:creationId xmlns:a16="http://schemas.microsoft.com/office/drawing/2014/main" id="{DC6B9EC2-2A6E-4B42-B637-B311A6CF8A8A}"/>
                  </a:ext>
                </a:extLst>
              </p:cNvPr>
              <p:cNvSpPr txBox="1"/>
              <p:nvPr/>
            </p:nvSpPr>
            <p:spPr>
              <a:xfrm>
                <a:off x="3886979" y="3768381"/>
                <a:ext cx="144045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s-E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d>
                        <m:dPr>
                          <m:ctrlPr>
                            <a:rPr lang="es-E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𝑒𝑛</m:t>
                          </m:r>
                        </m:e>
                      </m:d>
                      <m:r>
                        <a:rPr lang="es-E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s-E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9" name="CuadroTexto 78">
                <a:extLst>
                  <a:ext uri="{FF2B5EF4-FFF2-40B4-BE49-F238E27FC236}">
                    <a16:creationId xmlns:a16="http://schemas.microsoft.com/office/drawing/2014/main" id="{DC6B9EC2-2A6E-4B42-B637-B311A6CF8A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979" y="3768381"/>
                <a:ext cx="1440459" cy="400110"/>
              </a:xfrm>
              <a:prstGeom prst="rect">
                <a:avLst/>
              </a:prstGeom>
              <a:blipFill>
                <a:blip r:embed="rId7"/>
                <a:stretch>
                  <a:fillRect b="-15625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9947804"/>
      </p:ext>
    </p:extLst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funciones de activación típicas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17411" name="8 Elipse"/>
          <p:cNvSpPr>
            <a:spLocks noChangeArrowheads="1"/>
          </p:cNvSpPr>
          <p:nvPr/>
        </p:nvSpPr>
        <p:spPr bwMode="auto">
          <a:xfrm>
            <a:off x="3299812" y="1342071"/>
            <a:ext cx="2778125" cy="12176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n-GB" altLang="es-ES_tradnl"/>
          </a:p>
        </p:txBody>
      </p:sp>
      <p:cxnSp>
        <p:nvCxnSpPr>
          <p:cNvPr id="17412" name="10 Conector recto"/>
          <p:cNvCxnSpPr>
            <a:cxnSpLocks noChangeShapeType="1"/>
          </p:cNvCxnSpPr>
          <p:nvPr/>
        </p:nvCxnSpPr>
        <p:spPr bwMode="auto">
          <a:xfrm>
            <a:off x="5363562" y="1416683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3" name="Freeform 6"/>
          <p:cNvSpPr>
            <a:spLocks/>
          </p:cNvSpPr>
          <p:nvPr/>
        </p:nvSpPr>
        <p:spPr bwMode="auto">
          <a:xfrm>
            <a:off x="5433412" y="1691321"/>
            <a:ext cx="439737" cy="450850"/>
          </a:xfrm>
          <a:custGeom>
            <a:avLst/>
            <a:gdLst>
              <a:gd name="T0" fmla="*/ 2147483647 w 277"/>
              <a:gd name="T1" fmla="*/ 0 h 284"/>
              <a:gd name="T2" fmla="*/ 2147483647 w 277"/>
              <a:gd name="T3" fmla="*/ 2147483647 h 284"/>
              <a:gd name="T4" fmla="*/ 2147483647 w 277"/>
              <a:gd name="T5" fmla="*/ 2147483647 h 284"/>
              <a:gd name="T6" fmla="*/ 0 w 277"/>
              <a:gd name="T7" fmla="*/ 2147483647 h 284"/>
              <a:gd name="T8" fmla="*/ 0 60000 65536"/>
              <a:gd name="T9" fmla="*/ 0 60000 65536"/>
              <a:gd name="T10" fmla="*/ 0 60000 65536"/>
              <a:gd name="T11" fmla="*/ 0 60000 65536"/>
              <a:gd name="T12" fmla="*/ 0 w 277"/>
              <a:gd name="T13" fmla="*/ 0 h 284"/>
              <a:gd name="T14" fmla="*/ 277 w 277"/>
              <a:gd name="T15" fmla="*/ 284 h 2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7" h="284">
                <a:moveTo>
                  <a:pt x="277" y="0"/>
                </a:moveTo>
                <a:cubicBezTo>
                  <a:pt x="225" y="9"/>
                  <a:pt x="174" y="18"/>
                  <a:pt x="146" y="58"/>
                </a:cubicBezTo>
                <a:cubicBezTo>
                  <a:pt x="118" y="98"/>
                  <a:pt x="133" y="203"/>
                  <a:pt x="109" y="241"/>
                </a:cubicBezTo>
                <a:cubicBezTo>
                  <a:pt x="85" y="279"/>
                  <a:pt x="42" y="281"/>
                  <a:pt x="0" y="28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5573112" y="1759583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000"/>
              <a:t>g</a:t>
            </a:r>
          </a:p>
        </p:txBody>
      </p:sp>
      <p:graphicFrame>
        <p:nvGraphicFramePr>
          <p:cNvPr id="17415" name="Object 1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4412258"/>
              </p:ext>
            </p:extLst>
          </p:nvPr>
        </p:nvGraphicFramePr>
        <p:xfrm>
          <a:off x="3390299" y="1691321"/>
          <a:ext cx="18859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6" name="Ecuación" r:id="rId4" imgW="1257300" imgH="431800" progId="Equation.3">
                  <p:embed/>
                </p:oleObj>
              </mc:Choice>
              <mc:Fallback>
                <p:oleObj name="Ecuación" r:id="rId4" imgW="1257300" imgH="431800" progId="Equation.3">
                  <p:embed/>
                  <p:pic>
                    <p:nvPicPr>
                      <p:cNvPr id="17415" name="Object 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0299" y="1691321"/>
                        <a:ext cx="188595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1" name="27 CuadroTexto"/>
          <p:cNvSpPr txBox="1">
            <a:spLocks noChangeArrowheads="1"/>
          </p:cNvSpPr>
          <p:nvPr/>
        </p:nvSpPr>
        <p:spPr bwMode="auto">
          <a:xfrm>
            <a:off x="6266849" y="1342071"/>
            <a:ext cx="547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Y</a:t>
            </a:r>
          </a:p>
        </p:txBody>
      </p:sp>
      <p:sp>
        <p:nvSpPr>
          <p:cNvPr id="17425" name="40 CuadroTexto"/>
          <p:cNvSpPr txBox="1">
            <a:spLocks noChangeArrowheads="1"/>
          </p:cNvSpPr>
          <p:nvPr/>
        </p:nvSpPr>
        <p:spPr bwMode="auto">
          <a:xfrm>
            <a:off x="2396523" y="1573052"/>
            <a:ext cx="415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dirty="0"/>
              <a:t>...</a:t>
            </a:r>
          </a:p>
          <a:p>
            <a:pPr eaLnBrk="1" hangingPunct="1"/>
            <a:endParaRPr lang="en-GB" altLang="es-ES_tradnl" dirty="0"/>
          </a:p>
        </p:txBody>
      </p:sp>
      <p:cxnSp>
        <p:nvCxnSpPr>
          <p:cNvPr id="17426" name="42 Conector recto de flecha"/>
          <p:cNvCxnSpPr>
            <a:cxnSpLocks noChangeShapeType="1"/>
          </p:cNvCxnSpPr>
          <p:nvPr/>
        </p:nvCxnSpPr>
        <p:spPr bwMode="auto">
          <a:xfrm>
            <a:off x="2163162" y="1559161"/>
            <a:ext cx="1189038" cy="2702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8" name="46 Conector recto de flecha"/>
          <p:cNvCxnSpPr>
            <a:cxnSpLocks noChangeShapeType="1"/>
          </p:cNvCxnSpPr>
          <p:nvPr/>
        </p:nvCxnSpPr>
        <p:spPr bwMode="auto">
          <a:xfrm flipV="1">
            <a:off x="2098869" y="2016361"/>
            <a:ext cx="1221581" cy="14009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36" name="58 CuadroTexto"/>
          <p:cNvSpPr txBox="1">
            <a:spLocks noChangeArrowheads="1"/>
          </p:cNvSpPr>
          <p:nvPr/>
        </p:nvSpPr>
        <p:spPr bwMode="auto">
          <a:xfrm>
            <a:off x="3069363" y="883581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w</a:t>
            </a:r>
            <a:r>
              <a:rPr lang="en-GB" altLang="es-ES_tradnl" i="1" baseline="-25000" dirty="0"/>
              <a:t>0</a:t>
            </a:r>
          </a:p>
        </p:txBody>
      </p:sp>
      <p:sp>
        <p:nvSpPr>
          <p:cNvPr id="17437" name="59 CuadroTexto"/>
          <p:cNvSpPr txBox="1">
            <a:spLocks noChangeArrowheads="1"/>
          </p:cNvSpPr>
          <p:nvPr/>
        </p:nvSpPr>
        <p:spPr bwMode="auto">
          <a:xfrm>
            <a:off x="1737709" y="1252949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x</a:t>
            </a:r>
            <a:r>
              <a:rPr lang="en-GB" altLang="es-ES_tradnl" i="1" baseline="-25000" dirty="0"/>
              <a:t>1</a:t>
            </a:r>
          </a:p>
        </p:txBody>
      </p:sp>
      <p:sp>
        <p:nvSpPr>
          <p:cNvPr id="17439" name="61 CuadroTexto"/>
          <p:cNvSpPr txBox="1">
            <a:spLocks noChangeArrowheads="1"/>
          </p:cNvSpPr>
          <p:nvPr/>
        </p:nvSpPr>
        <p:spPr bwMode="auto">
          <a:xfrm>
            <a:off x="1693261" y="1827803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 err="1"/>
              <a:t>x</a:t>
            </a:r>
            <a:r>
              <a:rPr lang="en-GB" altLang="es-ES_tradnl" i="1" baseline="-25000" dirty="0" err="1"/>
              <a:t>n</a:t>
            </a:r>
            <a:endParaRPr lang="en-GB" altLang="es-ES_tradnl" i="1" baseline="-25000" dirty="0"/>
          </a:p>
        </p:txBody>
      </p:sp>
      <p:cxnSp>
        <p:nvCxnSpPr>
          <p:cNvPr id="17440" name="63 Conector recto de flecha"/>
          <p:cNvCxnSpPr>
            <a:cxnSpLocks noChangeShapeType="1"/>
          </p:cNvCxnSpPr>
          <p:nvPr/>
        </p:nvCxnSpPr>
        <p:spPr bwMode="auto">
          <a:xfrm>
            <a:off x="3252184" y="1338499"/>
            <a:ext cx="215109" cy="36691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1" name="69 Conector recto"/>
          <p:cNvCxnSpPr>
            <a:cxnSpLocks noChangeShapeType="1"/>
          </p:cNvCxnSpPr>
          <p:nvPr/>
        </p:nvCxnSpPr>
        <p:spPr bwMode="auto">
          <a:xfrm flipV="1">
            <a:off x="6077937" y="1940558"/>
            <a:ext cx="415925" cy="11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58 CuadroTexto">
            <a:extLst>
              <a:ext uri="{FF2B5EF4-FFF2-40B4-BE49-F238E27FC236}">
                <a16:creationId xmlns:a16="http://schemas.microsoft.com/office/drawing/2014/main" id="{C49223E8-406C-6E41-85BA-FEDB2160E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816" y="1223582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w</a:t>
            </a:r>
            <a:r>
              <a:rPr lang="en-GB" altLang="es-ES_tradnl" i="1" baseline="-25000" dirty="0"/>
              <a:t>1</a:t>
            </a:r>
          </a:p>
        </p:txBody>
      </p:sp>
      <p:sp>
        <p:nvSpPr>
          <p:cNvPr id="40" name="58 CuadroTexto">
            <a:extLst>
              <a:ext uri="{FF2B5EF4-FFF2-40B4-BE49-F238E27FC236}">
                <a16:creationId xmlns:a16="http://schemas.microsoft.com/office/drawing/2014/main" id="{AA9CE29F-4375-1A44-AB4F-A23E3174E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9073" y="1991250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 err="1"/>
              <a:t>w</a:t>
            </a:r>
            <a:r>
              <a:rPr lang="en-GB" altLang="es-ES_tradnl" i="1" baseline="-25000" dirty="0" err="1"/>
              <a:t>n</a:t>
            </a:r>
            <a:endParaRPr lang="en-GB" altLang="es-ES_tradnl" i="1" baseline="-25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96">
                <a:extLst>
                  <a:ext uri="{FF2B5EF4-FFF2-40B4-BE49-F238E27FC236}">
                    <a16:creationId xmlns:a16="http://schemas.microsoft.com/office/drawing/2014/main" id="{2E3EB2A7-B322-5C45-AB12-90090124C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369" y="3014495"/>
                <a:ext cx="5120323" cy="2893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i="1" dirty="0">
                    <a:solidFill>
                      <a:schemeClr val="tx1"/>
                    </a:solidFill>
                  </a:rPr>
                  <a:t>Función </a:t>
                </a:r>
                <a:r>
                  <a:rPr lang="es-ES" altLang="es-ES_tradnl" i="1" dirty="0" err="1">
                    <a:solidFill>
                      <a:schemeClr val="tx1"/>
                    </a:solidFill>
                  </a:rPr>
                  <a:t>ReLU</a:t>
                </a:r>
                <a:r>
                  <a:rPr lang="es-ES" altLang="es-ES_tradnl" i="1" dirty="0">
                    <a:solidFill>
                      <a:schemeClr val="tx1"/>
                    </a:solidFill>
                  </a:rPr>
                  <a:t>:</a:t>
                </a:r>
                <a:endParaRPr lang="es-ES" dirty="0">
                  <a:solidFill>
                    <a:schemeClr val="tx1"/>
                  </a:solidFill>
                </a:endParaRP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endParaRPr lang="es-ES" sz="2000" dirty="0">
                  <a:solidFill>
                    <a:schemeClr val="tx1"/>
                  </a:solidFill>
                </a:endParaRP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Derivada (para </a:t>
                </a:r>
                <a14:m>
                  <m:oMath xmlns:m="http://schemas.openxmlformats.org/officeDocument/2006/math"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𝑇𝐸𝑟𝑟𝑜𝑟</m:t>
                    </m:r>
                  </m:oMath>
                </a14:m>
                <a:r>
                  <a:rPr lang="es-ES" sz="2000" dirty="0">
                    <a:solidFill>
                      <a:schemeClr val="tx1"/>
                    </a:solidFill>
                  </a:rPr>
                  <a:t>):</a:t>
                </a: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endParaRPr lang="es-ES" sz="2000" dirty="0">
                  <a:solidFill>
                    <a:schemeClr val="tx1"/>
                  </a:solidFill>
                </a:endParaRP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A pesar de no ser estrictamente derivable, se usa bastante  </a:t>
                </a: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Suelen tener buena convergencia</a:t>
                </a:r>
              </a:p>
              <a:p>
                <a:pPr>
                  <a:spcBef>
                    <a:spcPct val="20000"/>
                  </a:spcBef>
                </a:pPr>
                <a:r>
                  <a:rPr lang="es-ES" altLang="es-ES_tradnl" sz="2000" i="1" dirty="0">
                    <a:solidFill>
                      <a:schemeClr val="tx1"/>
                    </a:solidFill>
                  </a:rPr>
                  <a:t> </a:t>
                </a:r>
                <a:endParaRPr lang="es-ES" altLang="es-ES_tradn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3" name="Rectangle 96">
                <a:extLst>
                  <a:ext uri="{FF2B5EF4-FFF2-40B4-BE49-F238E27FC236}">
                    <a16:creationId xmlns:a16="http://schemas.microsoft.com/office/drawing/2014/main" id="{2E3EB2A7-B322-5C45-AB12-90090124C7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9369" y="3014495"/>
                <a:ext cx="5120323" cy="2893100"/>
              </a:xfrm>
              <a:prstGeom prst="rect">
                <a:avLst/>
              </a:prstGeom>
              <a:blipFill>
                <a:blip r:embed="rId6"/>
                <a:stretch>
                  <a:fillRect l="-3457" t="-305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Freeform 17">
            <a:extLst>
              <a:ext uri="{FF2B5EF4-FFF2-40B4-BE49-F238E27FC236}">
                <a16:creationId xmlns:a16="http://schemas.microsoft.com/office/drawing/2014/main" id="{36CC4703-36C0-9749-B6EC-ED6CC5B6B332}"/>
              </a:ext>
            </a:extLst>
          </p:cNvPr>
          <p:cNvSpPr>
            <a:spLocks noEditPoints="1"/>
          </p:cNvSpPr>
          <p:nvPr/>
        </p:nvSpPr>
        <p:spPr bwMode="auto">
          <a:xfrm>
            <a:off x="7552725" y="3575050"/>
            <a:ext cx="84137" cy="1557338"/>
          </a:xfrm>
          <a:custGeom>
            <a:avLst/>
            <a:gdLst>
              <a:gd name="T0" fmla="*/ 14428429 w 39"/>
              <a:gd name="T1" fmla="*/ 25482904 h 719"/>
              <a:gd name="T2" fmla="*/ 14428429 w 39"/>
              <a:gd name="T3" fmla="*/ 621681066 h 719"/>
              <a:gd name="T4" fmla="*/ 14428429 w 39"/>
              <a:gd name="T5" fmla="*/ 621681066 h 719"/>
              <a:gd name="T6" fmla="*/ 13865571 w 39"/>
              <a:gd name="T7" fmla="*/ 622385805 h 719"/>
              <a:gd name="T8" fmla="*/ 13865571 w 39"/>
              <a:gd name="T9" fmla="*/ 621681066 h 719"/>
              <a:gd name="T10" fmla="*/ 13063093 w 39"/>
              <a:gd name="T11" fmla="*/ 621681066 h 719"/>
              <a:gd name="T12" fmla="*/ 13063093 w 39"/>
              <a:gd name="T13" fmla="*/ 25482904 h 719"/>
              <a:gd name="T14" fmla="*/ 13865571 w 39"/>
              <a:gd name="T15" fmla="*/ 24218313 h 719"/>
              <a:gd name="T16" fmla="*/ 13865571 w 39"/>
              <a:gd name="T17" fmla="*/ 24218313 h 719"/>
              <a:gd name="T18" fmla="*/ 14428429 w 39"/>
              <a:gd name="T19" fmla="*/ 24218313 h 719"/>
              <a:gd name="T20" fmla="*/ 14428429 w 39"/>
              <a:gd name="T21" fmla="*/ 25482904 h 719"/>
              <a:gd name="T22" fmla="*/ 14428429 w 39"/>
              <a:gd name="T23" fmla="*/ 25482904 h 719"/>
              <a:gd name="T24" fmla="*/ 0 w 39"/>
              <a:gd name="T25" fmla="*/ 33490389 h 719"/>
              <a:gd name="T26" fmla="*/ 13865571 w 39"/>
              <a:gd name="T27" fmla="*/ 0 h 719"/>
              <a:gd name="T28" fmla="*/ 28348520 w 39"/>
              <a:gd name="T29" fmla="*/ 33490389 h 719"/>
              <a:gd name="T30" fmla="*/ 0 w 39"/>
              <a:gd name="T31" fmla="*/ 33490389 h 7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9"/>
              <a:gd name="T49" fmla="*/ 0 h 719"/>
              <a:gd name="T50" fmla="*/ 39 w 39"/>
              <a:gd name="T51" fmla="*/ 719 h 7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9" h="719">
                <a:moveTo>
                  <a:pt x="20" y="29"/>
                </a:moveTo>
                <a:lnTo>
                  <a:pt x="20" y="718"/>
                </a:lnTo>
                <a:lnTo>
                  <a:pt x="19" y="719"/>
                </a:lnTo>
                <a:lnTo>
                  <a:pt x="19" y="718"/>
                </a:lnTo>
                <a:lnTo>
                  <a:pt x="18" y="718"/>
                </a:lnTo>
                <a:lnTo>
                  <a:pt x="18" y="29"/>
                </a:lnTo>
                <a:lnTo>
                  <a:pt x="19" y="28"/>
                </a:lnTo>
                <a:lnTo>
                  <a:pt x="20" y="28"/>
                </a:lnTo>
                <a:lnTo>
                  <a:pt x="20" y="29"/>
                </a:lnTo>
                <a:close/>
                <a:moveTo>
                  <a:pt x="0" y="39"/>
                </a:moveTo>
                <a:lnTo>
                  <a:pt x="19" y="0"/>
                </a:lnTo>
                <a:lnTo>
                  <a:pt x="39" y="39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33" name="Freeform 18">
            <a:extLst>
              <a:ext uri="{FF2B5EF4-FFF2-40B4-BE49-F238E27FC236}">
                <a16:creationId xmlns:a16="http://schemas.microsoft.com/office/drawing/2014/main" id="{1FC9184E-DEC8-5D41-BFC5-4570E0A2FB88}"/>
              </a:ext>
            </a:extLst>
          </p:cNvPr>
          <p:cNvSpPr>
            <a:spLocks noEditPoints="1"/>
          </p:cNvSpPr>
          <p:nvPr/>
        </p:nvSpPr>
        <p:spPr bwMode="auto">
          <a:xfrm>
            <a:off x="6814537" y="4306887"/>
            <a:ext cx="1562100" cy="87313"/>
          </a:xfrm>
          <a:custGeom>
            <a:avLst/>
            <a:gdLst>
              <a:gd name="T0" fmla="*/ 1 w 722"/>
              <a:gd name="T1" fmla="*/ 23828540 h 40"/>
              <a:gd name="T2" fmla="*/ 571070108 w 722"/>
              <a:gd name="T3" fmla="*/ 23828540 h 40"/>
              <a:gd name="T4" fmla="*/ 572235882 w 722"/>
              <a:gd name="T5" fmla="*/ 23828540 h 40"/>
              <a:gd name="T6" fmla="*/ 572235882 w 722"/>
              <a:gd name="T7" fmla="*/ 25892523 h 40"/>
              <a:gd name="T8" fmla="*/ 572235882 w 722"/>
              <a:gd name="T9" fmla="*/ 25892523 h 40"/>
              <a:gd name="T10" fmla="*/ 571070108 w 722"/>
              <a:gd name="T11" fmla="*/ 26301670 h 40"/>
              <a:gd name="T12" fmla="*/ 1 w 722"/>
              <a:gd name="T13" fmla="*/ 26301670 h 40"/>
              <a:gd name="T14" fmla="*/ 1 w 722"/>
              <a:gd name="T15" fmla="*/ 25892523 h 40"/>
              <a:gd name="T16" fmla="*/ 0 w 722"/>
              <a:gd name="T17" fmla="*/ 25892523 h 40"/>
              <a:gd name="T18" fmla="*/ 1 w 722"/>
              <a:gd name="T19" fmla="*/ 23828540 h 40"/>
              <a:gd name="T20" fmla="*/ 1 w 722"/>
              <a:gd name="T21" fmla="*/ 23828540 h 40"/>
              <a:gd name="T22" fmla="*/ 1 w 722"/>
              <a:gd name="T23" fmla="*/ 23828540 h 40"/>
              <a:gd name="T24" fmla="*/ 562923693 w 722"/>
              <a:gd name="T25" fmla="*/ 0 h 40"/>
              <a:gd name="T26" fmla="*/ 595237428 w 722"/>
              <a:gd name="T27" fmla="*/ 25892523 h 40"/>
              <a:gd name="T28" fmla="*/ 562923693 w 722"/>
              <a:gd name="T29" fmla="*/ 48953051 h 40"/>
              <a:gd name="T30" fmla="*/ 562923693 w 722"/>
              <a:gd name="T31" fmla="*/ 0 h 4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22"/>
              <a:gd name="T49" fmla="*/ 0 h 40"/>
              <a:gd name="T50" fmla="*/ 722 w 722"/>
              <a:gd name="T51" fmla="*/ 40 h 4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22" h="40">
                <a:moveTo>
                  <a:pt x="1" y="20"/>
                </a:moveTo>
                <a:lnTo>
                  <a:pt x="693" y="20"/>
                </a:lnTo>
                <a:lnTo>
                  <a:pt x="694" y="20"/>
                </a:lnTo>
                <a:lnTo>
                  <a:pt x="694" y="21"/>
                </a:lnTo>
                <a:lnTo>
                  <a:pt x="693" y="22"/>
                </a:lnTo>
                <a:lnTo>
                  <a:pt x="1" y="22"/>
                </a:lnTo>
                <a:lnTo>
                  <a:pt x="1" y="21"/>
                </a:lnTo>
                <a:lnTo>
                  <a:pt x="0" y="21"/>
                </a:lnTo>
                <a:lnTo>
                  <a:pt x="1" y="20"/>
                </a:lnTo>
                <a:close/>
                <a:moveTo>
                  <a:pt x="683" y="0"/>
                </a:moveTo>
                <a:lnTo>
                  <a:pt x="722" y="21"/>
                </a:lnTo>
                <a:lnTo>
                  <a:pt x="683" y="40"/>
                </a:lnTo>
                <a:lnTo>
                  <a:pt x="683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34" name="Freeform 35">
            <a:extLst>
              <a:ext uri="{FF2B5EF4-FFF2-40B4-BE49-F238E27FC236}">
                <a16:creationId xmlns:a16="http://schemas.microsoft.com/office/drawing/2014/main" id="{002F0B09-C25C-BD47-BE4C-1F74C9D4FE3F}"/>
              </a:ext>
            </a:extLst>
          </p:cNvPr>
          <p:cNvSpPr>
            <a:spLocks noEditPoints="1"/>
          </p:cNvSpPr>
          <p:nvPr/>
        </p:nvSpPr>
        <p:spPr bwMode="auto">
          <a:xfrm>
            <a:off x="7552725" y="3575050"/>
            <a:ext cx="84137" cy="1557338"/>
          </a:xfrm>
          <a:custGeom>
            <a:avLst/>
            <a:gdLst>
              <a:gd name="T0" fmla="*/ 14428429 w 39"/>
              <a:gd name="T1" fmla="*/ 25482904 h 719"/>
              <a:gd name="T2" fmla="*/ 14428429 w 39"/>
              <a:gd name="T3" fmla="*/ 621681066 h 719"/>
              <a:gd name="T4" fmla="*/ 14428429 w 39"/>
              <a:gd name="T5" fmla="*/ 621681066 h 719"/>
              <a:gd name="T6" fmla="*/ 13865571 w 39"/>
              <a:gd name="T7" fmla="*/ 622385805 h 719"/>
              <a:gd name="T8" fmla="*/ 13865571 w 39"/>
              <a:gd name="T9" fmla="*/ 621681066 h 719"/>
              <a:gd name="T10" fmla="*/ 13063093 w 39"/>
              <a:gd name="T11" fmla="*/ 621681066 h 719"/>
              <a:gd name="T12" fmla="*/ 13063093 w 39"/>
              <a:gd name="T13" fmla="*/ 25482904 h 719"/>
              <a:gd name="T14" fmla="*/ 13865571 w 39"/>
              <a:gd name="T15" fmla="*/ 24218313 h 719"/>
              <a:gd name="T16" fmla="*/ 13865571 w 39"/>
              <a:gd name="T17" fmla="*/ 24218313 h 719"/>
              <a:gd name="T18" fmla="*/ 14428429 w 39"/>
              <a:gd name="T19" fmla="*/ 24218313 h 719"/>
              <a:gd name="T20" fmla="*/ 14428429 w 39"/>
              <a:gd name="T21" fmla="*/ 25482904 h 719"/>
              <a:gd name="T22" fmla="*/ 14428429 w 39"/>
              <a:gd name="T23" fmla="*/ 25482904 h 719"/>
              <a:gd name="T24" fmla="*/ 0 w 39"/>
              <a:gd name="T25" fmla="*/ 33490389 h 719"/>
              <a:gd name="T26" fmla="*/ 13865571 w 39"/>
              <a:gd name="T27" fmla="*/ 0 h 719"/>
              <a:gd name="T28" fmla="*/ 28348520 w 39"/>
              <a:gd name="T29" fmla="*/ 33490389 h 719"/>
              <a:gd name="T30" fmla="*/ 0 w 39"/>
              <a:gd name="T31" fmla="*/ 33490389 h 7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9"/>
              <a:gd name="T49" fmla="*/ 0 h 719"/>
              <a:gd name="T50" fmla="*/ 39 w 39"/>
              <a:gd name="T51" fmla="*/ 719 h 7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9" h="719">
                <a:moveTo>
                  <a:pt x="20" y="29"/>
                </a:moveTo>
                <a:lnTo>
                  <a:pt x="20" y="718"/>
                </a:lnTo>
                <a:lnTo>
                  <a:pt x="19" y="719"/>
                </a:lnTo>
                <a:lnTo>
                  <a:pt x="19" y="718"/>
                </a:lnTo>
                <a:lnTo>
                  <a:pt x="18" y="718"/>
                </a:lnTo>
                <a:lnTo>
                  <a:pt x="18" y="29"/>
                </a:lnTo>
                <a:lnTo>
                  <a:pt x="19" y="28"/>
                </a:lnTo>
                <a:lnTo>
                  <a:pt x="20" y="28"/>
                </a:lnTo>
                <a:lnTo>
                  <a:pt x="20" y="29"/>
                </a:lnTo>
                <a:close/>
                <a:moveTo>
                  <a:pt x="0" y="39"/>
                </a:moveTo>
                <a:lnTo>
                  <a:pt x="19" y="0"/>
                </a:lnTo>
                <a:lnTo>
                  <a:pt x="39" y="39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35" name="Freeform 36">
            <a:extLst>
              <a:ext uri="{FF2B5EF4-FFF2-40B4-BE49-F238E27FC236}">
                <a16:creationId xmlns:a16="http://schemas.microsoft.com/office/drawing/2014/main" id="{99E18D28-9B35-5B4B-8A9A-DC78F02E14CD}"/>
              </a:ext>
            </a:extLst>
          </p:cNvPr>
          <p:cNvSpPr>
            <a:spLocks noEditPoints="1"/>
          </p:cNvSpPr>
          <p:nvPr/>
        </p:nvSpPr>
        <p:spPr bwMode="auto">
          <a:xfrm>
            <a:off x="6814537" y="4306887"/>
            <a:ext cx="1562100" cy="87313"/>
          </a:xfrm>
          <a:custGeom>
            <a:avLst/>
            <a:gdLst>
              <a:gd name="T0" fmla="*/ 1 w 722"/>
              <a:gd name="T1" fmla="*/ 23828540 h 40"/>
              <a:gd name="T2" fmla="*/ 571070108 w 722"/>
              <a:gd name="T3" fmla="*/ 23828540 h 40"/>
              <a:gd name="T4" fmla="*/ 572235882 w 722"/>
              <a:gd name="T5" fmla="*/ 23828540 h 40"/>
              <a:gd name="T6" fmla="*/ 572235882 w 722"/>
              <a:gd name="T7" fmla="*/ 25892523 h 40"/>
              <a:gd name="T8" fmla="*/ 572235882 w 722"/>
              <a:gd name="T9" fmla="*/ 25892523 h 40"/>
              <a:gd name="T10" fmla="*/ 571070108 w 722"/>
              <a:gd name="T11" fmla="*/ 26301670 h 40"/>
              <a:gd name="T12" fmla="*/ 1 w 722"/>
              <a:gd name="T13" fmla="*/ 26301670 h 40"/>
              <a:gd name="T14" fmla="*/ 1 w 722"/>
              <a:gd name="T15" fmla="*/ 25892523 h 40"/>
              <a:gd name="T16" fmla="*/ 0 w 722"/>
              <a:gd name="T17" fmla="*/ 25892523 h 40"/>
              <a:gd name="T18" fmla="*/ 1 w 722"/>
              <a:gd name="T19" fmla="*/ 23828540 h 40"/>
              <a:gd name="T20" fmla="*/ 1 w 722"/>
              <a:gd name="T21" fmla="*/ 23828540 h 40"/>
              <a:gd name="T22" fmla="*/ 1 w 722"/>
              <a:gd name="T23" fmla="*/ 23828540 h 40"/>
              <a:gd name="T24" fmla="*/ 562923693 w 722"/>
              <a:gd name="T25" fmla="*/ 0 h 40"/>
              <a:gd name="T26" fmla="*/ 595237428 w 722"/>
              <a:gd name="T27" fmla="*/ 25892523 h 40"/>
              <a:gd name="T28" fmla="*/ 562923693 w 722"/>
              <a:gd name="T29" fmla="*/ 48953051 h 40"/>
              <a:gd name="T30" fmla="*/ 562923693 w 722"/>
              <a:gd name="T31" fmla="*/ 0 h 4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22"/>
              <a:gd name="T49" fmla="*/ 0 h 40"/>
              <a:gd name="T50" fmla="*/ 722 w 722"/>
              <a:gd name="T51" fmla="*/ 40 h 4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22" h="40">
                <a:moveTo>
                  <a:pt x="1" y="20"/>
                </a:moveTo>
                <a:lnTo>
                  <a:pt x="693" y="20"/>
                </a:lnTo>
                <a:lnTo>
                  <a:pt x="694" y="20"/>
                </a:lnTo>
                <a:lnTo>
                  <a:pt x="694" y="21"/>
                </a:lnTo>
                <a:lnTo>
                  <a:pt x="693" y="22"/>
                </a:lnTo>
                <a:lnTo>
                  <a:pt x="1" y="22"/>
                </a:lnTo>
                <a:lnTo>
                  <a:pt x="1" y="21"/>
                </a:lnTo>
                <a:lnTo>
                  <a:pt x="0" y="21"/>
                </a:lnTo>
                <a:lnTo>
                  <a:pt x="1" y="20"/>
                </a:lnTo>
                <a:close/>
                <a:moveTo>
                  <a:pt x="683" y="0"/>
                </a:moveTo>
                <a:lnTo>
                  <a:pt x="722" y="21"/>
                </a:lnTo>
                <a:lnTo>
                  <a:pt x="683" y="40"/>
                </a:lnTo>
                <a:lnTo>
                  <a:pt x="683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36" name="Text Box 168">
            <a:extLst>
              <a:ext uri="{FF2B5EF4-FFF2-40B4-BE49-F238E27FC236}">
                <a16:creationId xmlns:a16="http://schemas.microsoft.com/office/drawing/2014/main" id="{645C933A-7D45-B347-A5D6-00296F98C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5721" y="6113654"/>
            <a:ext cx="400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en</a:t>
            </a:r>
          </a:p>
        </p:txBody>
      </p:sp>
      <p:sp>
        <p:nvSpPr>
          <p:cNvPr id="37" name="Text Box 169">
            <a:extLst>
              <a:ext uri="{FF2B5EF4-FFF2-40B4-BE49-F238E27FC236}">
                <a16:creationId xmlns:a16="http://schemas.microsoft.com/office/drawing/2014/main" id="{A6F3924E-960C-304A-B300-DBB60CE81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9662" y="34290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</a:p>
        </p:txBody>
      </p:sp>
      <p:sp>
        <p:nvSpPr>
          <p:cNvPr id="38" name="Text Box 170">
            <a:extLst>
              <a:ext uri="{FF2B5EF4-FFF2-40B4-BE49-F238E27FC236}">
                <a16:creationId xmlns:a16="http://schemas.microsoft.com/office/drawing/2014/main" id="{AA0AEAC1-9D27-0F4D-B633-CA899FB79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5075" y="3717925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41" name="Text Box 171">
            <a:extLst>
              <a:ext uri="{FF2B5EF4-FFF2-40B4-BE49-F238E27FC236}">
                <a16:creationId xmlns:a16="http://schemas.microsoft.com/office/drawing/2014/main" id="{1A57F9D7-014A-524F-A691-C8117DB70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5550" y="4529137"/>
            <a:ext cx="374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42" name="Text Box 172">
            <a:extLst>
              <a:ext uri="{FF2B5EF4-FFF2-40B4-BE49-F238E27FC236}">
                <a16:creationId xmlns:a16="http://schemas.microsoft.com/office/drawing/2014/main" id="{F0D745B6-2AF1-D24D-89D8-2951C846B4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6212" y="4275137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0</a:t>
            </a:r>
          </a:p>
        </p:txBody>
      </p:sp>
      <p:sp>
        <p:nvSpPr>
          <p:cNvPr id="43" name="Text Box 192">
            <a:extLst>
              <a:ext uri="{FF2B5EF4-FFF2-40B4-BE49-F238E27FC236}">
                <a16:creationId xmlns:a16="http://schemas.microsoft.com/office/drawing/2014/main" id="{B2FBE4FA-D85C-8B42-B557-3DBF240A6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6875" y="4275137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endParaRPr lang="es-ES" altLang="es-ES_tradnl" sz="1800" i="1"/>
          </a:p>
        </p:txBody>
      </p:sp>
      <p:sp>
        <p:nvSpPr>
          <p:cNvPr id="44" name="Line 95">
            <a:extLst>
              <a:ext uri="{FF2B5EF4-FFF2-40B4-BE49-F238E27FC236}">
                <a16:creationId xmlns:a16="http://schemas.microsoft.com/office/drawing/2014/main" id="{28FC9FE0-3BA7-3E4D-B62D-0F0F7F5550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03525" y="3775075"/>
            <a:ext cx="583041" cy="577850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5" name="Line 95">
            <a:extLst>
              <a:ext uri="{FF2B5EF4-FFF2-40B4-BE49-F238E27FC236}">
                <a16:creationId xmlns:a16="http://schemas.microsoft.com/office/drawing/2014/main" id="{8EFE0CBB-EF97-1C43-80B7-32B6D2F8DC4D}"/>
              </a:ext>
            </a:extLst>
          </p:cNvPr>
          <p:cNvSpPr>
            <a:spLocks noChangeShapeType="1"/>
          </p:cNvSpPr>
          <p:nvPr/>
        </p:nvSpPr>
        <p:spPr bwMode="auto">
          <a:xfrm>
            <a:off x="6935188" y="4352926"/>
            <a:ext cx="668338" cy="0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CuadroTexto 45">
                <a:extLst>
                  <a:ext uri="{FF2B5EF4-FFF2-40B4-BE49-F238E27FC236}">
                    <a16:creationId xmlns:a16="http://schemas.microsoft.com/office/drawing/2014/main" id="{7A73E1D6-BF6A-CD41-AF5B-CE332E97EE15}"/>
                  </a:ext>
                </a:extLst>
              </p:cNvPr>
              <p:cNvSpPr txBox="1"/>
              <p:nvPr/>
            </p:nvSpPr>
            <p:spPr>
              <a:xfrm>
                <a:off x="3619892" y="3548500"/>
                <a:ext cx="2458045" cy="710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ES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es-ES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s-ES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s-ES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𝑒𝑛</m:t>
                      </m:r>
                      <m:r>
                        <a:rPr lang="es-ES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d>
                        <m:dPr>
                          <m:begChr m:val="{"/>
                          <m:endChr m:val=""/>
                          <m:ctrlP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1, </m:t>
                              </m:r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𝑠𝑖</m:t>
                              </m:r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&gt;0</m:t>
                              </m:r>
                            </m:e>
                            <m:e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0,    </m:t>
                              </m:r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𝑒𝑜𝑐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6" name="CuadroTexto 45">
                <a:extLst>
                  <a:ext uri="{FF2B5EF4-FFF2-40B4-BE49-F238E27FC236}">
                    <a16:creationId xmlns:a16="http://schemas.microsoft.com/office/drawing/2014/main" id="{7A73E1D6-BF6A-CD41-AF5B-CE332E97EE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9892" y="3548500"/>
                <a:ext cx="2458045" cy="710194"/>
              </a:xfrm>
              <a:prstGeom prst="rect">
                <a:avLst/>
              </a:prstGeom>
              <a:blipFill>
                <a:blip r:embed="rId7"/>
                <a:stretch>
                  <a:fillRect l="-3077" t="-189474" b="-27719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CuadroTexto 46">
                <a:extLst>
                  <a:ext uri="{FF2B5EF4-FFF2-40B4-BE49-F238E27FC236}">
                    <a16:creationId xmlns:a16="http://schemas.microsoft.com/office/drawing/2014/main" id="{BC6E3723-1746-DB42-B00D-71212A41DB0B}"/>
                  </a:ext>
                </a:extLst>
              </p:cNvPr>
              <p:cNvSpPr txBox="1"/>
              <p:nvPr/>
            </p:nvSpPr>
            <p:spPr>
              <a:xfrm>
                <a:off x="2739440" y="2841961"/>
                <a:ext cx="2503762" cy="7101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d>
                        <m:dPr>
                          <m:ctrlP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𝑒𝑛</m:t>
                          </m:r>
                        </m:e>
                      </m:d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𝑠𝑖</m:t>
                              </m:r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&gt;0</m:t>
                              </m:r>
                            </m:e>
                            <m:e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0,     </m:t>
                              </m:r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𝑒𝑜𝑐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7" name="CuadroTexto 46">
                <a:extLst>
                  <a:ext uri="{FF2B5EF4-FFF2-40B4-BE49-F238E27FC236}">
                    <a16:creationId xmlns:a16="http://schemas.microsoft.com/office/drawing/2014/main" id="{BC6E3723-1746-DB42-B00D-71212A41DB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440" y="2841961"/>
                <a:ext cx="2503762" cy="710194"/>
              </a:xfrm>
              <a:prstGeom prst="rect">
                <a:avLst/>
              </a:prstGeom>
              <a:blipFill>
                <a:blip r:embed="rId8"/>
                <a:stretch>
                  <a:fillRect l="-6599" t="-189474" b="-27543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6388518"/>
      </p:ext>
    </p:extLst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funciones de activación típicas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17411" name="8 Elipse"/>
          <p:cNvSpPr>
            <a:spLocks noChangeArrowheads="1"/>
          </p:cNvSpPr>
          <p:nvPr/>
        </p:nvSpPr>
        <p:spPr bwMode="auto">
          <a:xfrm>
            <a:off x="3299812" y="1342071"/>
            <a:ext cx="2778125" cy="12176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n-GB" altLang="es-ES_tradnl"/>
          </a:p>
        </p:txBody>
      </p:sp>
      <p:cxnSp>
        <p:nvCxnSpPr>
          <p:cNvPr id="17412" name="10 Conector recto"/>
          <p:cNvCxnSpPr>
            <a:cxnSpLocks noChangeShapeType="1"/>
          </p:cNvCxnSpPr>
          <p:nvPr/>
        </p:nvCxnSpPr>
        <p:spPr bwMode="auto">
          <a:xfrm>
            <a:off x="5363562" y="1416683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3" name="Freeform 6"/>
          <p:cNvSpPr>
            <a:spLocks/>
          </p:cNvSpPr>
          <p:nvPr/>
        </p:nvSpPr>
        <p:spPr bwMode="auto">
          <a:xfrm>
            <a:off x="5433412" y="1691321"/>
            <a:ext cx="439737" cy="450850"/>
          </a:xfrm>
          <a:custGeom>
            <a:avLst/>
            <a:gdLst>
              <a:gd name="T0" fmla="*/ 2147483647 w 277"/>
              <a:gd name="T1" fmla="*/ 0 h 284"/>
              <a:gd name="T2" fmla="*/ 2147483647 w 277"/>
              <a:gd name="T3" fmla="*/ 2147483647 h 284"/>
              <a:gd name="T4" fmla="*/ 2147483647 w 277"/>
              <a:gd name="T5" fmla="*/ 2147483647 h 284"/>
              <a:gd name="T6" fmla="*/ 0 w 277"/>
              <a:gd name="T7" fmla="*/ 2147483647 h 284"/>
              <a:gd name="T8" fmla="*/ 0 60000 65536"/>
              <a:gd name="T9" fmla="*/ 0 60000 65536"/>
              <a:gd name="T10" fmla="*/ 0 60000 65536"/>
              <a:gd name="T11" fmla="*/ 0 60000 65536"/>
              <a:gd name="T12" fmla="*/ 0 w 277"/>
              <a:gd name="T13" fmla="*/ 0 h 284"/>
              <a:gd name="T14" fmla="*/ 277 w 277"/>
              <a:gd name="T15" fmla="*/ 284 h 2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7" h="284">
                <a:moveTo>
                  <a:pt x="277" y="0"/>
                </a:moveTo>
                <a:cubicBezTo>
                  <a:pt x="225" y="9"/>
                  <a:pt x="174" y="18"/>
                  <a:pt x="146" y="58"/>
                </a:cubicBezTo>
                <a:cubicBezTo>
                  <a:pt x="118" y="98"/>
                  <a:pt x="133" y="203"/>
                  <a:pt x="109" y="241"/>
                </a:cubicBezTo>
                <a:cubicBezTo>
                  <a:pt x="85" y="279"/>
                  <a:pt x="42" y="281"/>
                  <a:pt x="0" y="28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5573112" y="1759583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000"/>
              <a:t>g</a:t>
            </a:r>
          </a:p>
        </p:txBody>
      </p:sp>
      <p:graphicFrame>
        <p:nvGraphicFramePr>
          <p:cNvPr id="17415" name="Object 1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241308"/>
              </p:ext>
            </p:extLst>
          </p:nvPr>
        </p:nvGraphicFramePr>
        <p:xfrm>
          <a:off x="3390299" y="1691321"/>
          <a:ext cx="18859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20" name="Ecuación" r:id="rId4" imgW="1257300" imgH="431800" progId="Equation.3">
                  <p:embed/>
                </p:oleObj>
              </mc:Choice>
              <mc:Fallback>
                <p:oleObj name="Ecuación" r:id="rId4" imgW="1257300" imgH="431800" progId="Equation.3">
                  <p:embed/>
                  <p:pic>
                    <p:nvPicPr>
                      <p:cNvPr id="17415" name="Object 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0299" y="1691321"/>
                        <a:ext cx="188595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1" name="27 CuadroTexto"/>
          <p:cNvSpPr txBox="1">
            <a:spLocks noChangeArrowheads="1"/>
          </p:cNvSpPr>
          <p:nvPr/>
        </p:nvSpPr>
        <p:spPr bwMode="auto">
          <a:xfrm>
            <a:off x="6266849" y="1342071"/>
            <a:ext cx="547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Y</a:t>
            </a:r>
          </a:p>
        </p:txBody>
      </p:sp>
      <p:sp>
        <p:nvSpPr>
          <p:cNvPr id="17425" name="40 CuadroTexto"/>
          <p:cNvSpPr txBox="1">
            <a:spLocks noChangeArrowheads="1"/>
          </p:cNvSpPr>
          <p:nvPr/>
        </p:nvSpPr>
        <p:spPr bwMode="auto">
          <a:xfrm>
            <a:off x="2396523" y="1573052"/>
            <a:ext cx="415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dirty="0"/>
              <a:t>...</a:t>
            </a:r>
          </a:p>
          <a:p>
            <a:pPr eaLnBrk="1" hangingPunct="1"/>
            <a:endParaRPr lang="en-GB" altLang="es-ES_tradnl" dirty="0"/>
          </a:p>
        </p:txBody>
      </p:sp>
      <p:cxnSp>
        <p:nvCxnSpPr>
          <p:cNvPr id="17426" name="42 Conector recto de flecha"/>
          <p:cNvCxnSpPr>
            <a:cxnSpLocks noChangeShapeType="1"/>
          </p:cNvCxnSpPr>
          <p:nvPr/>
        </p:nvCxnSpPr>
        <p:spPr bwMode="auto">
          <a:xfrm>
            <a:off x="2163162" y="1559161"/>
            <a:ext cx="1189038" cy="2702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8" name="46 Conector recto de flecha"/>
          <p:cNvCxnSpPr>
            <a:cxnSpLocks noChangeShapeType="1"/>
          </p:cNvCxnSpPr>
          <p:nvPr/>
        </p:nvCxnSpPr>
        <p:spPr bwMode="auto">
          <a:xfrm flipV="1">
            <a:off x="2098869" y="2016361"/>
            <a:ext cx="1221581" cy="14009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36" name="58 CuadroTexto"/>
          <p:cNvSpPr txBox="1">
            <a:spLocks noChangeArrowheads="1"/>
          </p:cNvSpPr>
          <p:nvPr/>
        </p:nvSpPr>
        <p:spPr bwMode="auto">
          <a:xfrm>
            <a:off x="3069363" y="883581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w</a:t>
            </a:r>
            <a:r>
              <a:rPr lang="en-GB" altLang="es-ES_tradnl" i="1" baseline="-25000" dirty="0"/>
              <a:t>0</a:t>
            </a:r>
          </a:p>
        </p:txBody>
      </p:sp>
      <p:sp>
        <p:nvSpPr>
          <p:cNvPr id="17437" name="59 CuadroTexto"/>
          <p:cNvSpPr txBox="1">
            <a:spLocks noChangeArrowheads="1"/>
          </p:cNvSpPr>
          <p:nvPr/>
        </p:nvSpPr>
        <p:spPr bwMode="auto">
          <a:xfrm>
            <a:off x="1737709" y="1252949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x</a:t>
            </a:r>
            <a:r>
              <a:rPr lang="en-GB" altLang="es-ES_tradnl" i="1" baseline="-25000" dirty="0"/>
              <a:t>1</a:t>
            </a:r>
          </a:p>
        </p:txBody>
      </p:sp>
      <p:sp>
        <p:nvSpPr>
          <p:cNvPr id="17439" name="61 CuadroTexto"/>
          <p:cNvSpPr txBox="1">
            <a:spLocks noChangeArrowheads="1"/>
          </p:cNvSpPr>
          <p:nvPr/>
        </p:nvSpPr>
        <p:spPr bwMode="auto">
          <a:xfrm>
            <a:off x="1693261" y="1827803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 err="1"/>
              <a:t>x</a:t>
            </a:r>
            <a:r>
              <a:rPr lang="en-GB" altLang="es-ES_tradnl" i="1" baseline="-25000" dirty="0" err="1"/>
              <a:t>n</a:t>
            </a:r>
            <a:endParaRPr lang="en-GB" altLang="es-ES_tradnl" i="1" baseline="-25000" dirty="0"/>
          </a:p>
        </p:txBody>
      </p:sp>
      <p:cxnSp>
        <p:nvCxnSpPr>
          <p:cNvPr id="17440" name="63 Conector recto de flecha"/>
          <p:cNvCxnSpPr>
            <a:cxnSpLocks noChangeShapeType="1"/>
          </p:cNvCxnSpPr>
          <p:nvPr/>
        </p:nvCxnSpPr>
        <p:spPr bwMode="auto">
          <a:xfrm>
            <a:off x="3252184" y="1338499"/>
            <a:ext cx="215109" cy="36691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1" name="69 Conector recto"/>
          <p:cNvCxnSpPr>
            <a:cxnSpLocks noChangeShapeType="1"/>
          </p:cNvCxnSpPr>
          <p:nvPr/>
        </p:nvCxnSpPr>
        <p:spPr bwMode="auto">
          <a:xfrm flipV="1">
            <a:off x="6077937" y="1940558"/>
            <a:ext cx="415925" cy="11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58 CuadroTexto">
            <a:extLst>
              <a:ext uri="{FF2B5EF4-FFF2-40B4-BE49-F238E27FC236}">
                <a16:creationId xmlns:a16="http://schemas.microsoft.com/office/drawing/2014/main" id="{C49223E8-406C-6E41-85BA-FEDB2160E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816" y="1223582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w</a:t>
            </a:r>
            <a:r>
              <a:rPr lang="en-GB" altLang="es-ES_tradnl" i="1" baseline="-25000" dirty="0"/>
              <a:t>1</a:t>
            </a:r>
          </a:p>
        </p:txBody>
      </p:sp>
      <p:sp>
        <p:nvSpPr>
          <p:cNvPr id="40" name="58 CuadroTexto">
            <a:extLst>
              <a:ext uri="{FF2B5EF4-FFF2-40B4-BE49-F238E27FC236}">
                <a16:creationId xmlns:a16="http://schemas.microsoft.com/office/drawing/2014/main" id="{AA9CE29F-4375-1A44-AB4F-A23E3174E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9073" y="1991250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 err="1"/>
              <a:t>w</a:t>
            </a:r>
            <a:r>
              <a:rPr lang="en-GB" altLang="es-ES_tradnl" i="1" baseline="-25000" dirty="0" err="1"/>
              <a:t>n</a:t>
            </a:r>
            <a:endParaRPr lang="en-GB" altLang="es-ES_tradnl" i="1" baseline="-25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96">
                <a:extLst>
                  <a:ext uri="{FF2B5EF4-FFF2-40B4-BE49-F238E27FC236}">
                    <a16:creationId xmlns:a16="http://schemas.microsoft.com/office/drawing/2014/main" id="{2E3EB2A7-B322-5C45-AB12-90090124C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312" y="3036072"/>
                <a:ext cx="5120323" cy="2585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i="1" dirty="0">
                    <a:solidFill>
                      <a:schemeClr val="tx1"/>
                    </a:solidFill>
                  </a:rPr>
                  <a:t>Función </a:t>
                </a:r>
                <a:r>
                  <a:rPr lang="es-ES" altLang="es-ES_tradnl" i="1" dirty="0" err="1">
                    <a:solidFill>
                      <a:schemeClr val="tx1"/>
                    </a:solidFill>
                  </a:rPr>
                  <a:t>Sigmoide</a:t>
                </a:r>
                <a:r>
                  <a:rPr lang="es-ES" altLang="es-ES_tradnl" i="1" dirty="0">
                    <a:solidFill>
                      <a:schemeClr val="tx1"/>
                    </a:solidFill>
                  </a:rPr>
                  <a:t>:</a:t>
                </a:r>
                <a:endParaRPr lang="es-ES" dirty="0">
                  <a:solidFill>
                    <a:schemeClr val="tx1"/>
                  </a:solidFill>
                </a:endParaRP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endParaRPr lang="es-ES" sz="2000" dirty="0">
                  <a:solidFill>
                    <a:schemeClr val="tx1"/>
                  </a:solidFill>
                </a:endParaRP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Derivada (para </a:t>
                </a:r>
                <a14:m>
                  <m:oMath xmlns:m="http://schemas.openxmlformats.org/officeDocument/2006/math"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𝑇𝐸𝑟𝑟𝑜𝑟</m:t>
                    </m:r>
                  </m:oMath>
                </a14:m>
                <a:r>
                  <a:rPr lang="es-ES" sz="2000" dirty="0">
                    <a:solidFill>
                      <a:schemeClr val="tx1"/>
                    </a:solidFill>
                  </a:rPr>
                  <a:t>):</a:t>
                </a: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endParaRPr lang="es-ES" sz="2000" dirty="0">
                  <a:solidFill>
                    <a:schemeClr val="tx1"/>
                  </a:solidFill>
                </a:endParaRP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Salidas en el rango (0,..,1)</a:t>
                </a: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Se suele usar en problemas de clasificación</a:t>
                </a:r>
              </a:p>
              <a:p>
                <a:pPr>
                  <a:spcBef>
                    <a:spcPct val="20000"/>
                  </a:spcBef>
                </a:pPr>
                <a:r>
                  <a:rPr lang="es-ES" altLang="es-ES_tradnl" sz="2000" i="1" dirty="0">
                    <a:solidFill>
                      <a:schemeClr val="tx1"/>
                    </a:solidFill>
                  </a:rPr>
                  <a:t> </a:t>
                </a:r>
                <a:endParaRPr lang="es-ES" altLang="es-ES_tradn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3" name="Rectangle 96">
                <a:extLst>
                  <a:ext uri="{FF2B5EF4-FFF2-40B4-BE49-F238E27FC236}">
                    <a16:creationId xmlns:a16="http://schemas.microsoft.com/office/drawing/2014/main" id="{2E3EB2A7-B322-5C45-AB12-90090124C7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5312" y="3036072"/>
                <a:ext cx="5120323" cy="2585323"/>
              </a:xfrm>
              <a:prstGeom prst="rect">
                <a:avLst/>
              </a:prstGeom>
              <a:blipFill>
                <a:blip r:embed="rId6"/>
                <a:stretch>
                  <a:fillRect l="-3465" t="-341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Freeform 19">
            <a:extLst>
              <a:ext uri="{FF2B5EF4-FFF2-40B4-BE49-F238E27FC236}">
                <a16:creationId xmlns:a16="http://schemas.microsoft.com/office/drawing/2014/main" id="{EDD482BE-B1A2-474C-92D7-5713E0C22E4E}"/>
              </a:ext>
            </a:extLst>
          </p:cNvPr>
          <p:cNvSpPr>
            <a:spLocks noEditPoints="1"/>
          </p:cNvSpPr>
          <p:nvPr/>
        </p:nvSpPr>
        <p:spPr bwMode="auto">
          <a:xfrm>
            <a:off x="7718838" y="3317187"/>
            <a:ext cx="84137" cy="1557338"/>
          </a:xfrm>
          <a:custGeom>
            <a:avLst/>
            <a:gdLst>
              <a:gd name="T0" fmla="*/ 14428429 w 39"/>
              <a:gd name="T1" fmla="*/ 25482904 h 719"/>
              <a:gd name="T2" fmla="*/ 14428429 w 39"/>
              <a:gd name="T3" fmla="*/ 621681066 h 719"/>
              <a:gd name="T4" fmla="*/ 14428429 w 39"/>
              <a:gd name="T5" fmla="*/ 621681066 h 719"/>
              <a:gd name="T6" fmla="*/ 13865571 w 39"/>
              <a:gd name="T7" fmla="*/ 622385805 h 719"/>
              <a:gd name="T8" fmla="*/ 13063093 w 39"/>
              <a:gd name="T9" fmla="*/ 621681066 h 719"/>
              <a:gd name="T10" fmla="*/ 13063093 w 39"/>
              <a:gd name="T11" fmla="*/ 621681066 h 719"/>
              <a:gd name="T12" fmla="*/ 13063093 w 39"/>
              <a:gd name="T13" fmla="*/ 25482904 h 719"/>
              <a:gd name="T14" fmla="*/ 13063093 w 39"/>
              <a:gd name="T15" fmla="*/ 24218313 h 719"/>
              <a:gd name="T16" fmla="*/ 13865571 w 39"/>
              <a:gd name="T17" fmla="*/ 24218313 h 719"/>
              <a:gd name="T18" fmla="*/ 14428429 w 39"/>
              <a:gd name="T19" fmla="*/ 24218313 h 719"/>
              <a:gd name="T20" fmla="*/ 14428429 w 39"/>
              <a:gd name="T21" fmla="*/ 25482904 h 719"/>
              <a:gd name="T22" fmla="*/ 14428429 w 39"/>
              <a:gd name="T23" fmla="*/ 25482904 h 719"/>
              <a:gd name="T24" fmla="*/ 0 w 39"/>
              <a:gd name="T25" fmla="*/ 33490389 h 719"/>
              <a:gd name="T26" fmla="*/ 13865571 w 39"/>
              <a:gd name="T27" fmla="*/ 0 h 719"/>
              <a:gd name="T28" fmla="*/ 28348520 w 39"/>
              <a:gd name="T29" fmla="*/ 33490389 h 719"/>
              <a:gd name="T30" fmla="*/ 0 w 39"/>
              <a:gd name="T31" fmla="*/ 33490389 h 7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9"/>
              <a:gd name="T49" fmla="*/ 0 h 719"/>
              <a:gd name="T50" fmla="*/ 39 w 39"/>
              <a:gd name="T51" fmla="*/ 719 h 7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9" h="719">
                <a:moveTo>
                  <a:pt x="20" y="29"/>
                </a:moveTo>
                <a:lnTo>
                  <a:pt x="20" y="718"/>
                </a:lnTo>
                <a:lnTo>
                  <a:pt x="19" y="719"/>
                </a:lnTo>
                <a:lnTo>
                  <a:pt x="18" y="718"/>
                </a:lnTo>
                <a:lnTo>
                  <a:pt x="18" y="29"/>
                </a:lnTo>
                <a:lnTo>
                  <a:pt x="18" y="28"/>
                </a:lnTo>
                <a:lnTo>
                  <a:pt x="19" y="28"/>
                </a:lnTo>
                <a:lnTo>
                  <a:pt x="20" y="28"/>
                </a:lnTo>
                <a:lnTo>
                  <a:pt x="20" y="29"/>
                </a:lnTo>
                <a:close/>
                <a:moveTo>
                  <a:pt x="0" y="39"/>
                </a:moveTo>
                <a:lnTo>
                  <a:pt x="19" y="0"/>
                </a:lnTo>
                <a:lnTo>
                  <a:pt x="39" y="39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9" name="Freeform 20">
            <a:extLst>
              <a:ext uri="{FF2B5EF4-FFF2-40B4-BE49-F238E27FC236}">
                <a16:creationId xmlns:a16="http://schemas.microsoft.com/office/drawing/2014/main" id="{44D45731-E231-2C4F-9C69-2C1DF4C33E5C}"/>
              </a:ext>
            </a:extLst>
          </p:cNvPr>
          <p:cNvSpPr>
            <a:spLocks noEditPoints="1"/>
          </p:cNvSpPr>
          <p:nvPr/>
        </p:nvSpPr>
        <p:spPr bwMode="auto">
          <a:xfrm>
            <a:off x="6980650" y="4049024"/>
            <a:ext cx="1563687" cy="87313"/>
          </a:xfrm>
          <a:custGeom>
            <a:avLst/>
            <a:gdLst>
              <a:gd name="T0" fmla="*/ 1 w 722"/>
              <a:gd name="T1" fmla="*/ 23828540 h 40"/>
              <a:gd name="T2" fmla="*/ 596487424 w 722"/>
              <a:gd name="T3" fmla="*/ 23828540 h 40"/>
              <a:gd name="T4" fmla="*/ 596487424 w 722"/>
              <a:gd name="T5" fmla="*/ 23828540 h 40"/>
              <a:gd name="T6" fmla="*/ 597295753 w 722"/>
              <a:gd name="T7" fmla="*/ 25892523 h 40"/>
              <a:gd name="T8" fmla="*/ 596487424 w 722"/>
              <a:gd name="T9" fmla="*/ 25892523 h 40"/>
              <a:gd name="T10" fmla="*/ 596487424 w 722"/>
              <a:gd name="T11" fmla="*/ 26301670 h 40"/>
              <a:gd name="T12" fmla="*/ 1 w 722"/>
              <a:gd name="T13" fmla="*/ 26301670 h 40"/>
              <a:gd name="T14" fmla="*/ 0 w 722"/>
              <a:gd name="T15" fmla="*/ 25892523 h 40"/>
              <a:gd name="T16" fmla="*/ 0 w 722"/>
              <a:gd name="T17" fmla="*/ 25892523 h 40"/>
              <a:gd name="T18" fmla="*/ 0 w 722"/>
              <a:gd name="T19" fmla="*/ 23828540 h 40"/>
              <a:gd name="T20" fmla="*/ 1 w 722"/>
              <a:gd name="T21" fmla="*/ 23828540 h 40"/>
              <a:gd name="T22" fmla="*/ 1 w 722"/>
              <a:gd name="T23" fmla="*/ 23828540 h 40"/>
              <a:gd name="T24" fmla="*/ 587773129 w 722"/>
              <a:gd name="T25" fmla="*/ 0 h 40"/>
              <a:gd name="T26" fmla="*/ 622602432 w 722"/>
              <a:gd name="T27" fmla="*/ 25892523 h 40"/>
              <a:gd name="T28" fmla="*/ 587773129 w 722"/>
              <a:gd name="T29" fmla="*/ 48953051 h 40"/>
              <a:gd name="T30" fmla="*/ 587773129 w 722"/>
              <a:gd name="T31" fmla="*/ 0 h 4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22"/>
              <a:gd name="T49" fmla="*/ 0 h 40"/>
              <a:gd name="T50" fmla="*/ 722 w 722"/>
              <a:gd name="T51" fmla="*/ 40 h 4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22" h="40">
                <a:moveTo>
                  <a:pt x="1" y="20"/>
                </a:moveTo>
                <a:lnTo>
                  <a:pt x="692" y="20"/>
                </a:lnTo>
                <a:lnTo>
                  <a:pt x="693" y="21"/>
                </a:lnTo>
                <a:lnTo>
                  <a:pt x="692" y="21"/>
                </a:lnTo>
                <a:lnTo>
                  <a:pt x="692" y="22"/>
                </a:lnTo>
                <a:lnTo>
                  <a:pt x="1" y="22"/>
                </a:lnTo>
                <a:lnTo>
                  <a:pt x="0" y="21"/>
                </a:lnTo>
                <a:lnTo>
                  <a:pt x="0" y="20"/>
                </a:lnTo>
                <a:lnTo>
                  <a:pt x="1" y="20"/>
                </a:lnTo>
                <a:close/>
                <a:moveTo>
                  <a:pt x="682" y="0"/>
                </a:moveTo>
                <a:lnTo>
                  <a:pt x="722" y="21"/>
                </a:lnTo>
                <a:lnTo>
                  <a:pt x="682" y="40"/>
                </a:lnTo>
                <a:lnTo>
                  <a:pt x="68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50" name="Freeform 57">
            <a:extLst>
              <a:ext uri="{FF2B5EF4-FFF2-40B4-BE49-F238E27FC236}">
                <a16:creationId xmlns:a16="http://schemas.microsoft.com/office/drawing/2014/main" id="{F3A8ADA8-1ECB-364E-A0FD-90E6A62F42B5}"/>
              </a:ext>
            </a:extLst>
          </p:cNvPr>
          <p:cNvSpPr>
            <a:spLocks/>
          </p:cNvSpPr>
          <p:nvPr/>
        </p:nvSpPr>
        <p:spPr bwMode="auto">
          <a:xfrm>
            <a:off x="6994938" y="3860112"/>
            <a:ext cx="765175" cy="225425"/>
          </a:xfrm>
          <a:custGeom>
            <a:avLst/>
            <a:gdLst>
              <a:gd name="T0" fmla="*/ 0 w 354"/>
              <a:gd name="T1" fmla="*/ 35869814 h 108"/>
              <a:gd name="T2" fmla="*/ 21476361 w 354"/>
              <a:gd name="T3" fmla="*/ 36606824 h 108"/>
              <a:gd name="T4" fmla="*/ 45164537 w 354"/>
              <a:gd name="T5" fmla="*/ 36606824 h 108"/>
              <a:gd name="T6" fmla="*/ 67588415 w 354"/>
              <a:gd name="T7" fmla="*/ 36606824 h 108"/>
              <a:gd name="T8" fmla="*/ 91050787 w 354"/>
              <a:gd name="T9" fmla="*/ 35869814 h 108"/>
              <a:gd name="T10" fmla="*/ 113379311 w 354"/>
              <a:gd name="T11" fmla="*/ 35000591 h 108"/>
              <a:gd name="T12" fmla="*/ 123973061 w 354"/>
              <a:gd name="T13" fmla="*/ 34563286 h 108"/>
              <a:gd name="T14" fmla="*/ 134196622 w 354"/>
              <a:gd name="T15" fmla="*/ 33974419 h 108"/>
              <a:gd name="T16" fmla="*/ 144681406 w 354"/>
              <a:gd name="T17" fmla="*/ 32932687 h 108"/>
              <a:gd name="T18" fmla="*/ 154375206 w 354"/>
              <a:gd name="T19" fmla="*/ 32353451 h 108"/>
              <a:gd name="T20" fmla="*/ 163648873 w 354"/>
              <a:gd name="T21" fmla="*/ 31639211 h 108"/>
              <a:gd name="T22" fmla="*/ 173189758 w 354"/>
              <a:gd name="T23" fmla="*/ 30600913 h 108"/>
              <a:gd name="T24" fmla="*/ 182719645 w 354"/>
              <a:gd name="T25" fmla="*/ 29835218 h 108"/>
              <a:gd name="T26" fmla="*/ 190756364 w 354"/>
              <a:gd name="T27" fmla="*/ 28377955 h 108"/>
              <a:gd name="T28" fmla="*/ 199092464 w 354"/>
              <a:gd name="T29" fmla="*/ 27471829 h 108"/>
              <a:gd name="T30" fmla="*/ 207868326 w 354"/>
              <a:gd name="T31" fmla="*/ 26192348 h 108"/>
              <a:gd name="T32" fmla="*/ 216019084 w 354"/>
              <a:gd name="T33" fmla="*/ 24711157 h 108"/>
              <a:gd name="T34" fmla="*/ 222821418 w 354"/>
              <a:gd name="T35" fmla="*/ 23769876 h 108"/>
              <a:gd name="T36" fmla="*/ 229550938 w 354"/>
              <a:gd name="T37" fmla="*/ 21919762 h 108"/>
              <a:gd name="T38" fmla="*/ 236118914 w 354"/>
              <a:gd name="T39" fmla="*/ 20848735 h 108"/>
              <a:gd name="T40" fmla="*/ 242607832 w 354"/>
              <a:gd name="T41" fmla="*/ 19361214 h 108"/>
              <a:gd name="T42" fmla="*/ 248701001 w 354"/>
              <a:gd name="T43" fmla="*/ 17776306 h 108"/>
              <a:gd name="T44" fmla="*/ 253355335 w 354"/>
              <a:gd name="T45" fmla="*/ 16104232 h 108"/>
              <a:gd name="T46" fmla="*/ 259730474 w 354"/>
              <a:gd name="T47" fmla="*/ 15062370 h 108"/>
              <a:gd name="T48" fmla="*/ 262101131 w 354"/>
              <a:gd name="T49" fmla="*/ 13134291 h 108"/>
              <a:gd name="T50" fmla="*/ 266686449 w 354"/>
              <a:gd name="T51" fmla="*/ 11199138 h 108"/>
              <a:gd name="T52" fmla="*/ 270368158 w 354"/>
              <a:gd name="T53" fmla="*/ 9595160 h 108"/>
              <a:gd name="T54" fmla="*/ 272818020 w 354"/>
              <a:gd name="T55" fmla="*/ 7678284 h 108"/>
              <a:gd name="T56" fmla="*/ 276134532 w 354"/>
              <a:gd name="T57" fmla="*/ 5641511 h 108"/>
              <a:gd name="T58" fmla="*/ 277438182 w 354"/>
              <a:gd name="T59" fmla="*/ 4043567 h 108"/>
              <a:gd name="T60" fmla="*/ 279431468 w 354"/>
              <a:gd name="T61" fmla="*/ 1973613 h 108"/>
              <a:gd name="T62" fmla="*/ 279724392 w 354"/>
              <a:gd name="T63" fmla="*/ 0 h 10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54"/>
              <a:gd name="T97" fmla="*/ 0 h 108"/>
              <a:gd name="T98" fmla="*/ 354 w 354"/>
              <a:gd name="T99" fmla="*/ 108 h 10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54" h="108">
                <a:moveTo>
                  <a:pt x="0" y="106"/>
                </a:moveTo>
                <a:lnTo>
                  <a:pt x="27" y="108"/>
                </a:lnTo>
                <a:lnTo>
                  <a:pt x="57" y="108"/>
                </a:lnTo>
                <a:lnTo>
                  <a:pt x="86" y="108"/>
                </a:lnTo>
                <a:lnTo>
                  <a:pt x="115" y="106"/>
                </a:lnTo>
                <a:lnTo>
                  <a:pt x="143" y="103"/>
                </a:lnTo>
                <a:lnTo>
                  <a:pt x="157" y="102"/>
                </a:lnTo>
                <a:lnTo>
                  <a:pt x="170" y="100"/>
                </a:lnTo>
                <a:lnTo>
                  <a:pt x="183" y="97"/>
                </a:lnTo>
                <a:lnTo>
                  <a:pt x="195" y="95"/>
                </a:lnTo>
                <a:lnTo>
                  <a:pt x="207" y="93"/>
                </a:lnTo>
                <a:lnTo>
                  <a:pt x="219" y="90"/>
                </a:lnTo>
                <a:lnTo>
                  <a:pt x="231" y="88"/>
                </a:lnTo>
                <a:lnTo>
                  <a:pt x="241" y="84"/>
                </a:lnTo>
                <a:lnTo>
                  <a:pt x="252" y="81"/>
                </a:lnTo>
                <a:lnTo>
                  <a:pt x="263" y="77"/>
                </a:lnTo>
                <a:lnTo>
                  <a:pt x="273" y="73"/>
                </a:lnTo>
                <a:lnTo>
                  <a:pt x="282" y="70"/>
                </a:lnTo>
                <a:lnTo>
                  <a:pt x="290" y="65"/>
                </a:lnTo>
                <a:lnTo>
                  <a:pt x="299" y="62"/>
                </a:lnTo>
                <a:lnTo>
                  <a:pt x="307" y="57"/>
                </a:lnTo>
                <a:lnTo>
                  <a:pt x="314" y="52"/>
                </a:lnTo>
                <a:lnTo>
                  <a:pt x="320" y="48"/>
                </a:lnTo>
                <a:lnTo>
                  <a:pt x="328" y="44"/>
                </a:lnTo>
                <a:lnTo>
                  <a:pt x="332" y="39"/>
                </a:lnTo>
                <a:lnTo>
                  <a:pt x="338" y="33"/>
                </a:lnTo>
                <a:lnTo>
                  <a:pt x="342" y="28"/>
                </a:lnTo>
                <a:lnTo>
                  <a:pt x="345" y="23"/>
                </a:lnTo>
                <a:lnTo>
                  <a:pt x="349" y="17"/>
                </a:lnTo>
                <a:lnTo>
                  <a:pt x="351" y="12"/>
                </a:lnTo>
                <a:lnTo>
                  <a:pt x="353" y="6"/>
                </a:lnTo>
                <a:lnTo>
                  <a:pt x="354" y="0"/>
                </a:lnTo>
              </a:path>
            </a:pathLst>
          </a:custGeom>
          <a:noFill/>
          <a:ln w="28575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51" name="Freeform 58">
            <a:extLst>
              <a:ext uri="{FF2B5EF4-FFF2-40B4-BE49-F238E27FC236}">
                <a16:creationId xmlns:a16="http://schemas.microsoft.com/office/drawing/2014/main" id="{C7ABE0F5-EE68-814D-B511-ABBA813E526E}"/>
              </a:ext>
            </a:extLst>
          </p:cNvPr>
          <p:cNvSpPr>
            <a:spLocks/>
          </p:cNvSpPr>
          <p:nvPr/>
        </p:nvSpPr>
        <p:spPr bwMode="auto">
          <a:xfrm>
            <a:off x="7753763" y="3506099"/>
            <a:ext cx="769937" cy="431800"/>
          </a:xfrm>
          <a:custGeom>
            <a:avLst/>
            <a:gdLst>
              <a:gd name="T0" fmla="*/ 288784461 w 356"/>
              <a:gd name="T1" fmla="*/ 2147483647 h 107"/>
              <a:gd name="T2" fmla="*/ 264812497 w 356"/>
              <a:gd name="T3" fmla="*/ 0 h 107"/>
              <a:gd name="T4" fmla="*/ 241468682 w 356"/>
              <a:gd name="T5" fmla="*/ 0 h 107"/>
              <a:gd name="T6" fmla="*/ 216966084 w 356"/>
              <a:gd name="T7" fmla="*/ 0 h 107"/>
              <a:gd name="T8" fmla="*/ 194377777 w 356"/>
              <a:gd name="T9" fmla="*/ 2147483647 h 107"/>
              <a:gd name="T10" fmla="*/ 172163071 w 356"/>
              <a:gd name="T11" fmla="*/ 2147483647 h 107"/>
              <a:gd name="T12" fmla="*/ 161202232 w 356"/>
              <a:gd name="T13" fmla="*/ 2147483647 h 107"/>
              <a:gd name="T14" fmla="*/ 150554381 w 356"/>
              <a:gd name="T15" fmla="*/ 2147483647 h 107"/>
              <a:gd name="T16" fmla="*/ 140703422 w 356"/>
              <a:gd name="T17" fmla="*/ 2147483647 h 107"/>
              <a:gd name="T18" fmla="*/ 129795350 w 356"/>
              <a:gd name="T19" fmla="*/ 2147483647 h 107"/>
              <a:gd name="T20" fmla="*/ 120245303 w 356"/>
              <a:gd name="T21" fmla="*/ 2147483647 h 107"/>
              <a:gd name="T22" fmla="*/ 109884449 w 356"/>
              <a:gd name="T23" fmla="*/ 2147483647 h 107"/>
              <a:gd name="T24" fmla="*/ 100144056 w 356"/>
              <a:gd name="T25" fmla="*/ 2147483647 h 107"/>
              <a:gd name="T26" fmla="*/ 91634888 w 356"/>
              <a:gd name="T27" fmla="*/ 2147483647 h 107"/>
              <a:gd name="T28" fmla="*/ 82463162 w 356"/>
              <a:gd name="T29" fmla="*/ 2147483647 h 107"/>
              <a:gd name="T30" fmla="*/ 75809073 w 356"/>
              <a:gd name="T31" fmla="*/ 2147483647 h 107"/>
              <a:gd name="T32" fmla="*/ 66723009 w 356"/>
              <a:gd name="T33" fmla="*/ 2147483647 h 107"/>
              <a:gd name="T34" fmla="*/ 59062823 w 356"/>
              <a:gd name="T35" fmla="*/ 2147483647 h 107"/>
              <a:gd name="T36" fmla="*/ 52032651 w 356"/>
              <a:gd name="T37" fmla="*/ 2147483647 h 107"/>
              <a:gd name="T38" fmla="*/ 44430019 w 356"/>
              <a:gd name="T39" fmla="*/ 2147483647 h 107"/>
              <a:gd name="T40" fmla="*/ 38868504 w 356"/>
              <a:gd name="T41" fmla="*/ 2147483647 h 107"/>
              <a:gd name="T42" fmla="*/ 33337437 w 356"/>
              <a:gd name="T43" fmla="*/ 2147483647 h 107"/>
              <a:gd name="T44" fmla="*/ 27520069 w 356"/>
              <a:gd name="T45" fmla="*/ 2147483647 h 107"/>
              <a:gd name="T46" fmla="*/ 22819176 w 356"/>
              <a:gd name="T47" fmla="*/ 2147483647 h 107"/>
              <a:gd name="T48" fmla="*/ 17961753 w 356"/>
              <a:gd name="T49" fmla="*/ 2147483647 h 107"/>
              <a:gd name="T50" fmla="*/ 13412409 w 356"/>
              <a:gd name="T51" fmla="*/ 2147483647 h 107"/>
              <a:gd name="T52" fmla="*/ 9677546 w 356"/>
              <a:gd name="T53" fmla="*/ 2147483647 h 107"/>
              <a:gd name="T54" fmla="*/ 7103518 w 356"/>
              <a:gd name="T55" fmla="*/ 2147483647 h 107"/>
              <a:gd name="T56" fmla="*/ 4462268 w 356"/>
              <a:gd name="T57" fmla="*/ 2147483647 h 107"/>
              <a:gd name="T58" fmla="*/ 2404209 w 356"/>
              <a:gd name="T59" fmla="*/ 2147483647 h 107"/>
              <a:gd name="T60" fmla="*/ 1764739 w 356"/>
              <a:gd name="T61" fmla="*/ 2147483647 h 107"/>
              <a:gd name="T62" fmla="*/ 0 w 356"/>
              <a:gd name="T63" fmla="*/ 2147483647 h 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56"/>
              <a:gd name="T97" fmla="*/ 0 h 107"/>
              <a:gd name="T98" fmla="*/ 356 w 356"/>
              <a:gd name="T99" fmla="*/ 107 h 10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56" h="107">
                <a:moveTo>
                  <a:pt x="356" y="1"/>
                </a:moveTo>
                <a:lnTo>
                  <a:pt x="327" y="0"/>
                </a:lnTo>
                <a:lnTo>
                  <a:pt x="298" y="0"/>
                </a:lnTo>
                <a:lnTo>
                  <a:pt x="268" y="0"/>
                </a:lnTo>
                <a:lnTo>
                  <a:pt x="240" y="1"/>
                </a:lnTo>
                <a:lnTo>
                  <a:pt x="212" y="5"/>
                </a:lnTo>
                <a:lnTo>
                  <a:pt x="199" y="6"/>
                </a:lnTo>
                <a:lnTo>
                  <a:pt x="186" y="9"/>
                </a:lnTo>
                <a:lnTo>
                  <a:pt x="173" y="10"/>
                </a:lnTo>
                <a:lnTo>
                  <a:pt x="160" y="12"/>
                </a:lnTo>
                <a:lnTo>
                  <a:pt x="148" y="15"/>
                </a:lnTo>
                <a:lnTo>
                  <a:pt x="136" y="18"/>
                </a:lnTo>
                <a:lnTo>
                  <a:pt x="124" y="21"/>
                </a:lnTo>
                <a:lnTo>
                  <a:pt x="113" y="24"/>
                </a:lnTo>
                <a:lnTo>
                  <a:pt x="102" y="28"/>
                </a:lnTo>
                <a:lnTo>
                  <a:pt x="93" y="31"/>
                </a:lnTo>
                <a:lnTo>
                  <a:pt x="82" y="35"/>
                </a:lnTo>
                <a:lnTo>
                  <a:pt x="73" y="39"/>
                </a:lnTo>
                <a:lnTo>
                  <a:pt x="64" y="42"/>
                </a:lnTo>
                <a:lnTo>
                  <a:pt x="55" y="47"/>
                </a:lnTo>
                <a:lnTo>
                  <a:pt x="48" y="52"/>
                </a:lnTo>
                <a:lnTo>
                  <a:pt x="41" y="55"/>
                </a:lnTo>
                <a:lnTo>
                  <a:pt x="34" y="60"/>
                </a:lnTo>
                <a:lnTo>
                  <a:pt x="28" y="65"/>
                </a:lnTo>
                <a:lnTo>
                  <a:pt x="22" y="70"/>
                </a:lnTo>
                <a:lnTo>
                  <a:pt x="17" y="74"/>
                </a:lnTo>
                <a:lnTo>
                  <a:pt x="12" y="80"/>
                </a:lnTo>
                <a:lnTo>
                  <a:pt x="9" y="85"/>
                </a:lnTo>
                <a:lnTo>
                  <a:pt x="5" y="91"/>
                </a:lnTo>
                <a:lnTo>
                  <a:pt x="3" y="96"/>
                </a:lnTo>
                <a:lnTo>
                  <a:pt x="2" y="102"/>
                </a:lnTo>
                <a:lnTo>
                  <a:pt x="0" y="107"/>
                </a:lnTo>
              </a:path>
            </a:pathLst>
          </a:custGeom>
          <a:noFill/>
          <a:ln w="28575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52" name="Freeform 59">
            <a:extLst>
              <a:ext uri="{FF2B5EF4-FFF2-40B4-BE49-F238E27FC236}">
                <a16:creationId xmlns:a16="http://schemas.microsoft.com/office/drawing/2014/main" id="{30CDCE03-C4A6-D241-96E9-17F95E4B2230}"/>
              </a:ext>
            </a:extLst>
          </p:cNvPr>
          <p:cNvSpPr>
            <a:spLocks noEditPoints="1"/>
          </p:cNvSpPr>
          <p:nvPr/>
        </p:nvSpPr>
        <p:spPr bwMode="auto">
          <a:xfrm>
            <a:off x="7706138" y="3317187"/>
            <a:ext cx="84137" cy="1557338"/>
          </a:xfrm>
          <a:custGeom>
            <a:avLst/>
            <a:gdLst>
              <a:gd name="T0" fmla="*/ 15349982 w 39"/>
              <a:gd name="T1" fmla="*/ 25482904 h 719"/>
              <a:gd name="T2" fmla="*/ 15349982 w 39"/>
              <a:gd name="T3" fmla="*/ 621681066 h 719"/>
              <a:gd name="T4" fmla="*/ 14428429 w 39"/>
              <a:gd name="T5" fmla="*/ 622385805 h 719"/>
              <a:gd name="T6" fmla="*/ 14428429 w 39"/>
              <a:gd name="T7" fmla="*/ 622385805 h 719"/>
              <a:gd name="T8" fmla="*/ 13865571 w 39"/>
              <a:gd name="T9" fmla="*/ 622385805 h 719"/>
              <a:gd name="T10" fmla="*/ 13865571 w 39"/>
              <a:gd name="T11" fmla="*/ 621681066 h 719"/>
              <a:gd name="T12" fmla="*/ 13865571 w 39"/>
              <a:gd name="T13" fmla="*/ 25482904 h 719"/>
              <a:gd name="T14" fmla="*/ 13865571 w 39"/>
              <a:gd name="T15" fmla="*/ 24218313 h 719"/>
              <a:gd name="T16" fmla="*/ 14428429 w 39"/>
              <a:gd name="T17" fmla="*/ 24218313 h 719"/>
              <a:gd name="T18" fmla="*/ 14428429 w 39"/>
              <a:gd name="T19" fmla="*/ 24218313 h 719"/>
              <a:gd name="T20" fmla="*/ 15349982 w 39"/>
              <a:gd name="T21" fmla="*/ 25482904 h 719"/>
              <a:gd name="T22" fmla="*/ 15349982 w 39"/>
              <a:gd name="T23" fmla="*/ 25482904 h 719"/>
              <a:gd name="T24" fmla="*/ 0 w 39"/>
              <a:gd name="T25" fmla="*/ 33490389 h 719"/>
              <a:gd name="T26" fmla="*/ 14428429 w 39"/>
              <a:gd name="T27" fmla="*/ 0 h 719"/>
              <a:gd name="T28" fmla="*/ 28348520 w 39"/>
              <a:gd name="T29" fmla="*/ 33490389 h 719"/>
              <a:gd name="T30" fmla="*/ 0 w 39"/>
              <a:gd name="T31" fmla="*/ 33490389 h 7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9"/>
              <a:gd name="T49" fmla="*/ 0 h 719"/>
              <a:gd name="T50" fmla="*/ 39 w 39"/>
              <a:gd name="T51" fmla="*/ 719 h 7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9" h="719">
                <a:moveTo>
                  <a:pt x="21" y="29"/>
                </a:moveTo>
                <a:lnTo>
                  <a:pt x="21" y="718"/>
                </a:lnTo>
                <a:lnTo>
                  <a:pt x="20" y="719"/>
                </a:lnTo>
                <a:lnTo>
                  <a:pt x="19" y="719"/>
                </a:lnTo>
                <a:lnTo>
                  <a:pt x="19" y="718"/>
                </a:lnTo>
                <a:lnTo>
                  <a:pt x="19" y="29"/>
                </a:lnTo>
                <a:lnTo>
                  <a:pt x="19" y="28"/>
                </a:lnTo>
                <a:lnTo>
                  <a:pt x="20" y="28"/>
                </a:lnTo>
                <a:lnTo>
                  <a:pt x="21" y="29"/>
                </a:lnTo>
                <a:close/>
                <a:moveTo>
                  <a:pt x="0" y="39"/>
                </a:moveTo>
                <a:lnTo>
                  <a:pt x="20" y="0"/>
                </a:lnTo>
                <a:lnTo>
                  <a:pt x="39" y="39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53" name="Freeform 60">
            <a:extLst>
              <a:ext uri="{FF2B5EF4-FFF2-40B4-BE49-F238E27FC236}">
                <a16:creationId xmlns:a16="http://schemas.microsoft.com/office/drawing/2014/main" id="{375D89B0-7849-C144-887E-9531AE4D288D}"/>
              </a:ext>
            </a:extLst>
          </p:cNvPr>
          <p:cNvSpPr>
            <a:spLocks noEditPoints="1"/>
          </p:cNvSpPr>
          <p:nvPr/>
        </p:nvSpPr>
        <p:spPr bwMode="auto">
          <a:xfrm>
            <a:off x="6980650" y="4049024"/>
            <a:ext cx="1536700" cy="88900"/>
          </a:xfrm>
          <a:custGeom>
            <a:avLst/>
            <a:gdLst>
              <a:gd name="T0" fmla="*/ 1 w 710"/>
              <a:gd name="T1" fmla="*/ 18257773 h 41"/>
              <a:gd name="T2" fmla="*/ 569715129 w 710"/>
              <a:gd name="T3" fmla="*/ 18257773 h 41"/>
              <a:gd name="T4" fmla="*/ 571472299 w 710"/>
              <a:gd name="T5" fmla="*/ 18257773 h 41"/>
              <a:gd name="T6" fmla="*/ 571472299 w 710"/>
              <a:gd name="T7" fmla="*/ 19459562 h 41"/>
              <a:gd name="T8" fmla="*/ 571472299 w 710"/>
              <a:gd name="T9" fmla="*/ 19842391 h 41"/>
              <a:gd name="T10" fmla="*/ 569715129 w 710"/>
              <a:gd name="T11" fmla="*/ 19842391 h 41"/>
              <a:gd name="T12" fmla="*/ 1 w 710"/>
              <a:gd name="T13" fmla="*/ 19842391 h 41"/>
              <a:gd name="T14" fmla="*/ 0 w 710"/>
              <a:gd name="T15" fmla="*/ 19842391 h 41"/>
              <a:gd name="T16" fmla="*/ 0 w 710"/>
              <a:gd name="T17" fmla="*/ 19459562 h 41"/>
              <a:gd name="T18" fmla="*/ 0 w 710"/>
              <a:gd name="T19" fmla="*/ 18257773 h 41"/>
              <a:gd name="T20" fmla="*/ 1 w 710"/>
              <a:gd name="T21" fmla="*/ 18257773 h 41"/>
              <a:gd name="T22" fmla="*/ 1 w 710"/>
              <a:gd name="T23" fmla="*/ 18257773 h 41"/>
              <a:gd name="T24" fmla="*/ 561966640 w 710"/>
              <a:gd name="T25" fmla="*/ 0 h 41"/>
              <a:gd name="T26" fmla="*/ 595117106 w 710"/>
              <a:gd name="T27" fmla="*/ 19459562 h 41"/>
              <a:gd name="T28" fmla="*/ 561966640 w 710"/>
              <a:gd name="T29" fmla="*/ 37017095 h 41"/>
              <a:gd name="T30" fmla="*/ 561966640 w 710"/>
              <a:gd name="T31" fmla="*/ 0 h 4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10"/>
              <a:gd name="T49" fmla="*/ 0 h 41"/>
              <a:gd name="T50" fmla="*/ 710 w 710"/>
              <a:gd name="T51" fmla="*/ 41 h 4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10" h="41">
                <a:moveTo>
                  <a:pt x="1" y="20"/>
                </a:moveTo>
                <a:lnTo>
                  <a:pt x="680" y="20"/>
                </a:lnTo>
                <a:lnTo>
                  <a:pt x="682" y="20"/>
                </a:lnTo>
                <a:lnTo>
                  <a:pt x="682" y="21"/>
                </a:lnTo>
                <a:lnTo>
                  <a:pt x="682" y="22"/>
                </a:lnTo>
                <a:lnTo>
                  <a:pt x="680" y="22"/>
                </a:lnTo>
                <a:lnTo>
                  <a:pt x="1" y="22"/>
                </a:lnTo>
                <a:lnTo>
                  <a:pt x="0" y="22"/>
                </a:lnTo>
                <a:lnTo>
                  <a:pt x="0" y="21"/>
                </a:lnTo>
                <a:lnTo>
                  <a:pt x="0" y="20"/>
                </a:lnTo>
                <a:lnTo>
                  <a:pt x="1" y="20"/>
                </a:lnTo>
                <a:close/>
                <a:moveTo>
                  <a:pt x="671" y="0"/>
                </a:moveTo>
                <a:lnTo>
                  <a:pt x="710" y="21"/>
                </a:lnTo>
                <a:lnTo>
                  <a:pt x="671" y="41"/>
                </a:lnTo>
                <a:lnTo>
                  <a:pt x="671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54" name="Text Box 173">
            <a:extLst>
              <a:ext uri="{FF2B5EF4-FFF2-40B4-BE49-F238E27FC236}">
                <a16:creationId xmlns:a16="http://schemas.microsoft.com/office/drawing/2014/main" id="{48A7F70E-36A1-F841-8724-639B4819A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9550" y="4088712"/>
            <a:ext cx="400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en</a:t>
            </a:r>
          </a:p>
        </p:txBody>
      </p:sp>
      <p:sp>
        <p:nvSpPr>
          <p:cNvPr id="55" name="Text Box 174">
            <a:extLst>
              <a:ext uri="{FF2B5EF4-FFF2-40B4-BE49-F238E27FC236}">
                <a16:creationId xmlns:a16="http://schemas.microsoft.com/office/drawing/2014/main" id="{39C66692-C415-1A40-8267-8C5B819DA3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5938" y="3193362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</a:p>
        </p:txBody>
      </p:sp>
      <p:sp>
        <p:nvSpPr>
          <p:cNvPr id="56" name="Text Box 175">
            <a:extLst>
              <a:ext uri="{FF2B5EF4-FFF2-40B4-BE49-F238E27FC236}">
                <a16:creationId xmlns:a16="http://schemas.microsoft.com/office/drawing/2014/main" id="{62018F51-13A1-2243-8A35-23FC388333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1350" y="3482287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57" name="Text Box 176">
            <a:extLst>
              <a:ext uri="{FF2B5EF4-FFF2-40B4-BE49-F238E27FC236}">
                <a16:creationId xmlns:a16="http://schemas.microsoft.com/office/drawing/2014/main" id="{3EF239EB-78C3-3F4D-9952-43F12E05D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5988" y="4369699"/>
            <a:ext cx="374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58" name="Text Box 177">
            <a:extLst>
              <a:ext uri="{FF2B5EF4-FFF2-40B4-BE49-F238E27FC236}">
                <a16:creationId xmlns:a16="http://schemas.microsoft.com/office/drawing/2014/main" id="{E7B5CFD7-083A-8949-B3EB-BFE09CFD9C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2488" y="4039499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CuadroTexto 58">
                <a:extLst>
                  <a:ext uri="{FF2B5EF4-FFF2-40B4-BE49-F238E27FC236}">
                    <a16:creationId xmlns:a16="http://schemas.microsoft.com/office/drawing/2014/main" id="{269D80A6-B03E-B24B-A637-2C61E8A5267D}"/>
                  </a:ext>
                </a:extLst>
              </p:cNvPr>
              <p:cNvSpPr txBox="1"/>
              <p:nvPr/>
            </p:nvSpPr>
            <p:spPr>
              <a:xfrm>
                <a:off x="3619277" y="3721999"/>
                <a:ext cx="31952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s-ES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E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p>
                        <m:r>
                          <a:rPr lang="es-E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s-ES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s-ES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𝑒𝑛</m:t>
                    </m:r>
                    <m:r>
                      <a:rPr lang="es-ES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</m:t>
                    </m:r>
                    <m:r>
                      <a:rPr lang="es-E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s-E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s-E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𝑒𝑛</m:t>
                    </m:r>
                    <m:r>
                      <a:rPr lang="es-E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)∙</m:t>
                    </m:r>
                  </m:oMath>
                </a14:m>
                <a:r>
                  <a:rPr lang="es-ES" sz="18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s-E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1−</m:t>
                        </m:r>
                        <m:r>
                          <a:rPr lang="es-E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s-E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s-E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𝑒𝑛</m:t>
                        </m:r>
                        <m:r>
                          <a:rPr lang="es-E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</m:oMath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9" name="CuadroTexto 58">
                <a:extLst>
                  <a:ext uri="{FF2B5EF4-FFF2-40B4-BE49-F238E27FC236}">
                    <a16:creationId xmlns:a16="http://schemas.microsoft.com/office/drawing/2014/main" id="{269D80A6-B03E-B24B-A637-2C61E8A526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9277" y="3721999"/>
                <a:ext cx="3195260" cy="369332"/>
              </a:xfrm>
              <a:prstGeom prst="rect">
                <a:avLst/>
              </a:prstGeom>
              <a:blipFill>
                <a:blip r:embed="rId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CuadroTexto 59">
                <a:extLst>
                  <a:ext uri="{FF2B5EF4-FFF2-40B4-BE49-F238E27FC236}">
                    <a16:creationId xmlns:a16="http://schemas.microsoft.com/office/drawing/2014/main" id="{5CF7CD41-7FEC-E749-947E-17C0F2A1EE6B}"/>
                  </a:ext>
                </a:extLst>
              </p:cNvPr>
              <p:cNvSpPr txBox="1"/>
              <p:nvPr/>
            </p:nvSpPr>
            <p:spPr>
              <a:xfrm>
                <a:off x="3145473" y="2882179"/>
                <a:ext cx="2235204" cy="6173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𝑒𝑛</m:t>
                      </m:r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0" name="CuadroTexto 59">
                <a:extLst>
                  <a:ext uri="{FF2B5EF4-FFF2-40B4-BE49-F238E27FC236}">
                    <a16:creationId xmlns:a16="http://schemas.microsoft.com/office/drawing/2014/main" id="{5CF7CD41-7FEC-E749-947E-17C0F2A1EE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5473" y="2882179"/>
                <a:ext cx="2235204" cy="61734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8584489"/>
      </p:ext>
    </p:extLst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funciones de activación típicas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17411" name="8 Elipse"/>
          <p:cNvSpPr>
            <a:spLocks noChangeArrowheads="1"/>
          </p:cNvSpPr>
          <p:nvPr/>
        </p:nvSpPr>
        <p:spPr bwMode="auto">
          <a:xfrm>
            <a:off x="3299812" y="1342071"/>
            <a:ext cx="2778125" cy="12176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n-GB" altLang="es-ES_tradnl"/>
          </a:p>
        </p:txBody>
      </p:sp>
      <p:cxnSp>
        <p:nvCxnSpPr>
          <p:cNvPr id="17412" name="10 Conector recto"/>
          <p:cNvCxnSpPr>
            <a:cxnSpLocks noChangeShapeType="1"/>
          </p:cNvCxnSpPr>
          <p:nvPr/>
        </p:nvCxnSpPr>
        <p:spPr bwMode="auto">
          <a:xfrm>
            <a:off x="5363562" y="1416683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3" name="Freeform 6"/>
          <p:cNvSpPr>
            <a:spLocks/>
          </p:cNvSpPr>
          <p:nvPr/>
        </p:nvSpPr>
        <p:spPr bwMode="auto">
          <a:xfrm>
            <a:off x="5433412" y="1691321"/>
            <a:ext cx="439737" cy="450850"/>
          </a:xfrm>
          <a:custGeom>
            <a:avLst/>
            <a:gdLst>
              <a:gd name="T0" fmla="*/ 2147483647 w 277"/>
              <a:gd name="T1" fmla="*/ 0 h 284"/>
              <a:gd name="T2" fmla="*/ 2147483647 w 277"/>
              <a:gd name="T3" fmla="*/ 2147483647 h 284"/>
              <a:gd name="T4" fmla="*/ 2147483647 w 277"/>
              <a:gd name="T5" fmla="*/ 2147483647 h 284"/>
              <a:gd name="T6" fmla="*/ 0 w 277"/>
              <a:gd name="T7" fmla="*/ 2147483647 h 284"/>
              <a:gd name="T8" fmla="*/ 0 60000 65536"/>
              <a:gd name="T9" fmla="*/ 0 60000 65536"/>
              <a:gd name="T10" fmla="*/ 0 60000 65536"/>
              <a:gd name="T11" fmla="*/ 0 60000 65536"/>
              <a:gd name="T12" fmla="*/ 0 w 277"/>
              <a:gd name="T13" fmla="*/ 0 h 284"/>
              <a:gd name="T14" fmla="*/ 277 w 277"/>
              <a:gd name="T15" fmla="*/ 284 h 2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7" h="284">
                <a:moveTo>
                  <a:pt x="277" y="0"/>
                </a:moveTo>
                <a:cubicBezTo>
                  <a:pt x="225" y="9"/>
                  <a:pt x="174" y="18"/>
                  <a:pt x="146" y="58"/>
                </a:cubicBezTo>
                <a:cubicBezTo>
                  <a:pt x="118" y="98"/>
                  <a:pt x="133" y="203"/>
                  <a:pt x="109" y="241"/>
                </a:cubicBezTo>
                <a:cubicBezTo>
                  <a:pt x="85" y="279"/>
                  <a:pt x="42" y="281"/>
                  <a:pt x="0" y="28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5573112" y="1759583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2000"/>
              <a:t>g</a:t>
            </a:r>
          </a:p>
        </p:txBody>
      </p:sp>
      <p:graphicFrame>
        <p:nvGraphicFramePr>
          <p:cNvPr id="17415" name="Object 1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423289"/>
              </p:ext>
            </p:extLst>
          </p:nvPr>
        </p:nvGraphicFramePr>
        <p:xfrm>
          <a:off x="3390299" y="1691321"/>
          <a:ext cx="18859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4" name="Ecuación" r:id="rId4" imgW="1257300" imgH="431800" progId="Equation.3">
                  <p:embed/>
                </p:oleObj>
              </mc:Choice>
              <mc:Fallback>
                <p:oleObj name="Ecuación" r:id="rId4" imgW="1257300" imgH="431800" progId="Equation.3">
                  <p:embed/>
                  <p:pic>
                    <p:nvPicPr>
                      <p:cNvPr id="17415" name="Object 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0299" y="1691321"/>
                        <a:ext cx="188595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1" name="27 CuadroTexto"/>
          <p:cNvSpPr txBox="1">
            <a:spLocks noChangeArrowheads="1"/>
          </p:cNvSpPr>
          <p:nvPr/>
        </p:nvSpPr>
        <p:spPr bwMode="auto">
          <a:xfrm>
            <a:off x="6266849" y="1342071"/>
            <a:ext cx="547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/>
              <a:t>Y</a:t>
            </a:r>
          </a:p>
        </p:txBody>
      </p:sp>
      <p:sp>
        <p:nvSpPr>
          <p:cNvPr id="17425" name="40 CuadroTexto"/>
          <p:cNvSpPr txBox="1">
            <a:spLocks noChangeArrowheads="1"/>
          </p:cNvSpPr>
          <p:nvPr/>
        </p:nvSpPr>
        <p:spPr bwMode="auto">
          <a:xfrm>
            <a:off x="2396523" y="1573052"/>
            <a:ext cx="415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dirty="0"/>
              <a:t>...</a:t>
            </a:r>
          </a:p>
          <a:p>
            <a:pPr eaLnBrk="1" hangingPunct="1"/>
            <a:endParaRPr lang="en-GB" altLang="es-ES_tradnl" dirty="0"/>
          </a:p>
        </p:txBody>
      </p:sp>
      <p:cxnSp>
        <p:nvCxnSpPr>
          <p:cNvPr id="17426" name="42 Conector recto de flecha"/>
          <p:cNvCxnSpPr>
            <a:cxnSpLocks noChangeShapeType="1"/>
          </p:cNvCxnSpPr>
          <p:nvPr/>
        </p:nvCxnSpPr>
        <p:spPr bwMode="auto">
          <a:xfrm>
            <a:off x="2163162" y="1559161"/>
            <a:ext cx="1189038" cy="2702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8" name="46 Conector recto de flecha"/>
          <p:cNvCxnSpPr>
            <a:cxnSpLocks noChangeShapeType="1"/>
          </p:cNvCxnSpPr>
          <p:nvPr/>
        </p:nvCxnSpPr>
        <p:spPr bwMode="auto">
          <a:xfrm flipV="1">
            <a:off x="2098869" y="2016361"/>
            <a:ext cx="1221581" cy="14009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36" name="58 CuadroTexto"/>
          <p:cNvSpPr txBox="1">
            <a:spLocks noChangeArrowheads="1"/>
          </p:cNvSpPr>
          <p:nvPr/>
        </p:nvSpPr>
        <p:spPr bwMode="auto">
          <a:xfrm>
            <a:off x="3069363" y="883581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w</a:t>
            </a:r>
            <a:r>
              <a:rPr lang="en-GB" altLang="es-ES_tradnl" i="1" baseline="-25000" dirty="0"/>
              <a:t>0</a:t>
            </a:r>
          </a:p>
        </p:txBody>
      </p:sp>
      <p:sp>
        <p:nvSpPr>
          <p:cNvPr id="17437" name="59 CuadroTexto"/>
          <p:cNvSpPr txBox="1">
            <a:spLocks noChangeArrowheads="1"/>
          </p:cNvSpPr>
          <p:nvPr/>
        </p:nvSpPr>
        <p:spPr bwMode="auto">
          <a:xfrm>
            <a:off x="1737709" y="1252949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x</a:t>
            </a:r>
            <a:r>
              <a:rPr lang="en-GB" altLang="es-ES_tradnl" i="1" baseline="-25000" dirty="0"/>
              <a:t>1</a:t>
            </a:r>
          </a:p>
        </p:txBody>
      </p:sp>
      <p:sp>
        <p:nvSpPr>
          <p:cNvPr id="17439" name="61 CuadroTexto"/>
          <p:cNvSpPr txBox="1">
            <a:spLocks noChangeArrowheads="1"/>
          </p:cNvSpPr>
          <p:nvPr/>
        </p:nvSpPr>
        <p:spPr bwMode="auto">
          <a:xfrm>
            <a:off x="1693261" y="1827803"/>
            <a:ext cx="665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 err="1"/>
              <a:t>x</a:t>
            </a:r>
            <a:r>
              <a:rPr lang="en-GB" altLang="es-ES_tradnl" i="1" baseline="-25000" dirty="0" err="1"/>
              <a:t>n</a:t>
            </a:r>
            <a:endParaRPr lang="en-GB" altLang="es-ES_tradnl" i="1" baseline="-25000" dirty="0"/>
          </a:p>
        </p:txBody>
      </p:sp>
      <p:cxnSp>
        <p:nvCxnSpPr>
          <p:cNvPr id="17440" name="63 Conector recto de flecha"/>
          <p:cNvCxnSpPr>
            <a:cxnSpLocks noChangeShapeType="1"/>
          </p:cNvCxnSpPr>
          <p:nvPr/>
        </p:nvCxnSpPr>
        <p:spPr bwMode="auto">
          <a:xfrm>
            <a:off x="3252184" y="1338499"/>
            <a:ext cx="215109" cy="36691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1" name="69 Conector recto"/>
          <p:cNvCxnSpPr>
            <a:cxnSpLocks noChangeShapeType="1"/>
          </p:cNvCxnSpPr>
          <p:nvPr/>
        </p:nvCxnSpPr>
        <p:spPr bwMode="auto">
          <a:xfrm flipV="1">
            <a:off x="6077937" y="1940558"/>
            <a:ext cx="415925" cy="11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58 CuadroTexto">
            <a:extLst>
              <a:ext uri="{FF2B5EF4-FFF2-40B4-BE49-F238E27FC236}">
                <a16:creationId xmlns:a16="http://schemas.microsoft.com/office/drawing/2014/main" id="{C49223E8-406C-6E41-85BA-FEDB2160E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816" y="1223582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/>
              <a:t>w</a:t>
            </a:r>
            <a:r>
              <a:rPr lang="en-GB" altLang="es-ES_tradnl" i="1" baseline="-25000" dirty="0"/>
              <a:t>1</a:t>
            </a:r>
          </a:p>
        </p:txBody>
      </p:sp>
      <p:sp>
        <p:nvSpPr>
          <p:cNvPr id="40" name="58 CuadroTexto">
            <a:extLst>
              <a:ext uri="{FF2B5EF4-FFF2-40B4-BE49-F238E27FC236}">
                <a16:creationId xmlns:a16="http://schemas.microsoft.com/office/drawing/2014/main" id="{AA9CE29F-4375-1A44-AB4F-A23E3174E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9073" y="1991250"/>
            <a:ext cx="66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i="1" dirty="0" err="1"/>
              <a:t>w</a:t>
            </a:r>
            <a:r>
              <a:rPr lang="en-GB" altLang="es-ES_tradnl" i="1" baseline="-25000" dirty="0" err="1"/>
              <a:t>n</a:t>
            </a:r>
            <a:endParaRPr lang="en-GB" altLang="es-ES_tradnl" i="1" baseline="-25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96">
                <a:extLst>
                  <a:ext uri="{FF2B5EF4-FFF2-40B4-BE49-F238E27FC236}">
                    <a16:creationId xmlns:a16="http://schemas.microsoft.com/office/drawing/2014/main" id="{2E3EB2A7-B322-5C45-AB12-90090124C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313" y="3036072"/>
                <a:ext cx="4580454" cy="3200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s-ES" altLang="es-ES_tradnl" i="1" dirty="0">
                    <a:solidFill>
                      <a:schemeClr val="tx1"/>
                    </a:solidFill>
                  </a:rPr>
                  <a:t>Función Tangente hiperbólica:</a:t>
                </a:r>
                <a:endParaRPr lang="es-ES" dirty="0">
                  <a:solidFill>
                    <a:schemeClr val="tx1"/>
                  </a:solidFill>
                </a:endParaRP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endParaRPr lang="es-ES" sz="2000" dirty="0">
                  <a:solidFill>
                    <a:schemeClr val="tx1"/>
                  </a:solidFill>
                </a:endParaRP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Derivada (para </a:t>
                </a:r>
                <a14:m>
                  <m:oMath xmlns:m="http://schemas.openxmlformats.org/officeDocument/2006/math">
                    <m:r>
                      <a:rPr lang="es-ES" altLang="es-ES_tradnl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𝑇𝐸𝑟𝑟𝑜𝑟</m:t>
                    </m:r>
                  </m:oMath>
                </a14:m>
                <a:r>
                  <a:rPr lang="es-ES" sz="2000" dirty="0">
                    <a:solidFill>
                      <a:schemeClr val="tx1"/>
                    </a:solidFill>
                  </a:rPr>
                  <a:t>):</a:t>
                </a: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endParaRPr lang="es-ES" sz="2000" dirty="0">
                  <a:solidFill>
                    <a:schemeClr val="tx1"/>
                  </a:solidFill>
                </a:endParaRP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Similar a la </a:t>
                </a:r>
                <a:r>
                  <a:rPr lang="es-ES" sz="2000" dirty="0" err="1">
                    <a:solidFill>
                      <a:schemeClr val="tx1"/>
                    </a:solidFill>
                  </a:rPr>
                  <a:t>sigmoide</a:t>
                </a:r>
                <a:r>
                  <a:rPr lang="es-ES" sz="2000" dirty="0">
                    <a:solidFill>
                      <a:schemeClr val="tx1"/>
                    </a:solidFill>
                  </a:rPr>
                  <a:t>, pero con salidas en el rango (-1,..,1)</a:t>
                </a:r>
              </a:p>
              <a:p>
                <a:pPr marL="342900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>
                    <a:solidFill>
                      <a:schemeClr val="tx1"/>
                    </a:solidFill>
                  </a:rPr>
                  <a:t>Se suele usar en problemas de clasificación</a:t>
                </a:r>
              </a:p>
              <a:p>
                <a:pPr>
                  <a:spcBef>
                    <a:spcPct val="20000"/>
                  </a:spcBef>
                </a:pPr>
                <a:r>
                  <a:rPr lang="es-ES" altLang="es-ES_tradnl" sz="2000" i="1" dirty="0">
                    <a:solidFill>
                      <a:schemeClr val="tx1"/>
                    </a:solidFill>
                  </a:rPr>
                  <a:t> </a:t>
                </a:r>
                <a:endParaRPr lang="es-ES" altLang="es-ES_tradn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3" name="Rectangle 96">
                <a:extLst>
                  <a:ext uri="{FF2B5EF4-FFF2-40B4-BE49-F238E27FC236}">
                    <a16:creationId xmlns:a16="http://schemas.microsoft.com/office/drawing/2014/main" id="{2E3EB2A7-B322-5C45-AB12-90090124C7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5313" y="3036072"/>
                <a:ext cx="4580454" cy="3200876"/>
              </a:xfrm>
              <a:prstGeom prst="rect">
                <a:avLst/>
              </a:prstGeom>
              <a:blipFill>
                <a:blip r:embed="rId6"/>
                <a:stretch>
                  <a:fillRect l="-3867" t="-2767" r="-414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Freeform 19">
            <a:extLst>
              <a:ext uri="{FF2B5EF4-FFF2-40B4-BE49-F238E27FC236}">
                <a16:creationId xmlns:a16="http://schemas.microsoft.com/office/drawing/2014/main" id="{EDD482BE-B1A2-474C-92D7-5713E0C22E4E}"/>
              </a:ext>
            </a:extLst>
          </p:cNvPr>
          <p:cNvSpPr>
            <a:spLocks noEditPoints="1"/>
          </p:cNvSpPr>
          <p:nvPr/>
        </p:nvSpPr>
        <p:spPr bwMode="auto">
          <a:xfrm>
            <a:off x="7653338" y="3768549"/>
            <a:ext cx="84137" cy="1557338"/>
          </a:xfrm>
          <a:custGeom>
            <a:avLst/>
            <a:gdLst>
              <a:gd name="T0" fmla="*/ 14428429 w 39"/>
              <a:gd name="T1" fmla="*/ 25482904 h 719"/>
              <a:gd name="T2" fmla="*/ 14428429 w 39"/>
              <a:gd name="T3" fmla="*/ 621681066 h 719"/>
              <a:gd name="T4" fmla="*/ 14428429 w 39"/>
              <a:gd name="T5" fmla="*/ 621681066 h 719"/>
              <a:gd name="T6" fmla="*/ 13865571 w 39"/>
              <a:gd name="T7" fmla="*/ 622385805 h 719"/>
              <a:gd name="T8" fmla="*/ 13063093 w 39"/>
              <a:gd name="T9" fmla="*/ 621681066 h 719"/>
              <a:gd name="T10" fmla="*/ 13063093 w 39"/>
              <a:gd name="T11" fmla="*/ 621681066 h 719"/>
              <a:gd name="T12" fmla="*/ 13063093 w 39"/>
              <a:gd name="T13" fmla="*/ 25482904 h 719"/>
              <a:gd name="T14" fmla="*/ 13063093 w 39"/>
              <a:gd name="T15" fmla="*/ 24218313 h 719"/>
              <a:gd name="T16" fmla="*/ 13865571 w 39"/>
              <a:gd name="T17" fmla="*/ 24218313 h 719"/>
              <a:gd name="T18" fmla="*/ 14428429 w 39"/>
              <a:gd name="T19" fmla="*/ 24218313 h 719"/>
              <a:gd name="T20" fmla="*/ 14428429 w 39"/>
              <a:gd name="T21" fmla="*/ 25482904 h 719"/>
              <a:gd name="T22" fmla="*/ 14428429 w 39"/>
              <a:gd name="T23" fmla="*/ 25482904 h 719"/>
              <a:gd name="T24" fmla="*/ 0 w 39"/>
              <a:gd name="T25" fmla="*/ 33490389 h 719"/>
              <a:gd name="T26" fmla="*/ 13865571 w 39"/>
              <a:gd name="T27" fmla="*/ 0 h 719"/>
              <a:gd name="T28" fmla="*/ 28348520 w 39"/>
              <a:gd name="T29" fmla="*/ 33490389 h 719"/>
              <a:gd name="T30" fmla="*/ 0 w 39"/>
              <a:gd name="T31" fmla="*/ 33490389 h 7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9"/>
              <a:gd name="T49" fmla="*/ 0 h 719"/>
              <a:gd name="T50" fmla="*/ 39 w 39"/>
              <a:gd name="T51" fmla="*/ 719 h 7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9" h="719">
                <a:moveTo>
                  <a:pt x="20" y="29"/>
                </a:moveTo>
                <a:lnTo>
                  <a:pt x="20" y="718"/>
                </a:lnTo>
                <a:lnTo>
                  <a:pt x="19" y="719"/>
                </a:lnTo>
                <a:lnTo>
                  <a:pt x="18" y="718"/>
                </a:lnTo>
                <a:lnTo>
                  <a:pt x="18" y="29"/>
                </a:lnTo>
                <a:lnTo>
                  <a:pt x="18" y="28"/>
                </a:lnTo>
                <a:lnTo>
                  <a:pt x="19" y="28"/>
                </a:lnTo>
                <a:lnTo>
                  <a:pt x="20" y="28"/>
                </a:lnTo>
                <a:lnTo>
                  <a:pt x="20" y="29"/>
                </a:lnTo>
                <a:close/>
                <a:moveTo>
                  <a:pt x="0" y="39"/>
                </a:moveTo>
                <a:lnTo>
                  <a:pt x="19" y="0"/>
                </a:lnTo>
                <a:lnTo>
                  <a:pt x="39" y="39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9" name="Freeform 20">
            <a:extLst>
              <a:ext uri="{FF2B5EF4-FFF2-40B4-BE49-F238E27FC236}">
                <a16:creationId xmlns:a16="http://schemas.microsoft.com/office/drawing/2014/main" id="{44D45731-E231-2C4F-9C69-2C1DF4C33E5C}"/>
              </a:ext>
            </a:extLst>
          </p:cNvPr>
          <p:cNvSpPr>
            <a:spLocks noEditPoints="1"/>
          </p:cNvSpPr>
          <p:nvPr/>
        </p:nvSpPr>
        <p:spPr bwMode="auto">
          <a:xfrm>
            <a:off x="6915150" y="4500386"/>
            <a:ext cx="1563687" cy="87313"/>
          </a:xfrm>
          <a:custGeom>
            <a:avLst/>
            <a:gdLst>
              <a:gd name="T0" fmla="*/ 1 w 722"/>
              <a:gd name="T1" fmla="*/ 23828540 h 40"/>
              <a:gd name="T2" fmla="*/ 596487424 w 722"/>
              <a:gd name="T3" fmla="*/ 23828540 h 40"/>
              <a:gd name="T4" fmla="*/ 596487424 w 722"/>
              <a:gd name="T5" fmla="*/ 23828540 h 40"/>
              <a:gd name="T6" fmla="*/ 597295753 w 722"/>
              <a:gd name="T7" fmla="*/ 25892523 h 40"/>
              <a:gd name="T8" fmla="*/ 596487424 w 722"/>
              <a:gd name="T9" fmla="*/ 25892523 h 40"/>
              <a:gd name="T10" fmla="*/ 596487424 w 722"/>
              <a:gd name="T11" fmla="*/ 26301670 h 40"/>
              <a:gd name="T12" fmla="*/ 1 w 722"/>
              <a:gd name="T13" fmla="*/ 26301670 h 40"/>
              <a:gd name="T14" fmla="*/ 0 w 722"/>
              <a:gd name="T15" fmla="*/ 25892523 h 40"/>
              <a:gd name="T16" fmla="*/ 0 w 722"/>
              <a:gd name="T17" fmla="*/ 25892523 h 40"/>
              <a:gd name="T18" fmla="*/ 0 w 722"/>
              <a:gd name="T19" fmla="*/ 23828540 h 40"/>
              <a:gd name="T20" fmla="*/ 1 w 722"/>
              <a:gd name="T21" fmla="*/ 23828540 h 40"/>
              <a:gd name="T22" fmla="*/ 1 w 722"/>
              <a:gd name="T23" fmla="*/ 23828540 h 40"/>
              <a:gd name="T24" fmla="*/ 587773129 w 722"/>
              <a:gd name="T25" fmla="*/ 0 h 40"/>
              <a:gd name="T26" fmla="*/ 622602432 w 722"/>
              <a:gd name="T27" fmla="*/ 25892523 h 40"/>
              <a:gd name="T28" fmla="*/ 587773129 w 722"/>
              <a:gd name="T29" fmla="*/ 48953051 h 40"/>
              <a:gd name="T30" fmla="*/ 587773129 w 722"/>
              <a:gd name="T31" fmla="*/ 0 h 4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22"/>
              <a:gd name="T49" fmla="*/ 0 h 40"/>
              <a:gd name="T50" fmla="*/ 722 w 722"/>
              <a:gd name="T51" fmla="*/ 40 h 4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22" h="40">
                <a:moveTo>
                  <a:pt x="1" y="20"/>
                </a:moveTo>
                <a:lnTo>
                  <a:pt x="692" y="20"/>
                </a:lnTo>
                <a:lnTo>
                  <a:pt x="693" y="21"/>
                </a:lnTo>
                <a:lnTo>
                  <a:pt x="692" y="21"/>
                </a:lnTo>
                <a:lnTo>
                  <a:pt x="692" y="22"/>
                </a:lnTo>
                <a:lnTo>
                  <a:pt x="1" y="22"/>
                </a:lnTo>
                <a:lnTo>
                  <a:pt x="0" y="21"/>
                </a:lnTo>
                <a:lnTo>
                  <a:pt x="0" y="20"/>
                </a:lnTo>
                <a:lnTo>
                  <a:pt x="1" y="20"/>
                </a:lnTo>
                <a:close/>
                <a:moveTo>
                  <a:pt x="682" y="0"/>
                </a:moveTo>
                <a:lnTo>
                  <a:pt x="722" y="21"/>
                </a:lnTo>
                <a:lnTo>
                  <a:pt x="682" y="40"/>
                </a:lnTo>
                <a:lnTo>
                  <a:pt x="68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50" name="Freeform 57">
            <a:extLst>
              <a:ext uri="{FF2B5EF4-FFF2-40B4-BE49-F238E27FC236}">
                <a16:creationId xmlns:a16="http://schemas.microsoft.com/office/drawing/2014/main" id="{F3A8ADA8-1ECB-364E-A0FD-90E6A62F42B5}"/>
              </a:ext>
            </a:extLst>
          </p:cNvPr>
          <p:cNvSpPr>
            <a:spLocks/>
          </p:cNvSpPr>
          <p:nvPr/>
        </p:nvSpPr>
        <p:spPr bwMode="auto">
          <a:xfrm>
            <a:off x="6906263" y="4540074"/>
            <a:ext cx="765175" cy="471575"/>
          </a:xfrm>
          <a:custGeom>
            <a:avLst/>
            <a:gdLst>
              <a:gd name="T0" fmla="*/ 0 w 354"/>
              <a:gd name="T1" fmla="*/ 35869814 h 108"/>
              <a:gd name="T2" fmla="*/ 21476361 w 354"/>
              <a:gd name="T3" fmla="*/ 36606824 h 108"/>
              <a:gd name="T4" fmla="*/ 45164537 w 354"/>
              <a:gd name="T5" fmla="*/ 36606824 h 108"/>
              <a:gd name="T6" fmla="*/ 67588415 w 354"/>
              <a:gd name="T7" fmla="*/ 36606824 h 108"/>
              <a:gd name="T8" fmla="*/ 91050787 w 354"/>
              <a:gd name="T9" fmla="*/ 35869814 h 108"/>
              <a:gd name="T10" fmla="*/ 113379311 w 354"/>
              <a:gd name="T11" fmla="*/ 35000591 h 108"/>
              <a:gd name="T12" fmla="*/ 123973061 w 354"/>
              <a:gd name="T13" fmla="*/ 34563286 h 108"/>
              <a:gd name="T14" fmla="*/ 134196622 w 354"/>
              <a:gd name="T15" fmla="*/ 33974419 h 108"/>
              <a:gd name="T16" fmla="*/ 144681406 w 354"/>
              <a:gd name="T17" fmla="*/ 32932687 h 108"/>
              <a:gd name="T18" fmla="*/ 154375206 w 354"/>
              <a:gd name="T19" fmla="*/ 32353451 h 108"/>
              <a:gd name="T20" fmla="*/ 163648873 w 354"/>
              <a:gd name="T21" fmla="*/ 31639211 h 108"/>
              <a:gd name="T22" fmla="*/ 173189758 w 354"/>
              <a:gd name="T23" fmla="*/ 30600913 h 108"/>
              <a:gd name="T24" fmla="*/ 182719645 w 354"/>
              <a:gd name="T25" fmla="*/ 29835218 h 108"/>
              <a:gd name="T26" fmla="*/ 190756364 w 354"/>
              <a:gd name="T27" fmla="*/ 28377955 h 108"/>
              <a:gd name="T28" fmla="*/ 199092464 w 354"/>
              <a:gd name="T29" fmla="*/ 27471829 h 108"/>
              <a:gd name="T30" fmla="*/ 207868326 w 354"/>
              <a:gd name="T31" fmla="*/ 26192348 h 108"/>
              <a:gd name="T32" fmla="*/ 216019084 w 354"/>
              <a:gd name="T33" fmla="*/ 24711157 h 108"/>
              <a:gd name="T34" fmla="*/ 222821418 w 354"/>
              <a:gd name="T35" fmla="*/ 23769876 h 108"/>
              <a:gd name="T36" fmla="*/ 229550938 w 354"/>
              <a:gd name="T37" fmla="*/ 21919762 h 108"/>
              <a:gd name="T38" fmla="*/ 236118914 w 354"/>
              <a:gd name="T39" fmla="*/ 20848735 h 108"/>
              <a:gd name="T40" fmla="*/ 242607832 w 354"/>
              <a:gd name="T41" fmla="*/ 19361214 h 108"/>
              <a:gd name="T42" fmla="*/ 248701001 w 354"/>
              <a:gd name="T43" fmla="*/ 17776306 h 108"/>
              <a:gd name="T44" fmla="*/ 253355335 w 354"/>
              <a:gd name="T45" fmla="*/ 16104232 h 108"/>
              <a:gd name="T46" fmla="*/ 259730474 w 354"/>
              <a:gd name="T47" fmla="*/ 15062370 h 108"/>
              <a:gd name="T48" fmla="*/ 262101131 w 354"/>
              <a:gd name="T49" fmla="*/ 13134291 h 108"/>
              <a:gd name="T50" fmla="*/ 266686449 w 354"/>
              <a:gd name="T51" fmla="*/ 11199138 h 108"/>
              <a:gd name="T52" fmla="*/ 270368158 w 354"/>
              <a:gd name="T53" fmla="*/ 9595160 h 108"/>
              <a:gd name="T54" fmla="*/ 272818020 w 354"/>
              <a:gd name="T55" fmla="*/ 7678284 h 108"/>
              <a:gd name="T56" fmla="*/ 276134532 w 354"/>
              <a:gd name="T57" fmla="*/ 5641511 h 108"/>
              <a:gd name="T58" fmla="*/ 277438182 w 354"/>
              <a:gd name="T59" fmla="*/ 4043567 h 108"/>
              <a:gd name="T60" fmla="*/ 279431468 w 354"/>
              <a:gd name="T61" fmla="*/ 1973613 h 108"/>
              <a:gd name="T62" fmla="*/ 279724392 w 354"/>
              <a:gd name="T63" fmla="*/ 0 h 10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54"/>
              <a:gd name="T97" fmla="*/ 0 h 108"/>
              <a:gd name="T98" fmla="*/ 354 w 354"/>
              <a:gd name="T99" fmla="*/ 108 h 10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54" h="108">
                <a:moveTo>
                  <a:pt x="0" y="106"/>
                </a:moveTo>
                <a:lnTo>
                  <a:pt x="27" y="108"/>
                </a:lnTo>
                <a:lnTo>
                  <a:pt x="57" y="108"/>
                </a:lnTo>
                <a:lnTo>
                  <a:pt x="86" y="108"/>
                </a:lnTo>
                <a:lnTo>
                  <a:pt x="115" y="106"/>
                </a:lnTo>
                <a:lnTo>
                  <a:pt x="143" y="103"/>
                </a:lnTo>
                <a:lnTo>
                  <a:pt x="157" y="102"/>
                </a:lnTo>
                <a:lnTo>
                  <a:pt x="170" y="100"/>
                </a:lnTo>
                <a:lnTo>
                  <a:pt x="183" y="97"/>
                </a:lnTo>
                <a:lnTo>
                  <a:pt x="195" y="95"/>
                </a:lnTo>
                <a:lnTo>
                  <a:pt x="207" y="93"/>
                </a:lnTo>
                <a:lnTo>
                  <a:pt x="219" y="90"/>
                </a:lnTo>
                <a:lnTo>
                  <a:pt x="231" y="88"/>
                </a:lnTo>
                <a:lnTo>
                  <a:pt x="241" y="84"/>
                </a:lnTo>
                <a:lnTo>
                  <a:pt x="252" y="81"/>
                </a:lnTo>
                <a:lnTo>
                  <a:pt x="263" y="77"/>
                </a:lnTo>
                <a:lnTo>
                  <a:pt x="273" y="73"/>
                </a:lnTo>
                <a:lnTo>
                  <a:pt x="282" y="70"/>
                </a:lnTo>
                <a:lnTo>
                  <a:pt x="290" y="65"/>
                </a:lnTo>
                <a:lnTo>
                  <a:pt x="299" y="62"/>
                </a:lnTo>
                <a:lnTo>
                  <a:pt x="307" y="57"/>
                </a:lnTo>
                <a:lnTo>
                  <a:pt x="314" y="52"/>
                </a:lnTo>
                <a:lnTo>
                  <a:pt x="320" y="48"/>
                </a:lnTo>
                <a:lnTo>
                  <a:pt x="328" y="44"/>
                </a:lnTo>
                <a:lnTo>
                  <a:pt x="332" y="39"/>
                </a:lnTo>
                <a:lnTo>
                  <a:pt x="338" y="33"/>
                </a:lnTo>
                <a:lnTo>
                  <a:pt x="342" y="28"/>
                </a:lnTo>
                <a:lnTo>
                  <a:pt x="345" y="23"/>
                </a:lnTo>
                <a:lnTo>
                  <a:pt x="349" y="17"/>
                </a:lnTo>
                <a:lnTo>
                  <a:pt x="351" y="12"/>
                </a:lnTo>
                <a:lnTo>
                  <a:pt x="353" y="6"/>
                </a:lnTo>
                <a:lnTo>
                  <a:pt x="354" y="0"/>
                </a:lnTo>
              </a:path>
            </a:pathLst>
          </a:custGeom>
          <a:noFill/>
          <a:ln w="28575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51" name="Freeform 58">
            <a:extLst>
              <a:ext uri="{FF2B5EF4-FFF2-40B4-BE49-F238E27FC236}">
                <a16:creationId xmlns:a16="http://schemas.microsoft.com/office/drawing/2014/main" id="{C7ABE0F5-EE68-814D-B511-ABBA813E526E}"/>
              </a:ext>
            </a:extLst>
          </p:cNvPr>
          <p:cNvSpPr>
            <a:spLocks/>
          </p:cNvSpPr>
          <p:nvPr/>
        </p:nvSpPr>
        <p:spPr bwMode="auto">
          <a:xfrm>
            <a:off x="7688263" y="4032073"/>
            <a:ext cx="769937" cy="508001"/>
          </a:xfrm>
          <a:custGeom>
            <a:avLst/>
            <a:gdLst>
              <a:gd name="T0" fmla="*/ 288784461 w 356"/>
              <a:gd name="T1" fmla="*/ 2147483647 h 107"/>
              <a:gd name="T2" fmla="*/ 264812497 w 356"/>
              <a:gd name="T3" fmla="*/ 0 h 107"/>
              <a:gd name="T4" fmla="*/ 241468682 w 356"/>
              <a:gd name="T5" fmla="*/ 0 h 107"/>
              <a:gd name="T6" fmla="*/ 216966084 w 356"/>
              <a:gd name="T7" fmla="*/ 0 h 107"/>
              <a:gd name="T8" fmla="*/ 194377777 w 356"/>
              <a:gd name="T9" fmla="*/ 2147483647 h 107"/>
              <a:gd name="T10" fmla="*/ 172163071 w 356"/>
              <a:gd name="T11" fmla="*/ 2147483647 h 107"/>
              <a:gd name="T12" fmla="*/ 161202232 w 356"/>
              <a:gd name="T13" fmla="*/ 2147483647 h 107"/>
              <a:gd name="T14" fmla="*/ 150554381 w 356"/>
              <a:gd name="T15" fmla="*/ 2147483647 h 107"/>
              <a:gd name="T16" fmla="*/ 140703422 w 356"/>
              <a:gd name="T17" fmla="*/ 2147483647 h 107"/>
              <a:gd name="T18" fmla="*/ 129795350 w 356"/>
              <a:gd name="T19" fmla="*/ 2147483647 h 107"/>
              <a:gd name="T20" fmla="*/ 120245303 w 356"/>
              <a:gd name="T21" fmla="*/ 2147483647 h 107"/>
              <a:gd name="T22" fmla="*/ 109884449 w 356"/>
              <a:gd name="T23" fmla="*/ 2147483647 h 107"/>
              <a:gd name="T24" fmla="*/ 100144056 w 356"/>
              <a:gd name="T25" fmla="*/ 2147483647 h 107"/>
              <a:gd name="T26" fmla="*/ 91634888 w 356"/>
              <a:gd name="T27" fmla="*/ 2147483647 h 107"/>
              <a:gd name="T28" fmla="*/ 82463162 w 356"/>
              <a:gd name="T29" fmla="*/ 2147483647 h 107"/>
              <a:gd name="T30" fmla="*/ 75809073 w 356"/>
              <a:gd name="T31" fmla="*/ 2147483647 h 107"/>
              <a:gd name="T32" fmla="*/ 66723009 w 356"/>
              <a:gd name="T33" fmla="*/ 2147483647 h 107"/>
              <a:gd name="T34" fmla="*/ 59062823 w 356"/>
              <a:gd name="T35" fmla="*/ 2147483647 h 107"/>
              <a:gd name="T36" fmla="*/ 52032651 w 356"/>
              <a:gd name="T37" fmla="*/ 2147483647 h 107"/>
              <a:gd name="T38" fmla="*/ 44430019 w 356"/>
              <a:gd name="T39" fmla="*/ 2147483647 h 107"/>
              <a:gd name="T40" fmla="*/ 38868504 w 356"/>
              <a:gd name="T41" fmla="*/ 2147483647 h 107"/>
              <a:gd name="T42" fmla="*/ 33337437 w 356"/>
              <a:gd name="T43" fmla="*/ 2147483647 h 107"/>
              <a:gd name="T44" fmla="*/ 27520069 w 356"/>
              <a:gd name="T45" fmla="*/ 2147483647 h 107"/>
              <a:gd name="T46" fmla="*/ 22819176 w 356"/>
              <a:gd name="T47" fmla="*/ 2147483647 h 107"/>
              <a:gd name="T48" fmla="*/ 17961753 w 356"/>
              <a:gd name="T49" fmla="*/ 2147483647 h 107"/>
              <a:gd name="T50" fmla="*/ 13412409 w 356"/>
              <a:gd name="T51" fmla="*/ 2147483647 h 107"/>
              <a:gd name="T52" fmla="*/ 9677546 w 356"/>
              <a:gd name="T53" fmla="*/ 2147483647 h 107"/>
              <a:gd name="T54" fmla="*/ 7103518 w 356"/>
              <a:gd name="T55" fmla="*/ 2147483647 h 107"/>
              <a:gd name="T56" fmla="*/ 4462268 w 356"/>
              <a:gd name="T57" fmla="*/ 2147483647 h 107"/>
              <a:gd name="T58" fmla="*/ 2404209 w 356"/>
              <a:gd name="T59" fmla="*/ 2147483647 h 107"/>
              <a:gd name="T60" fmla="*/ 1764739 w 356"/>
              <a:gd name="T61" fmla="*/ 2147483647 h 107"/>
              <a:gd name="T62" fmla="*/ 0 w 356"/>
              <a:gd name="T63" fmla="*/ 2147483647 h 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56"/>
              <a:gd name="T97" fmla="*/ 0 h 107"/>
              <a:gd name="T98" fmla="*/ 356 w 356"/>
              <a:gd name="T99" fmla="*/ 107 h 10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56" h="107">
                <a:moveTo>
                  <a:pt x="356" y="1"/>
                </a:moveTo>
                <a:lnTo>
                  <a:pt x="327" y="0"/>
                </a:lnTo>
                <a:lnTo>
                  <a:pt x="298" y="0"/>
                </a:lnTo>
                <a:lnTo>
                  <a:pt x="268" y="0"/>
                </a:lnTo>
                <a:lnTo>
                  <a:pt x="240" y="1"/>
                </a:lnTo>
                <a:lnTo>
                  <a:pt x="212" y="5"/>
                </a:lnTo>
                <a:lnTo>
                  <a:pt x="199" y="6"/>
                </a:lnTo>
                <a:lnTo>
                  <a:pt x="186" y="9"/>
                </a:lnTo>
                <a:lnTo>
                  <a:pt x="173" y="10"/>
                </a:lnTo>
                <a:lnTo>
                  <a:pt x="160" y="12"/>
                </a:lnTo>
                <a:lnTo>
                  <a:pt x="148" y="15"/>
                </a:lnTo>
                <a:lnTo>
                  <a:pt x="136" y="18"/>
                </a:lnTo>
                <a:lnTo>
                  <a:pt x="124" y="21"/>
                </a:lnTo>
                <a:lnTo>
                  <a:pt x="113" y="24"/>
                </a:lnTo>
                <a:lnTo>
                  <a:pt x="102" y="28"/>
                </a:lnTo>
                <a:lnTo>
                  <a:pt x="93" y="31"/>
                </a:lnTo>
                <a:lnTo>
                  <a:pt x="82" y="35"/>
                </a:lnTo>
                <a:lnTo>
                  <a:pt x="73" y="39"/>
                </a:lnTo>
                <a:lnTo>
                  <a:pt x="64" y="42"/>
                </a:lnTo>
                <a:lnTo>
                  <a:pt x="55" y="47"/>
                </a:lnTo>
                <a:lnTo>
                  <a:pt x="48" y="52"/>
                </a:lnTo>
                <a:lnTo>
                  <a:pt x="41" y="55"/>
                </a:lnTo>
                <a:lnTo>
                  <a:pt x="34" y="60"/>
                </a:lnTo>
                <a:lnTo>
                  <a:pt x="28" y="65"/>
                </a:lnTo>
                <a:lnTo>
                  <a:pt x="22" y="70"/>
                </a:lnTo>
                <a:lnTo>
                  <a:pt x="17" y="74"/>
                </a:lnTo>
                <a:lnTo>
                  <a:pt x="12" y="80"/>
                </a:lnTo>
                <a:lnTo>
                  <a:pt x="9" y="85"/>
                </a:lnTo>
                <a:lnTo>
                  <a:pt x="5" y="91"/>
                </a:lnTo>
                <a:lnTo>
                  <a:pt x="3" y="96"/>
                </a:lnTo>
                <a:lnTo>
                  <a:pt x="2" y="102"/>
                </a:lnTo>
                <a:lnTo>
                  <a:pt x="0" y="107"/>
                </a:lnTo>
              </a:path>
            </a:pathLst>
          </a:custGeom>
          <a:noFill/>
          <a:ln w="28575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52" name="Freeform 59">
            <a:extLst>
              <a:ext uri="{FF2B5EF4-FFF2-40B4-BE49-F238E27FC236}">
                <a16:creationId xmlns:a16="http://schemas.microsoft.com/office/drawing/2014/main" id="{30CDCE03-C4A6-D241-96E9-17F95E4B2230}"/>
              </a:ext>
            </a:extLst>
          </p:cNvPr>
          <p:cNvSpPr>
            <a:spLocks noEditPoints="1"/>
          </p:cNvSpPr>
          <p:nvPr/>
        </p:nvSpPr>
        <p:spPr bwMode="auto">
          <a:xfrm>
            <a:off x="7640638" y="3768549"/>
            <a:ext cx="84137" cy="1557338"/>
          </a:xfrm>
          <a:custGeom>
            <a:avLst/>
            <a:gdLst>
              <a:gd name="T0" fmla="*/ 15349982 w 39"/>
              <a:gd name="T1" fmla="*/ 25482904 h 719"/>
              <a:gd name="T2" fmla="*/ 15349982 w 39"/>
              <a:gd name="T3" fmla="*/ 621681066 h 719"/>
              <a:gd name="T4" fmla="*/ 14428429 w 39"/>
              <a:gd name="T5" fmla="*/ 622385805 h 719"/>
              <a:gd name="T6" fmla="*/ 14428429 w 39"/>
              <a:gd name="T7" fmla="*/ 622385805 h 719"/>
              <a:gd name="T8" fmla="*/ 13865571 w 39"/>
              <a:gd name="T9" fmla="*/ 622385805 h 719"/>
              <a:gd name="T10" fmla="*/ 13865571 w 39"/>
              <a:gd name="T11" fmla="*/ 621681066 h 719"/>
              <a:gd name="T12" fmla="*/ 13865571 w 39"/>
              <a:gd name="T13" fmla="*/ 25482904 h 719"/>
              <a:gd name="T14" fmla="*/ 13865571 w 39"/>
              <a:gd name="T15" fmla="*/ 24218313 h 719"/>
              <a:gd name="T16" fmla="*/ 14428429 w 39"/>
              <a:gd name="T17" fmla="*/ 24218313 h 719"/>
              <a:gd name="T18" fmla="*/ 14428429 w 39"/>
              <a:gd name="T19" fmla="*/ 24218313 h 719"/>
              <a:gd name="T20" fmla="*/ 15349982 w 39"/>
              <a:gd name="T21" fmla="*/ 25482904 h 719"/>
              <a:gd name="T22" fmla="*/ 15349982 w 39"/>
              <a:gd name="T23" fmla="*/ 25482904 h 719"/>
              <a:gd name="T24" fmla="*/ 0 w 39"/>
              <a:gd name="T25" fmla="*/ 33490389 h 719"/>
              <a:gd name="T26" fmla="*/ 14428429 w 39"/>
              <a:gd name="T27" fmla="*/ 0 h 719"/>
              <a:gd name="T28" fmla="*/ 28348520 w 39"/>
              <a:gd name="T29" fmla="*/ 33490389 h 719"/>
              <a:gd name="T30" fmla="*/ 0 w 39"/>
              <a:gd name="T31" fmla="*/ 33490389 h 7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9"/>
              <a:gd name="T49" fmla="*/ 0 h 719"/>
              <a:gd name="T50" fmla="*/ 39 w 39"/>
              <a:gd name="T51" fmla="*/ 719 h 71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9" h="719">
                <a:moveTo>
                  <a:pt x="21" y="29"/>
                </a:moveTo>
                <a:lnTo>
                  <a:pt x="21" y="718"/>
                </a:lnTo>
                <a:lnTo>
                  <a:pt x="20" y="719"/>
                </a:lnTo>
                <a:lnTo>
                  <a:pt x="19" y="719"/>
                </a:lnTo>
                <a:lnTo>
                  <a:pt x="19" y="718"/>
                </a:lnTo>
                <a:lnTo>
                  <a:pt x="19" y="29"/>
                </a:lnTo>
                <a:lnTo>
                  <a:pt x="19" y="28"/>
                </a:lnTo>
                <a:lnTo>
                  <a:pt x="20" y="28"/>
                </a:lnTo>
                <a:lnTo>
                  <a:pt x="21" y="29"/>
                </a:lnTo>
                <a:close/>
                <a:moveTo>
                  <a:pt x="0" y="39"/>
                </a:moveTo>
                <a:lnTo>
                  <a:pt x="20" y="0"/>
                </a:lnTo>
                <a:lnTo>
                  <a:pt x="39" y="39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53" name="Freeform 60">
            <a:extLst>
              <a:ext uri="{FF2B5EF4-FFF2-40B4-BE49-F238E27FC236}">
                <a16:creationId xmlns:a16="http://schemas.microsoft.com/office/drawing/2014/main" id="{375D89B0-7849-C144-887E-9531AE4D288D}"/>
              </a:ext>
            </a:extLst>
          </p:cNvPr>
          <p:cNvSpPr>
            <a:spLocks noEditPoints="1"/>
          </p:cNvSpPr>
          <p:nvPr/>
        </p:nvSpPr>
        <p:spPr bwMode="auto">
          <a:xfrm>
            <a:off x="6915150" y="4500386"/>
            <a:ext cx="1536700" cy="88900"/>
          </a:xfrm>
          <a:custGeom>
            <a:avLst/>
            <a:gdLst>
              <a:gd name="T0" fmla="*/ 1 w 710"/>
              <a:gd name="T1" fmla="*/ 18257773 h 41"/>
              <a:gd name="T2" fmla="*/ 569715129 w 710"/>
              <a:gd name="T3" fmla="*/ 18257773 h 41"/>
              <a:gd name="T4" fmla="*/ 571472299 w 710"/>
              <a:gd name="T5" fmla="*/ 18257773 h 41"/>
              <a:gd name="T6" fmla="*/ 571472299 w 710"/>
              <a:gd name="T7" fmla="*/ 19459562 h 41"/>
              <a:gd name="T8" fmla="*/ 571472299 w 710"/>
              <a:gd name="T9" fmla="*/ 19842391 h 41"/>
              <a:gd name="T10" fmla="*/ 569715129 w 710"/>
              <a:gd name="T11" fmla="*/ 19842391 h 41"/>
              <a:gd name="T12" fmla="*/ 1 w 710"/>
              <a:gd name="T13" fmla="*/ 19842391 h 41"/>
              <a:gd name="T14" fmla="*/ 0 w 710"/>
              <a:gd name="T15" fmla="*/ 19842391 h 41"/>
              <a:gd name="T16" fmla="*/ 0 w 710"/>
              <a:gd name="T17" fmla="*/ 19459562 h 41"/>
              <a:gd name="T18" fmla="*/ 0 w 710"/>
              <a:gd name="T19" fmla="*/ 18257773 h 41"/>
              <a:gd name="T20" fmla="*/ 1 w 710"/>
              <a:gd name="T21" fmla="*/ 18257773 h 41"/>
              <a:gd name="T22" fmla="*/ 1 w 710"/>
              <a:gd name="T23" fmla="*/ 18257773 h 41"/>
              <a:gd name="T24" fmla="*/ 561966640 w 710"/>
              <a:gd name="T25" fmla="*/ 0 h 41"/>
              <a:gd name="T26" fmla="*/ 595117106 w 710"/>
              <a:gd name="T27" fmla="*/ 19459562 h 41"/>
              <a:gd name="T28" fmla="*/ 561966640 w 710"/>
              <a:gd name="T29" fmla="*/ 37017095 h 41"/>
              <a:gd name="T30" fmla="*/ 561966640 w 710"/>
              <a:gd name="T31" fmla="*/ 0 h 4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10"/>
              <a:gd name="T49" fmla="*/ 0 h 41"/>
              <a:gd name="T50" fmla="*/ 710 w 710"/>
              <a:gd name="T51" fmla="*/ 41 h 4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10" h="41">
                <a:moveTo>
                  <a:pt x="1" y="20"/>
                </a:moveTo>
                <a:lnTo>
                  <a:pt x="680" y="20"/>
                </a:lnTo>
                <a:lnTo>
                  <a:pt x="682" y="20"/>
                </a:lnTo>
                <a:lnTo>
                  <a:pt x="682" y="21"/>
                </a:lnTo>
                <a:lnTo>
                  <a:pt x="682" y="22"/>
                </a:lnTo>
                <a:lnTo>
                  <a:pt x="680" y="22"/>
                </a:lnTo>
                <a:lnTo>
                  <a:pt x="1" y="22"/>
                </a:lnTo>
                <a:lnTo>
                  <a:pt x="0" y="22"/>
                </a:lnTo>
                <a:lnTo>
                  <a:pt x="0" y="21"/>
                </a:lnTo>
                <a:lnTo>
                  <a:pt x="0" y="20"/>
                </a:lnTo>
                <a:lnTo>
                  <a:pt x="1" y="20"/>
                </a:lnTo>
                <a:close/>
                <a:moveTo>
                  <a:pt x="671" y="0"/>
                </a:moveTo>
                <a:lnTo>
                  <a:pt x="710" y="21"/>
                </a:lnTo>
                <a:lnTo>
                  <a:pt x="671" y="41"/>
                </a:lnTo>
                <a:lnTo>
                  <a:pt x="671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54" name="Text Box 173">
            <a:extLst>
              <a:ext uri="{FF2B5EF4-FFF2-40B4-BE49-F238E27FC236}">
                <a16:creationId xmlns:a16="http://schemas.microsoft.com/office/drawing/2014/main" id="{48A7F70E-36A1-F841-8724-639B4819A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4050" y="4540074"/>
            <a:ext cx="400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en</a:t>
            </a:r>
          </a:p>
        </p:txBody>
      </p:sp>
      <p:sp>
        <p:nvSpPr>
          <p:cNvPr id="55" name="Text Box 174">
            <a:extLst>
              <a:ext uri="{FF2B5EF4-FFF2-40B4-BE49-F238E27FC236}">
                <a16:creationId xmlns:a16="http://schemas.microsoft.com/office/drawing/2014/main" id="{39C66692-C415-1A40-8267-8C5B819DA3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0438" y="3644724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</a:p>
        </p:txBody>
      </p:sp>
      <p:sp>
        <p:nvSpPr>
          <p:cNvPr id="56" name="Text Box 175">
            <a:extLst>
              <a:ext uri="{FF2B5EF4-FFF2-40B4-BE49-F238E27FC236}">
                <a16:creationId xmlns:a16="http://schemas.microsoft.com/office/drawing/2014/main" id="{62018F51-13A1-2243-8A35-23FC388333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5850" y="3933649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1</a:t>
            </a:r>
          </a:p>
        </p:txBody>
      </p:sp>
      <p:sp>
        <p:nvSpPr>
          <p:cNvPr id="57" name="Text Box 176">
            <a:extLst>
              <a:ext uri="{FF2B5EF4-FFF2-40B4-BE49-F238E27FC236}">
                <a16:creationId xmlns:a16="http://schemas.microsoft.com/office/drawing/2014/main" id="{3EF239EB-78C3-3F4D-9952-43F12E05D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0488" y="4821061"/>
            <a:ext cx="374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-1</a:t>
            </a:r>
          </a:p>
        </p:txBody>
      </p:sp>
      <p:sp>
        <p:nvSpPr>
          <p:cNvPr id="58" name="Text Box 177">
            <a:extLst>
              <a:ext uri="{FF2B5EF4-FFF2-40B4-BE49-F238E27FC236}">
                <a16:creationId xmlns:a16="http://schemas.microsoft.com/office/drawing/2014/main" id="{E7B5CFD7-083A-8949-B3EB-BFE09CFD9C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6988" y="4490861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CuadroTexto 58">
                <a:extLst>
                  <a:ext uri="{FF2B5EF4-FFF2-40B4-BE49-F238E27FC236}">
                    <a16:creationId xmlns:a16="http://schemas.microsoft.com/office/drawing/2014/main" id="{269D80A6-B03E-B24B-A637-2C61E8A5267D}"/>
                  </a:ext>
                </a:extLst>
              </p:cNvPr>
              <p:cNvSpPr txBox="1"/>
              <p:nvPr/>
            </p:nvSpPr>
            <p:spPr>
              <a:xfrm>
                <a:off x="3607096" y="3780066"/>
                <a:ext cx="31952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s-ES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es-ES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s-ES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𝑒𝑛</m:t>
                          </m:r>
                        </m:e>
                      </m:d>
                      <m:r>
                        <a:rPr lang="es-ES" sz="1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1−</m:t>
                      </m:r>
                      <m:sSup>
                        <m:sSupPr>
                          <m:ctrlP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𝑒𝑛</m:t>
                          </m:r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9" name="CuadroTexto 58">
                <a:extLst>
                  <a:ext uri="{FF2B5EF4-FFF2-40B4-BE49-F238E27FC236}">
                    <a16:creationId xmlns:a16="http://schemas.microsoft.com/office/drawing/2014/main" id="{269D80A6-B03E-B24B-A637-2C61E8A526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7096" y="3780066"/>
                <a:ext cx="3195260" cy="369332"/>
              </a:xfrm>
              <a:prstGeom prst="rect">
                <a:avLst/>
              </a:prstGeom>
              <a:blipFill>
                <a:blip r:embed="rId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CuadroTexto 59">
                <a:extLst>
                  <a:ext uri="{FF2B5EF4-FFF2-40B4-BE49-F238E27FC236}">
                    <a16:creationId xmlns:a16="http://schemas.microsoft.com/office/drawing/2014/main" id="{5CF7CD41-7FEC-E749-947E-17C0F2A1EE6B}"/>
                  </a:ext>
                </a:extLst>
              </p:cNvPr>
              <p:cNvSpPr txBox="1"/>
              <p:nvPr/>
            </p:nvSpPr>
            <p:spPr>
              <a:xfrm>
                <a:off x="4122772" y="2856967"/>
                <a:ext cx="2950178" cy="6301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𝑒𝑛</m:t>
                      </m:r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</m:sup>
                          </m:sSup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</m:sup>
                          </m:sSup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0" name="CuadroTexto 59">
                <a:extLst>
                  <a:ext uri="{FF2B5EF4-FFF2-40B4-BE49-F238E27FC236}">
                    <a16:creationId xmlns:a16="http://schemas.microsoft.com/office/drawing/2014/main" id="{5CF7CD41-7FEC-E749-947E-17C0F2A1EE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2772" y="2856967"/>
                <a:ext cx="2950178" cy="63017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6709612"/>
      </p:ext>
    </p:extLst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2">
            <a:extLst>
              <a:ext uri="{FF2B5EF4-FFF2-40B4-BE49-F238E27FC236}">
                <a16:creationId xmlns:a16="http://schemas.microsoft.com/office/drawing/2014/main" id="{27116427-06AB-8042-BE16-0DF5555431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problemas básicos</a:t>
            </a:r>
            <a:endParaRPr lang="es-ES" altLang="es-ES_tradnl" b="0" i="1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64" name="Rectangle 4">
            <a:extLst>
              <a:ext uri="{FF2B5EF4-FFF2-40B4-BE49-F238E27FC236}">
                <a16:creationId xmlns:a16="http://schemas.microsoft.com/office/drawing/2014/main" id="{163A5A56-BA34-2649-8094-237B38EAC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054572"/>
            <a:ext cx="8196943" cy="1426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Regresión: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Ejemplo: predecir temperatura</a:t>
            </a:r>
          </a:p>
          <a:p>
            <a:pPr marL="1316037" lvl="3" indent="0">
              <a:spcBef>
                <a:spcPct val="20000"/>
              </a:spcBef>
            </a:pPr>
            <a:r>
              <a:rPr lang="es-ES" altLang="es-ES_tradnl" sz="2000" dirty="0"/>
              <a:t>(velocidad viento, humedad, …)    ➜   temperatura</a:t>
            </a:r>
          </a:p>
        </p:txBody>
      </p:sp>
      <p:sp>
        <p:nvSpPr>
          <p:cNvPr id="5" name="Oval 43">
            <a:extLst>
              <a:ext uri="{FF2B5EF4-FFF2-40B4-BE49-F238E27FC236}">
                <a16:creationId xmlns:a16="http://schemas.microsoft.com/office/drawing/2014/main" id="{51BBE6D7-8EAF-234F-9895-3E357A3E2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785" y="2399594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17" name="Line 70">
            <a:extLst>
              <a:ext uri="{FF2B5EF4-FFF2-40B4-BE49-F238E27FC236}">
                <a16:creationId xmlns:a16="http://schemas.microsoft.com/office/drawing/2014/main" id="{1823C377-429C-674B-B66B-E55640A9C36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78345" y="3157876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23" name="Rectangle 77">
            <a:extLst>
              <a:ext uri="{FF2B5EF4-FFF2-40B4-BE49-F238E27FC236}">
                <a16:creationId xmlns:a16="http://schemas.microsoft.com/office/drawing/2014/main" id="{CC148738-B875-5146-A05F-A89C84A62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967" y="2427159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 dirty="0" err="1"/>
              <a:t>vel</a:t>
            </a:r>
            <a:r>
              <a:rPr lang="es-ES" altLang="es-ES_tradnl" sz="1800" i="1" dirty="0"/>
              <a:t>. viento</a:t>
            </a:r>
          </a:p>
        </p:txBody>
      </p:sp>
      <p:sp>
        <p:nvSpPr>
          <p:cNvPr id="24" name="Rectangle 78">
            <a:extLst>
              <a:ext uri="{FF2B5EF4-FFF2-40B4-BE49-F238E27FC236}">
                <a16:creationId xmlns:a16="http://schemas.microsoft.com/office/drawing/2014/main" id="{76E619AE-F35C-DC41-B631-B506A1E63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967" y="3059427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 dirty="0"/>
              <a:t>humedad</a:t>
            </a:r>
          </a:p>
        </p:txBody>
      </p:sp>
      <p:sp>
        <p:nvSpPr>
          <p:cNvPr id="38" name="Oval 69">
            <a:extLst>
              <a:ext uri="{FF2B5EF4-FFF2-40B4-BE49-F238E27FC236}">
                <a16:creationId xmlns:a16="http://schemas.microsoft.com/office/drawing/2014/main" id="{A94196D2-9867-D546-BD7F-A1FFEE552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2707" y="3011927"/>
            <a:ext cx="368168" cy="323624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6" name="Rectangle 78">
            <a:extLst>
              <a:ext uri="{FF2B5EF4-FFF2-40B4-BE49-F238E27FC236}">
                <a16:creationId xmlns:a16="http://schemas.microsoft.com/office/drawing/2014/main" id="{BBCC864C-A46A-DC47-A80D-6A6F39456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967" y="3876845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 dirty="0"/>
              <a:t>…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6E7C803-CEC9-224D-A5E3-5ABD6482D4B2}"/>
              </a:ext>
            </a:extLst>
          </p:cNvPr>
          <p:cNvSpPr txBox="1"/>
          <p:nvPr/>
        </p:nvSpPr>
        <p:spPr>
          <a:xfrm>
            <a:off x="1422596" y="335199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58" name="Oval 43">
            <a:extLst>
              <a:ext uri="{FF2B5EF4-FFF2-40B4-BE49-F238E27FC236}">
                <a16:creationId xmlns:a16="http://schemas.microsoft.com/office/drawing/2014/main" id="{7DDBC6B5-5E5B-1F4C-8F2E-FB6EA80CE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785" y="3025737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9" name="Oval 43">
            <a:extLst>
              <a:ext uri="{FF2B5EF4-FFF2-40B4-BE49-F238E27FC236}">
                <a16:creationId xmlns:a16="http://schemas.microsoft.com/office/drawing/2014/main" id="{F11A362C-EA5C-B542-924F-4670A9AEE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785" y="3942245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4DA545DD-8594-8E49-9AFA-C89FB6FA1FD2}"/>
              </a:ext>
            </a:extLst>
          </p:cNvPr>
          <p:cNvSpPr txBox="1"/>
          <p:nvPr/>
        </p:nvSpPr>
        <p:spPr>
          <a:xfrm>
            <a:off x="3169271" y="336463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61" name="Oval 43">
            <a:extLst>
              <a:ext uri="{FF2B5EF4-FFF2-40B4-BE49-F238E27FC236}">
                <a16:creationId xmlns:a16="http://schemas.microsoft.com/office/drawing/2014/main" id="{0EA32061-DDA0-C541-A33D-653D0D5DB7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375" y="2399594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2" name="Oval 43">
            <a:extLst>
              <a:ext uri="{FF2B5EF4-FFF2-40B4-BE49-F238E27FC236}">
                <a16:creationId xmlns:a16="http://schemas.microsoft.com/office/drawing/2014/main" id="{C363FB1C-27D9-EC4B-95E6-2E36B72C6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375" y="3025737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3" name="Oval 43">
            <a:extLst>
              <a:ext uri="{FF2B5EF4-FFF2-40B4-BE49-F238E27FC236}">
                <a16:creationId xmlns:a16="http://schemas.microsoft.com/office/drawing/2014/main" id="{2D5940C0-D7A9-A540-8810-82965B776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375" y="3942245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092A9AB5-23B0-E54D-9C73-53361DBA10C0}"/>
              </a:ext>
            </a:extLst>
          </p:cNvPr>
          <p:cNvSpPr txBox="1"/>
          <p:nvPr/>
        </p:nvSpPr>
        <p:spPr>
          <a:xfrm>
            <a:off x="4909861" y="336463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CBFF6A07-8833-F840-ADB3-1F93C29764C3}"/>
              </a:ext>
            </a:extLst>
          </p:cNvPr>
          <p:cNvSpPr txBox="1"/>
          <p:nvPr/>
        </p:nvSpPr>
        <p:spPr>
          <a:xfrm>
            <a:off x="3940834" y="29593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57" name="Conector recto 56">
            <a:extLst>
              <a:ext uri="{FF2B5EF4-FFF2-40B4-BE49-F238E27FC236}">
                <a16:creationId xmlns:a16="http://schemas.microsoft.com/office/drawing/2014/main" id="{CB3AADD2-8CE1-0040-BEA2-689292740C17}"/>
              </a:ext>
            </a:extLst>
          </p:cNvPr>
          <p:cNvCxnSpPr>
            <a:stCxn id="23" idx="3"/>
            <a:endCxn id="5" idx="2"/>
          </p:cNvCxnSpPr>
          <p:nvPr/>
        </p:nvCxnSpPr>
        <p:spPr bwMode="auto">
          <a:xfrm flipV="1">
            <a:off x="2212669" y="2559221"/>
            <a:ext cx="989116" cy="822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51B2A279-2CA5-C74D-AAC1-E699C16996E3}"/>
              </a:ext>
            </a:extLst>
          </p:cNvPr>
          <p:cNvCxnSpPr>
            <a:stCxn id="23" idx="3"/>
            <a:endCxn id="58" idx="2"/>
          </p:cNvCxnSpPr>
          <p:nvPr/>
        </p:nvCxnSpPr>
        <p:spPr bwMode="auto">
          <a:xfrm>
            <a:off x="2212669" y="2641472"/>
            <a:ext cx="989116" cy="5438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Conector recto 69">
            <a:extLst>
              <a:ext uri="{FF2B5EF4-FFF2-40B4-BE49-F238E27FC236}">
                <a16:creationId xmlns:a16="http://schemas.microsoft.com/office/drawing/2014/main" id="{D496295E-E460-AF45-9FB1-CBAEF381BC84}"/>
              </a:ext>
            </a:extLst>
          </p:cNvPr>
          <p:cNvCxnSpPr>
            <a:stCxn id="23" idx="3"/>
            <a:endCxn id="59" idx="2"/>
          </p:cNvCxnSpPr>
          <p:nvPr/>
        </p:nvCxnSpPr>
        <p:spPr bwMode="auto">
          <a:xfrm>
            <a:off x="2212669" y="2641472"/>
            <a:ext cx="989116" cy="1460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" name="Conector recto 71">
            <a:extLst>
              <a:ext uri="{FF2B5EF4-FFF2-40B4-BE49-F238E27FC236}">
                <a16:creationId xmlns:a16="http://schemas.microsoft.com/office/drawing/2014/main" id="{BBCB63FE-FD07-274D-BDEC-AD67BB2FBB2F}"/>
              </a:ext>
            </a:extLst>
          </p:cNvPr>
          <p:cNvCxnSpPr>
            <a:stCxn id="24" idx="3"/>
            <a:endCxn id="5" idx="2"/>
          </p:cNvCxnSpPr>
          <p:nvPr/>
        </p:nvCxnSpPr>
        <p:spPr bwMode="auto">
          <a:xfrm flipV="1">
            <a:off x="2212669" y="2559221"/>
            <a:ext cx="989116" cy="7145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Conector recto 73">
            <a:extLst>
              <a:ext uri="{FF2B5EF4-FFF2-40B4-BE49-F238E27FC236}">
                <a16:creationId xmlns:a16="http://schemas.microsoft.com/office/drawing/2014/main" id="{8A5E3EC9-0515-A94C-8A35-3456D0AA114E}"/>
              </a:ext>
            </a:extLst>
          </p:cNvPr>
          <p:cNvCxnSpPr>
            <a:stCxn id="24" idx="3"/>
            <a:endCxn id="58" idx="2"/>
          </p:cNvCxnSpPr>
          <p:nvPr/>
        </p:nvCxnSpPr>
        <p:spPr bwMode="auto">
          <a:xfrm flipV="1">
            <a:off x="2212669" y="3185364"/>
            <a:ext cx="989116" cy="8837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Conector recto 75">
            <a:extLst>
              <a:ext uri="{FF2B5EF4-FFF2-40B4-BE49-F238E27FC236}">
                <a16:creationId xmlns:a16="http://schemas.microsoft.com/office/drawing/2014/main" id="{30C45C90-0233-E144-9E78-91DF4F1727B0}"/>
              </a:ext>
            </a:extLst>
          </p:cNvPr>
          <p:cNvCxnSpPr>
            <a:stCxn id="24" idx="3"/>
            <a:endCxn id="59" idx="2"/>
          </p:cNvCxnSpPr>
          <p:nvPr/>
        </p:nvCxnSpPr>
        <p:spPr bwMode="auto">
          <a:xfrm>
            <a:off x="2212669" y="3273740"/>
            <a:ext cx="989116" cy="82813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Conector recto 77">
            <a:extLst>
              <a:ext uri="{FF2B5EF4-FFF2-40B4-BE49-F238E27FC236}">
                <a16:creationId xmlns:a16="http://schemas.microsoft.com/office/drawing/2014/main" id="{787146C2-B3D2-974A-B6BF-ABDE6B91B6EE}"/>
              </a:ext>
            </a:extLst>
          </p:cNvPr>
          <p:cNvCxnSpPr>
            <a:cxnSpLocks/>
            <a:stCxn id="56" idx="3"/>
            <a:endCxn id="5" idx="2"/>
          </p:cNvCxnSpPr>
          <p:nvPr/>
        </p:nvCxnSpPr>
        <p:spPr bwMode="auto">
          <a:xfrm flipV="1">
            <a:off x="2212669" y="2559221"/>
            <a:ext cx="989116" cy="153193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Conector recto 79">
            <a:extLst>
              <a:ext uri="{FF2B5EF4-FFF2-40B4-BE49-F238E27FC236}">
                <a16:creationId xmlns:a16="http://schemas.microsoft.com/office/drawing/2014/main" id="{F59566AE-2904-0241-965B-416001272136}"/>
              </a:ext>
            </a:extLst>
          </p:cNvPr>
          <p:cNvCxnSpPr>
            <a:cxnSpLocks/>
            <a:stCxn id="56" idx="3"/>
            <a:endCxn id="58" idx="2"/>
          </p:cNvCxnSpPr>
          <p:nvPr/>
        </p:nvCxnSpPr>
        <p:spPr bwMode="auto">
          <a:xfrm flipV="1">
            <a:off x="2212669" y="3185364"/>
            <a:ext cx="989116" cy="9057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Conector recto 82">
            <a:extLst>
              <a:ext uri="{FF2B5EF4-FFF2-40B4-BE49-F238E27FC236}">
                <a16:creationId xmlns:a16="http://schemas.microsoft.com/office/drawing/2014/main" id="{DF2C6400-5D17-344B-AC44-3DBC69D2B165}"/>
              </a:ext>
            </a:extLst>
          </p:cNvPr>
          <p:cNvCxnSpPr>
            <a:stCxn id="56" idx="3"/>
            <a:endCxn id="59" idx="2"/>
          </p:cNvCxnSpPr>
          <p:nvPr/>
        </p:nvCxnSpPr>
        <p:spPr bwMode="auto">
          <a:xfrm>
            <a:off x="2212669" y="4091158"/>
            <a:ext cx="989116" cy="1071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Conector recto 84">
            <a:extLst>
              <a:ext uri="{FF2B5EF4-FFF2-40B4-BE49-F238E27FC236}">
                <a16:creationId xmlns:a16="http://schemas.microsoft.com/office/drawing/2014/main" id="{DB6852C8-136D-C94C-9989-04E5C55029B5}"/>
              </a:ext>
            </a:extLst>
          </p:cNvPr>
          <p:cNvCxnSpPr>
            <a:cxnSpLocks/>
            <a:stCxn id="61" idx="6"/>
            <a:endCxn id="38" idx="2"/>
          </p:cNvCxnSpPr>
          <p:nvPr/>
        </p:nvCxnSpPr>
        <p:spPr bwMode="auto">
          <a:xfrm>
            <a:off x="5310543" y="2559221"/>
            <a:ext cx="1092164" cy="61451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Conector recto 87">
            <a:extLst>
              <a:ext uri="{FF2B5EF4-FFF2-40B4-BE49-F238E27FC236}">
                <a16:creationId xmlns:a16="http://schemas.microsoft.com/office/drawing/2014/main" id="{5FC52A16-1CA1-924D-B468-D52BFCB77712}"/>
              </a:ext>
            </a:extLst>
          </p:cNvPr>
          <p:cNvCxnSpPr>
            <a:stCxn id="62" idx="6"/>
            <a:endCxn id="38" idx="2"/>
          </p:cNvCxnSpPr>
          <p:nvPr/>
        </p:nvCxnSpPr>
        <p:spPr bwMode="auto">
          <a:xfrm flipV="1">
            <a:off x="5310543" y="3173739"/>
            <a:ext cx="1092164" cy="116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Conector recto 89">
            <a:extLst>
              <a:ext uri="{FF2B5EF4-FFF2-40B4-BE49-F238E27FC236}">
                <a16:creationId xmlns:a16="http://schemas.microsoft.com/office/drawing/2014/main" id="{1C5C018E-3899-474D-9588-A26CF3EB779C}"/>
              </a:ext>
            </a:extLst>
          </p:cNvPr>
          <p:cNvCxnSpPr>
            <a:stCxn id="63" idx="6"/>
            <a:endCxn id="38" idx="2"/>
          </p:cNvCxnSpPr>
          <p:nvPr/>
        </p:nvCxnSpPr>
        <p:spPr bwMode="auto">
          <a:xfrm flipV="1">
            <a:off x="5310543" y="3173739"/>
            <a:ext cx="1092164" cy="9281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2" name="Rectangle 4">
            <a:extLst>
              <a:ext uri="{FF2B5EF4-FFF2-40B4-BE49-F238E27FC236}">
                <a16:creationId xmlns:a16="http://schemas.microsoft.com/office/drawing/2014/main" id="{57745DBE-5931-3B41-9E82-277FAD742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797" y="4845221"/>
            <a:ext cx="8196943" cy="725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Una neurona de salida con activación lineal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Neuronas ocultas pueden tener otras funciones de activación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La salida representa directamente el resultado (temperatura)</a:t>
            </a:r>
          </a:p>
        </p:txBody>
      </p:sp>
      <p:sp>
        <p:nvSpPr>
          <p:cNvPr id="113" name="CuadroTexto 112">
            <a:extLst>
              <a:ext uri="{FF2B5EF4-FFF2-40B4-BE49-F238E27FC236}">
                <a16:creationId xmlns:a16="http://schemas.microsoft.com/office/drawing/2014/main" id="{938ABF4C-3229-8E4E-9D63-64585D2D19C6}"/>
              </a:ext>
            </a:extLst>
          </p:cNvPr>
          <p:cNvSpPr txBox="1"/>
          <p:nvPr/>
        </p:nvSpPr>
        <p:spPr>
          <a:xfrm>
            <a:off x="6931331" y="2616172"/>
            <a:ext cx="1406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>
                <a:solidFill>
                  <a:schemeClr val="tx1"/>
                </a:solidFill>
              </a:rPr>
              <a:t>temperatura</a:t>
            </a:r>
          </a:p>
        </p:txBody>
      </p:sp>
    </p:spTree>
    <p:extLst>
      <p:ext uri="{BB962C8B-B14F-4D97-AF65-F5344CB8AC3E}">
        <p14:creationId xmlns:p14="http://schemas.microsoft.com/office/powerpoint/2010/main" val="205543857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s-ES_tradnl" altLang="es-ES_tradnl">
                <a:ea typeface="MS PGothic" charset="-128"/>
              </a:rPr>
              <a:t>Funciones más comunes de activación</a:t>
            </a:r>
            <a:endParaRPr lang="es-ES" altLang="es-ES_tradnl">
              <a:ea typeface="MS PGothic" charset="-128"/>
            </a:endParaRPr>
          </a:p>
        </p:txBody>
      </p:sp>
      <p:grpSp>
        <p:nvGrpSpPr>
          <p:cNvPr id="19459" name="Group 360"/>
          <p:cNvGrpSpPr>
            <a:grpSpLocks/>
          </p:cNvGrpSpPr>
          <p:nvPr/>
        </p:nvGrpSpPr>
        <p:grpSpPr bwMode="auto">
          <a:xfrm>
            <a:off x="1411288" y="1030288"/>
            <a:ext cx="5932487" cy="1217612"/>
            <a:chOff x="934" y="3044"/>
            <a:chExt cx="3737" cy="767"/>
          </a:xfrm>
        </p:grpSpPr>
        <p:graphicFrame>
          <p:nvGraphicFramePr>
            <p:cNvPr id="19463" name="Object 195"/>
            <p:cNvGraphicFramePr>
              <a:graphicFrameLocks noChangeAspect="1"/>
            </p:cNvGraphicFramePr>
            <p:nvPr/>
          </p:nvGraphicFramePr>
          <p:xfrm>
            <a:off x="2112" y="3207"/>
            <a:ext cx="1092" cy="4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0258" name="Ecuación" r:id="rId4" imgW="1155700" imgH="431800" progId="Equation.3">
                    <p:embed/>
                  </p:oleObj>
                </mc:Choice>
                <mc:Fallback>
                  <p:oleObj name="Ecuación" r:id="rId4" imgW="1155700" imgH="431800" progId="Equation.3">
                    <p:embed/>
                    <p:pic>
                      <p:nvPicPr>
                        <p:cNvPr id="19463" name="Object 1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12" y="3207"/>
                          <a:ext cx="1092" cy="4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64" name="Oval 338"/>
            <p:cNvSpPr>
              <a:spLocks noChangeArrowheads="1"/>
            </p:cNvSpPr>
            <p:nvPr/>
          </p:nvSpPr>
          <p:spPr bwMode="auto">
            <a:xfrm>
              <a:off x="2110" y="3151"/>
              <a:ext cx="1650" cy="52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9465" name="Freeform 339"/>
            <p:cNvSpPr>
              <a:spLocks/>
            </p:cNvSpPr>
            <p:nvPr/>
          </p:nvSpPr>
          <p:spPr bwMode="auto">
            <a:xfrm>
              <a:off x="3264" y="3261"/>
              <a:ext cx="277" cy="284"/>
            </a:xfrm>
            <a:custGeom>
              <a:avLst/>
              <a:gdLst>
                <a:gd name="T0" fmla="*/ 277 w 277"/>
                <a:gd name="T1" fmla="*/ 0 h 284"/>
                <a:gd name="T2" fmla="*/ 146 w 277"/>
                <a:gd name="T3" fmla="*/ 58 h 284"/>
                <a:gd name="T4" fmla="*/ 109 w 277"/>
                <a:gd name="T5" fmla="*/ 241 h 284"/>
                <a:gd name="T6" fmla="*/ 0 w 277"/>
                <a:gd name="T7" fmla="*/ 284 h 2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7"/>
                <a:gd name="T13" fmla="*/ 0 h 284"/>
                <a:gd name="T14" fmla="*/ 277 w 277"/>
                <a:gd name="T15" fmla="*/ 284 h 2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7" h="284">
                  <a:moveTo>
                    <a:pt x="277" y="0"/>
                  </a:moveTo>
                  <a:cubicBezTo>
                    <a:pt x="225" y="9"/>
                    <a:pt x="174" y="18"/>
                    <a:pt x="146" y="58"/>
                  </a:cubicBezTo>
                  <a:cubicBezTo>
                    <a:pt x="118" y="98"/>
                    <a:pt x="133" y="203"/>
                    <a:pt x="109" y="241"/>
                  </a:cubicBezTo>
                  <a:cubicBezTo>
                    <a:pt x="85" y="279"/>
                    <a:pt x="42" y="281"/>
                    <a:pt x="0" y="28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66" name="Text Box 340"/>
            <p:cNvSpPr txBox="1">
              <a:spLocks noChangeArrowheads="1"/>
            </p:cNvSpPr>
            <p:nvPr/>
          </p:nvSpPr>
          <p:spPr bwMode="auto">
            <a:xfrm>
              <a:off x="3402" y="3304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2000"/>
                <a:t>g</a:t>
              </a:r>
            </a:p>
          </p:txBody>
        </p:sp>
        <p:sp>
          <p:nvSpPr>
            <p:cNvPr id="19467" name="Line 342"/>
            <p:cNvSpPr>
              <a:spLocks noChangeShapeType="1"/>
            </p:cNvSpPr>
            <p:nvPr/>
          </p:nvSpPr>
          <p:spPr bwMode="auto">
            <a:xfrm>
              <a:off x="1132" y="3181"/>
              <a:ext cx="4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68" name="Line 343"/>
            <p:cNvSpPr>
              <a:spLocks noChangeShapeType="1"/>
            </p:cNvSpPr>
            <p:nvPr/>
          </p:nvSpPr>
          <p:spPr bwMode="auto">
            <a:xfrm>
              <a:off x="1132" y="3388"/>
              <a:ext cx="4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69" name="Line 344"/>
            <p:cNvSpPr>
              <a:spLocks noChangeShapeType="1"/>
            </p:cNvSpPr>
            <p:nvPr/>
          </p:nvSpPr>
          <p:spPr bwMode="auto">
            <a:xfrm>
              <a:off x="1132" y="3702"/>
              <a:ext cx="4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70" name="Oval 345"/>
            <p:cNvSpPr>
              <a:spLocks noChangeArrowheads="1"/>
            </p:cNvSpPr>
            <p:nvPr/>
          </p:nvSpPr>
          <p:spPr bwMode="auto">
            <a:xfrm>
              <a:off x="1535" y="3087"/>
              <a:ext cx="200" cy="17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/>
                <a:t>w</a:t>
              </a:r>
              <a:r>
                <a:rPr lang="es-ES" altLang="es-ES_tradnl" sz="1800" baseline="-25000"/>
                <a:t>1</a:t>
              </a:r>
              <a:endParaRPr lang="es-ES" altLang="es-ES_tradnl" sz="1800"/>
            </a:p>
          </p:txBody>
        </p:sp>
        <p:sp>
          <p:nvSpPr>
            <p:cNvPr id="19471" name="Oval 347"/>
            <p:cNvSpPr>
              <a:spLocks noChangeArrowheads="1"/>
            </p:cNvSpPr>
            <p:nvPr/>
          </p:nvSpPr>
          <p:spPr bwMode="auto">
            <a:xfrm>
              <a:off x="1535" y="3296"/>
              <a:ext cx="200" cy="17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/>
                <a:t>w</a:t>
              </a:r>
              <a:r>
                <a:rPr lang="es-ES" altLang="es-ES_tradnl" sz="1800" baseline="-25000"/>
                <a:t>2</a:t>
              </a:r>
              <a:endParaRPr lang="es-ES" altLang="es-ES_tradnl" sz="1800"/>
            </a:p>
          </p:txBody>
        </p:sp>
        <p:sp>
          <p:nvSpPr>
            <p:cNvPr id="19472" name="Oval 348"/>
            <p:cNvSpPr>
              <a:spLocks noChangeArrowheads="1"/>
            </p:cNvSpPr>
            <p:nvPr/>
          </p:nvSpPr>
          <p:spPr bwMode="auto">
            <a:xfrm>
              <a:off x="1535" y="3615"/>
              <a:ext cx="200" cy="17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/>
                <a:t>w</a:t>
              </a:r>
              <a:r>
                <a:rPr lang="es-ES" altLang="es-ES_tradnl" sz="1800" baseline="-25000"/>
                <a:t>n</a:t>
              </a:r>
              <a:endParaRPr lang="es-ES" altLang="es-ES_tradnl" sz="1800"/>
            </a:p>
          </p:txBody>
        </p:sp>
        <p:sp>
          <p:nvSpPr>
            <p:cNvPr id="19473" name="Line 349"/>
            <p:cNvSpPr>
              <a:spLocks noChangeShapeType="1"/>
            </p:cNvSpPr>
            <p:nvPr/>
          </p:nvSpPr>
          <p:spPr bwMode="auto">
            <a:xfrm>
              <a:off x="1735" y="3181"/>
              <a:ext cx="395" cy="1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74" name="Line 350"/>
            <p:cNvSpPr>
              <a:spLocks noChangeShapeType="1"/>
            </p:cNvSpPr>
            <p:nvPr/>
          </p:nvSpPr>
          <p:spPr bwMode="auto">
            <a:xfrm>
              <a:off x="1735" y="3388"/>
              <a:ext cx="368" cy="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75" name="Line 351"/>
            <p:cNvSpPr>
              <a:spLocks noChangeShapeType="1"/>
            </p:cNvSpPr>
            <p:nvPr/>
          </p:nvSpPr>
          <p:spPr bwMode="auto">
            <a:xfrm flipV="1">
              <a:off x="1735" y="3470"/>
              <a:ext cx="375" cy="2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76" name="Line 352"/>
            <p:cNvSpPr>
              <a:spLocks noChangeShapeType="1"/>
            </p:cNvSpPr>
            <p:nvPr/>
          </p:nvSpPr>
          <p:spPr bwMode="auto">
            <a:xfrm>
              <a:off x="3760" y="3415"/>
              <a:ext cx="91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77" name="Text Box 353"/>
            <p:cNvSpPr txBox="1">
              <a:spLocks noChangeArrowheads="1"/>
            </p:cNvSpPr>
            <p:nvPr/>
          </p:nvSpPr>
          <p:spPr bwMode="auto">
            <a:xfrm>
              <a:off x="3900" y="3181"/>
              <a:ext cx="1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</a:p>
          </p:txBody>
        </p:sp>
        <p:sp>
          <p:nvSpPr>
            <p:cNvPr id="19478" name="Text Box 355"/>
            <p:cNvSpPr txBox="1">
              <a:spLocks noChangeArrowheads="1"/>
            </p:cNvSpPr>
            <p:nvPr/>
          </p:nvSpPr>
          <p:spPr bwMode="auto">
            <a:xfrm>
              <a:off x="936" y="3272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2</a:t>
              </a:r>
              <a:endParaRPr lang="es-ES" altLang="es-ES_tradnl" sz="1800" i="1"/>
            </a:p>
          </p:txBody>
        </p:sp>
        <p:sp>
          <p:nvSpPr>
            <p:cNvPr id="19479" name="Text Box 356"/>
            <p:cNvSpPr txBox="1">
              <a:spLocks noChangeArrowheads="1"/>
            </p:cNvSpPr>
            <p:nvPr/>
          </p:nvSpPr>
          <p:spPr bwMode="auto">
            <a:xfrm>
              <a:off x="934" y="3580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n</a:t>
              </a:r>
              <a:endParaRPr lang="es-ES" altLang="es-ES_tradnl" sz="1800" i="1"/>
            </a:p>
          </p:txBody>
        </p:sp>
        <p:sp>
          <p:nvSpPr>
            <p:cNvPr id="19480" name="Text Box 357"/>
            <p:cNvSpPr txBox="1">
              <a:spLocks noChangeArrowheads="1"/>
            </p:cNvSpPr>
            <p:nvPr/>
          </p:nvSpPr>
          <p:spPr bwMode="auto">
            <a:xfrm>
              <a:off x="941" y="3044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</p:grpSp>
      <p:sp>
        <p:nvSpPr>
          <p:cNvPr id="19460" name="Oval 345"/>
          <p:cNvSpPr>
            <a:spLocks noChangeArrowheads="1"/>
          </p:cNvSpPr>
          <p:nvPr/>
        </p:nvSpPr>
        <p:spPr bwMode="auto">
          <a:xfrm>
            <a:off x="2919413" y="892175"/>
            <a:ext cx="3175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w</a:t>
            </a:r>
            <a:r>
              <a:rPr lang="es-ES" altLang="es-ES_tradnl" sz="1800" baseline="-25000"/>
              <a:t>0</a:t>
            </a:r>
            <a:endParaRPr lang="es-ES" altLang="es-ES_tradnl" sz="1800"/>
          </a:p>
        </p:txBody>
      </p:sp>
      <p:cxnSp>
        <p:nvCxnSpPr>
          <p:cNvPr id="19461" name="81 Conector recto"/>
          <p:cNvCxnSpPr>
            <a:cxnSpLocks noChangeShapeType="1"/>
            <a:stCxn id="19460" idx="5"/>
            <a:endCxn id="19464" idx="1"/>
          </p:cNvCxnSpPr>
          <p:nvPr/>
        </p:nvCxnSpPr>
        <p:spPr bwMode="auto">
          <a:xfrm>
            <a:off x="3190875" y="1128713"/>
            <a:ext cx="471488" cy="192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2" name="84 Conector recto"/>
          <p:cNvCxnSpPr>
            <a:cxnSpLocks noChangeShapeType="1"/>
          </p:cNvCxnSpPr>
          <p:nvPr/>
        </p:nvCxnSpPr>
        <p:spPr bwMode="auto">
          <a:xfrm>
            <a:off x="5003800" y="1196975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Grupo 2">
            <a:extLst>
              <a:ext uri="{FF2B5EF4-FFF2-40B4-BE49-F238E27FC236}">
                <a16:creationId xmlns:a16="http://schemas.microsoft.com/office/drawing/2014/main" id="{C91A3250-949C-C344-8B81-2EE31E2F1101}"/>
              </a:ext>
            </a:extLst>
          </p:cNvPr>
          <p:cNvGrpSpPr/>
          <p:nvPr/>
        </p:nvGrpSpPr>
        <p:grpSpPr>
          <a:xfrm>
            <a:off x="585788" y="2359025"/>
            <a:ext cx="8199437" cy="3592513"/>
            <a:chOff x="585788" y="2359025"/>
            <a:chExt cx="8199437" cy="3592513"/>
          </a:xfrm>
        </p:grpSpPr>
        <p:sp>
          <p:nvSpPr>
            <p:cNvPr id="19481" name="AutoShape 8"/>
            <p:cNvSpPr>
              <a:spLocks noChangeAspect="1" noChangeArrowheads="1" noTextEdit="1"/>
            </p:cNvSpPr>
            <p:nvPr/>
          </p:nvSpPr>
          <p:spPr bwMode="auto">
            <a:xfrm>
              <a:off x="630238" y="2359025"/>
              <a:ext cx="8154987" cy="3592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_tradnl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19483" name="Object 185"/>
                <p:cNvGraphicFramePr>
                  <a:graphicFrameLocks noChangeAspect="1"/>
                </p:cNvGraphicFramePr>
                <p:nvPr/>
              </p:nvGraphicFramePr>
              <p:xfrm>
                <a:off x="7102476" y="5166214"/>
                <a:ext cx="884237" cy="471488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80259" name="Ecuación" r:id="rId6" imgW="736280" imgH="393529" progId="Equation.3">
                        <p:embed/>
                      </p:oleObj>
                    </mc:Choice>
                    <mc:Fallback>
                      <p:oleObj name="Ecuación" r:id="rId6" imgW="736280" imgH="393529" progId="Equation.3">
                        <p:embed/>
                        <p:pic>
                          <p:nvPicPr>
                            <p:cNvPr id="19483" name="Object 18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7102476" y="5166214"/>
                              <a:ext cx="884237" cy="471488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19483" name="Object 185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760318947"/>
                    </p:ext>
                  </p:extLst>
                </p:nvPr>
              </p:nvGraphicFramePr>
              <p:xfrm>
                <a:off x="7102476" y="5166214"/>
                <a:ext cx="884237" cy="471488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6805" name="Ecuación" r:id="rId8" imgW="736280" imgH="393529" progId="Equation.3">
                        <p:embed/>
                      </p:oleObj>
                    </mc:Choice>
                    <mc:Fallback>
                      <p:oleObj name="Ecuación" r:id="rId8" imgW="736280" imgH="393529" progId="Equation.3">
                        <p:embed/>
                        <p:pic>
                          <p:nvPicPr>
                            <p:cNvPr id="19483" name="Object 18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7102476" y="5166214"/>
                              <a:ext cx="884237" cy="471488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19485" name="Rectangle 11"/>
            <p:cNvSpPr>
              <a:spLocks noChangeArrowheads="1"/>
            </p:cNvSpPr>
            <p:nvPr/>
          </p:nvSpPr>
          <p:spPr bwMode="auto">
            <a:xfrm>
              <a:off x="627063" y="2532063"/>
              <a:ext cx="1700212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2000" i="1">
                  <a:solidFill>
                    <a:srgbClr val="000000"/>
                  </a:solidFill>
                </a:rPr>
                <a:t>Función Umbral</a:t>
              </a:r>
              <a:endParaRPr lang="es-ES" altLang="es-ES_tradnl" sz="2000"/>
            </a:p>
          </p:txBody>
        </p:sp>
        <p:sp>
          <p:nvSpPr>
            <p:cNvPr id="19486" name="Rectangle 13"/>
            <p:cNvSpPr>
              <a:spLocks noChangeArrowheads="1"/>
            </p:cNvSpPr>
            <p:nvPr/>
          </p:nvSpPr>
          <p:spPr bwMode="auto">
            <a:xfrm>
              <a:off x="4755807" y="2538413"/>
              <a:ext cx="15176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2000" i="1" dirty="0">
                  <a:solidFill>
                    <a:srgbClr val="000000"/>
                  </a:solidFill>
                </a:rPr>
                <a:t>Función </a:t>
              </a:r>
              <a:r>
                <a:rPr lang="es-ES" altLang="es-ES_tradnl" sz="2000" i="1" dirty="0" err="1">
                  <a:solidFill>
                    <a:srgbClr val="000000"/>
                  </a:solidFill>
                </a:rPr>
                <a:t>ReLU</a:t>
              </a:r>
              <a:endParaRPr lang="es-ES" altLang="es-ES_tradnl" sz="2000" dirty="0"/>
            </a:p>
          </p:txBody>
        </p:sp>
        <p:sp>
          <p:nvSpPr>
            <p:cNvPr id="19487" name="Freeform 15"/>
            <p:cNvSpPr>
              <a:spLocks noEditPoints="1"/>
            </p:cNvSpPr>
            <p:nvPr/>
          </p:nvSpPr>
          <p:spPr bwMode="auto">
            <a:xfrm>
              <a:off x="1360488" y="3348038"/>
              <a:ext cx="84137" cy="1557338"/>
            </a:xfrm>
            <a:custGeom>
              <a:avLst/>
              <a:gdLst>
                <a:gd name="T0" fmla="*/ 14428429 w 39"/>
                <a:gd name="T1" fmla="*/ 25482904 h 719"/>
                <a:gd name="T2" fmla="*/ 14428429 w 39"/>
                <a:gd name="T3" fmla="*/ 621681066 h 719"/>
                <a:gd name="T4" fmla="*/ 14428429 w 39"/>
                <a:gd name="T5" fmla="*/ 621681066 h 719"/>
                <a:gd name="T6" fmla="*/ 13865571 w 39"/>
                <a:gd name="T7" fmla="*/ 622385805 h 719"/>
                <a:gd name="T8" fmla="*/ 13865571 w 39"/>
                <a:gd name="T9" fmla="*/ 621681066 h 719"/>
                <a:gd name="T10" fmla="*/ 12133404 w 39"/>
                <a:gd name="T11" fmla="*/ 621681066 h 719"/>
                <a:gd name="T12" fmla="*/ 12133404 w 39"/>
                <a:gd name="T13" fmla="*/ 25482904 h 719"/>
                <a:gd name="T14" fmla="*/ 13865571 w 39"/>
                <a:gd name="T15" fmla="*/ 24218313 h 719"/>
                <a:gd name="T16" fmla="*/ 13865571 w 39"/>
                <a:gd name="T17" fmla="*/ 24218313 h 719"/>
                <a:gd name="T18" fmla="*/ 14428429 w 39"/>
                <a:gd name="T19" fmla="*/ 24218313 h 719"/>
                <a:gd name="T20" fmla="*/ 14428429 w 39"/>
                <a:gd name="T21" fmla="*/ 25482904 h 719"/>
                <a:gd name="T22" fmla="*/ 14428429 w 39"/>
                <a:gd name="T23" fmla="*/ 25482904 h 719"/>
                <a:gd name="T24" fmla="*/ 0 w 39"/>
                <a:gd name="T25" fmla="*/ 33490389 h 719"/>
                <a:gd name="T26" fmla="*/ 13865571 w 39"/>
                <a:gd name="T27" fmla="*/ 0 h 719"/>
                <a:gd name="T28" fmla="*/ 28348520 w 39"/>
                <a:gd name="T29" fmla="*/ 33490389 h 719"/>
                <a:gd name="T30" fmla="*/ 0 w 39"/>
                <a:gd name="T31" fmla="*/ 33490389 h 7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9"/>
                <a:gd name="T49" fmla="*/ 0 h 719"/>
                <a:gd name="T50" fmla="*/ 39 w 39"/>
                <a:gd name="T51" fmla="*/ 719 h 7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9" h="719">
                  <a:moveTo>
                    <a:pt x="20" y="29"/>
                  </a:moveTo>
                  <a:lnTo>
                    <a:pt x="20" y="718"/>
                  </a:lnTo>
                  <a:lnTo>
                    <a:pt x="19" y="719"/>
                  </a:lnTo>
                  <a:lnTo>
                    <a:pt x="19" y="718"/>
                  </a:lnTo>
                  <a:lnTo>
                    <a:pt x="17" y="718"/>
                  </a:lnTo>
                  <a:lnTo>
                    <a:pt x="17" y="29"/>
                  </a:lnTo>
                  <a:lnTo>
                    <a:pt x="19" y="28"/>
                  </a:lnTo>
                  <a:lnTo>
                    <a:pt x="20" y="28"/>
                  </a:lnTo>
                  <a:lnTo>
                    <a:pt x="20" y="29"/>
                  </a:lnTo>
                  <a:close/>
                  <a:moveTo>
                    <a:pt x="0" y="39"/>
                  </a:moveTo>
                  <a:lnTo>
                    <a:pt x="19" y="0"/>
                  </a:lnTo>
                  <a:lnTo>
                    <a:pt x="39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88" name="Freeform 16"/>
            <p:cNvSpPr>
              <a:spLocks noEditPoints="1"/>
            </p:cNvSpPr>
            <p:nvPr/>
          </p:nvSpPr>
          <p:spPr bwMode="auto">
            <a:xfrm>
              <a:off x="622300" y="4079875"/>
              <a:ext cx="1562100" cy="87313"/>
            </a:xfrm>
            <a:custGeom>
              <a:avLst/>
              <a:gdLst>
                <a:gd name="T0" fmla="*/ 1 w 722"/>
                <a:gd name="T1" fmla="*/ 23828540 h 40"/>
                <a:gd name="T2" fmla="*/ 570131901 w 722"/>
                <a:gd name="T3" fmla="*/ 23828540 h 40"/>
                <a:gd name="T4" fmla="*/ 571070108 w 722"/>
                <a:gd name="T5" fmla="*/ 23828540 h 40"/>
                <a:gd name="T6" fmla="*/ 571070108 w 722"/>
                <a:gd name="T7" fmla="*/ 25892523 h 40"/>
                <a:gd name="T8" fmla="*/ 571070108 w 722"/>
                <a:gd name="T9" fmla="*/ 25892523 h 40"/>
                <a:gd name="T10" fmla="*/ 570131901 w 722"/>
                <a:gd name="T11" fmla="*/ 26301670 h 40"/>
                <a:gd name="T12" fmla="*/ 1 w 722"/>
                <a:gd name="T13" fmla="*/ 26301670 h 40"/>
                <a:gd name="T14" fmla="*/ 1 w 722"/>
                <a:gd name="T15" fmla="*/ 25892523 h 40"/>
                <a:gd name="T16" fmla="*/ 0 w 722"/>
                <a:gd name="T17" fmla="*/ 25892523 h 40"/>
                <a:gd name="T18" fmla="*/ 1 w 722"/>
                <a:gd name="T19" fmla="*/ 23828540 h 40"/>
                <a:gd name="T20" fmla="*/ 1 w 722"/>
                <a:gd name="T21" fmla="*/ 23828540 h 40"/>
                <a:gd name="T22" fmla="*/ 1 w 722"/>
                <a:gd name="T23" fmla="*/ 23828540 h 40"/>
                <a:gd name="T24" fmla="*/ 561852436 w 722"/>
                <a:gd name="T25" fmla="*/ 0 h 40"/>
                <a:gd name="T26" fmla="*/ 595237428 w 722"/>
                <a:gd name="T27" fmla="*/ 25892523 h 40"/>
                <a:gd name="T28" fmla="*/ 561852436 w 722"/>
                <a:gd name="T29" fmla="*/ 48953051 h 40"/>
                <a:gd name="T30" fmla="*/ 561852436 w 722"/>
                <a:gd name="T31" fmla="*/ 0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22"/>
                <a:gd name="T49" fmla="*/ 0 h 40"/>
                <a:gd name="T50" fmla="*/ 722 w 722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22" h="40">
                  <a:moveTo>
                    <a:pt x="1" y="20"/>
                  </a:moveTo>
                  <a:lnTo>
                    <a:pt x="692" y="20"/>
                  </a:lnTo>
                  <a:lnTo>
                    <a:pt x="693" y="20"/>
                  </a:lnTo>
                  <a:lnTo>
                    <a:pt x="693" y="21"/>
                  </a:lnTo>
                  <a:lnTo>
                    <a:pt x="692" y="22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0" y="21"/>
                  </a:lnTo>
                  <a:lnTo>
                    <a:pt x="1" y="20"/>
                  </a:lnTo>
                  <a:close/>
                  <a:moveTo>
                    <a:pt x="682" y="0"/>
                  </a:moveTo>
                  <a:lnTo>
                    <a:pt x="722" y="21"/>
                  </a:lnTo>
                  <a:lnTo>
                    <a:pt x="682" y="40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89" name="Freeform 17"/>
            <p:cNvSpPr>
              <a:spLocks noEditPoints="1"/>
            </p:cNvSpPr>
            <p:nvPr/>
          </p:nvSpPr>
          <p:spPr bwMode="auto">
            <a:xfrm>
              <a:off x="5452720" y="3360738"/>
              <a:ext cx="84137" cy="1557338"/>
            </a:xfrm>
            <a:custGeom>
              <a:avLst/>
              <a:gdLst>
                <a:gd name="T0" fmla="*/ 14428429 w 39"/>
                <a:gd name="T1" fmla="*/ 25482904 h 719"/>
                <a:gd name="T2" fmla="*/ 14428429 w 39"/>
                <a:gd name="T3" fmla="*/ 621681066 h 719"/>
                <a:gd name="T4" fmla="*/ 14428429 w 39"/>
                <a:gd name="T5" fmla="*/ 621681066 h 719"/>
                <a:gd name="T6" fmla="*/ 13865571 w 39"/>
                <a:gd name="T7" fmla="*/ 622385805 h 719"/>
                <a:gd name="T8" fmla="*/ 13865571 w 39"/>
                <a:gd name="T9" fmla="*/ 621681066 h 719"/>
                <a:gd name="T10" fmla="*/ 13063093 w 39"/>
                <a:gd name="T11" fmla="*/ 621681066 h 719"/>
                <a:gd name="T12" fmla="*/ 13063093 w 39"/>
                <a:gd name="T13" fmla="*/ 25482904 h 719"/>
                <a:gd name="T14" fmla="*/ 13865571 w 39"/>
                <a:gd name="T15" fmla="*/ 24218313 h 719"/>
                <a:gd name="T16" fmla="*/ 13865571 w 39"/>
                <a:gd name="T17" fmla="*/ 24218313 h 719"/>
                <a:gd name="T18" fmla="*/ 14428429 w 39"/>
                <a:gd name="T19" fmla="*/ 24218313 h 719"/>
                <a:gd name="T20" fmla="*/ 14428429 w 39"/>
                <a:gd name="T21" fmla="*/ 25482904 h 719"/>
                <a:gd name="T22" fmla="*/ 14428429 w 39"/>
                <a:gd name="T23" fmla="*/ 25482904 h 719"/>
                <a:gd name="T24" fmla="*/ 0 w 39"/>
                <a:gd name="T25" fmla="*/ 33490389 h 719"/>
                <a:gd name="T26" fmla="*/ 13865571 w 39"/>
                <a:gd name="T27" fmla="*/ 0 h 719"/>
                <a:gd name="T28" fmla="*/ 28348520 w 39"/>
                <a:gd name="T29" fmla="*/ 33490389 h 719"/>
                <a:gd name="T30" fmla="*/ 0 w 39"/>
                <a:gd name="T31" fmla="*/ 33490389 h 7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9"/>
                <a:gd name="T49" fmla="*/ 0 h 719"/>
                <a:gd name="T50" fmla="*/ 39 w 39"/>
                <a:gd name="T51" fmla="*/ 719 h 7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9" h="719">
                  <a:moveTo>
                    <a:pt x="20" y="29"/>
                  </a:moveTo>
                  <a:lnTo>
                    <a:pt x="20" y="718"/>
                  </a:lnTo>
                  <a:lnTo>
                    <a:pt x="19" y="719"/>
                  </a:lnTo>
                  <a:lnTo>
                    <a:pt x="19" y="718"/>
                  </a:lnTo>
                  <a:lnTo>
                    <a:pt x="18" y="718"/>
                  </a:lnTo>
                  <a:lnTo>
                    <a:pt x="18" y="29"/>
                  </a:lnTo>
                  <a:lnTo>
                    <a:pt x="19" y="28"/>
                  </a:lnTo>
                  <a:lnTo>
                    <a:pt x="20" y="28"/>
                  </a:lnTo>
                  <a:lnTo>
                    <a:pt x="20" y="29"/>
                  </a:lnTo>
                  <a:close/>
                  <a:moveTo>
                    <a:pt x="0" y="39"/>
                  </a:moveTo>
                  <a:lnTo>
                    <a:pt x="19" y="0"/>
                  </a:lnTo>
                  <a:lnTo>
                    <a:pt x="39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90" name="Freeform 18"/>
            <p:cNvSpPr>
              <a:spLocks noEditPoints="1"/>
            </p:cNvSpPr>
            <p:nvPr/>
          </p:nvSpPr>
          <p:spPr bwMode="auto">
            <a:xfrm>
              <a:off x="4714532" y="4092575"/>
              <a:ext cx="1562100" cy="87313"/>
            </a:xfrm>
            <a:custGeom>
              <a:avLst/>
              <a:gdLst>
                <a:gd name="T0" fmla="*/ 1 w 722"/>
                <a:gd name="T1" fmla="*/ 23828540 h 40"/>
                <a:gd name="T2" fmla="*/ 571070108 w 722"/>
                <a:gd name="T3" fmla="*/ 23828540 h 40"/>
                <a:gd name="T4" fmla="*/ 572235882 w 722"/>
                <a:gd name="T5" fmla="*/ 23828540 h 40"/>
                <a:gd name="T6" fmla="*/ 572235882 w 722"/>
                <a:gd name="T7" fmla="*/ 25892523 h 40"/>
                <a:gd name="T8" fmla="*/ 572235882 w 722"/>
                <a:gd name="T9" fmla="*/ 25892523 h 40"/>
                <a:gd name="T10" fmla="*/ 571070108 w 722"/>
                <a:gd name="T11" fmla="*/ 26301670 h 40"/>
                <a:gd name="T12" fmla="*/ 1 w 722"/>
                <a:gd name="T13" fmla="*/ 26301670 h 40"/>
                <a:gd name="T14" fmla="*/ 1 w 722"/>
                <a:gd name="T15" fmla="*/ 25892523 h 40"/>
                <a:gd name="T16" fmla="*/ 0 w 722"/>
                <a:gd name="T17" fmla="*/ 25892523 h 40"/>
                <a:gd name="T18" fmla="*/ 1 w 722"/>
                <a:gd name="T19" fmla="*/ 23828540 h 40"/>
                <a:gd name="T20" fmla="*/ 1 w 722"/>
                <a:gd name="T21" fmla="*/ 23828540 h 40"/>
                <a:gd name="T22" fmla="*/ 1 w 722"/>
                <a:gd name="T23" fmla="*/ 23828540 h 40"/>
                <a:gd name="T24" fmla="*/ 562923693 w 722"/>
                <a:gd name="T25" fmla="*/ 0 h 40"/>
                <a:gd name="T26" fmla="*/ 595237428 w 722"/>
                <a:gd name="T27" fmla="*/ 25892523 h 40"/>
                <a:gd name="T28" fmla="*/ 562923693 w 722"/>
                <a:gd name="T29" fmla="*/ 48953051 h 40"/>
                <a:gd name="T30" fmla="*/ 562923693 w 722"/>
                <a:gd name="T31" fmla="*/ 0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22"/>
                <a:gd name="T49" fmla="*/ 0 h 40"/>
                <a:gd name="T50" fmla="*/ 722 w 722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22" h="40">
                  <a:moveTo>
                    <a:pt x="1" y="20"/>
                  </a:moveTo>
                  <a:lnTo>
                    <a:pt x="693" y="20"/>
                  </a:lnTo>
                  <a:lnTo>
                    <a:pt x="694" y="20"/>
                  </a:lnTo>
                  <a:lnTo>
                    <a:pt x="694" y="21"/>
                  </a:lnTo>
                  <a:lnTo>
                    <a:pt x="693" y="22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0" y="21"/>
                  </a:lnTo>
                  <a:lnTo>
                    <a:pt x="1" y="20"/>
                  </a:lnTo>
                  <a:close/>
                  <a:moveTo>
                    <a:pt x="683" y="0"/>
                  </a:moveTo>
                  <a:lnTo>
                    <a:pt x="722" y="21"/>
                  </a:lnTo>
                  <a:lnTo>
                    <a:pt x="683" y="40"/>
                  </a:lnTo>
                  <a:lnTo>
                    <a:pt x="683" y="0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91" name="Freeform 19"/>
            <p:cNvSpPr>
              <a:spLocks noEditPoints="1"/>
            </p:cNvSpPr>
            <p:nvPr/>
          </p:nvSpPr>
          <p:spPr bwMode="auto">
            <a:xfrm>
              <a:off x="7586664" y="3359639"/>
              <a:ext cx="84137" cy="1557338"/>
            </a:xfrm>
            <a:custGeom>
              <a:avLst/>
              <a:gdLst>
                <a:gd name="T0" fmla="*/ 14428429 w 39"/>
                <a:gd name="T1" fmla="*/ 25482904 h 719"/>
                <a:gd name="T2" fmla="*/ 14428429 w 39"/>
                <a:gd name="T3" fmla="*/ 621681066 h 719"/>
                <a:gd name="T4" fmla="*/ 14428429 w 39"/>
                <a:gd name="T5" fmla="*/ 621681066 h 719"/>
                <a:gd name="T6" fmla="*/ 13865571 w 39"/>
                <a:gd name="T7" fmla="*/ 622385805 h 719"/>
                <a:gd name="T8" fmla="*/ 13063093 w 39"/>
                <a:gd name="T9" fmla="*/ 621681066 h 719"/>
                <a:gd name="T10" fmla="*/ 13063093 w 39"/>
                <a:gd name="T11" fmla="*/ 621681066 h 719"/>
                <a:gd name="T12" fmla="*/ 13063093 w 39"/>
                <a:gd name="T13" fmla="*/ 25482904 h 719"/>
                <a:gd name="T14" fmla="*/ 13063093 w 39"/>
                <a:gd name="T15" fmla="*/ 24218313 h 719"/>
                <a:gd name="T16" fmla="*/ 13865571 w 39"/>
                <a:gd name="T17" fmla="*/ 24218313 h 719"/>
                <a:gd name="T18" fmla="*/ 14428429 w 39"/>
                <a:gd name="T19" fmla="*/ 24218313 h 719"/>
                <a:gd name="T20" fmla="*/ 14428429 w 39"/>
                <a:gd name="T21" fmla="*/ 25482904 h 719"/>
                <a:gd name="T22" fmla="*/ 14428429 w 39"/>
                <a:gd name="T23" fmla="*/ 25482904 h 719"/>
                <a:gd name="T24" fmla="*/ 0 w 39"/>
                <a:gd name="T25" fmla="*/ 33490389 h 719"/>
                <a:gd name="T26" fmla="*/ 13865571 w 39"/>
                <a:gd name="T27" fmla="*/ 0 h 719"/>
                <a:gd name="T28" fmla="*/ 28348520 w 39"/>
                <a:gd name="T29" fmla="*/ 33490389 h 719"/>
                <a:gd name="T30" fmla="*/ 0 w 39"/>
                <a:gd name="T31" fmla="*/ 33490389 h 7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9"/>
                <a:gd name="T49" fmla="*/ 0 h 719"/>
                <a:gd name="T50" fmla="*/ 39 w 39"/>
                <a:gd name="T51" fmla="*/ 719 h 7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9" h="719">
                  <a:moveTo>
                    <a:pt x="20" y="29"/>
                  </a:moveTo>
                  <a:lnTo>
                    <a:pt x="20" y="718"/>
                  </a:lnTo>
                  <a:lnTo>
                    <a:pt x="19" y="719"/>
                  </a:lnTo>
                  <a:lnTo>
                    <a:pt x="18" y="718"/>
                  </a:lnTo>
                  <a:lnTo>
                    <a:pt x="18" y="29"/>
                  </a:lnTo>
                  <a:lnTo>
                    <a:pt x="18" y="28"/>
                  </a:lnTo>
                  <a:lnTo>
                    <a:pt x="19" y="28"/>
                  </a:lnTo>
                  <a:lnTo>
                    <a:pt x="20" y="28"/>
                  </a:lnTo>
                  <a:lnTo>
                    <a:pt x="20" y="29"/>
                  </a:lnTo>
                  <a:close/>
                  <a:moveTo>
                    <a:pt x="0" y="39"/>
                  </a:moveTo>
                  <a:lnTo>
                    <a:pt x="19" y="0"/>
                  </a:lnTo>
                  <a:lnTo>
                    <a:pt x="39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92" name="Freeform 20"/>
            <p:cNvSpPr>
              <a:spLocks noEditPoints="1"/>
            </p:cNvSpPr>
            <p:nvPr/>
          </p:nvSpPr>
          <p:spPr bwMode="auto">
            <a:xfrm>
              <a:off x="6848476" y="4091476"/>
              <a:ext cx="1563687" cy="87313"/>
            </a:xfrm>
            <a:custGeom>
              <a:avLst/>
              <a:gdLst>
                <a:gd name="T0" fmla="*/ 1 w 722"/>
                <a:gd name="T1" fmla="*/ 23828540 h 40"/>
                <a:gd name="T2" fmla="*/ 596487424 w 722"/>
                <a:gd name="T3" fmla="*/ 23828540 h 40"/>
                <a:gd name="T4" fmla="*/ 596487424 w 722"/>
                <a:gd name="T5" fmla="*/ 23828540 h 40"/>
                <a:gd name="T6" fmla="*/ 597295753 w 722"/>
                <a:gd name="T7" fmla="*/ 25892523 h 40"/>
                <a:gd name="T8" fmla="*/ 596487424 w 722"/>
                <a:gd name="T9" fmla="*/ 25892523 h 40"/>
                <a:gd name="T10" fmla="*/ 596487424 w 722"/>
                <a:gd name="T11" fmla="*/ 26301670 h 40"/>
                <a:gd name="T12" fmla="*/ 1 w 722"/>
                <a:gd name="T13" fmla="*/ 26301670 h 40"/>
                <a:gd name="T14" fmla="*/ 0 w 722"/>
                <a:gd name="T15" fmla="*/ 25892523 h 40"/>
                <a:gd name="T16" fmla="*/ 0 w 722"/>
                <a:gd name="T17" fmla="*/ 25892523 h 40"/>
                <a:gd name="T18" fmla="*/ 0 w 722"/>
                <a:gd name="T19" fmla="*/ 23828540 h 40"/>
                <a:gd name="T20" fmla="*/ 1 w 722"/>
                <a:gd name="T21" fmla="*/ 23828540 h 40"/>
                <a:gd name="T22" fmla="*/ 1 w 722"/>
                <a:gd name="T23" fmla="*/ 23828540 h 40"/>
                <a:gd name="T24" fmla="*/ 587773129 w 722"/>
                <a:gd name="T25" fmla="*/ 0 h 40"/>
                <a:gd name="T26" fmla="*/ 622602432 w 722"/>
                <a:gd name="T27" fmla="*/ 25892523 h 40"/>
                <a:gd name="T28" fmla="*/ 587773129 w 722"/>
                <a:gd name="T29" fmla="*/ 48953051 h 40"/>
                <a:gd name="T30" fmla="*/ 587773129 w 722"/>
                <a:gd name="T31" fmla="*/ 0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22"/>
                <a:gd name="T49" fmla="*/ 0 h 40"/>
                <a:gd name="T50" fmla="*/ 722 w 722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22" h="40">
                  <a:moveTo>
                    <a:pt x="1" y="20"/>
                  </a:moveTo>
                  <a:lnTo>
                    <a:pt x="692" y="20"/>
                  </a:lnTo>
                  <a:lnTo>
                    <a:pt x="693" y="21"/>
                  </a:lnTo>
                  <a:lnTo>
                    <a:pt x="692" y="21"/>
                  </a:lnTo>
                  <a:lnTo>
                    <a:pt x="692" y="22"/>
                  </a:lnTo>
                  <a:lnTo>
                    <a:pt x="1" y="22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20"/>
                  </a:lnTo>
                  <a:close/>
                  <a:moveTo>
                    <a:pt x="682" y="0"/>
                  </a:moveTo>
                  <a:lnTo>
                    <a:pt x="722" y="21"/>
                  </a:lnTo>
                  <a:lnTo>
                    <a:pt x="682" y="40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93" name="Freeform 21"/>
            <p:cNvSpPr>
              <a:spLocks/>
            </p:cNvSpPr>
            <p:nvPr/>
          </p:nvSpPr>
          <p:spPr bwMode="auto">
            <a:xfrm>
              <a:off x="809625" y="3657600"/>
              <a:ext cx="1196975" cy="468313"/>
            </a:xfrm>
            <a:custGeom>
              <a:avLst/>
              <a:gdLst>
                <a:gd name="T0" fmla="*/ 0 w 729"/>
                <a:gd name="T1" fmla="*/ 195177097 h 216"/>
                <a:gd name="T2" fmla="*/ 1588 w 729"/>
                <a:gd name="T3" fmla="*/ 195177097 h 216"/>
                <a:gd name="T4" fmla="*/ 1588 w 729"/>
                <a:gd name="T5" fmla="*/ 0 h 216"/>
                <a:gd name="T6" fmla="*/ 3221 w 729"/>
                <a:gd name="T7" fmla="*/ 0 h 2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9"/>
                <a:gd name="T13" fmla="*/ 0 h 216"/>
                <a:gd name="T14" fmla="*/ 729 w 729"/>
                <a:gd name="T15" fmla="*/ 216 h 2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9" h="216">
                  <a:moveTo>
                    <a:pt x="0" y="216"/>
                  </a:moveTo>
                  <a:lnTo>
                    <a:pt x="359" y="216"/>
                  </a:lnTo>
                  <a:lnTo>
                    <a:pt x="359" y="0"/>
                  </a:lnTo>
                  <a:lnTo>
                    <a:pt x="729" y="0"/>
                  </a:lnTo>
                </a:path>
              </a:pathLst>
            </a:custGeom>
            <a:noFill/>
            <a:ln w="28575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94" name="Freeform 35"/>
            <p:cNvSpPr>
              <a:spLocks noEditPoints="1"/>
            </p:cNvSpPr>
            <p:nvPr/>
          </p:nvSpPr>
          <p:spPr bwMode="auto">
            <a:xfrm>
              <a:off x="5452720" y="3360738"/>
              <a:ext cx="84137" cy="1557338"/>
            </a:xfrm>
            <a:custGeom>
              <a:avLst/>
              <a:gdLst>
                <a:gd name="T0" fmla="*/ 14428429 w 39"/>
                <a:gd name="T1" fmla="*/ 25482904 h 719"/>
                <a:gd name="T2" fmla="*/ 14428429 w 39"/>
                <a:gd name="T3" fmla="*/ 621681066 h 719"/>
                <a:gd name="T4" fmla="*/ 14428429 w 39"/>
                <a:gd name="T5" fmla="*/ 621681066 h 719"/>
                <a:gd name="T6" fmla="*/ 13865571 w 39"/>
                <a:gd name="T7" fmla="*/ 622385805 h 719"/>
                <a:gd name="T8" fmla="*/ 13865571 w 39"/>
                <a:gd name="T9" fmla="*/ 621681066 h 719"/>
                <a:gd name="T10" fmla="*/ 13063093 w 39"/>
                <a:gd name="T11" fmla="*/ 621681066 h 719"/>
                <a:gd name="T12" fmla="*/ 13063093 w 39"/>
                <a:gd name="T13" fmla="*/ 25482904 h 719"/>
                <a:gd name="T14" fmla="*/ 13865571 w 39"/>
                <a:gd name="T15" fmla="*/ 24218313 h 719"/>
                <a:gd name="T16" fmla="*/ 13865571 w 39"/>
                <a:gd name="T17" fmla="*/ 24218313 h 719"/>
                <a:gd name="T18" fmla="*/ 14428429 w 39"/>
                <a:gd name="T19" fmla="*/ 24218313 h 719"/>
                <a:gd name="T20" fmla="*/ 14428429 w 39"/>
                <a:gd name="T21" fmla="*/ 25482904 h 719"/>
                <a:gd name="T22" fmla="*/ 14428429 w 39"/>
                <a:gd name="T23" fmla="*/ 25482904 h 719"/>
                <a:gd name="T24" fmla="*/ 0 w 39"/>
                <a:gd name="T25" fmla="*/ 33490389 h 719"/>
                <a:gd name="T26" fmla="*/ 13865571 w 39"/>
                <a:gd name="T27" fmla="*/ 0 h 719"/>
                <a:gd name="T28" fmla="*/ 28348520 w 39"/>
                <a:gd name="T29" fmla="*/ 33490389 h 719"/>
                <a:gd name="T30" fmla="*/ 0 w 39"/>
                <a:gd name="T31" fmla="*/ 33490389 h 7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9"/>
                <a:gd name="T49" fmla="*/ 0 h 719"/>
                <a:gd name="T50" fmla="*/ 39 w 39"/>
                <a:gd name="T51" fmla="*/ 719 h 7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9" h="719">
                  <a:moveTo>
                    <a:pt x="20" y="29"/>
                  </a:moveTo>
                  <a:lnTo>
                    <a:pt x="20" y="718"/>
                  </a:lnTo>
                  <a:lnTo>
                    <a:pt x="19" y="719"/>
                  </a:lnTo>
                  <a:lnTo>
                    <a:pt x="19" y="718"/>
                  </a:lnTo>
                  <a:lnTo>
                    <a:pt x="18" y="718"/>
                  </a:lnTo>
                  <a:lnTo>
                    <a:pt x="18" y="29"/>
                  </a:lnTo>
                  <a:lnTo>
                    <a:pt x="19" y="28"/>
                  </a:lnTo>
                  <a:lnTo>
                    <a:pt x="20" y="28"/>
                  </a:lnTo>
                  <a:lnTo>
                    <a:pt x="20" y="29"/>
                  </a:lnTo>
                  <a:close/>
                  <a:moveTo>
                    <a:pt x="0" y="39"/>
                  </a:moveTo>
                  <a:lnTo>
                    <a:pt x="19" y="0"/>
                  </a:lnTo>
                  <a:lnTo>
                    <a:pt x="39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95" name="Freeform 36"/>
            <p:cNvSpPr>
              <a:spLocks noEditPoints="1"/>
            </p:cNvSpPr>
            <p:nvPr/>
          </p:nvSpPr>
          <p:spPr bwMode="auto">
            <a:xfrm>
              <a:off x="4714532" y="4092575"/>
              <a:ext cx="1562100" cy="87313"/>
            </a:xfrm>
            <a:custGeom>
              <a:avLst/>
              <a:gdLst>
                <a:gd name="T0" fmla="*/ 1 w 722"/>
                <a:gd name="T1" fmla="*/ 23828540 h 40"/>
                <a:gd name="T2" fmla="*/ 571070108 w 722"/>
                <a:gd name="T3" fmla="*/ 23828540 h 40"/>
                <a:gd name="T4" fmla="*/ 572235882 w 722"/>
                <a:gd name="T5" fmla="*/ 23828540 h 40"/>
                <a:gd name="T6" fmla="*/ 572235882 w 722"/>
                <a:gd name="T7" fmla="*/ 25892523 h 40"/>
                <a:gd name="T8" fmla="*/ 572235882 w 722"/>
                <a:gd name="T9" fmla="*/ 25892523 h 40"/>
                <a:gd name="T10" fmla="*/ 571070108 w 722"/>
                <a:gd name="T11" fmla="*/ 26301670 h 40"/>
                <a:gd name="T12" fmla="*/ 1 w 722"/>
                <a:gd name="T13" fmla="*/ 26301670 h 40"/>
                <a:gd name="T14" fmla="*/ 1 w 722"/>
                <a:gd name="T15" fmla="*/ 25892523 h 40"/>
                <a:gd name="T16" fmla="*/ 0 w 722"/>
                <a:gd name="T17" fmla="*/ 25892523 h 40"/>
                <a:gd name="T18" fmla="*/ 1 w 722"/>
                <a:gd name="T19" fmla="*/ 23828540 h 40"/>
                <a:gd name="T20" fmla="*/ 1 w 722"/>
                <a:gd name="T21" fmla="*/ 23828540 h 40"/>
                <a:gd name="T22" fmla="*/ 1 w 722"/>
                <a:gd name="T23" fmla="*/ 23828540 h 40"/>
                <a:gd name="T24" fmla="*/ 562923693 w 722"/>
                <a:gd name="T25" fmla="*/ 0 h 40"/>
                <a:gd name="T26" fmla="*/ 595237428 w 722"/>
                <a:gd name="T27" fmla="*/ 25892523 h 40"/>
                <a:gd name="T28" fmla="*/ 562923693 w 722"/>
                <a:gd name="T29" fmla="*/ 48953051 h 40"/>
                <a:gd name="T30" fmla="*/ 562923693 w 722"/>
                <a:gd name="T31" fmla="*/ 0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22"/>
                <a:gd name="T49" fmla="*/ 0 h 40"/>
                <a:gd name="T50" fmla="*/ 722 w 722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22" h="40">
                  <a:moveTo>
                    <a:pt x="1" y="20"/>
                  </a:moveTo>
                  <a:lnTo>
                    <a:pt x="693" y="20"/>
                  </a:lnTo>
                  <a:lnTo>
                    <a:pt x="694" y="20"/>
                  </a:lnTo>
                  <a:lnTo>
                    <a:pt x="694" y="21"/>
                  </a:lnTo>
                  <a:lnTo>
                    <a:pt x="693" y="22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0" y="21"/>
                  </a:lnTo>
                  <a:lnTo>
                    <a:pt x="1" y="20"/>
                  </a:lnTo>
                  <a:close/>
                  <a:moveTo>
                    <a:pt x="683" y="0"/>
                  </a:moveTo>
                  <a:lnTo>
                    <a:pt x="722" y="21"/>
                  </a:lnTo>
                  <a:lnTo>
                    <a:pt x="683" y="40"/>
                  </a:lnTo>
                  <a:lnTo>
                    <a:pt x="683" y="0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97" name="Freeform 57"/>
            <p:cNvSpPr>
              <a:spLocks/>
            </p:cNvSpPr>
            <p:nvPr/>
          </p:nvSpPr>
          <p:spPr bwMode="auto">
            <a:xfrm>
              <a:off x="6862764" y="3902564"/>
              <a:ext cx="765175" cy="225425"/>
            </a:xfrm>
            <a:custGeom>
              <a:avLst/>
              <a:gdLst>
                <a:gd name="T0" fmla="*/ 0 w 354"/>
                <a:gd name="T1" fmla="*/ 35869814 h 108"/>
                <a:gd name="T2" fmla="*/ 21476361 w 354"/>
                <a:gd name="T3" fmla="*/ 36606824 h 108"/>
                <a:gd name="T4" fmla="*/ 45164537 w 354"/>
                <a:gd name="T5" fmla="*/ 36606824 h 108"/>
                <a:gd name="T6" fmla="*/ 67588415 w 354"/>
                <a:gd name="T7" fmla="*/ 36606824 h 108"/>
                <a:gd name="T8" fmla="*/ 91050787 w 354"/>
                <a:gd name="T9" fmla="*/ 35869814 h 108"/>
                <a:gd name="T10" fmla="*/ 113379311 w 354"/>
                <a:gd name="T11" fmla="*/ 35000591 h 108"/>
                <a:gd name="T12" fmla="*/ 123973061 w 354"/>
                <a:gd name="T13" fmla="*/ 34563286 h 108"/>
                <a:gd name="T14" fmla="*/ 134196622 w 354"/>
                <a:gd name="T15" fmla="*/ 33974419 h 108"/>
                <a:gd name="T16" fmla="*/ 144681406 w 354"/>
                <a:gd name="T17" fmla="*/ 32932687 h 108"/>
                <a:gd name="T18" fmla="*/ 154375206 w 354"/>
                <a:gd name="T19" fmla="*/ 32353451 h 108"/>
                <a:gd name="T20" fmla="*/ 163648873 w 354"/>
                <a:gd name="T21" fmla="*/ 31639211 h 108"/>
                <a:gd name="T22" fmla="*/ 173189758 w 354"/>
                <a:gd name="T23" fmla="*/ 30600913 h 108"/>
                <a:gd name="T24" fmla="*/ 182719645 w 354"/>
                <a:gd name="T25" fmla="*/ 29835218 h 108"/>
                <a:gd name="T26" fmla="*/ 190756364 w 354"/>
                <a:gd name="T27" fmla="*/ 28377955 h 108"/>
                <a:gd name="T28" fmla="*/ 199092464 w 354"/>
                <a:gd name="T29" fmla="*/ 27471829 h 108"/>
                <a:gd name="T30" fmla="*/ 207868326 w 354"/>
                <a:gd name="T31" fmla="*/ 26192348 h 108"/>
                <a:gd name="T32" fmla="*/ 216019084 w 354"/>
                <a:gd name="T33" fmla="*/ 24711157 h 108"/>
                <a:gd name="T34" fmla="*/ 222821418 w 354"/>
                <a:gd name="T35" fmla="*/ 23769876 h 108"/>
                <a:gd name="T36" fmla="*/ 229550938 w 354"/>
                <a:gd name="T37" fmla="*/ 21919762 h 108"/>
                <a:gd name="T38" fmla="*/ 236118914 w 354"/>
                <a:gd name="T39" fmla="*/ 20848735 h 108"/>
                <a:gd name="T40" fmla="*/ 242607832 w 354"/>
                <a:gd name="T41" fmla="*/ 19361214 h 108"/>
                <a:gd name="T42" fmla="*/ 248701001 w 354"/>
                <a:gd name="T43" fmla="*/ 17776306 h 108"/>
                <a:gd name="T44" fmla="*/ 253355335 w 354"/>
                <a:gd name="T45" fmla="*/ 16104232 h 108"/>
                <a:gd name="T46" fmla="*/ 259730474 w 354"/>
                <a:gd name="T47" fmla="*/ 15062370 h 108"/>
                <a:gd name="T48" fmla="*/ 262101131 w 354"/>
                <a:gd name="T49" fmla="*/ 13134291 h 108"/>
                <a:gd name="T50" fmla="*/ 266686449 w 354"/>
                <a:gd name="T51" fmla="*/ 11199138 h 108"/>
                <a:gd name="T52" fmla="*/ 270368158 w 354"/>
                <a:gd name="T53" fmla="*/ 9595160 h 108"/>
                <a:gd name="T54" fmla="*/ 272818020 w 354"/>
                <a:gd name="T55" fmla="*/ 7678284 h 108"/>
                <a:gd name="T56" fmla="*/ 276134532 w 354"/>
                <a:gd name="T57" fmla="*/ 5641511 h 108"/>
                <a:gd name="T58" fmla="*/ 277438182 w 354"/>
                <a:gd name="T59" fmla="*/ 4043567 h 108"/>
                <a:gd name="T60" fmla="*/ 279431468 w 354"/>
                <a:gd name="T61" fmla="*/ 1973613 h 108"/>
                <a:gd name="T62" fmla="*/ 279724392 w 354"/>
                <a:gd name="T63" fmla="*/ 0 h 1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54"/>
                <a:gd name="T97" fmla="*/ 0 h 108"/>
                <a:gd name="T98" fmla="*/ 354 w 354"/>
                <a:gd name="T99" fmla="*/ 108 h 1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54" h="108">
                  <a:moveTo>
                    <a:pt x="0" y="106"/>
                  </a:moveTo>
                  <a:lnTo>
                    <a:pt x="27" y="108"/>
                  </a:lnTo>
                  <a:lnTo>
                    <a:pt x="57" y="108"/>
                  </a:lnTo>
                  <a:lnTo>
                    <a:pt x="86" y="108"/>
                  </a:lnTo>
                  <a:lnTo>
                    <a:pt x="115" y="106"/>
                  </a:lnTo>
                  <a:lnTo>
                    <a:pt x="143" y="103"/>
                  </a:lnTo>
                  <a:lnTo>
                    <a:pt x="157" y="102"/>
                  </a:lnTo>
                  <a:lnTo>
                    <a:pt x="170" y="100"/>
                  </a:lnTo>
                  <a:lnTo>
                    <a:pt x="183" y="97"/>
                  </a:lnTo>
                  <a:lnTo>
                    <a:pt x="195" y="95"/>
                  </a:lnTo>
                  <a:lnTo>
                    <a:pt x="207" y="93"/>
                  </a:lnTo>
                  <a:lnTo>
                    <a:pt x="219" y="90"/>
                  </a:lnTo>
                  <a:lnTo>
                    <a:pt x="231" y="88"/>
                  </a:lnTo>
                  <a:lnTo>
                    <a:pt x="241" y="84"/>
                  </a:lnTo>
                  <a:lnTo>
                    <a:pt x="252" y="81"/>
                  </a:lnTo>
                  <a:lnTo>
                    <a:pt x="263" y="77"/>
                  </a:lnTo>
                  <a:lnTo>
                    <a:pt x="273" y="73"/>
                  </a:lnTo>
                  <a:lnTo>
                    <a:pt x="282" y="70"/>
                  </a:lnTo>
                  <a:lnTo>
                    <a:pt x="290" y="65"/>
                  </a:lnTo>
                  <a:lnTo>
                    <a:pt x="299" y="62"/>
                  </a:lnTo>
                  <a:lnTo>
                    <a:pt x="307" y="57"/>
                  </a:lnTo>
                  <a:lnTo>
                    <a:pt x="314" y="52"/>
                  </a:lnTo>
                  <a:lnTo>
                    <a:pt x="320" y="48"/>
                  </a:lnTo>
                  <a:lnTo>
                    <a:pt x="328" y="44"/>
                  </a:lnTo>
                  <a:lnTo>
                    <a:pt x="332" y="39"/>
                  </a:lnTo>
                  <a:lnTo>
                    <a:pt x="338" y="33"/>
                  </a:lnTo>
                  <a:lnTo>
                    <a:pt x="342" y="28"/>
                  </a:lnTo>
                  <a:lnTo>
                    <a:pt x="345" y="23"/>
                  </a:lnTo>
                  <a:lnTo>
                    <a:pt x="349" y="17"/>
                  </a:lnTo>
                  <a:lnTo>
                    <a:pt x="351" y="12"/>
                  </a:lnTo>
                  <a:lnTo>
                    <a:pt x="353" y="6"/>
                  </a:lnTo>
                  <a:lnTo>
                    <a:pt x="354" y="0"/>
                  </a:lnTo>
                </a:path>
              </a:pathLst>
            </a:custGeom>
            <a:noFill/>
            <a:ln w="28575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98" name="Freeform 58"/>
            <p:cNvSpPr>
              <a:spLocks/>
            </p:cNvSpPr>
            <p:nvPr/>
          </p:nvSpPr>
          <p:spPr bwMode="auto">
            <a:xfrm>
              <a:off x="7621589" y="3548551"/>
              <a:ext cx="769937" cy="431800"/>
            </a:xfrm>
            <a:custGeom>
              <a:avLst/>
              <a:gdLst>
                <a:gd name="T0" fmla="*/ 288784461 w 356"/>
                <a:gd name="T1" fmla="*/ 2147483647 h 107"/>
                <a:gd name="T2" fmla="*/ 264812497 w 356"/>
                <a:gd name="T3" fmla="*/ 0 h 107"/>
                <a:gd name="T4" fmla="*/ 241468682 w 356"/>
                <a:gd name="T5" fmla="*/ 0 h 107"/>
                <a:gd name="T6" fmla="*/ 216966084 w 356"/>
                <a:gd name="T7" fmla="*/ 0 h 107"/>
                <a:gd name="T8" fmla="*/ 194377777 w 356"/>
                <a:gd name="T9" fmla="*/ 2147483647 h 107"/>
                <a:gd name="T10" fmla="*/ 172163071 w 356"/>
                <a:gd name="T11" fmla="*/ 2147483647 h 107"/>
                <a:gd name="T12" fmla="*/ 161202232 w 356"/>
                <a:gd name="T13" fmla="*/ 2147483647 h 107"/>
                <a:gd name="T14" fmla="*/ 150554381 w 356"/>
                <a:gd name="T15" fmla="*/ 2147483647 h 107"/>
                <a:gd name="T16" fmla="*/ 140703422 w 356"/>
                <a:gd name="T17" fmla="*/ 2147483647 h 107"/>
                <a:gd name="T18" fmla="*/ 129795350 w 356"/>
                <a:gd name="T19" fmla="*/ 2147483647 h 107"/>
                <a:gd name="T20" fmla="*/ 120245303 w 356"/>
                <a:gd name="T21" fmla="*/ 2147483647 h 107"/>
                <a:gd name="T22" fmla="*/ 109884449 w 356"/>
                <a:gd name="T23" fmla="*/ 2147483647 h 107"/>
                <a:gd name="T24" fmla="*/ 100144056 w 356"/>
                <a:gd name="T25" fmla="*/ 2147483647 h 107"/>
                <a:gd name="T26" fmla="*/ 91634888 w 356"/>
                <a:gd name="T27" fmla="*/ 2147483647 h 107"/>
                <a:gd name="T28" fmla="*/ 82463162 w 356"/>
                <a:gd name="T29" fmla="*/ 2147483647 h 107"/>
                <a:gd name="T30" fmla="*/ 75809073 w 356"/>
                <a:gd name="T31" fmla="*/ 2147483647 h 107"/>
                <a:gd name="T32" fmla="*/ 66723009 w 356"/>
                <a:gd name="T33" fmla="*/ 2147483647 h 107"/>
                <a:gd name="T34" fmla="*/ 59062823 w 356"/>
                <a:gd name="T35" fmla="*/ 2147483647 h 107"/>
                <a:gd name="T36" fmla="*/ 52032651 w 356"/>
                <a:gd name="T37" fmla="*/ 2147483647 h 107"/>
                <a:gd name="T38" fmla="*/ 44430019 w 356"/>
                <a:gd name="T39" fmla="*/ 2147483647 h 107"/>
                <a:gd name="T40" fmla="*/ 38868504 w 356"/>
                <a:gd name="T41" fmla="*/ 2147483647 h 107"/>
                <a:gd name="T42" fmla="*/ 33337437 w 356"/>
                <a:gd name="T43" fmla="*/ 2147483647 h 107"/>
                <a:gd name="T44" fmla="*/ 27520069 w 356"/>
                <a:gd name="T45" fmla="*/ 2147483647 h 107"/>
                <a:gd name="T46" fmla="*/ 22819176 w 356"/>
                <a:gd name="T47" fmla="*/ 2147483647 h 107"/>
                <a:gd name="T48" fmla="*/ 17961753 w 356"/>
                <a:gd name="T49" fmla="*/ 2147483647 h 107"/>
                <a:gd name="T50" fmla="*/ 13412409 w 356"/>
                <a:gd name="T51" fmla="*/ 2147483647 h 107"/>
                <a:gd name="T52" fmla="*/ 9677546 w 356"/>
                <a:gd name="T53" fmla="*/ 2147483647 h 107"/>
                <a:gd name="T54" fmla="*/ 7103518 w 356"/>
                <a:gd name="T55" fmla="*/ 2147483647 h 107"/>
                <a:gd name="T56" fmla="*/ 4462268 w 356"/>
                <a:gd name="T57" fmla="*/ 2147483647 h 107"/>
                <a:gd name="T58" fmla="*/ 2404209 w 356"/>
                <a:gd name="T59" fmla="*/ 2147483647 h 107"/>
                <a:gd name="T60" fmla="*/ 1764739 w 356"/>
                <a:gd name="T61" fmla="*/ 2147483647 h 107"/>
                <a:gd name="T62" fmla="*/ 0 w 356"/>
                <a:gd name="T63" fmla="*/ 2147483647 h 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56"/>
                <a:gd name="T97" fmla="*/ 0 h 107"/>
                <a:gd name="T98" fmla="*/ 356 w 356"/>
                <a:gd name="T99" fmla="*/ 107 h 10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56" h="107">
                  <a:moveTo>
                    <a:pt x="356" y="1"/>
                  </a:moveTo>
                  <a:lnTo>
                    <a:pt x="327" y="0"/>
                  </a:lnTo>
                  <a:lnTo>
                    <a:pt x="298" y="0"/>
                  </a:lnTo>
                  <a:lnTo>
                    <a:pt x="268" y="0"/>
                  </a:lnTo>
                  <a:lnTo>
                    <a:pt x="240" y="1"/>
                  </a:lnTo>
                  <a:lnTo>
                    <a:pt x="212" y="5"/>
                  </a:lnTo>
                  <a:lnTo>
                    <a:pt x="199" y="6"/>
                  </a:lnTo>
                  <a:lnTo>
                    <a:pt x="186" y="9"/>
                  </a:lnTo>
                  <a:lnTo>
                    <a:pt x="173" y="10"/>
                  </a:lnTo>
                  <a:lnTo>
                    <a:pt x="160" y="12"/>
                  </a:lnTo>
                  <a:lnTo>
                    <a:pt x="148" y="15"/>
                  </a:lnTo>
                  <a:lnTo>
                    <a:pt x="136" y="18"/>
                  </a:lnTo>
                  <a:lnTo>
                    <a:pt x="124" y="21"/>
                  </a:lnTo>
                  <a:lnTo>
                    <a:pt x="113" y="24"/>
                  </a:lnTo>
                  <a:lnTo>
                    <a:pt x="102" y="28"/>
                  </a:lnTo>
                  <a:lnTo>
                    <a:pt x="93" y="31"/>
                  </a:lnTo>
                  <a:lnTo>
                    <a:pt x="82" y="35"/>
                  </a:lnTo>
                  <a:lnTo>
                    <a:pt x="73" y="39"/>
                  </a:lnTo>
                  <a:lnTo>
                    <a:pt x="64" y="42"/>
                  </a:lnTo>
                  <a:lnTo>
                    <a:pt x="55" y="47"/>
                  </a:lnTo>
                  <a:lnTo>
                    <a:pt x="48" y="52"/>
                  </a:lnTo>
                  <a:lnTo>
                    <a:pt x="41" y="55"/>
                  </a:lnTo>
                  <a:lnTo>
                    <a:pt x="34" y="60"/>
                  </a:lnTo>
                  <a:lnTo>
                    <a:pt x="28" y="65"/>
                  </a:lnTo>
                  <a:lnTo>
                    <a:pt x="22" y="70"/>
                  </a:lnTo>
                  <a:lnTo>
                    <a:pt x="17" y="74"/>
                  </a:lnTo>
                  <a:lnTo>
                    <a:pt x="12" y="80"/>
                  </a:lnTo>
                  <a:lnTo>
                    <a:pt x="9" y="85"/>
                  </a:lnTo>
                  <a:lnTo>
                    <a:pt x="5" y="91"/>
                  </a:lnTo>
                  <a:lnTo>
                    <a:pt x="3" y="96"/>
                  </a:lnTo>
                  <a:lnTo>
                    <a:pt x="2" y="102"/>
                  </a:lnTo>
                  <a:lnTo>
                    <a:pt x="0" y="107"/>
                  </a:lnTo>
                </a:path>
              </a:pathLst>
            </a:custGeom>
            <a:noFill/>
            <a:ln w="28575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99" name="Freeform 59"/>
            <p:cNvSpPr>
              <a:spLocks noEditPoints="1"/>
            </p:cNvSpPr>
            <p:nvPr/>
          </p:nvSpPr>
          <p:spPr bwMode="auto">
            <a:xfrm>
              <a:off x="7573964" y="3359639"/>
              <a:ext cx="84137" cy="1557338"/>
            </a:xfrm>
            <a:custGeom>
              <a:avLst/>
              <a:gdLst>
                <a:gd name="T0" fmla="*/ 15349982 w 39"/>
                <a:gd name="T1" fmla="*/ 25482904 h 719"/>
                <a:gd name="T2" fmla="*/ 15349982 w 39"/>
                <a:gd name="T3" fmla="*/ 621681066 h 719"/>
                <a:gd name="T4" fmla="*/ 14428429 w 39"/>
                <a:gd name="T5" fmla="*/ 622385805 h 719"/>
                <a:gd name="T6" fmla="*/ 14428429 w 39"/>
                <a:gd name="T7" fmla="*/ 622385805 h 719"/>
                <a:gd name="T8" fmla="*/ 13865571 w 39"/>
                <a:gd name="T9" fmla="*/ 622385805 h 719"/>
                <a:gd name="T10" fmla="*/ 13865571 w 39"/>
                <a:gd name="T11" fmla="*/ 621681066 h 719"/>
                <a:gd name="T12" fmla="*/ 13865571 w 39"/>
                <a:gd name="T13" fmla="*/ 25482904 h 719"/>
                <a:gd name="T14" fmla="*/ 13865571 w 39"/>
                <a:gd name="T15" fmla="*/ 24218313 h 719"/>
                <a:gd name="T16" fmla="*/ 14428429 w 39"/>
                <a:gd name="T17" fmla="*/ 24218313 h 719"/>
                <a:gd name="T18" fmla="*/ 14428429 w 39"/>
                <a:gd name="T19" fmla="*/ 24218313 h 719"/>
                <a:gd name="T20" fmla="*/ 15349982 w 39"/>
                <a:gd name="T21" fmla="*/ 25482904 h 719"/>
                <a:gd name="T22" fmla="*/ 15349982 w 39"/>
                <a:gd name="T23" fmla="*/ 25482904 h 719"/>
                <a:gd name="T24" fmla="*/ 0 w 39"/>
                <a:gd name="T25" fmla="*/ 33490389 h 719"/>
                <a:gd name="T26" fmla="*/ 14428429 w 39"/>
                <a:gd name="T27" fmla="*/ 0 h 719"/>
                <a:gd name="T28" fmla="*/ 28348520 w 39"/>
                <a:gd name="T29" fmla="*/ 33490389 h 719"/>
                <a:gd name="T30" fmla="*/ 0 w 39"/>
                <a:gd name="T31" fmla="*/ 33490389 h 7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9"/>
                <a:gd name="T49" fmla="*/ 0 h 719"/>
                <a:gd name="T50" fmla="*/ 39 w 39"/>
                <a:gd name="T51" fmla="*/ 719 h 7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9" h="719">
                  <a:moveTo>
                    <a:pt x="21" y="29"/>
                  </a:moveTo>
                  <a:lnTo>
                    <a:pt x="21" y="718"/>
                  </a:lnTo>
                  <a:lnTo>
                    <a:pt x="20" y="719"/>
                  </a:lnTo>
                  <a:lnTo>
                    <a:pt x="19" y="719"/>
                  </a:lnTo>
                  <a:lnTo>
                    <a:pt x="19" y="718"/>
                  </a:lnTo>
                  <a:lnTo>
                    <a:pt x="19" y="29"/>
                  </a:lnTo>
                  <a:lnTo>
                    <a:pt x="19" y="28"/>
                  </a:lnTo>
                  <a:lnTo>
                    <a:pt x="20" y="28"/>
                  </a:lnTo>
                  <a:lnTo>
                    <a:pt x="21" y="29"/>
                  </a:lnTo>
                  <a:close/>
                  <a:moveTo>
                    <a:pt x="0" y="39"/>
                  </a:moveTo>
                  <a:lnTo>
                    <a:pt x="20" y="0"/>
                  </a:lnTo>
                  <a:lnTo>
                    <a:pt x="39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500" name="Freeform 60"/>
            <p:cNvSpPr>
              <a:spLocks noEditPoints="1"/>
            </p:cNvSpPr>
            <p:nvPr/>
          </p:nvSpPr>
          <p:spPr bwMode="auto">
            <a:xfrm>
              <a:off x="6848476" y="4091476"/>
              <a:ext cx="1536700" cy="88900"/>
            </a:xfrm>
            <a:custGeom>
              <a:avLst/>
              <a:gdLst>
                <a:gd name="T0" fmla="*/ 1 w 710"/>
                <a:gd name="T1" fmla="*/ 18257773 h 41"/>
                <a:gd name="T2" fmla="*/ 569715129 w 710"/>
                <a:gd name="T3" fmla="*/ 18257773 h 41"/>
                <a:gd name="T4" fmla="*/ 571472299 w 710"/>
                <a:gd name="T5" fmla="*/ 18257773 h 41"/>
                <a:gd name="T6" fmla="*/ 571472299 w 710"/>
                <a:gd name="T7" fmla="*/ 19459562 h 41"/>
                <a:gd name="T8" fmla="*/ 571472299 w 710"/>
                <a:gd name="T9" fmla="*/ 19842391 h 41"/>
                <a:gd name="T10" fmla="*/ 569715129 w 710"/>
                <a:gd name="T11" fmla="*/ 19842391 h 41"/>
                <a:gd name="T12" fmla="*/ 1 w 710"/>
                <a:gd name="T13" fmla="*/ 19842391 h 41"/>
                <a:gd name="T14" fmla="*/ 0 w 710"/>
                <a:gd name="T15" fmla="*/ 19842391 h 41"/>
                <a:gd name="T16" fmla="*/ 0 w 710"/>
                <a:gd name="T17" fmla="*/ 19459562 h 41"/>
                <a:gd name="T18" fmla="*/ 0 w 710"/>
                <a:gd name="T19" fmla="*/ 18257773 h 41"/>
                <a:gd name="T20" fmla="*/ 1 w 710"/>
                <a:gd name="T21" fmla="*/ 18257773 h 41"/>
                <a:gd name="T22" fmla="*/ 1 w 710"/>
                <a:gd name="T23" fmla="*/ 18257773 h 41"/>
                <a:gd name="T24" fmla="*/ 561966640 w 710"/>
                <a:gd name="T25" fmla="*/ 0 h 41"/>
                <a:gd name="T26" fmla="*/ 595117106 w 710"/>
                <a:gd name="T27" fmla="*/ 19459562 h 41"/>
                <a:gd name="T28" fmla="*/ 561966640 w 710"/>
                <a:gd name="T29" fmla="*/ 37017095 h 41"/>
                <a:gd name="T30" fmla="*/ 561966640 w 710"/>
                <a:gd name="T31" fmla="*/ 0 h 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10"/>
                <a:gd name="T49" fmla="*/ 0 h 41"/>
                <a:gd name="T50" fmla="*/ 710 w 710"/>
                <a:gd name="T51" fmla="*/ 41 h 4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10" h="41">
                  <a:moveTo>
                    <a:pt x="1" y="20"/>
                  </a:moveTo>
                  <a:lnTo>
                    <a:pt x="680" y="20"/>
                  </a:lnTo>
                  <a:lnTo>
                    <a:pt x="682" y="20"/>
                  </a:lnTo>
                  <a:lnTo>
                    <a:pt x="682" y="21"/>
                  </a:lnTo>
                  <a:lnTo>
                    <a:pt x="682" y="22"/>
                  </a:lnTo>
                  <a:lnTo>
                    <a:pt x="680" y="22"/>
                  </a:lnTo>
                  <a:lnTo>
                    <a:pt x="1" y="22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20"/>
                  </a:lnTo>
                  <a:close/>
                  <a:moveTo>
                    <a:pt x="671" y="0"/>
                  </a:moveTo>
                  <a:lnTo>
                    <a:pt x="710" y="21"/>
                  </a:lnTo>
                  <a:lnTo>
                    <a:pt x="671" y="41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501" name="Rectangle 75"/>
            <p:cNvSpPr>
              <a:spLocks noChangeArrowheads="1"/>
            </p:cNvSpPr>
            <p:nvPr/>
          </p:nvSpPr>
          <p:spPr bwMode="auto">
            <a:xfrm>
              <a:off x="6756401" y="2537314"/>
              <a:ext cx="18542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2000" i="1">
                  <a:solidFill>
                    <a:srgbClr val="000000"/>
                  </a:solidFill>
                </a:rPr>
                <a:t>Función Sigmoide</a:t>
              </a:r>
              <a:endParaRPr lang="es-ES" altLang="es-ES_tradnl" sz="2000"/>
            </a:p>
          </p:txBody>
        </p:sp>
        <p:sp>
          <p:nvSpPr>
            <p:cNvPr id="19508" name="Rectangle 121"/>
            <p:cNvSpPr>
              <a:spLocks noChangeArrowheads="1"/>
            </p:cNvSpPr>
            <p:nvPr/>
          </p:nvSpPr>
          <p:spPr bwMode="auto">
            <a:xfrm>
              <a:off x="585788" y="2413000"/>
              <a:ext cx="2019300" cy="3500438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9509" name="Rectangle 122"/>
            <p:cNvSpPr>
              <a:spLocks noChangeArrowheads="1"/>
            </p:cNvSpPr>
            <p:nvPr/>
          </p:nvSpPr>
          <p:spPr bwMode="auto">
            <a:xfrm>
              <a:off x="2605088" y="2413000"/>
              <a:ext cx="2016125" cy="3500438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9510" name="Rectangle 147"/>
            <p:cNvSpPr>
              <a:spLocks noChangeArrowheads="1"/>
            </p:cNvSpPr>
            <p:nvPr/>
          </p:nvSpPr>
          <p:spPr bwMode="auto">
            <a:xfrm>
              <a:off x="4621213" y="2413000"/>
              <a:ext cx="2019300" cy="3500438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9511" name="Rectangle 148"/>
            <p:cNvSpPr>
              <a:spLocks noChangeArrowheads="1"/>
            </p:cNvSpPr>
            <p:nvPr/>
          </p:nvSpPr>
          <p:spPr bwMode="auto">
            <a:xfrm>
              <a:off x="6640513" y="2413000"/>
              <a:ext cx="2017712" cy="3500438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19512" name="Text Box 163"/>
            <p:cNvSpPr txBox="1">
              <a:spLocks noChangeArrowheads="1"/>
            </p:cNvSpPr>
            <p:nvPr/>
          </p:nvSpPr>
          <p:spPr bwMode="auto">
            <a:xfrm>
              <a:off x="2122488" y="4157663"/>
              <a:ext cx="4000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en</a:t>
              </a:r>
            </a:p>
          </p:txBody>
        </p:sp>
        <p:sp>
          <p:nvSpPr>
            <p:cNvPr id="19513" name="Text Box 164"/>
            <p:cNvSpPr txBox="1">
              <a:spLocks noChangeArrowheads="1"/>
            </p:cNvSpPr>
            <p:nvPr/>
          </p:nvSpPr>
          <p:spPr bwMode="auto">
            <a:xfrm>
              <a:off x="1008063" y="3181350"/>
              <a:ext cx="3111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</a:p>
          </p:txBody>
        </p:sp>
        <p:sp>
          <p:nvSpPr>
            <p:cNvPr id="19514" name="Text Box 165"/>
            <p:cNvSpPr txBox="1">
              <a:spLocks noChangeArrowheads="1"/>
            </p:cNvSpPr>
            <p:nvPr/>
          </p:nvSpPr>
          <p:spPr bwMode="auto">
            <a:xfrm>
              <a:off x="1133475" y="3470275"/>
              <a:ext cx="2984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19515" name="Text Box 166"/>
            <p:cNvSpPr txBox="1">
              <a:spLocks noChangeArrowheads="1"/>
            </p:cNvSpPr>
            <p:nvPr/>
          </p:nvSpPr>
          <p:spPr bwMode="auto">
            <a:xfrm>
              <a:off x="1360488" y="4360863"/>
              <a:ext cx="3746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-1</a:t>
              </a:r>
            </a:p>
          </p:txBody>
        </p:sp>
        <p:sp>
          <p:nvSpPr>
            <p:cNvPr id="19516" name="Text Box 167"/>
            <p:cNvSpPr txBox="1">
              <a:spLocks noChangeArrowheads="1"/>
            </p:cNvSpPr>
            <p:nvPr/>
          </p:nvSpPr>
          <p:spPr bwMode="auto">
            <a:xfrm>
              <a:off x="1344613" y="4027488"/>
              <a:ext cx="2984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0</a:t>
              </a:r>
            </a:p>
          </p:txBody>
        </p:sp>
        <p:sp>
          <p:nvSpPr>
            <p:cNvPr id="19517" name="Text Box 168"/>
            <p:cNvSpPr txBox="1">
              <a:spLocks noChangeArrowheads="1"/>
            </p:cNvSpPr>
            <p:nvPr/>
          </p:nvSpPr>
          <p:spPr bwMode="auto">
            <a:xfrm>
              <a:off x="6194082" y="4191000"/>
              <a:ext cx="4000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en</a:t>
              </a:r>
            </a:p>
          </p:txBody>
        </p:sp>
        <p:sp>
          <p:nvSpPr>
            <p:cNvPr id="19518" name="Text Box 169"/>
            <p:cNvSpPr txBox="1">
              <a:spLocks noChangeArrowheads="1"/>
            </p:cNvSpPr>
            <p:nvPr/>
          </p:nvSpPr>
          <p:spPr bwMode="auto">
            <a:xfrm>
              <a:off x="5079657" y="3214688"/>
              <a:ext cx="3111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</a:p>
          </p:txBody>
        </p:sp>
        <p:sp>
          <p:nvSpPr>
            <p:cNvPr id="19519" name="Text Box 170"/>
            <p:cNvSpPr txBox="1">
              <a:spLocks noChangeArrowheads="1"/>
            </p:cNvSpPr>
            <p:nvPr/>
          </p:nvSpPr>
          <p:spPr bwMode="auto">
            <a:xfrm>
              <a:off x="5205070" y="3503613"/>
              <a:ext cx="2984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19520" name="Text Box 171"/>
            <p:cNvSpPr txBox="1">
              <a:spLocks noChangeArrowheads="1"/>
            </p:cNvSpPr>
            <p:nvPr/>
          </p:nvSpPr>
          <p:spPr bwMode="auto">
            <a:xfrm>
              <a:off x="5195545" y="4314825"/>
              <a:ext cx="3746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-1</a:t>
              </a:r>
            </a:p>
          </p:txBody>
        </p:sp>
        <p:sp>
          <p:nvSpPr>
            <p:cNvPr id="19521" name="Text Box 172"/>
            <p:cNvSpPr txBox="1">
              <a:spLocks noChangeArrowheads="1"/>
            </p:cNvSpPr>
            <p:nvPr/>
          </p:nvSpPr>
          <p:spPr bwMode="auto">
            <a:xfrm>
              <a:off x="5416207" y="4060825"/>
              <a:ext cx="2984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0</a:t>
              </a:r>
            </a:p>
          </p:txBody>
        </p:sp>
        <p:sp>
          <p:nvSpPr>
            <p:cNvPr id="19522" name="Text Box 173"/>
            <p:cNvSpPr txBox="1">
              <a:spLocks noChangeArrowheads="1"/>
            </p:cNvSpPr>
            <p:nvPr/>
          </p:nvSpPr>
          <p:spPr bwMode="auto">
            <a:xfrm>
              <a:off x="8207376" y="4131164"/>
              <a:ext cx="4000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en</a:t>
              </a:r>
            </a:p>
          </p:txBody>
        </p:sp>
        <p:sp>
          <p:nvSpPr>
            <p:cNvPr id="19523" name="Text Box 174"/>
            <p:cNvSpPr txBox="1">
              <a:spLocks noChangeArrowheads="1"/>
            </p:cNvSpPr>
            <p:nvPr/>
          </p:nvSpPr>
          <p:spPr bwMode="auto">
            <a:xfrm>
              <a:off x="7243764" y="3235814"/>
              <a:ext cx="3111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</a:p>
          </p:txBody>
        </p:sp>
        <p:sp>
          <p:nvSpPr>
            <p:cNvPr id="19524" name="Text Box 175"/>
            <p:cNvSpPr txBox="1">
              <a:spLocks noChangeArrowheads="1"/>
            </p:cNvSpPr>
            <p:nvPr/>
          </p:nvSpPr>
          <p:spPr bwMode="auto">
            <a:xfrm>
              <a:off x="7369176" y="3524739"/>
              <a:ext cx="2984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19525" name="Text Box 176"/>
            <p:cNvSpPr txBox="1">
              <a:spLocks noChangeArrowheads="1"/>
            </p:cNvSpPr>
            <p:nvPr/>
          </p:nvSpPr>
          <p:spPr bwMode="auto">
            <a:xfrm>
              <a:off x="7643814" y="4412151"/>
              <a:ext cx="3746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-1</a:t>
              </a:r>
            </a:p>
          </p:txBody>
        </p:sp>
        <p:sp>
          <p:nvSpPr>
            <p:cNvPr id="19526" name="Text Box 177"/>
            <p:cNvSpPr txBox="1">
              <a:spLocks noChangeArrowheads="1"/>
            </p:cNvSpPr>
            <p:nvPr/>
          </p:nvSpPr>
          <p:spPr bwMode="auto">
            <a:xfrm>
              <a:off x="7580314" y="4081951"/>
              <a:ext cx="2984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0</a:t>
              </a:r>
            </a:p>
          </p:txBody>
        </p:sp>
        <p:sp>
          <p:nvSpPr>
            <p:cNvPr id="19533" name="Text Box 192"/>
            <p:cNvSpPr txBox="1">
              <a:spLocks noChangeArrowheads="1"/>
            </p:cNvSpPr>
            <p:nvPr/>
          </p:nvSpPr>
          <p:spPr bwMode="auto">
            <a:xfrm>
              <a:off x="5636870" y="4060825"/>
              <a:ext cx="1841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es-ES" altLang="es-ES_tradnl" sz="1800" i="1"/>
            </a:p>
          </p:txBody>
        </p:sp>
        <p:sp>
          <p:nvSpPr>
            <p:cNvPr id="80" name="Line 95">
              <a:extLst>
                <a:ext uri="{FF2B5EF4-FFF2-40B4-BE49-F238E27FC236}">
                  <a16:creationId xmlns:a16="http://schemas.microsoft.com/office/drawing/2014/main" id="{77112F67-9A63-884D-AA93-CEB0282940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03520" y="3560763"/>
              <a:ext cx="583041" cy="57785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81" name="Line 95">
              <a:extLst>
                <a:ext uri="{FF2B5EF4-FFF2-40B4-BE49-F238E27FC236}">
                  <a16:creationId xmlns:a16="http://schemas.microsoft.com/office/drawing/2014/main" id="{E91040EC-8CA6-5348-A0E4-8F6B338EB1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35183" y="4138614"/>
              <a:ext cx="668338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CuadroTexto 1">
                  <a:extLst>
                    <a:ext uri="{FF2B5EF4-FFF2-40B4-BE49-F238E27FC236}">
                      <a16:creationId xmlns:a16="http://schemas.microsoft.com/office/drawing/2014/main" id="{A5585BB3-FBEC-D94B-B832-71B1E92791AE}"/>
                    </a:ext>
                  </a:extLst>
                </p:cNvPr>
                <p:cNvSpPr txBox="1"/>
                <p:nvPr/>
              </p:nvSpPr>
              <p:spPr>
                <a:xfrm>
                  <a:off x="4550332" y="5181980"/>
                  <a:ext cx="1850058" cy="6415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ES" sz="1600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  <m:r>
                          <a:rPr lang="es-ES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{"/>
                            <m:endChr m:val=""/>
                            <m:ctrlPr>
                              <a:rPr lang="es-ES" sz="1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𝑒𝑛</m:t>
                                </m:r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𝑠𝑖</m:t>
                                </m:r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𝑒𝑛</m:t>
                                </m:r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&gt;0</m:t>
                                </m:r>
                              </m:e>
                              <m:e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0, </m:t>
                                </m:r>
                                <m:r>
                                  <a:rPr lang="es-ES" sz="1600" b="0" i="1" smtClean="0">
                                    <a:latin typeface="Cambria Math" panose="02040503050406030204" pitchFamily="18" charset="0"/>
                                  </a:rPr>
                                  <m:t>𝑒𝑜𝑐</m:t>
                                </m:r>
                              </m:e>
                            </m:eqArr>
                          </m:e>
                        </m:d>
                      </m:oMath>
                    </m:oMathPara>
                  </a14:m>
                  <a:endParaRPr lang="es-ES" sz="1600" dirty="0"/>
                </a:p>
              </p:txBody>
            </p:sp>
          </mc:Choice>
          <mc:Fallback xmlns="">
            <p:sp>
              <p:nvSpPr>
                <p:cNvPr id="2" name="CuadroTexto 1">
                  <a:extLst>
                    <a:ext uri="{FF2B5EF4-FFF2-40B4-BE49-F238E27FC236}">
                      <a16:creationId xmlns:a16="http://schemas.microsoft.com/office/drawing/2014/main" id="{A5585BB3-FBEC-D94B-B832-71B1E92791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50332" y="5181980"/>
                  <a:ext cx="1850058" cy="641586"/>
                </a:xfrm>
                <a:prstGeom prst="rect">
                  <a:avLst/>
                </a:prstGeom>
                <a:blipFill>
                  <a:blip r:embed="rId10"/>
                  <a:stretch>
                    <a:fillRect l="-26531" t="-186275" b="-262745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2" name="Freeform 77">
              <a:extLst>
                <a:ext uri="{FF2B5EF4-FFF2-40B4-BE49-F238E27FC236}">
                  <a16:creationId xmlns:a16="http://schemas.microsoft.com/office/drawing/2014/main" id="{8C9A4303-8BBA-B44C-B11A-3C8CAAF8ED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9145" y="3359151"/>
              <a:ext cx="85725" cy="1557338"/>
            </a:xfrm>
            <a:custGeom>
              <a:avLst/>
              <a:gdLst>
                <a:gd name="T0" fmla="*/ 11255857 w 40"/>
                <a:gd name="T1" fmla="*/ 25482904 h 719"/>
                <a:gd name="T2" fmla="*/ 11255857 w 40"/>
                <a:gd name="T3" fmla="*/ 621681066 h 719"/>
                <a:gd name="T4" fmla="*/ 11255857 w 40"/>
                <a:gd name="T5" fmla="*/ 622385805 h 719"/>
                <a:gd name="T6" fmla="*/ 10285535 w 40"/>
                <a:gd name="T7" fmla="*/ 622385805 h 719"/>
                <a:gd name="T8" fmla="*/ 10285535 w 40"/>
                <a:gd name="T9" fmla="*/ 622385805 h 719"/>
                <a:gd name="T10" fmla="*/ 9431181 w 40"/>
                <a:gd name="T11" fmla="*/ 621681066 h 719"/>
                <a:gd name="T12" fmla="*/ 9431181 w 40"/>
                <a:gd name="T13" fmla="*/ 25482904 h 719"/>
                <a:gd name="T14" fmla="*/ 10285535 w 40"/>
                <a:gd name="T15" fmla="*/ 24218313 h 719"/>
                <a:gd name="T16" fmla="*/ 10285535 w 40"/>
                <a:gd name="T17" fmla="*/ 24218313 h 719"/>
                <a:gd name="T18" fmla="*/ 11255857 w 40"/>
                <a:gd name="T19" fmla="*/ 24218313 h 719"/>
                <a:gd name="T20" fmla="*/ 11255857 w 40"/>
                <a:gd name="T21" fmla="*/ 25482904 h 719"/>
                <a:gd name="T22" fmla="*/ 11255857 w 40"/>
                <a:gd name="T23" fmla="*/ 25482904 h 719"/>
                <a:gd name="T24" fmla="*/ 0 w 40"/>
                <a:gd name="T25" fmla="*/ 33490389 h 719"/>
                <a:gd name="T26" fmla="*/ 10285535 w 40"/>
                <a:gd name="T27" fmla="*/ 0 h 719"/>
                <a:gd name="T28" fmla="*/ 21831055 w 40"/>
                <a:gd name="T29" fmla="*/ 33490389 h 719"/>
                <a:gd name="T30" fmla="*/ 0 w 40"/>
                <a:gd name="T31" fmla="*/ 33490389 h 7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719"/>
                <a:gd name="T50" fmla="*/ 40 w 40"/>
                <a:gd name="T51" fmla="*/ 719 h 7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719">
                  <a:moveTo>
                    <a:pt x="21" y="29"/>
                  </a:moveTo>
                  <a:lnTo>
                    <a:pt x="21" y="718"/>
                  </a:lnTo>
                  <a:lnTo>
                    <a:pt x="21" y="719"/>
                  </a:lnTo>
                  <a:lnTo>
                    <a:pt x="19" y="719"/>
                  </a:lnTo>
                  <a:lnTo>
                    <a:pt x="18" y="718"/>
                  </a:lnTo>
                  <a:lnTo>
                    <a:pt x="18" y="29"/>
                  </a:lnTo>
                  <a:lnTo>
                    <a:pt x="19" y="28"/>
                  </a:lnTo>
                  <a:lnTo>
                    <a:pt x="21" y="28"/>
                  </a:lnTo>
                  <a:lnTo>
                    <a:pt x="21" y="29"/>
                  </a:lnTo>
                  <a:close/>
                  <a:moveTo>
                    <a:pt x="0" y="39"/>
                  </a:moveTo>
                  <a:lnTo>
                    <a:pt x="19" y="0"/>
                  </a:lnTo>
                  <a:lnTo>
                    <a:pt x="40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83" name="Freeform 78">
              <a:extLst>
                <a:ext uri="{FF2B5EF4-FFF2-40B4-BE49-F238E27FC236}">
                  <a16:creationId xmlns:a16="http://schemas.microsoft.com/office/drawing/2014/main" id="{923772C0-1EBD-B942-AF72-530BBC3212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3658" y="4090988"/>
              <a:ext cx="1538287" cy="88900"/>
            </a:xfrm>
            <a:custGeom>
              <a:avLst/>
              <a:gdLst>
                <a:gd name="T0" fmla="*/ 1786021 w 711"/>
                <a:gd name="T1" fmla="*/ 18257773 h 41"/>
                <a:gd name="T2" fmla="*/ 561407970 w 711"/>
                <a:gd name="T3" fmla="*/ 18257773 h 41"/>
                <a:gd name="T4" fmla="*/ 561700590 w 711"/>
                <a:gd name="T5" fmla="*/ 18257773 h 41"/>
                <a:gd name="T6" fmla="*/ 561700590 w 711"/>
                <a:gd name="T7" fmla="*/ 19459562 h 41"/>
                <a:gd name="T8" fmla="*/ 561700590 w 711"/>
                <a:gd name="T9" fmla="*/ 19842391 h 41"/>
                <a:gd name="T10" fmla="*/ 561407970 w 711"/>
                <a:gd name="T11" fmla="*/ 19842391 h 41"/>
                <a:gd name="T12" fmla="*/ 1786021 w 711"/>
                <a:gd name="T13" fmla="*/ 19842391 h 41"/>
                <a:gd name="T14" fmla="*/ 0 w 711"/>
                <a:gd name="T15" fmla="*/ 19842391 h 41"/>
                <a:gd name="T16" fmla="*/ 0 w 711"/>
                <a:gd name="T17" fmla="*/ 19459562 h 41"/>
                <a:gd name="T18" fmla="*/ 0 w 711"/>
                <a:gd name="T19" fmla="*/ 18257773 h 41"/>
                <a:gd name="T20" fmla="*/ 1786021 w 711"/>
                <a:gd name="T21" fmla="*/ 18257773 h 41"/>
                <a:gd name="T22" fmla="*/ 1786021 w 711"/>
                <a:gd name="T23" fmla="*/ 18257773 h 41"/>
                <a:gd name="T24" fmla="*/ 552793287 w 711"/>
                <a:gd name="T25" fmla="*/ 0 h 41"/>
                <a:gd name="T26" fmla="*/ 585919619 w 711"/>
                <a:gd name="T27" fmla="*/ 19459562 h 41"/>
                <a:gd name="T28" fmla="*/ 552793287 w 711"/>
                <a:gd name="T29" fmla="*/ 37017095 h 41"/>
                <a:gd name="T30" fmla="*/ 552793287 w 711"/>
                <a:gd name="T31" fmla="*/ 0 h 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11"/>
                <a:gd name="T49" fmla="*/ 0 h 41"/>
                <a:gd name="T50" fmla="*/ 711 w 711"/>
                <a:gd name="T51" fmla="*/ 41 h 4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11" h="41">
                  <a:moveTo>
                    <a:pt x="2" y="20"/>
                  </a:moveTo>
                  <a:lnTo>
                    <a:pt x="681" y="20"/>
                  </a:lnTo>
                  <a:lnTo>
                    <a:pt x="682" y="20"/>
                  </a:lnTo>
                  <a:lnTo>
                    <a:pt x="682" y="21"/>
                  </a:lnTo>
                  <a:lnTo>
                    <a:pt x="682" y="22"/>
                  </a:lnTo>
                  <a:lnTo>
                    <a:pt x="681" y="22"/>
                  </a:lnTo>
                  <a:lnTo>
                    <a:pt x="2" y="22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2" y="20"/>
                  </a:lnTo>
                  <a:close/>
                  <a:moveTo>
                    <a:pt x="671" y="0"/>
                  </a:moveTo>
                  <a:lnTo>
                    <a:pt x="711" y="21"/>
                  </a:lnTo>
                  <a:lnTo>
                    <a:pt x="671" y="41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84" name="Freeform 79">
              <a:extLst>
                <a:ext uri="{FF2B5EF4-FFF2-40B4-BE49-F238E27FC236}">
                  <a16:creationId xmlns:a16="http://schemas.microsoft.com/office/drawing/2014/main" id="{422B3B10-FB31-9C46-895D-AC3B2A70CE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9145" y="3359151"/>
              <a:ext cx="85725" cy="1557338"/>
            </a:xfrm>
            <a:custGeom>
              <a:avLst/>
              <a:gdLst>
                <a:gd name="T0" fmla="*/ 11255857 w 40"/>
                <a:gd name="T1" fmla="*/ 25482904 h 719"/>
                <a:gd name="T2" fmla="*/ 11255857 w 40"/>
                <a:gd name="T3" fmla="*/ 621681066 h 719"/>
                <a:gd name="T4" fmla="*/ 11255857 w 40"/>
                <a:gd name="T5" fmla="*/ 622385805 h 719"/>
                <a:gd name="T6" fmla="*/ 10285535 w 40"/>
                <a:gd name="T7" fmla="*/ 622385805 h 719"/>
                <a:gd name="T8" fmla="*/ 10285535 w 40"/>
                <a:gd name="T9" fmla="*/ 622385805 h 719"/>
                <a:gd name="T10" fmla="*/ 9431181 w 40"/>
                <a:gd name="T11" fmla="*/ 621681066 h 719"/>
                <a:gd name="T12" fmla="*/ 9431181 w 40"/>
                <a:gd name="T13" fmla="*/ 25482904 h 719"/>
                <a:gd name="T14" fmla="*/ 10285535 w 40"/>
                <a:gd name="T15" fmla="*/ 24218313 h 719"/>
                <a:gd name="T16" fmla="*/ 10285535 w 40"/>
                <a:gd name="T17" fmla="*/ 24218313 h 719"/>
                <a:gd name="T18" fmla="*/ 11255857 w 40"/>
                <a:gd name="T19" fmla="*/ 24218313 h 719"/>
                <a:gd name="T20" fmla="*/ 11255857 w 40"/>
                <a:gd name="T21" fmla="*/ 25482904 h 719"/>
                <a:gd name="T22" fmla="*/ 11255857 w 40"/>
                <a:gd name="T23" fmla="*/ 25482904 h 719"/>
                <a:gd name="T24" fmla="*/ 0 w 40"/>
                <a:gd name="T25" fmla="*/ 33490389 h 719"/>
                <a:gd name="T26" fmla="*/ 10285535 w 40"/>
                <a:gd name="T27" fmla="*/ 0 h 719"/>
                <a:gd name="T28" fmla="*/ 21831055 w 40"/>
                <a:gd name="T29" fmla="*/ 33490389 h 719"/>
                <a:gd name="T30" fmla="*/ 0 w 40"/>
                <a:gd name="T31" fmla="*/ 33490389 h 7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719"/>
                <a:gd name="T50" fmla="*/ 40 w 40"/>
                <a:gd name="T51" fmla="*/ 719 h 7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719">
                  <a:moveTo>
                    <a:pt x="21" y="29"/>
                  </a:moveTo>
                  <a:lnTo>
                    <a:pt x="21" y="718"/>
                  </a:lnTo>
                  <a:lnTo>
                    <a:pt x="21" y="719"/>
                  </a:lnTo>
                  <a:lnTo>
                    <a:pt x="19" y="719"/>
                  </a:lnTo>
                  <a:lnTo>
                    <a:pt x="18" y="718"/>
                  </a:lnTo>
                  <a:lnTo>
                    <a:pt x="18" y="29"/>
                  </a:lnTo>
                  <a:lnTo>
                    <a:pt x="19" y="28"/>
                  </a:lnTo>
                  <a:lnTo>
                    <a:pt x="21" y="28"/>
                  </a:lnTo>
                  <a:lnTo>
                    <a:pt x="21" y="29"/>
                  </a:lnTo>
                  <a:close/>
                  <a:moveTo>
                    <a:pt x="0" y="39"/>
                  </a:moveTo>
                  <a:lnTo>
                    <a:pt x="19" y="0"/>
                  </a:lnTo>
                  <a:lnTo>
                    <a:pt x="40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85" name="Freeform 80">
              <a:extLst>
                <a:ext uri="{FF2B5EF4-FFF2-40B4-BE49-F238E27FC236}">
                  <a16:creationId xmlns:a16="http://schemas.microsoft.com/office/drawing/2014/main" id="{4424FE6A-8E8B-3842-BCF3-9DE840CA1A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3658" y="4090988"/>
              <a:ext cx="1538287" cy="88900"/>
            </a:xfrm>
            <a:custGeom>
              <a:avLst/>
              <a:gdLst>
                <a:gd name="T0" fmla="*/ 1786021 w 711"/>
                <a:gd name="T1" fmla="*/ 18257773 h 41"/>
                <a:gd name="T2" fmla="*/ 561407970 w 711"/>
                <a:gd name="T3" fmla="*/ 18257773 h 41"/>
                <a:gd name="T4" fmla="*/ 561700590 w 711"/>
                <a:gd name="T5" fmla="*/ 18257773 h 41"/>
                <a:gd name="T6" fmla="*/ 561700590 w 711"/>
                <a:gd name="T7" fmla="*/ 19459562 h 41"/>
                <a:gd name="T8" fmla="*/ 561700590 w 711"/>
                <a:gd name="T9" fmla="*/ 19842391 h 41"/>
                <a:gd name="T10" fmla="*/ 561407970 w 711"/>
                <a:gd name="T11" fmla="*/ 19842391 h 41"/>
                <a:gd name="T12" fmla="*/ 1786021 w 711"/>
                <a:gd name="T13" fmla="*/ 19842391 h 41"/>
                <a:gd name="T14" fmla="*/ 0 w 711"/>
                <a:gd name="T15" fmla="*/ 19842391 h 41"/>
                <a:gd name="T16" fmla="*/ 0 w 711"/>
                <a:gd name="T17" fmla="*/ 19459562 h 41"/>
                <a:gd name="T18" fmla="*/ 0 w 711"/>
                <a:gd name="T19" fmla="*/ 18257773 h 41"/>
                <a:gd name="T20" fmla="*/ 1786021 w 711"/>
                <a:gd name="T21" fmla="*/ 18257773 h 41"/>
                <a:gd name="T22" fmla="*/ 1786021 w 711"/>
                <a:gd name="T23" fmla="*/ 18257773 h 41"/>
                <a:gd name="T24" fmla="*/ 552793287 w 711"/>
                <a:gd name="T25" fmla="*/ 0 h 41"/>
                <a:gd name="T26" fmla="*/ 585919619 w 711"/>
                <a:gd name="T27" fmla="*/ 19459562 h 41"/>
                <a:gd name="T28" fmla="*/ 552793287 w 711"/>
                <a:gd name="T29" fmla="*/ 37017095 h 41"/>
                <a:gd name="T30" fmla="*/ 552793287 w 711"/>
                <a:gd name="T31" fmla="*/ 0 h 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11"/>
                <a:gd name="T49" fmla="*/ 0 h 41"/>
                <a:gd name="T50" fmla="*/ 711 w 711"/>
                <a:gd name="T51" fmla="*/ 41 h 4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11" h="41">
                  <a:moveTo>
                    <a:pt x="2" y="20"/>
                  </a:moveTo>
                  <a:lnTo>
                    <a:pt x="681" y="20"/>
                  </a:lnTo>
                  <a:lnTo>
                    <a:pt x="682" y="20"/>
                  </a:lnTo>
                  <a:lnTo>
                    <a:pt x="682" y="21"/>
                  </a:lnTo>
                  <a:lnTo>
                    <a:pt x="682" y="22"/>
                  </a:lnTo>
                  <a:lnTo>
                    <a:pt x="681" y="22"/>
                  </a:lnTo>
                  <a:lnTo>
                    <a:pt x="2" y="22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2" y="20"/>
                  </a:lnTo>
                  <a:close/>
                  <a:moveTo>
                    <a:pt x="671" y="0"/>
                  </a:moveTo>
                  <a:lnTo>
                    <a:pt x="711" y="21"/>
                  </a:lnTo>
                  <a:lnTo>
                    <a:pt x="671" y="41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86" name="Line 95">
              <a:extLst>
                <a:ext uri="{FF2B5EF4-FFF2-40B4-BE49-F238E27FC236}">
                  <a16:creationId xmlns:a16="http://schemas.microsoft.com/office/drawing/2014/main" id="{AC384452-2950-4244-BEC9-24AD5EF312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98420" y="3359151"/>
              <a:ext cx="1527175" cy="1554163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87" name="Rectangle 96">
              <a:extLst>
                <a:ext uri="{FF2B5EF4-FFF2-40B4-BE49-F238E27FC236}">
                  <a16:creationId xmlns:a16="http://schemas.microsoft.com/office/drawing/2014/main" id="{83E1CCA2-7AA0-1246-96DF-C63AB1D35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5408" y="2541588"/>
              <a:ext cx="1557337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2000" i="1" dirty="0">
                  <a:solidFill>
                    <a:srgbClr val="000000"/>
                  </a:solidFill>
                </a:rPr>
                <a:t>Función Lineal</a:t>
              </a:r>
              <a:endParaRPr lang="es-ES" altLang="es-ES_tradnl" sz="2000" dirty="0"/>
            </a:p>
          </p:txBody>
        </p:sp>
        <p:sp>
          <p:nvSpPr>
            <p:cNvPr id="88" name="Text Box 178">
              <a:extLst>
                <a:ext uri="{FF2B5EF4-FFF2-40B4-BE49-F238E27FC236}">
                  <a16:creationId xmlns:a16="http://schemas.microsoft.com/office/drawing/2014/main" id="{ED1EB8A1-F3BB-9C45-8606-3A7FD3FA08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8108" y="4164013"/>
              <a:ext cx="4000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en</a:t>
              </a:r>
            </a:p>
          </p:txBody>
        </p:sp>
        <p:sp>
          <p:nvSpPr>
            <p:cNvPr id="89" name="Text Box 179">
              <a:extLst>
                <a:ext uri="{FF2B5EF4-FFF2-40B4-BE49-F238E27FC236}">
                  <a16:creationId xmlns:a16="http://schemas.microsoft.com/office/drawing/2014/main" id="{9071BED1-6C18-8641-B940-ABE8F05708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6720" y="3246438"/>
              <a:ext cx="3111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</a:p>
          </p:txBody>
        </p:sp>
        <p:sp>
          <p:nvSpPr>
            <p:cNvPr id="90" name="Text Box 180">
              <a:extLst>
                <a:ext uri="{FF2B5EF4-FFF2-40B4-BE49-F238E27FC236}">
                  <a16:creationId xmlns:a16="http://schemas.microsoft.com/office/drawing/2014/main" id="{0BFAC3CD-7736-5F41-AD81-B9EC788BC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2133" y="3535363"/>
              <a:ext cx="2984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91" name="Text Box 181">
              <a:extLst>
                <a:ext uri="{FF2B5EF4-FFF2-40B4-BE49-F238E27FC236}">
                  <a16:creationId xmlns:a16="http://schemas.microsoft.com/office/drawing/2014/main" id="{8AFC7588-D897-D046-BE51-7F752B0971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6770" y="4422776"/>
              <a:ext cx="3746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-1</a:t>
              </a:r>
            </a:p>
          </p:txBody>
        </p:sp>
        <p:sp>
          <p:nvSpPr>
            <p:cNvPr id="92" name="Text Box 182">
              <a:extLst>
                <a:ext uri="{FF2B5EF4-FFF2-40B4-BE49-F238E27FC236}">
                  <a16:creationId xmlns:a16="http://schemas.microsoft.com/office/drawing/2014/main" id="{4A0DBC31-133B-6D4C-9F0E-0D8CA69490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3270" y="4092576"/>
              <a:ext cx="2984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/>
                <a:t>0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93" name="Object 189">
                  <a:extLst>
                    <a:ext uri="{FF2B5EF4-FFF2-40B4-BE49-F238E27FC236}">
                      <a16:creationId xmlns:a16="http://schemas.microsoft.com/office/drawing/2014/main" id="{E921AD1E-5279-E64A-9912-1A45A9130414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3071470" y="5303838"/>
                <a:ext cx="517525" cy="212725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80260" name="Ecuación" r:id="rId11" imgW="431425" imgH="177646" progId="Equation.3">
                        <p:embed/>
                      </p:oleObj>
                    </mc:Choice>
                    <mc:Fallback>
                      <p:oleObj name="Ecuación" r:id="rId11" imgW="431425" imgH="177646" progId="Equation.3">
                        <p:embed/>
                        <p:pic>
                          <p:nvPicPr>
                            <p:cNvPr id="93" name="Object 189">
                              <a:extLst>
                                <a:ext uri="{FF2B5EF4-FFF2-40B4-BE49-F238E27FC236}">
                                  <a16:creationId xmlns:a16="http://schemas.microsoft.com/office/drawing/2014/main" id="{E921AD1E-5279-E64A-9912-1A45A9130414}"/>
                                </a:ext>
                              </a:extLst>
                            </p:cNvPr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2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071470" y="5303838"/>
                              <a:ext cx="517525" cy="21272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93" name="Object 189">
                  <a:extLst>
                    <a:ext uri="{FF2B5EF4-FFF2-40B4-BE49-F238E27FC236}">
                      <a16:creationId xmlns:a16="http://schemas.microsoft.com/office/drawing/2014/main" id="{E921AD1E-5279-E64A-9912-1A45A9130414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382554129"/>
                    </p:ext>
                  </p:extLst>
                </p:nvPr>
              </p:nvGraphicFramePr>
              <p:xfrm>
                <a:off x="3071470" y="5303838"/>
                <a:ext cx="517525" cy="212725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6806" name="Ecuación" r:id="rId13" imgW="431425" imgH="177646" progId="Equation.3">
                        <p:embed/>
                      </p:oleObj>
                    </mc:Choice>
                    <mc:Fallback>
                      <p:oleObj name="Ecuación" r:id="rId13" imgW="431425" imgH="177646" progId="Equation.3">
                        <p:embed/>
                        <p:pic>
                          <p:nvPicPr>
                            <p:cNvPr id="18" name="Object 189">
                              <a:extLst>
                                <a:ext uri="{FF2B5EF4-FFF2-40B4-BE49-F238E27FC236}">
                                  <a16:creationId xmlns:a16="http://schemas.microsoft.com/office/drawing/2014/main" id="{F31906B9-6059-584A-ABD3-1BA93957523B}"/>
                                </a:ext>
                              </a:extLst>
                            </p:cNvPr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071470" y="5303838"/>
                              <a:ext cx="517525" cy="21272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4" name="CuadroTexto 93">
                <a:extLst>
                  <a:ext uri="{FF2B5EF4-FFF2-40B4-BE49-F238E27FC236}">
                    <a16:creationId xmlns:a16="http://schemas.microsoft.com/office/drawing/2014/main" id="{F332BBAB-33FB-904F-A744-F9B7828FD284}"/>
                  </a:ext>
                </a:extLst>
              </p:cNvPr>
              <p:cNvSpPr txBox="1"/>
              <p:nvPr/>
            </p:nvSpPr>
            <p:spPr>
              <a:xfrm>
                <a:off x="725071" y="5145088"/>
                <a:ext cx="1740733" cy="6415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es-E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s-E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1, 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𝑠𝑖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&gt;0</m:t>
                              </m:r>
                            </m:e>
                            <m:e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0, 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𝑒𝑜𝑐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ES" sz="1600" dirty="0"/>
              </a:p>
            </p:txBody>
          </p:sp>
        </mc:Choice>
        <mc:Fallback xmlns="">
          <p:sp>
            <p:nvSpPr>
              <p:cNvPr id="94" name="CuadroTexto 93">
                <a:extLst>
                  <a:ext uri="{FF2B5EF4-FFF2-40B4-BE49-F238E27FC236}">
                    <a16:creationId xmlns:a16="http://schemas.microsoft.com/office/drawing/2014/main" id="{F332BBAB-33FB-904F-A744-F9B7828FD2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071" y="5145088"/>
                <a:ext cx="1740733" cy="641586"/>
              </a:xfrm>
              <a:prstGeom prst="rect">
                <a:avLst/>
              </a:prstGeom>
              <a:blipFill>
                <a:blip r:embed="rId15"/>
                <a:stretch>
                  <a:fillRect l="-28261" t="-180769" b="-25769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906655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2">
            <a:extLst>
              <a:ext uri="{FF2B5EF4-FFF2-40B4-BE49-F238E27FC236}">
                <a16:creationId xmlns:a16="http://schemas.microsoft.com/office/drawing/2014/main" id="{27116427-06AB-8042-BE16-0DF5555431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problemas básicos</a:t>
            </a:r>
            <a:endParaRPr lang="es-ES" altLang="es-ES_tradnl" b="0" i="1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64" name="Rectangle 4">
            <a:extLst>
              <a:ext uri="{FF2B5EF4-FFF2-40B4-BE49-F238E27FC236}">
                <a16:creationId xmlns:a16="http://schemas.microsoft.com/office/drawing/2014/main" id="{163A5A56-BA34-2649-8094-237B38EAC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054572"/>
            <a:ext cx="8196943" cy="1426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Clasificación binaria: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Ejemplo: predecir temperatura</a:t>
            </a:r>
          </a:p>
          <a:p>
            <a:pPr marL="1316037" lvl="3" indent="0">
              <a:spcBef>
                <a:spcPct val="20000"/>
              </a:spcBef>
            </a:pPr>
            <a:r>
              <a:rPr lang="es-ES" altLang="es-ES_tradnl" sz="2000" dirty="0"/>
              <a:t>(velocidad viento, humedad, …)    ➜   nublado si/no</a:t>
            </a:r>
          </a:p>
        </p:txBody>
      </p:sp>
      <p:sp>
        <p:nvSpPr>
          <p:cNvPr id="5" name="Oval 43">
            <a:extLst>
              <a:ext uri="{FF2B5EF4-FFF2-40B4-BE49-F238E27FC236}">
                <a16:creationId xmlns:a16="http://schemas.microsoft.com/office/drawing/2014/main" id="{51BBE6D7-8EAF-234F-9895-3E357A3E2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785" y="2399594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23" name="Rectangle 77">
            <a:extLst>
              <a:ext uri="{FF2B5EF4-FFF2-40B4-BE49-F238E27FC236}">
                <a16:creationId xmlns:a16="http://schemas.microsoft.com/office/drawing/2014/main" id="{CC148738-B875-5146-A05F-A89C84A62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967" y="2427159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 dirty="0" err="1"/>
              <a:t>vel</a:t>
            </a:r>
            <a:r>
              <a:rPr lang="es-ES" altLang="es-ES_tradnl" sz="1800" i="1" dirty="0"/>
              <a:t>. viento</a:t>
            </a:r>
          </a:p>
        </p:txBody>
      </p:sp>
      <p:sp>
        <p:nvSpPr>
          <p:cNvPr id="24" name="Rectangle 78">
            <a:extLst>
              <a:ext uri="{FF2B5EF4-FFF2-40B4-BE49-F238E27FC236}">
                <a16:creationId xmlns:a16="http://schemas.microsoft.com/office/drawing/2014/main" id="{76E619AE-F35C-DC41-B631-B506A1E63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967" y="3059427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 dirty="0"/>
              <a:t>humedad</a:t>
            </a:r>
          </a:p>
        </p:txBody>
      </p:sp>
      <p:sp>
        <p:nvSpPr>
          <p:cNvPr id="56" name="Rectangle 78">
            <a:extLst>
              <a:ext uri="{FF2B5EF4-FFF2-40B4-BE49-F238E27FC236}">
                <a16:creationId xmlns:a16="http://schemas.microsoft.com/office/drawing/2014/main" id="{BBCC864C-A46A-DC47-A80D-6A6F39456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967" y="3876845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 dirty="0"/>
              <a:t>…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6E7C803-CEC9-224D-A5E3-5ABD6482D4B2}"/>
              </a:ext>
            </a:extLst>
          </p:cNvPr>
          <p:cNvSpPr txBox="1"/>
          <p:nvPr/>
        </p:nvSpPr>
        <p:spPr>
          <a:xfrm>
            <a:off x="1422596" y="335199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58" name="Oval 43">
            <a:extLst>
              <a:ext uri="{FF2B5EF4-FFF2-40B4-BE49-F238E27FC236}">
                <a16:creationId xmlns:a16="http://schemas.microsoft.com/office/drawing/2014/main" id="{7DDBC6B5-5E5B-1F4C-8F2E-FB6EA80CE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785" y="3025737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9" name="Oval 43">
            <a:extLst>
              <a:ext uri="{FF2B5EF4-FFF2-40B4-BE49-F238E27FC236}">
                <a16:creationId xmlns:a16="http://schemas.microsoft.com/office/drawing/2014/main" id="{F11A362C-EA5C-B542-924F-4670A9AEE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785" y="3942245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4DA545DD-8594-8E49-9AFA-C89FB6FA1FD2}"/>
              </a:ext>
            </a:extLst>
          </p:cNvPr>
          <p:cNvSpPr txBox="1"/>
          <p:nvPr/>
        </p:nvSpPr>
        <p:spPr>
          <a:xfrm>
            <a:off x="3169271" y="336463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61" name="Oval 43">
            <a:extLst>
              <a:ext uri="{FF2B5EF4-FFF2-40B4-BE49-F238E27FC236}">
                <a16:creationId xmlns:a16="http://schemas.microsoft.com/office/drawing/2014/main" id="{0EA32061-DDA0-C541-A33D-653D0D5DB7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375" y="2399594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2" name="Oval 43">
            <a:extLst>
              <a:ext uri="{FF2B5EF4-FFF2-40B4-BE49-F238E27FC236}">
                <a16:creationId xmlns:a16="http://schemas.microsoft.com/office/drawing/2014/main" id="{C363FB1C-27D9-EC4B-95E6-2E36B72C6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375" y="3025737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3" name="Oval 43">
            <a:extLst>
              <a:ext uri="{FF2B5EF4-FFF2-40B4-BE49-F238E27FC236}">
                <a16:creationId xmlns:a16="http://schemas.microsoft.com/office/drawing/2014/main" id="{2D5940C0-D7A9-A540-8810-82965B776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375" y="3942245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092A9AB5-23B0-E54D-9C73-53361DBA10C0}"/>
              </a:ext>
            </a:extLst>
          </p:cNvPr>
          <p:cNvSpPr txBox="1"/>
          <p:nvPr/>
        </p:nvSpPr>
        <p:spPr>
          <a:xfrm>
            <a:off x="4909861" y="336463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CBFF6A07-8833-F840-ADB3-1F93C29764C3}"/>
              </a:ext>
            </a:extLst>
          </p:cNvPr>
          <p:cNvSpPr txBox="1"/>
          <p:nvPr/>
        </p:nvSpPr>
        <p:spPr>
          <a:xfrm>
            <a:off x="3940834" y="29593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57" name="Conector recto 56">
            <a:extLst>
              <a:ext uri="{FF2B5EF4-FFF2-40B4-BE49-F238E27FC236}">
                <a16:creationId xmlns:a16="http://schemas.microsoft.com/office/drawing/2014/main" id="{CB3AADD2-8CE1-0040-BEA2-689292740C17}"/>
              </a:ext>
            </a:extLst>
          </p:cNvPr>
          <p:cNvCxnSpPr>
            <a:stCxn id="23" idx="3"/>
            <a:endCxn id="5" idx="2"/>
          </p:cNvCxnSpPr>
          <p:nvPr/>
        </p:nvCxnSpPr>
        <p:spPr bwMode="auto">
          <a:xfrm flipV="1">
            <a:off x="2212669" y="2559221"/>
            <a:ext cx="989116" cy="822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51B2A279-2CA5-C74D-AAC1-E699C16996E3}"/>
              </a:ext>
            </a:extLst>
          </p:cNvPr>
          <p:cNvCxnSpPr>
            <a:stCxn id="23" idx="3"/>
            <a:endCxn id="58" idx="2"/>
          </p:cNvCxnSpPr>
          <p:nvPr/>
        </p:nvCxnSpPr>
        <p:spPr bwMode="auto">
          <a:xfrm>
            <a:off x="2212669" y="2641472"/>
            <a:ext cx="989116" cy="5438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Conector recto 69">
            <a:extLst>
              <a:ext uri="{FF2B5EF4-FFF2-40B4-BE49-F238E27FC236}">
                <a16:creationId xmlns:a16="http://schemas.microsoft.com/office/drawing/2014/main" id="{D496295E-E460-AF45-9FB1-CBAEF381BC84}"/>
              </a:ext>
            </a:extLst>
          </p:cNvPr>
          <p:cNvCxnSpPr>
            <a:stCxn id="23" idx="3"/>
            <a:endCxn id="59" idx="2"/>
          </p:cNvCxnSpPr>
          <p:nvPr/>
        </p:nvCxnSpPr>
        <p:spPr bwMode="auto">
          <a:xfrm>
            <a:off x="2212669" y="2641472"/>
            <a:ext cx="989116" cy="1460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" name="Conector recto 71">
            <a:extLst>
              <a:ext uri="{FF2B5EF4-FFF2-40B4-BE49-F238E27FC236}">
                <a16:creationId xmlns:a16="http://schemas.microsoft.com/office/drawing/2014/main" id="{BBCB63FE-FD07-274D-BDEC-AD67BB2FBB2F}"/>
              </a:ext>
            </a:extLst>
          </p:cNvPr>
          <p:cNvCxnSpPr>
            <a:stCxn id="24" idx="3"/>
            <a:endCxn id="5" idx="2"/>
          </p:cNvCxnSpPr>
          <p:nvPr/>
        </p:nvCxnSpPr>
        <p:spPr bwMode="auto">
          <a:xfrm flipV="1">
            <a:off x="2212669" y="2559221"/>
            <a:ext cx="989116" cy="7145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Conector recto 73">
            <a:extLst>
              <a:ext uri="{FF2B5EF4-FFF2-40B4-BE49-F238E27FC236}">
                <a16:creationId xmlns:a16="http://schemas.microsoft.com/office/drawing/2014/main" id="{8A5E3EC9-0515-A94C-8A35-3456D0AA114E}"/>
              </a:ext>
            </a:extLst>
          </p:cNvPr>
          <p:cNvCxnSpPr>
            <a:stCxn id="24" idx="3"/>
            <a:endCxn id="58" idx="2"/>
          </p:cNvCxnSpPr>
          <p:nvPr/>
        </p:nvCxnSpPr>
        <p:spPr bwMode="auto">
          <a:xfrm flipV="1">
            <a:off x="2212669" y="3185364"/>
            <a:ext cx="989116" cy="8837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Conector recto 75">
            <a:extLst>
              <a:ext uri="{FF2B5EF4-FFF2-40B4-BE49-F238E27FC236}">
                <a16:creationId xmlns:a16="http://schemas.microsoft.com/office/drawing/2014/main" id="{30C45C90-0233-E144-9E78-91DF4F1727B0}"/>
              </a:ext>
            </a:extLst>
          </p:cNvPr>
          <p:cNvCxnSpPr>
            <a:stCxn id="24" idx="3"/>
            <a:endCxn id="59" idx="2"/>
          </p:cNvCxnSpPr>
          <p:nvPr/>
        </p:nvCxnSpPr>
        <p:spPr bwMode="auto">
          <a:xfrm>
            <a:off x="2212669" y="3273740"/>
            <a:ext cx="989116" cy="82813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Conector recto 77">
            <a:extLst>
              <a:ext uri="{FF2B5EF4-FFF2-40B4-BE49-F238E27FC236}">
                <a16:creationId xmlns:a16="http://schemas.microsoft.com/office/drawing/2014/main" id="{787146C2-B3D2-974A-B6BF-ABDE6B91B6EE}"/>
              </a:ext>
            </a:extLst>
          </p:cNvPr>
          <p:cNvCxnSpPr>
            <a:cxnSpLocks/>
            <a:stCxn id="56" idx="3"/>
            <a:endCxn id="5" idx="2"/>
          </p:cNvCxnSpPr>
          <p:nvPr/>
        </p:nvCxnSpPr>
        <p:spPr bwMode="auto">
          <a:xfrm flipV="1">
            <a:off x="2212669" y="2559221"/>
            <a:ext cx="989116" cy="153193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Conector recto 79">
            <a:extLst>
              <a:ext uri="{FF2B5EF4-FFF2-40B4-BE49-F238E27FC236}">
                <a16:creationId xmlns:a16="http://schemas.microsoft.com/office/drawing/2014/main" id="{F59566AE-2904-0241-965B-416001272136}"/>
              </a:ext>
            </a:extLst>
          </p:cNvPr>
          <p:cNvCxnSpPr>
            <a:cxnSpLocks/>
            <a:stCxn id="56" idx="3"/>
            <a:endCxn id="58" idx="2"/>
          </p:cNvCxnSpPr>
          <p:nvPr/>
        </p:nvCxnSpPr>
        <p:spPr bwMode="auto">
          <a:xfrm flipV="1">
            <a:off x="2212669" y="3185364"/>
            <a:ext cx="989116" cy="9057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Conector recto 82">
            <a:extLst>
              <a:ext uri="{FF2B5EF4-FFF2-40B4-BE49-F238E27FC236}">
                <a16:creationId xmlns:a16="http://schemas.microsoft.com/office/drawing/2014/main" id="{DF2C6400-5D17-344B-AC44-3DBC69D2B165}"/>
              </a:ext>
            </a:extLst>
          </p:cNvPr>
          <p:cNvCxnSpPr>
            <a:stCxn id="56" idx="3"/>
            <a:endCxn id="59" idx="2"/>
          </p:cNvCxnSpPr>
          <p:nvPr/>
        </p:nvCxnSpPr>
        <p:spPr bwMode="auto">
          <a:xfrm>
            <a:off x="2212669" y="4091158"/>
            <a:ext cx="989116" cy="1071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Conector recto 84">
            <a:extLst>
              <a:ext uri="{FF2B5EF4-FFF2-40B4-BE49-F238E27FC236}">
                <a16:creationId xmlns:a16="http://schemas.microsoft.com/office/drawing/2014/main" id="{DB6852C8-136D-C94C-9989-04E5C55029B5}"/>
              </a:ext>
            </a:extLst>
          </p:cNvPr>
          <p:cNvCxnSpPr>
            <a:cxnSpLocks/>
            <a:stCxn id="61" idx="6"/>
            <a:endCxn id="35" idx="2"/>
          </p:cNvCxnSpPr>
          <p:nvPr/>
        </p:nvCxnSpPr>
        <p:spPr bwMode="auto">
          <a:xfrm>
            <a:off x="5310543" y="2559221"/>
            <a:ext cx="1092164" cy="61451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Conector recto 87">
            <a:extLst>
              <a:ext uri="{FF2B5EF4-FFF2-40B4-BE49-F238E27FC236}">
                <a16:creationId xmlns:a16="http://schemas.microsoft.com/office/drawing/2014/main" id="{5FC52A16-1CA1-924D-B468-D52BFCB77712}"/>
              </a:ext>
            </a:extLst>
          </p:cNvPr>
          <p:cNvCxnSpPr>
            <a:cxnSpLocks/>
            <a:stCxn id="62" idx="6"/>
            <a:endCxn id="35" idx="2"/>
          </p:cNvCxnSpPr>
          <p:nvPr/>
        </p:nvCxnSpPr>
        <p:spPr bwMode="auto">
          <a:xfrm flipV="1">
            <a:off x="5310543" y="3173739"/>
            <a:ext cx="1092164" cy="116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Conector recto 89">
            <a:extLst>
              <a:ext uri="{FF2B5EF4-FFF2-40B4-BE49-F238E27FC236}">
                <a16:creationId xmlns:a16="http://schemas.microsoft.com/office/drawing/2014/main" id="{1C5C018E-3899-474D-9588-A26CF3EB779C}"/>
              </a:ext>
            </a:extLst>
          </p:cNvPr>
          <p:cNvCxnSpPr>
            <a:cxnSpLocks/>
            <a:stCxn id="63" idx="6"/>
            <a:endCxn id="35" idx="2"/>
          </p:cNvCxnSpPr>
          <p:nvPr/>
        </p:nvCxnSpPr>
        <p:spPr bwMode="auto">
          <a:xfrm flipV="1">
            <a:off x="5310543" y="3173739"/>
            <a:ext cx="1092164" cy="9281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2" name="Rectangle 4">
            <a:extLst>
              <a:ext uri="{FF2B5EF4-FFF2-40B4-BE49-F238E27FC236}">
                <a16:creationId xmlns:a16="http://schemas.microsoft.com/office/drawing/2014/main" id="{57745DBE-5931-3B41-9E82-277FAD742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799" y="4472092"/>
            <a:ext cx="8196943" cy="725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Una neurona de salida con activación </a:t>
            </a:r>
            <a:r>
              <a:rPr lang="es-ES" altLang="es-ES_tradnl" sz="2000" dirty="0" err="1"/>
              <a:t>sigmoide</a:t>
            </a:r>
            <a:r>
              <a:rPr lang="es-ES" altLang="es-ES_tradnl" sz="2000" dirty="0"/>
              <a:t> o tangente hiperbólica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Se interpreta el resultado según la salida </a:t>
            </a:r>
            <a:r>
              <a:rPr lang="es-ES" altLang="es-ES_tradnl" sz="2000" i="1" dirty="0"/>
              <a:t>y</a:t>
            </a:r>
            <a:r>
              <a:rPr lang="es-ES" altLang="es-ES_tradnl" sz="2000" dirty="0"/>
              <a:t> obtenida: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 err="1"/>
              <a:t>Sigmoide</a:t>
            </a:r>
            <a:r>
              <a:rPr lang="es-ES" altLang="es-ES_tradnl" sz="2000" dirty="0"/>
              <a:t>:  si </a:t>
            </a:r>
            <a:r>
              <a:rPr lang="es-ES" altLang="es-ES_tradnl" sz="2000" i="1" dirty="0"/>
              <a:t>y </a:t>
            </a:r>
            <a:r>
              <a:rPr lang="es-ES" altLang="es-ES_tradnl" sz="2000" dirty="0"/>
              <a:t>&lt;0,5 ➜ nublado; si </a:t>
            </a:r>
            <a:r>
              <a:rPr lang="es-ES" altLang="es-ES_tradnl" sz="2000" i="1" dirty="0"/>
              <a:t>y </a:t>
            </a:r>
            <a:r>
              <a:rPr lang="es-ES" altLang="es-ES_tradnl" sz="2000" dirty="0"/>
              <a:t>&gt;=0,5 ➜ no nublado 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Tangente hiperbólica: si </a:t>
            </a:r>
            <a:r>
              <a:rPr lang="es-ES" altLang="es-ES_tradnl" sz="2000" i="1" dirty="0"/>
              <a:t>y </a:t>
            </a:r>
            <a:r>
              <a:rPr lang="es-ES" altLang="es-ES_tradnl" sz="2000" dirty="0"/>
              <a:t>&lt;0 ➜ nublado; si </a:t>
            </a:r>
            <a:r>
              <a:rPr lang="es-ES" altLang="es-ES_tradnl" sz="2000" i="1" dirty="0"/>
              <a:t>y </a:t>
            </a:r>
            <a:r>
              <a:rPr lang="es-ES" altLang="es-ES_tradnl" sz="2000" dirty="0"/>
              <a:t>&gt;=0 ➜ no nublado 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2000" dirty="0"/>
          </a:p>
        </p:txBody>
      </p:sp>
      <p:sp>
        <p:nvSpPr>
          <p:cNvPr id="34" name="Line 70">
            <a:extLst>
              <a:ext uri="{FF2B5EF4-FFF2-40B4-BE49-F238E27FC236}">
                <a16:creationId xmlns:a16="http://schemas.microsoft.com/office/drawing/2014/main" id="{ACD51675-1769-D147-8515-9A63736263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78345" y="3157876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35" name="Oval 69">
            <a:extLst>
              <a:ext uri="{FF2B5EF4-FFF2-40B4-BE49-F238E27FC236}">
                <a16:creationId xmlns:a16="http://schemas.microsoft.com/office/drawing/2014/main" id="{A8A9571F-DD4C-1341-96E5-380C16AD09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2707" y="3011927"/>
            <a:ext cx="368168" cy="323624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07A677D1-B19C-CB40-9FD4-BB37AB9FD2C6}"/>
              </a:ext>
            </a:extLst>
          </p:cNvPr>
          <p:cNvSpPr txBox="1"/>
          <p:nvPr/>
        </p:nvSpPr>
        <p:spPr>
          <a:xfrm>
            <a:off x="6959372" y="2793588"/>
            <a:ext cx="16514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>
                <a:solidFill>
                  <a:schemeClr val="tx1"/>
                </a:solidFill>
              </a:rPr>
              <a:t>     nublado/</a:t>
            </a:r>
          </a:p>
          <a:p>
            <a:r>
              <a:rPr lang="es-ES" sz="2000" dirty="0">
                <a:solidFill>
                  <a:schemeClr val="tx1"/>
                </a:solidFill>
              </a:rPr>
              <a:t>     no nublado</a:t>
            </a:r>
          </a:p>
        </p:txBody>
      </p:sp>
    </p:spTree>
    <p:extLst>
      <p:ext uri="{BB962C8B-B14F-4D97-AF65-F5344CB8AC3E}">
        <p14:creationId xmlns:p14="http://schemas.microsoft.com/office/powerpoint/2010/main" val="231813777"/>
      </p:ext>
    </p:extLst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2">
            <a:extLst>
              <a:ext uri="{FF2B5EF4-FFF2-40B4-BE49-F238E27FC236}">
                <a16:creationId xmlns:a16="http://schemas.microsoft.com/office/drawing/2014/main" id="{27116427-06AB-8042-BE16-0DF5555431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problemas básicos</a:t>
            </a:r>
            <a:endParaRPr lang="es-ES" altLang="es-ES_tradnl" b="0" i="1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64" name="Rectangle 4">
            <a:extLst>
              <a:ext uri="{FF2B5EF4-FFF2-40B4-BE49-F238E27FC236}">
                <a16:creationId xmlns:a16="http://schemas.microsoft.com/office/drawing/2014/main" id="{163A5A56-BA34-2649-8094-237B38EAC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054572"/>
            <a:ext cx="8196943" cy="1426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Clasificación de varias clases: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Ejemplo: predecir tipo de vehículo </a:t>
            </a:r>
          </a:p>
          <a:p>
            <a:pPr marL="1316037" lvl="3" indent="0">
              <a:spcBef>
                <a:spcPct val="20000"/>
              </a:spcBef>
            </a:pPr>
            <a:r>
              <a:rPr lang="es-ES" altLang="es-ES_tradnl" sz="2000" dirty="0"/>
              <a:t>(velocidad, tamaño, peso, …)    ➜   tipo de vehículo</a:t>
            </a:r>
          </a:p>
        </p:txBody>
      </p:sp>
      <p:sp>
        <p:nvSpPr>
          <p:cNvPr id="5" name="Oval 43">
            <a:extLst>
              <a:ext uri="{FF2B5EF4-FFF2-40B4-BE49-F238E27FC236}">
                <a16:creationId xmlns:a16="http://schemas.microsoft.com/office/drawing/2014/main" id="{51BBE6D7-8EAF-234F-9895-3E357A3E2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785" y="2399594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23" name="Rectangle 77">
            <a:extLst>
              <a:ext uri="{FF2B5EF4-FFF2-40B4-BE49-F238E27FC236}">
                <a16:creationId xmlns:a16="http://schemas.microsoft.com/office/drawing/2014/main" id="{CC148738-B875-5146-A05F-A89C84A62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967" y="2427159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 dirty="0"/>
              <a:t>velocidad</a:t>
            </a:r>
          </a:p>
        </p:txBody>
      </p:sp>
      <p:sp>
        <p:nvSpPr>
          <p:cNvPr id="24" name="Rectangle 78">
            <a:extLst>
              <a:ext uri="{FF2B5EF4-FFF2-40B4-BE49-F238E27FC236}">
                <a16:creationId xmlns:a16="http://schemas.microsoft.com/office/drawing/2014/main" id="{76E619AE-F35C-DC41-B631-B506A1E63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967" y="3059427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 dirty="0"/>
              <a:t>tamaño</a:t>
            </a:r>
          </a:p>
        </p:txBody>
      </p:sp>
      <p:sp>
        <p:nvSpPr>
          <p:cNvPr id="56" name="Rectangle 78">
            <a:extLst>
              <a:ext uri="{FF2B5EF4-FFF2-40B4-BE49-F238E27FC236}">
                <a16:creationId xmlns:a16="http://schemas.microsoft.com/office/drawing/2014/main" id="{BBCC864C-A46A-DC47-A80D-6A6F39456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967" y="3876845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 dirty="0"/>
              <a:t>peso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6E7C803-CEC9-224D-A5E3-5ABD6482D4B2}"/>
              </a:ext>
            </a:extLst>
          </p:cNvPr>
          <p:cNvSpPr txBox="1"/>
          <p:nvPr/>
        </p:nvSpPr>
        <p:spPr>
          <a:xfrm>
            <a:off x="1422596" y="335199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58" name="Oval 43">
            <a:extLst>
              <a:ext uri="{FF2B5EF4-FFF2-40B4-BE49-F238E27FC236}">
                <a16:creationId xmlns:a16="http://schemas.microsoft.com/office/drawing/2014/main" id="{7DDBC6B5-5E5B-1F4C-8F2E-FB6EA80CE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785" y="3025737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9" name="Oval 43">
            <a:extLst>
              <a:ext uri="{FF2B5EF4-FFF2-40B4-BE49-F238E27FC236}">
                <a16:creationId xmlns:a16="http://schemas.microsoft.com/office/drawing/2014/main" id="{F11A362C-EA5C-B542-924F-4670A9AEE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785" y="3942245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4DA545DD-8594-8E49-9AFA-C89FB6FA1FD2}"/>
              </a:ext>
            </a:extLst>
          </p:cNvPr>
          <p:cNvSpPr txBox="1"/>
          <p:nvPr/>
        </p:nvSpPr>
        <p:spPr>
          <a:xfrm>
            <a:off x="3169271" y="336463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61" name="Oval 43">
            <a:extLst>
              <a:ext uri="{FF2B5EF4-FFF2-40B4-BE49-F238E27FC236}">
                <a16:creationId xmlns:a16="http://schemas.microsoft.com/office/drawing/2014/main" id="{0EA32061-DDA0-C541-A33D-653D0D5DB7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375" y="2399594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2" name="Oval 43">
            <a:extLst>
              <a:ext uri="{FF2B5EF4-FFF2-40B4-BE49-F238E27FC236}">
                <a16:creationId xmlns:a16="http://schemas.microsoft.com/office/drawing/2014/main" id="{C363FB1C-27D9-EC4B-95E6-2E36B72C6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375" y="3025737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3" name="Oval 43">
            <a:extLst>
              <a:ext uri="{FF2B5EF4-FFF2-40B4-BE49-F238E27FC236}">
                <a16:creationId xmlns:a16="http://schemas.microsoft.com/office/drawing/2014/main" id="{2D5940C0-D7A9-A540-8810-82965B776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375" y="3942245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092A9AB5-23B0-E54D-9C73-53361DBA10C0}"/>
              </a:ext>
            </a:extLst>
          </p:cNvPr>
          <p:cNvSpPr txBox="1"/>
          <p:nvPr/>
        </p:nvSpPr>
        <p:spPr>
          <a:xfrm>
            <a:off x="4909861" y="336463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CBFF6A07-8833-F840-ADB3-1F93C29764C3}"/>
              </a:ext>
            </a:extLst>
          </p:cNvPr>
          <p:cNvSpPr txBox="1"/>
          <p:nvPr/>
        </p:nvSpPr>
        <p:spPr>
          <a:xfrm>
            <a:off x="3940834" y="29593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57" name="Conector recto 56">
            <a:extLst>
              <a:ext uri="{FF2B5EF4-FFF2-40B4-BE49-F238E27FC236}">
                <a16:creationId xmlns:a16="http://schemas.microsoft.com/office/drawing/2014/main" id="{CB3AADD2-8CE1-0040-BEA2-689292740C17}"/>
              </a:ext>
            </a:extLst>
          </p:cNvPr>
          <p:cNvCxnSpPr>
            <a:stCxn id="23" idx="3"/>
            <a:endCxn id="5" idx="2"/>
          </p:cNvCxnSpPr>
          <p:nvPr/>
        </p:nvCxnSpPr>
        <p:spPr bwMode="auto">
          <a:xfrm flipV="1">
            <a:off x="2212669" y="2559221"/>
            <a:ext cx="989116" cy="822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51B2A279-2CA5-C74D-AAC1-E699C16996E3}"/>
              </a:ext>
            </a:extLst>
          </p:cNvPr>
          <p:cNvCxnSpPr>
            <a:stCxn id="23" idx="3"/>
            <a:endCxn id="58" idx="2"/>
          </p:cNvCxnSpPr>
          <p:nvPr/>
        </p:nvCxnSpPr>
        <p:spPr bwMode="auto">
          <a:xfrm>
            <a:off x="2212669" y="2641472"/>
            <a:ext cx="989116" cy="5438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Conector recto 69">
            <a:extLst>
              <a:ext uri="{FF2B5EF4-FFF2-40B4-BE49-F238E27FC236}">
                <a16:creationId xmlns:a16="http://schemas.microsoft.com/office/drawing/2014/main" id="{D496295E-E460-AF45-9FB1-CBAEF381BC84}"/>
              </a:ext>
            </a:extLst>
          </p:cNvPr>
          <p:cNvCxnSpPr>
            <a:stCxn id="23" idx="3"/>
            <a:endCxn id="59" idx="2"/>
          </p:cNvCxnSpPr>
          <p:nvPr/>
        </p:nvCxnSpPr>
        <p:spPr bwMode="auto">
          <a:xfrm>
            <a:off x="2212669" y="2641472"/>
            <a:ext cx="989116" cy="1460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" name="Conector recto 71">
            <a:extLst>
              <a:ext uri="{FF2B5EF4-FFF2-40B4-BE49-F238E27FC236}">
                <a16:creationId xmlns:a16="http://schemas.microsoft.com/office/drawing/2014/main" id="{BBCB63FE-FD07-274D-BDEC-AD67BB2FBB2F}"/>
              </a:ext>
            </a:extLst>
          </p:cNvPr>
          <p:cNvCxnSpPr>
            <a:stCxn id="24" idx="3"/>
            <a:endCxn id="5" idx="2"/>
          </p:cNvCxnSpPr>
          <p:nvPr/>
        </p:nvCxnSpPr>
        <p:spPr bwMode="auto">
          <a:xfrm flipV="1">
            <a:off x="2212669" y="2559221"/>
            <a:ext cx="989116" cy="7145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Conector recto 73">
            <a:extLst>
              <a:ext uri="{FF2B5EF4-FFF2-40B4-BE49-F238E27FC236}">
                <a16:creationId xmlns:a16="http://schemas.microsoft.com/office/drawing/2014/main" id="{8A5E3EC9-0515-A94C-8A35-3456D0AA114E}"/>
              </a:ext>
            </a:extLst>
          </p:cNvPr>
          <p:cNvCxnSpPr>
            <a:stCxn id="24" idx="3"/>
            <a:endCxn id="58" idx="2"/>
          </p:cNvCxnSpPr>
          <p:nvPr/>
        </p:nvCxnSpPr>
        <p:spPr bwMode="auto">
          <a:xfrm flipV="1">
            <a:off x="2212669" y="3185364"/>
            <a:ext cx="989116" cy="8837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Conector recto 75">
            <a:extLst>
              <a:ext uri="{FF2B5EF4-FFF2-40B4-BE49-F238E27FC236}">
                <a16:creationId xmlns:a16="http://schemas.microsoft.com/office/drawing/2014/main" id="{30C45C90-0233-E144-9E78-91DF4F1727B0}"/>
              </a:ext>
            </a:extLst>
          </p:cNvPr>
          <p:cNvCxnSpPr>
            <a:stCxn id="24" idx="3"/>
            <a:endCxn id="59" idx="2"/>
          </p:cNvCxnSpPr>
          <p:nvPr/>
        </p:nvCxnSpPr>
        <p:spPr bwMode="auto">
          <a:xfrm>
            <a:off x="2212669" y="3273740"/>
            <a:ext cx="989116" cy="82813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Conector recto 77">
            <a:extLst>
              <a:ext uri="{FF2B5EF4-FFF2-40B4-BE49-F238E27FC236}">
                <a16:creationId xmlns:a16="http://schemas.microsoft.com/office/drawing/2014/main" id="{787146C2-B3D2-974A-B6BF-ABDE6B91B6EE}"/>
              </a:ext>
            </a:extLst>
          </p:cNvPr>
          <p:cNvCxnSpPr>
            <a:stCxn id="56" idx="3"/>
            <a:endCxn id="5" idx="1"/>
          </p:cNvCxnSpPr>
          <p:nvPr/>
        </p:nvCxnSpPr>
        <p:spPr bwMode="auto">
          <a:xfrm flipV="1">
            <a:off x="2212669" y="2446348"/>
            <a:ext cx="1043033" cy="16448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Conector recto 79">
            <a:extLst>
              <a:ext uri="{FF2B5EF4-FFF2-40B4-BE49-F238E27FC236}">
                <a16:creationId xmlns:a16="http://schemas.microsoft.com/office/drawing/2014/main" id="{F59566AE-2904-0241-965B-416001272136}"/>
              </a:ext>
            </a:extLst>
          </p:cNvPr>
          <p:cNvCxnSpPr>
            <a:cxnSpLocks/>
            <a:stCxn id="56" idx="3"/>
            <a:endCxn id="58" idx="2"/>
          </p:cNvCxnSpPr>
          <p:nvPr/>
        </p:nvCxnSpPr>
        <p:spPr bwMode="auto">
          <a:xfrm flipV="1">
            <a:off x="2212669" y="3185364"/>
            <a:ext cx="989116" cy="9057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Conector recto 82">
            <a:extLst>
              <a:ext uri="{FF2B5EF4-FFF2-40B4-BE49-F238E27FC236}">
                <a16:creationId xmlns:a16="http://schemas.microsoft.com/office/drawing/2014/main" id="{DF2C6400-5D17-344B-AC44-3DBC69D2B165}"/>
              </a:ext>
            </a:extLst>
          </p:cNvPr>
          <p:cNvCxnSpPr>
            <a:stCxn id="56" idx="3"/>
            <a:endCxn id="59" idx="2"/>
          </p:cNvCxnSpPr>
          <p:nvPr/>
        </p:nvCxnSpPr>
        <p:spPr bwMode="auto">
          <a:xfrm>
            <a:off x="2212669" y="4091158"/>
            <a:ext cx="989116" cy="1071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Conector recto 84">
            <a:extLst>
              <a:ext uri="{FF2B5EF4-FFF2-40B4-BE49-F238E27FC236}">
                <a16:creationId xmlns:a16="http://schemas.microsoft.com/office/drawing/2014/main" id="{DB6852C8-136D-C94C-9989-04E5C55029B5}"/>
              </a:ext>
            </a:extLst>
          </p:cNvPr>
          <p:cNvCxnSpPr>
            <a:cxnSpLocks/>
            <a:stCxn id="61" idx="6"/>
            <a:endCxn id="33" idx="2"/>
          </p:cNvCxnSpPr>
          <p:nvPr/>
        </p:nvCxnSpPr>
        <p:spPr bwMode="auto">
          <a:xfrm>
            <a:off x="5310543" y="2559221"/>
            <a:ext cx="1089699" cy="1293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Conector recto 87">
            <a:extLst>
              <a:ext uri="{FF2B5EF4-FFF2-40B4-BE49-F238E27FC236}">
                <a16:creationId xmlns:a16="http://schemas.microsoft.com/office/drawing/2014/main" id="{5FC52A16-1CA1-924D-B468-D52BFCB77712}"/>
              </a:ext>
            </a:extLst>
          </p:cNvPr>
          <p:cNvCxnSpPr>
            <a:cxnSpLocks/>
            <a:stCxn id="62" idx="6"/>
            <a:endCxn id="33" idx="2"/>
          </p:cNvCxnSpPr>
          <p:nvPr/>
        </p:nvCxnSpPr>
        <p:spPr bwMode="auto">
          <a:xfrm flipV="1">
            <a:off x="5310543" y="2688586"/>
            <a:ext cx="1089699" cy="49677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Conector recto 89">
            <a:extLst>
              <a:ext uri="{FF2B5EF4-FFF2-40B4-BE49-F238E27FC236}">
                <a16:creationId xmlns:a16="http://schemas.microsoft.com/office/drawing/2014/main" id="{1C5C018E-3899-474D-9588-A26CF3EB779C}"/>
              </a:ext>
            </a:extLst>
          </p:cNvPr>
          <p:cNvCxnSpPr>
            <a:cxnSpLocks/>
            <a:stCxn id="63" idx="6"/>
            <a:endCxn id="33" idx="2"/>
          </p:cNvCxnSpPr>
          <p:nvPr/>
        </p:nvCxnSpPr>
        <p:spPr bwMode="auto">
          <a:xfrm flipV="1">
            <a:off x="5310543" y="2688586"/>
            <a:ext cx="1089699" cy="141328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2" name="Rectangle 4">
            <a:extLst>
              <a:ext uri="{FF2B5EF4-FFF2-40B4-BE49-F238E27FC236}">
                <a16:creationId xmlns:a16="http://schemas.microsoft.com/office/drawing/2014/main" id="{57745DBE-5931-3B41-9E82-277FAD742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799" y="4489701"/>
            <a:ext cx="8196943" cy="725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Una neurona de salida (tipo </a:t>
            </a:r>
            <a:r>
              <a:rPr lang="es-ES" altLang="es-ES_tradnl" sz="2000" dirty="0" err="1"/>
              <a:t>sigmoide</a:t>
            </a:r>
            <a:r>
              <a:rPr lang="es-ES" altLang="es-ES_tradnl" sz="2000" dirty="0"/>
              <a:t> o </a:t>
            </a:r>
            <a:r>
              <a:rPr lang="es-ES" altLang="es-ES_tradnl" sz="2000" dirty="0" err="1"/>
              <a:t>tang</a:t>
            </a:r>
            <a:r>
              <a:rPr lang="es-ES" altLang="es-ES_tradnl" sz="2000" dirty="0"/>
              <a:t>. hiperbólica) para cada clase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Es necesario interpretar las salidas para determinar el resultado final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Por ejemplo (para </a:t>
            </a:r>
            <a:r>
              <a:rPr lang="es-ES" altLang="es-ES_tradnl" sz="2000" dirty="0" err="1"/>
              <a:t>sigmoide</a:t>
            </a:r>
            <a:r>
              <a:rPr lang="es-ES" altLang="es-ES_tradnl" sz="2000" dirty="0"/>
              <a:t>): (0,2; 0,8; 0,1) ➜ moto</a:t>
            </a:r>
          </a:p>
        </p:txBody>
      </p:sp>
      <p:sp>
        <p:nvSpPr>
          <p:cNvPr id="32" name="Line 70">
            <a:extLst>
              <a:ext uri="{FF2B5EF4-FFF2-40B4-BE49-F238E27FC236}">
                <a16:creationId xmlns:a16="http://schemas.microsoft.com/office/drawing/2014/main" id="{D65950BE-7C89-7740-8FFA-CA732CBFBC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76828" y="3243829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33" name="Oval 69">
            <a:extLst>
              <a:ext uri="{FF2B5EF4-FFF2-40B4-BE49-F238E27FC236}">
                <a16:creationId xmlns:a16="http://schemas.microsoft.com/office/drawing/2014/main" id="{7E84AE06-9B40-9343-A2C6-A3F672628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242" y="2526774"/>
            <a:ext cx="368168" cy="323624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193241D7-3EEC-DE46-8026-2087D185DE74}"/>
              </a:ext>
            </a:extLst>
          </p:cNvPr>
          <p:cNvSpPr txBox="1"/>
          <p:nvPr/>
        </p:nvSpPr>
        <p:spPr>
          <a:xfrm>
            <a:off x="7350153" y="2441417"/>
            <a:ext cx="782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>
                <a:solidFill>
                  <a:schemeClr val="tx1"/>
                </a:solidFill>
              </a:rPr>
              <a:t>coche</a:t>
            </a:r>
          </a:p>
        </p:txBody>
      </p:sp>
      <p:sp>
        <p:nvSpPr>
          <p:cNvPr id="35" name="Oval 69">
            <a:extLst>
              <a:ext uri="{FF2B5EF4-FFF2-40B4-BE49-F238E27FC236}">
                <a16:creationId xmlns:a16="http://schemas.microsoft.com/office/drawing/2014/main" id="{2B36A278-354F-D348-A9F5-D341007CD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242" y="3096498"/>
            <a:ext cx="368168" cy="323624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36" name="Oval 69">
            <a:extLst>
              <a:ext uri="{FF2B5EF4-FFF2-40B4-BE49-F238E27FC236}">
                <a16:creationId xmlns:a16="http://schemas.microsoft.com/office/drawing/2014/main" id="{662897B2-9B14-5B48-ADAA-4A0B35ABF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5221" y="3770554"/>
            <a:ext cx="368168" cy="323624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39" name="Line 70">
            <a:extLst>
              <a:ext uri="{FF2B5EF4-FFF2-40B4-BE49-F238E27FC236}">
                <a16:creationId xmlns:a16="http://schemas.microsoft.com/office/drawing/2014/main" id="{782150D1-F673-4842-8488-FC1CEC18C9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97305" y="2683278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0" name="Line 70">
            <a:extLst>
              <a:ext uri="{FF2B5EF4-FFF2-40B4-BE49-F238E27FC236}">
                <a16:creationId xmlns:a16="http://schemas.microsoft.com/office/drawing/2014/main" id="{0B55F02B-D443-1B41-A1BC-7768284709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27700" y="3923912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BE7EA9F-B376-0E4F-9EF9-D6E2E2E565DB}"/>
              </a:ext>
            </a:extLst>
          </p:cNvPr>
          <p:cNvSpPr txBox="1"/>
          <p:nvPr/>
        </p:nvSpPr>
        <p:spPr>
          <a:xfrm>
            <a:off x="7330110" y="2997143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>
                <a:solidFill>
                  <a:schemeClr val="tx1"/>
                </a:solidFill>
              </a:rPr>
              <a:t>moto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73AD32FA-7250-914D-B3D7-67917AD41175}"/>
              </a:ext>
            </a:extLst>
          </p:cNvPr>
          <p:cNvSpPr txBox="1"/>
          <p:nvPr/>
        </p:nvSpPr>
        <p:spPr>
          <a:xfrm>
            <a:off x="7329276" y="3682822"/>
            <a:ext cx="567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>
                <a:solidFill>
                  <a:schemeClr val="tx1"/>
                </a:solidFill>
              </a:rPr>
              <a:t>bici</a:t>
            </a: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1BFB8136-1B6E-394D-8BC8-8CAF7F0FB710}"/>
              </a:ext>
            </a:extLst>
          </p:cNvPr>
          <p:cNvCxnSpPr>
            <a:stCxn id="61" idx="6"/>
            <a:endCxn id="35" idx="2"/>
          </p:cNvCxnSpPr>
          <p:nvPr/>
        </p:nvCxnSpPr>
        <p:spPr bwMode="auto">
          <a:xfrm>
            <a:off x="5310543" y="2559221"/>
            <a:ext cx="1089699" cy="69908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B37BE244-5C40-804C-AC06-DF22B87F9838}"/>
              </a:ext>
            </a:extLst>
          </p:cNvPr>
          <p:cNvCxnSpPr>
            <a:stCxn id="61" idx="6"/>
            <a:endCxn id="36" idx="2"/>
          </p:cNvCxnSpPr>
          <p:nvPr/>
        </p:nvCxnSpPr>
        <p:spPr bwMode="auto">
          <a:xfrm>
            <a:off x="5310543" y="2559221"/>
            <a:ext cx="1124678" cy="1373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FA9E312C-D63B-0544-8F37-CD601AEF4FFF}"/>
              </a:ext>
            </a:extLst>
          </p:cNvPr>
          <p:cNvCxnSpPr>
            <a:stCxn id="62" idx="6"/>
            <a:endCxn id="35" idx="2"/>
          </p:cNvCxnSpPr>
          <p:nvPr/>
        </p:nvCxnSpPr>
        <p:spPr bwMode="auto">
          <a:xfrm>
            <a:off x="5310543" y="3185364"/>
            <a:ext cx="1089699" cy="7294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C655220D-C6B5-5946-B54C-6BDF63E77B0D}"/>
              </a:ext>
            </a:extLst>
          </p:cNvPr>
          <p:cNvCxnSpPr>
            <a:stCxn id="62" idx="6"/>
            <a:endCxn id="36" idx="2"/>
          </p:cNvCxnSpPr>
          <p:nvPr/>
        </p:nvCxnSpPr>
        <p:spPr bwMode="auto">
          <a:xfrm>
            <a:off x="5310543" y="3185364"/>
            <a:ext cx="1124678" cy="7470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6D18DD7-0D5E-A040-8538-E255EE7AEA1E}"/>
              </a:ext>
            </a:extLst>
          </p:cNvPr>
          <p:cNvCxnSpPr>
            <a:cxnSpLocks/>
            <a:stCxn id="63" idx="6"/>
            <a:endCxn id="35" idx="2"/>
          </p:cNvCxnSpPr>
          <p:nvPr/>
        </p:nvCxnSpPr>
        <p:spPr bwMode="auto">
          <a:xfrm flipV="1">
            <a:off x="5310543" y="3258310"/>
            <a:ext cx="1089699" cy="843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CEEC9F25-F018-8A43-878A-B72D34C8F953}"/>
              </a:ext>
            </a:extLst>
          </p:cNvPr>
          <p:cNvCxnSpPr>
            <a:stCxn id="63" idx="6"/>
            <a:endCxn id="36" idx="2"/>
          </p:cNvCxnSpPr>
          <p:nvPr/>
        </p:nvCxnSpPr>
        <p:spPr bwMode="auto">
          <a:xfrm flipV="1">
            <a:off x="5310543" y="3932366"/>
            <a:ext cx="1124678" cy="16950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95783861"/>
      </p:ext>
    </p:extLst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2">
            <a:extLst>
              <a:ext uri="{FF2B5EF4-FFF2-40B4-BE49-F238E27FC236}">
                <a16:creationId xmlns:a16="http://schemas.microsoft.com/office/drawing/2014/main" id="{27116427-06AB-8042-BE16-0DF5555431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381000"/>
          </a:xfrm>
        </p:spPr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problemas básicos</a:t>
            </a:r>
            <a:endParaRPr lang="es-ES" altLang="es-ES_tradnl" b="0" i="1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64" name="Rectangle 4">
            <a:extLst>
              <a:ext uri="{FF2B5EF4-FFF2-40B4-BE49-F238E27FC236}">
                <a16:creationId xmlns:a16="http://schemas.microsoft.com/office/drawing/2014/main" id="{163A5A56-BA34-2649-8094-237B38EAC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054572"/>
            <a:ext cx="8196943" cy="1426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Otra alternativa para clasificación de varias clases: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Capa de salida SOFTMAX</a:t>
            </a:r>
          </a:p>
        </p:txBody>
      </p:sp>
      <p:sp>
        <p:nvSpPr>
          <p:cNvPr id="5" name="Oval 43">
            <a:extLst>
              <a:ext uri="{FF2B5EF4-FFF2-40B4-BE49-F238E27FC236}">
                <a16:creationId xmlns:a16="http://schemas.microsoft.com/office/drawing/2014/main" id="{51BBE6D7-8EAF-234F-9895-3E357A3E2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3037" y="1896555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23" name="Rectangle 77">
            <a:extLst>
              <a:ext uri="{FF2B5EF4-FFF2-40B4-BE49-F238E27FC236}">
                <a16:creationId xmlns:a16="http://schemas.microsoft.com/office/drawing/2014/main" id="{CC148738-B875-5146-A05F-A89C84A62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219" y="1924120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 dirty="0"/>
              <a:t>velocidad</a:t>
            </a:r>
          </a:p>
        </p:txBody>
      </p:sp>
      <p:sp>
        <p:nvSpPr>
          <p:cNvPr id="24" name="Rectangle 78">
            <a:extLst>
              <a:ext uri="{FF2B5EF4-FFF2-40B4-BE49-F238E27FC236}">
                <a16:creationId xmlns:a16="http://schemas.microsoft.com/office/drawing/2014/main" id="{76E619AE-F35C-DC41-B631-B506A1E63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219" y="2556388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 dirty="0"/>
              <a:t>tamaño</a:t>
            </a:r>
          </a:p>
        </p:txBody>
      </p:sp>
      <p:sp>
        <p:nvSpPr>
          <p:cNvPr id="56" name="Rectangle 78">
            <a:extLst>
              <a:ext uri="{FF2B5EF4-FFF2-40B4-BE49-F238E27FC236}">
                <a16:creationId xmlns:a16="http://schemas.microsoft.com/office/drawing/2014/main" id="{BBCC864C-A46A-DC47-A80D-6A6F39456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219" y="3373806"/>
            <a:ext cx="1087702" cy="428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 i="1" dirty="0"/>
              <a:t>peso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6E7C803-CEC9-224D-A5E3-5ABD6482D4B2}"/>
              </a:ext>
            </a:extLst>
          </p:cNvPr>
          <p:cNvSpPr txBox="1"/>
          <p:nvPr/>
        </p:nvSpPr>
        <p:spPr>
          <a:xfrm>
            <a:off x="1493848" y="284896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58" name="Oval 43">
            <a:extLst>
              <a:ext uri="{FF2B5EF4-FFF2-40B4-BE49-F238E27FC236}">
                <a16:creationId xmlns:a16="http://schemas.microsoft.com/office/drawing/2014/main" id="{7DDBC6B5-5E5B-1F4C-8F2E-FB6EA80CE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3037" y="2522698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59" name="Oval 43">
            <a:extLst>
              <a:ext uri="{FF2B5EF4-FFF2-40B4-BE49-F238E27FC236}">
                <a16:creationId xmlns:a16="http://schemas.microsoft.com/office/drawing/2014/main" id="{F11A362C-EA5C-B542-924F-4670A9AEE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3037" y="3439206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4DA545DD-8594-8E49-9AFA-C89FB6FA1FD2}"/>
              </a:ext>
            </a:extLst>
          </p:cNvPr>
          <p:cNvSpPr txBox="1"/>
          <p:nvPr/>
        </p:nvSpPr>
        <p:spPr>
          <a:xfrm>
            <a:off x="3240523" y="2861598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61" name="Oval 43">
            <a:extLst>
              <a:ext uri="{FF2B5EF4-FFF2-40B4-BE49-F238E27FC236}">
                <a16:creationId xmlns:a16="http://schemas.microsoft.com/office/drawing/2014/main" id="{0EA32061-DDA0-C541-A33D-653D0D5DB7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627" y="1896555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2" name="Oval 43">
            <a:extLst>
              <a:ext uri="{FF2B5EF4-FFF2-40B4-BE49-F238E27FC236}">
                <a16:creationId xmlns:a16="http://schemas.microsoft.com/office/drawing/2014/main" id="{C363FB1C-27D9-EC4B-95E6-2E36B72C6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627" y="2522698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3" name="Oval 43">
            <a:extLst>
              <a:ext uri="{FF2B5EF4-FFF2-40B4-BE49-F238E27FC236}">
                <a16:creationId xmlns:a16="http://schemas.microsoft.com/office/drawing/2014/main" id="{2D5940C0-D7A9-A540-8810-82965B776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627" y="3439206"/>
            <a:ext cx="368168" cy="31925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092A9AB5-23B0-E54D-9C73-53361DBA10C0}"/>
              </a:ext>
            </a:extLst>
          </p:cNvPr>
          <p:cNvSpPr txBox="1"/>
          <p:nvPr/>
        </p:nvSpPr>
        <p:spPr>
          <a:xfrm>
            <a:off x="4981113" y="2861598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CBFF6A07-8833-F840-ADB3-1F93C29764C3}"/>
              </a:ext>
            </a:extLst>
          </p:cNvPr>
          <p:cNvSpPr txBox="1"/>
          <p:nvPr/>
        </p:nvSpPr>
        <p:spPr>
          <a:xfrm>
            <a:off x="4012086" y="2456328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57" name="Conector recto 56">
            <a:extLst>
              <a:ext uri="{FF2B5EF4-FFF2-40B4-BE49-F238E27FC236}">
                <a16:creationId xmlns:a16="http://schemas.microsoft.com/office/drawing/2014/main" id="{CB3AADD2-8CE1-0040-BEA2-689292740C17}"/>
              </a:ext>
            </a:extLst>
          </p:cNvPr>
          <p:cNvCxnSpPr>
            <a:stCxn id="23" idx="3"/>
            <a:endCxn id="5" idx="2"/>
          </p:cNvCxnSpPr>
          <p:nvPr/>
        </p:nvCxnSpPr>
        <p:spPr bwMode="auto">
          <a:xfrm flipV="1">
            <a:off x="2283921" y="2056182"/>
            <a:ext cx="989116" cy="822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51B2A279-2CA5-C74D-AAC1-E699C16996E3}"/>
              </a:ext>
            </a:extLst>
          </p:cNvPr>
          <p:cNvCxnSpPr>
            <a:stCxn id="23" idx="3"/>
            <a:endCxn id="58" idx="2"/>
          </p:cNvCxnSpPr>
          <p:nvPr/>
        </p:nvCxnSpPr>
        <p:spPr bwMode="auto">
          <a:xfrm>
            <a:off x="2283921" y="2138433"/>
            <a:ext cx="989116" cy="5438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Conector recto 69">
            <a:extLst>
              <a:ext uri="{FF2B5EF4-FFF2-40B4-BE49-F238E27FC236}">
                <a16:creationId xmlns:a16="http://schemas.microsoft.com/office/drawing/2014/main" id="{D496295E-E460-AF45-9FB1-CBAEF381BC84}"/>
              </a:ext>
            </a:extLst>
          </p:cNvPr>
          <p:cNvCxnSpPr>
            <a:stCxn id="23" idx="3"/>
            <a:endCxn id="59" idx="2"/>
          </p:cNvCxnSpPr>
          <p:nvPr/>
        </p:nvCxnSpPr>
        <p:spPr bwMode="auto">
          <a:xfrm>
            <a:off x="2283921" y="2138433"/>
            <a:ext cx="989116" cy="1460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" name="Conector recto 71">
            <a:extLst>
              <a:ext uri="{FF2B5EF4-FFF2-40B4-BE49-F238E27FC236}">
                <a16:creationId xmlns:a16="http://schemas.microsoft.com/office/drawing/2014/main" id="{BBCB63FE-FD07-274D-BDEC-AD67BB2FBB2F}"/>
              </a:ext>
            </a:extLst>
          </p:cNvPr>
          <p:cNvCxnSpPr>
            <a:stCxn id="24" idx="3"/>
            <a:endCxn id="5" idx="2"/>
          </p:cNvCxnSpPr>
          <p:nvPr/>
        </p:nvCxnSpPr>
        <p:spPr bwMode="auto">
          <a:xfrm flipV="1">
            <a:off x="2283921" y="2056182"/>
            <a:ext cx="989116" cy="7145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Conector recto 73">
            <a:extLst>
              <a:ext uri="{FF2B5EF4-FFF2-40B4-BE49-F238E27FC236}">
                <a16:creationId xmlns:a16="http://schemas.microsoft.com/office/drawing/2014/main" id="{8A5E3EC9-0515-A94C-8A35-3456D0AA114E}"/>
              </a:ext>
            </a:extLst>
          </p:cNvPr>
          <p:cNvCxnSpPr>
            <a:stCxn id="24" idx="3"/>
            <a:endCxn id="58" idx="2"/>
          </p:cNvCxnSpPr>
          <p:nvPr/>
        </p:nvCxnSpPr>
        <p:spPr bwMode="auto">
          <a:xfrm flipV="1">
            <a:off x="2283921" y="2682325"/>
            <a:ext cx="989116" cy="8837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Conector recto 75">
            <a:extLst>
              <a:ext uri="{FF2B5EF4-FFF2-40B4-BE49-F238E27FC236}">
                <a16:creationId xmlns:a16="http://schemas.microsoft.com/office/drawing/2014/main" id="{30C45C90-0233-E144-9E78-91DF4F1727B0}"/>
              </a:ext>
            </a:extLst>
          </p:cNvPr>
          <p:cNvCxnSpPr>
            <a:stCxn id="24" idx="3"/>
            <a:endCxn id="59" idx="2"/>
          </p:cNvCxnSpPr>
          <p:nvPr/>
        </p:nvCxnSpPr>
        <p:spPr bwMode="auto">
          <a:xfrm>
            <a:off x="2283921" y="2770701"/>
            <a:ext cx="989116" cy="82813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Conector recto 77">
            <a:extLst>
              <a:ext uri="{FF2B5EF4-FFF2-40B4-BE49-F238E27FC236}">
                <a16:creationId xmlns:a16="http://schemas.microsoft.com/office/drawing/2014/main" id="{787146C2-B3D2-974A-B6BF-ABDE6B91B6EE}"/>
              </a:ext>
            </a:extLst>
          </p:cNvPr>
          <p:cNvCxnSpPr>
            <a:stCxn id="56" idx="3"/>
            <a:endCxn id="5" idx="1"/>
          </p:cNvCxnSpPr>
          <p:nvPr/>
        </p:nvCxnSpPr>
        <p:spPr bwMode="auto">
          <a:xfrm flipV="1">
            <a:off x="2283921" y="1943309"/>
            <a:ext cx="1043033" cy="16448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Conector recto 79">
            <a:extLst>
              <a:ext uri="{FF2B5EF4-FFF2-40B4-BE49-F238E27FC236}">
                <a16:creationId xmlns:a16="http://schemas.microsoft.com/office/drawing/2014/main" id="{F59566AE-2904-0241-965B-416001272136}"/>
              </a:ext>
            </a:extLst>
          </p:cNvPr>
          <p:cNvCxnSpPr>
            <a:cxnSpLocks/>
            <a:stCxn id="56" idx="3"/>
            <a:endCxn id="58" idx="2"/>
          </p:cNvCxnSpPr>
          <p:nvPr/>
        </p:nvCxnSpPr>
        <p:spPr bwMode="auto">
          <a:xfrm flipV="1">
            <a:off x="2283921" y="2682325"/>
            <a:ext cx="989116" cy="9057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Conector recto 82">
            <a:extLst>
              <a:ext uri="{FF2B5EF4-FFF2-40B4-BE49-F238E27FC236}">
                <a16:creationId xmlns:a16="http://schemas.microsoft.com/office/drawing/2014/main" id="{DF2C6400-5D17-344B-AC44-3DBC69D2B165}"/>
              </a:ext>
            </a:extLst>
          </p:cNvPr>
          <p:cNvCxnSpPr>
            <a:stCxn id="56" idx="3"/>
            <a:endCxn id="59" idx="2"/>
          </p:cNvCxnSpPr>
          <p:nvPr/>
        </p:nvCxnSpPr>
        <p:spPr bwMode="auto">
          <a:xfrm>
            <a:off x="2283921" y="3588119"/>
            <a:ext cx="989116" cy="1071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Conector recto 84">
            <a:extLst>
              <a:ext uri="{FF2B5EF4-FFF2-40B4-BE49-F238E27FC236}">
                <a16:creationId xmlns:a16="http://schemas.microsoft.com/office/drawing/2014/main" id="{DB6852C8-136D-C94C-9989-04E5C55029B5}"/>
              </a:ext>
            </a:extLst>
          </p:cNvPr>
          <p:cNvCxnSpPr>
            <a:cxnSpLocks/>
            <a:stCxn id="61" idx="6"/>
            <a:endCxn id="33" idx="2"/>
          </p:cNvCxnSpPr>
          <p:nvPr/>
        </p:nvCxnSpPr>
        <p:spPr bwMode="auto">
          <a:xfrm>
            <a:off x="5381795" y="2056182"/>
            <a:ext cx="1089699" cy="1293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Conector recto 87">
            <a:extLst>
              <a:ext uri="{FF2B5EF4-FFF2-40B4-BE49-F238E27FC236}">
                <a16:creationId xmlns:a16="http://schemas.microsoft.com/office/drawing/2014/main" id="{5FC52A16-1CA1-924D-B468-D52BFCB77712}"/>
              </a:ext>
            </a:extLst>
          </p:cNvPr>
          <p:cNvCxnSpPr>
            <a:cxnSpLocks/>
            <a:stCxn id="62" idx="6"/>
            <a:endCxn id="33" idx="2"/>
          </p:cNvCxnSpPr>
          <p:nvPr/>
        </p:nvCxnSpPr>
        <p:spPr bwMode="auto">
          <a:xfrm flipV="1">
            <a:off x="5381795" y="2185547"/>
            <a:ext cx="1089699" cy="49677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Conector recto 89">
            <a:extLst>
              <a:ext uri="{FF2B5EF4-FFF2-40B4-BE49-F238E27FC236}">
                <a16:creationId xmlns:a16="http://schemas.microsoft.com/office/drawing/2014/main" id="{1C5C018E-3899-474D-9588-A26CF3EB779C}"/>
              </a:ext>
            </a:extLst>
          </p:cNvPr>
          <p:cNvCxnSpPr>
            <a:cxnSpLocks/>
            <a:stCxn id="63" idx="6"/>
            <a:endCxn id="33" idx="2"/>
          </p:cNvCxnSpPr>
          <p:nvPr/>
        </p:nvCxnSpPr>
        <p:spPr bwMode="auto">
          <a:xfrm flipV="1">
            <a:off x="5381795" y="2185547"/>
            <a:ext cx="1089699" cy="141328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2" name="Rectangle 4">
            <a:extLst>
              <a:ext uri="{FF2B5EF4-FFF2-40B4-BE49-F238E27FC236}">
                <a16:creationId xmlns:a16="http://schemas.microsoft.com/office/drawing/2014/main" id="{57745DBE-5931-3B41-9E82-277FAD742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706" y="3967819"/>
            <a:ext cx="8196943" cy="725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Se aplica la siguiente función de activación de las neuronas de la capa de salida: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2000" dirty="0"/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2000" dirty="0"/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El resultado es una distribución de probabilidades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sz="2000" dirty="0"/>
              <a:t>y</a:t>
            </a:r>
            <a:r>
              <a:rPr lang="es-ES" sz="2000" baseline="-25000" dirty="0"/>
              <a:t>1</a:t>
            </a:r>
            <a:r>
              <a:rPr lang="es-ES" sz="2000" dirty="0"/>
              <a:t>=P(coche); y</a:t>
            </a:r>
            <a:r>
              <a:rPr lang="es-ES" sz="2000" baseline="-25000" dirty="0"/>
              <a:t>2</a:t>
            </a:r>
            <a:r>
              <a:rPr lang="es-ES" sz="2000" dirty="0"/>
              <a:t>=P(moto); y</a:t>
            </a:r>
            <a:r>
              <a:rPr lang="es-ES" sz="2000" baseline="-25000" dirty="0"/>
              <a:t>3</a:t>
            </a:r>
            <a:r>
              <a:rPr lang="es-ES" sz="2000" dirty="0"/>
              <a:t>=P(bici) </a:t>
            </a:r>
          </a:p>
        </p:txBody>
      </p:sp>
      <p:sp>
        <p:nvSpPr>
          <p:cNvPr id="32" name="Line 70">
            <a:extLst>
              <a:ext uri="{FF2B5EF4-FFF2-40B4-BE49-F238E27FC236}">
                <a16:creationId xmlns:a16="http://schemas.microsoft.com/office/drawing/2014/main" id="{D65950BE-7C89-7740-8FFA-CA732CBFBC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48080" y="2740790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33" name="Oval 69">
            <a:extLst>
              <a:ext uri="{FF2B5EF4-FFF2-40B4-BE49-F238E27FC236}">
                <a16:creationId xmlns:a16="http://schemas.microsoft.com/office/drawing/2014/main" id="{7E84AE06-9B40-9343-A2C6-A3F672628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1494" y="2023735"/>
            <a:ext cx="368168" cy="323624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193241D7-3EEC-DE46-8026-2087D185DE74}"/>
              </a:ext>
            </a:extLst>
          </p:cNvPr>
          <p:cNvSpPr txBox="1"/>
          <p:nvPr/>
        </p:nvSpPr>
        <p:spPr>
          <a:xfrm>
            <a:off x="7421405" y="1938378"/>
            <a:ext cx="782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>
                <a:solidFill>
                  <a:schemeClr val="tx1"/>
                </a:solidFill>
              </a:rPr>
              <a:t>coche</a:t>
            </a:r>
          </a:p>
        </p:txBody>
      </p:sp>
      <p:sp>
        <p:nvSpPr>
          <p:cNvPr id="35" name="Oval 69">
            <a:extLst>
              <a:ext uri="{FF2B5EF4-FFF2-40B4-BE49-F238E27FC236}">
                <a16:creationId xmlns:a16="http://schemas.microsoft.com/office/drawing/2014/main" id="{2B36A278-354F-D348-A9F5-D341007CD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1494" y="2593459"/>
            <a:ext cx="368168" cy="323624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36" name="Oval 69">
            <a:extLst>
              <a:ext uri="{FF2B5EF4-FFF2-40B4-BE49-F238E27FC236}">
                <a16:creationId xmlns:a16="http://schemas.microsoft.com/office/drawing/2014/main" id="{662897B2-9B14-5B48-ADAA-4A0B35ABF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6473" y="3267515"/>
            <a:ext cx="368168" cy="323624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39" name="Line 70">
            <a:extLst>
              <a:ext uri="{FF2B5EF4-FFF2-40B4-BE49-F238E27FC236}">
                <a16:creationId xmlns:a16="http://schemas.microsoft.com/office/drawing/2014/main" id="{782150D1-F673-4842-8488-FC1CEC18C9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68557" y="2180239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0" name="Line 70">
            <a:extLst>
              <a:ext uri="{FF2B5EF4-FFF2-40B4-BE49-F238E27FC236}">
                <a16:creationId xmlns:a16="http://schemas.microsoft.com/office/drawing/2014/main" id="{0B55F02B-D443-1B41-A1BC-7768284709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98952" y="3420873"/>
            <a:ext cx="482668" cy="53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>
              <a:solidFill>
                <a:schemeClr val="tx1"/>
              </a:solidFill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BE7EA9F-B376-0E4F-9EF9-D6E2E2E565DB}"/>
              </a:ext>
            </a:extLst>
          </p:cNvPr>
          <p:cNvSpPr txBox="1"/>
          <p:nvPr/>
        </p:nvSpPr>
        <p:spPr>
          <a:xfrm>
            <a:off x="7401362" y="2494104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>
                <a:solidFill>
                  <a:schemeClr val="tx1"/>
                </a:solidFill>
              </a:rPr>
              <a:t>moto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73AD32FA-7250-914D-B3D7-67917AD41175}"/>
              </a:ext>
            </a:extLst>
          </p:cNvPr>
          <p:cNvSpPr txBox="1"/>
          <p:nvPr/>
        </p:nvSpPr>
        <p:spPr>
          <a:xfrm>
            <a:off x="7400528" y="3179783"/>
            <a:ext cx="567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>
                <a:solidFill>
                  <a:schemeClr val="tx1"/>
                </a:solidFill>
              </a:rPr>
              <a:t>bici</a:t>
            </a: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1BFB8136-1B6E-394D-8BC8-8CAF7F0FB710}"/>
              </a:ext>
            </a:extLst>
          </p:cNvPr>
          <p:cNvCxnSpPr>
            <a:stCxn id="61" idx="6"/>
            <a:endCxn id="35" idx="2"/>
          </p:cNvCxnSpPr>
          <p:nvPr/>
        </p:nvCxnSpPr>
        <p:spPr bwMode="auto">
          <a:xfrm>
            <a:off x="5381795" y="2056182"/>
            <a:ext cx="1089699" cy="69908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B37BE244-5C40-804C-AC06-DF22B87F9838}"/>
              </a:ext>
            </a:extLst>
          </p:cNvPr>
          <p:cNvCxnSpPr>
            <a:stCxn id="61" idx="6"/>
            <a:endCxn id="36" idx="2"/>
          </p:cNvCxnSpPr>
          <p:nvPr/>
        </p:nvCxnSpPr>
        <p:spPr bwMode="auto">
          <a:xfrm>
            <a:off x="5381795" y="2056182"/>
            <a:ext cx="1124678" cy="13731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FA9E312C-D63B-0544-8F37-CD601AEF4FFF}"/>
              </a:ext>
            </a:extLst>
          </p:cNvPr>
          <p:cNvCxnSpPr>
            <a:stCxn id="62" idx="6"/>
            <a:endCxn id="35" idx="2"/>
          </p:cNvCxnSpPr>
          <p:nvPr/>
        </p:nvCxnSpPr>
        <p:spPr bwMode="auto">
          <a:xfrm>
            <a:off x="5381795" y="2682325"/>
            <a:ext cx="1089699" cy="7294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C655220D-C6B5-5946-B54C-6BDF63E77B0D}"/>
              </a:ext>
            </a:extLst>
          </p:cNvPr>
          <p:cNvCxnSpPr>
            <a:stCxn id="62" idx="6"/>
            <a:endCxn id="36" idx="2"/>
          </p:cNvCxnSpPr>
          <p:nvPr/>
        </p:nvCxnSpPr>
        <p:spPr bwMode="auto">
          <a:xfrm>
            <a:off x="5381795" y="2682325"/>
            <a:ext cx="1124678" cy="7470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6D18DD7-0D5E-A040-8538-E255EE7AEA1E}"/>
              </a:ext>
            </a:extLst>
          </p:cNvPr>
          <p:cNvCxnSpPr>
            <a:cxnSpLocks/>
            <a:stCxn id="63" idx="6"/>
            <a:endCxn id="35" idx="2"/>
          </p:cNvCxnSpPr>
          <p:nvPr/>
        </p:nvCxnSpPr>
        <p:spPr bwMode="auto">
          <a:xfrm flipV="1">
            <a:off x="5381795" y="2755271"/>
            <a:ext cx="1089699" cy="8435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CEEC9F25-F018-8A43-878A-B72D34C8F953}"/>
              </a:ext>
            </a:extLst>
          </p:cNvPr>
          <p:cNvCxnSpPr>
            <a:stCxn id="63" idx="6"/>
            <a:endCxn id="36" idx="2"/>
          </p:cNvCxnSpPr>
          <p:nvPr/>
        </p:nvCxnSpPr>
        <p:spPr bwMode="auto">
          <a:xfrm flipV="1">
            <a:off x="5381795" y="3429327"/>
            <a:ext cx="1124678" cy="16950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1844BE28-F9DD-4647-9E57-4679FF8D0582}"/>
              </a:ext>
            </a:extLst>
          </p:cNvPr>
          <p:cNvSpPr txBox="1"/>
          <p:nvPr/>
        </p:nvSpPr>
        <p:spPr>
          <a:xfrm>
            <a:off x="7053237" y="1713907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y</a:t>
            </a:r>
            <a:r>
              <a:rPr lang="es-ES" baseline="-25000" dirty="0">
                <a:solidFill>
                  <a:schemeClr val="tx1"/>
                </a:solidFill>
              </a:rPr>
              <a:t>1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ECC57639-79B2-3944-8ACA-4117FD4A3FD9}"/>
              </a:ext>
            </a:extLst>
          </p:cNvPr>
          <p:cNvSpPr txBox="1"/>
          <p:nvPr/>
        </p:nvSpPr>
        <p:spPr>
          <a:xfrm>
            <a:off x="7075122" y="2249514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y</a:t>
            </a:r>
            <a:r>
              <a:rPr lang="es-ES" baseline="-25000" dirty="0">
                <a:solidFill>
                  <a:schemeClr val="tx1"/>
                </a:solidFill>
              </a:rPr>
              <a:t>2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87B68B04-3178-CF4B-A77A-1DE1F4FA2D44}"/>
              </a:ext>
            </a:extLst>
          </p:cNvPr>
          <p:cNvSpPr txBox="1"/>
          <p:nvPr/>
        </p:nvSpPr>
        <p:spPr>
          <a:xfrm>
            <a:off x="7097900" y="289894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y</a:t>
            </a:r>
            <a:r>
              <a:rPr lang="es-ES" baseline="-25000" dirty="0">
                <a:solidFill>
                  <a:schemeClr val="tx1"/>
                </a:solidFill>
              </a:rPr>
              <a:t>3</a:t>
            </a:r>
            <a:endParaRPr lang="es-ES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uadroTexto 3">
                <a:extLst>
                  <a:ext uri="{FF2B5EF4-FFF2-40B4-BE49-F238E27FC236}">
                    <a16:creationId xmlns:a16="http://schemas.microsoft.com/office/drawing/2014/main" id="{FF4FE1E6-C2BC-6243-BAC5-AAB991384371}"/>
                  </a:ext>
                </a:extLst>
              </p:cNvPr>
              <p:cNvSpPr txBox="1"/>
              <p:nvPr/>
            </p:nvSpPr>
            <p:spPr>
              <a:xfrm>
                <a:off x="3055530" y="4402757"/>
                <a:ext cx="1971374" cy="81105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s-E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s-E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E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s-E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sSub>
                                <m:sSubPr>
                                  <m:ctrlPr>
                                    <a:rPr lang="es-ES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𝑒𝑛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sup>
                          </m:sSup>
                        </m:num>
                        <m:den>
                          <m:nary>
                            <m:naryPr>
                              <m:chr m:val="∑"/>
                              <m:ctrlPr>
                                <a:rPr lang="es-E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s-E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E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s-E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s-ES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s-ES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sSub>
                                    <m:sSubPr>
                                      <m:ctrlPr>
                                        <a:rPr lang="es-ES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𝑒𝑛</m:t>
                                      </m:r>
                                    </m:e>
                                    <m:sub>
                                      <m:r>
                                        <a:rPr lang="es-ES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sup>
                              </m:sSup>
                            </m:e>
                          </m:nary>
                        </m:den>
                      </m:f>
                    </m:oMath>
                  </m:oMathPara>
                </a14:m>
                <a:endParaRPr lang="es-E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CuadroTexto 3">
                <a:extLst>
                  <a:ext uri="{FF2B5EF4-FFF2-40B4-BE49-F238E27FC236}">
                    <a16:creationId xmlns:a16="http://schemas.microsoft.com/office/drawing/2014/main" id="{FF4FE1E6-C2BC-6243-BAC5-AAB9913843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5530" y="4402757"/>
                <a:ext cx="1971374" cy="811056"/>
              </a:xfrm>
              <a:prstGeom prst="rect">
                <a:avLst/>
              </a:prstGeom>
              <a:blipFill>
                <a:blip r:embed="rId3"/>
                <a:stretch>
                  <a:fillRect l="-2564" t="-26154" b="-11230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7582823"/>
      </p:ext>
    </p:extLst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Preparación de datos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70658" name="Rectangle 4"/>
          <p:cNvSpPr>
            <a:spLocks noChangeArrowheads="1"/>
          </p:cNvSpPr>
          <p:nvPr/>
        </p:nvSpPr>
        <p:spPr bwMode="auto">
          <a:xfrm>
            <a:off x="406399" y="1045046"/>
            <a:ext cx="8535719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marL="0" lvl="1" indent="0">
              <a:spcBef>
                <a:spcPct val="20000"/>
              </a:spcBef>
            </a:pPr>
            <a:r>
              <a:rPr lang="es-ES" altLang="es-ES_tradnl" sz="2000" dirty="0"/>
              <a:t>Como en todos los procesos de aprendizaje supervisado: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la elección de los atributos (entradas) es importante</a:t>
            </a:r>
          </a:p>
          <a:p>
            <a:pPr marL="1658937" lvl="3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evitar atributos irrelevantes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Los ejemplos de entrenamiento deben ser representativos  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2000" dirty="0"/>
          </a:p>
          <a:p>
            <a:pPr marL="0" lvl="1" indent="0">
              <a:spcBef>
                <a:spcPct val="20000"/>
              </a:spcBef>
            </a:pPr>
            <a:r>
              <a:rPr lang="es-ES" altLang="es-ES_tradnl" sz="2000" dirty="0"/>
              <a:t>Atributos de entrada numérico: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Un atributo ➜ una neurona de entrada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Normalizar a rangos [0,1] o [-1,1] o a una distribución normal con media=0 y desviación estándar=1 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Por ejemplo, transformar variable x de un rango [</a:t>
            </a:r>
            <a:r>
              <a:rPr lang="es-ES" altLang="es-ES_tradnl" sz="2000" dirty="0" err="1"/>
              <a:t>min,max</a:t>
            </a:r>
            <a:r>
              <a:rPr lang="es-ES" altLang="es-ES_tradnl" sz="2000" dirty="0"/>
              <a:t>] al rango [0,1]:</a:t>
            </a:r>
          </a:p>
          <a:p>
            <a:pPr marL="0" lvl="1" indent="0">
              <a:spcBef>
                <a:spcPct val="20000"/>
              </a:spcBef>
            </a:pPr>
            <a:endParaRPr lang="es-ES" altLang="es-ES_tradnl" sz="2000" dirty="0"/>
          </a:p>
          <a:p>
            <a:pPr marL="457200" lvl="2" indent="0">
              <a:spcBef>
                <a:spcPct val="20000"/>
              </a:spcBef>
            </a:pPr>
            <a:endParaRPr lang="es-ES" altLang="es-ES_tradnl" sz="2000" dirty="0"/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Todas las entradas se suelen normalizar al mismo rango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ángulo 2">
                <a:extLst>
                  <a:ext uri="{FF2B5EF4-FFF2-40B4-BE49-F238E27FC236}">
                    <a16:creationId xmlns:a16="http://schemas.microsoft.com/office/drawing/2014/main" id="{AE4E5331-0788-1241-8F9E-BA235A218CD2}"/>
                  </a:ext>
                </a:extLst>
              </p:cNvPr>
              <p:cNvSpPr/>
              <p:nvPr/>
            </p:nvSpPr>
            <p:spPr>
              <a:xfrm>
                <a:off x="1720159" y="4729895"/>
                <a:ext cx="2240613" cy="7210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lvl="1" indent="0">
                  <a:spcBef>
                    <a:spcPct val="2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s-ES" altLang="es-ES_tradnl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x</m:t>
                      </m:r>
                      <m:r>
                        <a:rPr lang="es-ES" altLang="es-ES_tradnl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′=</m:t>
                      </m:r>
                      <m:f>
                        <m:fPr>
                          <m:ctrlP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𝑚𝑖𝑛</m:t>
                          </m:r>
                        </m:num>
                        <m:den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𝑚𝑎𝑥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𝑚𝑖𝑛</m:t>
                          </m:r>
                          <m:r>
                            <a:rPr lang="es-ES" altLang="es-ES_tradnl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s-ES" altLang="es-ES_tradnl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Rectángulo 2">
                <a:extLst>
                  <a:ext uri="{FF2B5EF4-FFF2-40B4-BE49-F238E27FC236}">
                    <a16:creationId xmlns:a16="http://schemas.microsoft.com/office/drawing/2014/main" id="{AE4E5331-0788-1241-8F9E-BA235A218C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0159" y="4729895"/>
                <a:ext cx="2240613" cy="721031"/>
              </a:xfrm>
              <a:prstGeom prst="rect">
                <a:avLst/>
              </a:prstGeom>
              <a:blipFill>
                <a:blip r:embed="rId3"/>
                <a:stretch>
                  <a:fillRect b="-701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6496012"/>
      </p:ext>
    </p:extLst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Preparación de entradas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70658" name="Rectangle 4"/>
          <p:cNvSpPr>
            <a:spLocks noChangeArrowheads="1"/>
          </p:cNvSpPr>
          <p:nvPr/>
        </p:nvSpPr>
        <p:spPr bwMode="auto">
          <a:xfrm>
            <a:off x="406400" y="1021278"/>
            <a:ext cx="8331200" cy="347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marL="0" lvl="1" indent="0">
              <a:spcBef>
                <a:spcPct val="20000"/>
              </a:spcBef>
            </a:pPr>
            <a:r>
              <a:rPr lang="es-ES" altLang="es-ES_tradnl" sz="2000" dirty="0"/>
              <a:t>Atributos binarios: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Un atributo ➜ una neurona de entrada con entradas {0,1} o {-1,1}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2000" dirty="0"/>
          </a:p>
          <a:p>
            <a:pPr marL="0" lvl="1" indent="0">
              <a:spcBef>
                <a:spcPct val="20000"/>
              </a:spcBef>
            </a:pPr>
            <a:r>
              <a:rPr lang="es-ES" altLang="es-ES_tradnl" sz="2000" dirty="0"/>
              <a:t> Atributos discretos o nominativos (con más que dos valores): 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Opción 1: convertir en </a:t>
            </a:r>
            <a:r>
              <a:rPr lang="es-ES" altLang="es-ES_tradnl" sz="2000" b="1" dirty="0"/>
              <a:t>una </a:t>
            </a:r>
            <a:r>
              <a:rPr lang="es-ES" altLang="es-ES_tradnl" sz="2000" dirty="0"/>
              <a:t>entrada numérica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Por ejemplo {bajo, medio, alto)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una entrada bajo=0, medio=1, alto=2 (y normalizar)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No es una buena opción cuando los datos no son ordinales</a:t>
            </a:r>
          </a:p>
          <a:p>
            <a:pPr marL="1658937" lvl="3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Por ejemplo: España=1, Alemania=2… ¿2*España=Alemania?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Opción 2: convertir en varias entradas binarias 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{x</a:t>
            </a:r>
            <a:r>
              <a:rPr lang="es-ES" altLang="es-ES_tradnl" sz="2000" baseline="-25000" dirty="0"/>
              <a:t>1</a:t>
            </a:r>
            <a:r>
              <a:rPr lang="es-ES" altLang="es-ES_tradnl" sz="2000" dirty="0"/>
              <a:t>, x</a:t>
            </a:r>
            <a:r>
              <a:rPr lang="es-ES" altLang="es-ES_tradnl" sz="2000" baseline="-25000" dirty="0"/>
              <a:t>2</a:t>
            </a:r>
            <a:r>
              <a:rPr lang="es-ES" altLang="es-ES_tradnl" sz="2000" dirty="0"/>
              <a:t>, …, </a:t>
            </a:r>
            <a:r>
              <a:rPr lang="es-ES" altLang="es-ES_tradnl" sz="2000" dirty="0" err="1"/>
              <a:t>x</a:t>
            </a:r>
            <a:r>
              <a:rPr lang="es-ES" altLang="es-ES_tradnl" sz="2000" baseline="-25000" dirty="0" err="1"/>
              <a:t>n</a:t>
            </a:r>
            <a:r>
              <a:rPr lang="es-ES" altLang="es-ES_tradnl" sz="2000" dirty="0"/>
              <a:t>} ➜ Codificación binaria de los k valores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Por ejemplo: {</a:t>
            </a:r>
            <a:r>
              <a:rPr lang="es-ES" altLang="es-ES_tradnl" sz="2000" dirty="0" err="1"/>
              <a:t>azul,rojo,verde</a:t>
            </a:r>
            <a:r>
              <a:rPr lang="es-ES" altLang="es-ES_tradnl" sz="2000" dirty="0"/>
              <a:t>} </a:t>
            </a:r>
          </a:p>
          <a:p>
            <a:pPr marL="1658937" lvl="3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2 entradas con los valores: azul=01, rojo=10, verde=11 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No siempre es la mejor opción porque implica similitudes entre categorías (por ejemplo azul=01 es algo similar a verde=11)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2000" dirty="0"/>
          </a:p>
          <a:p>
            <a:pPr marL="1658937" lvl="3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2000" dirty="0"/>
          </a:p>
          <a:p>
            <a:pPr marL="1658937" lvl="3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2000" dirty="0"/>
          </a:p>
        </p:txBody>
      </p:sp>
    </p:spTree>
    <p:extLst>
      <p:ext uri="{BB962C8B-B14F-4D97-AF65-F5344CB8AC3E}">
        <p14:creationId xmlns:p14="http://schemas.microsoft.com/office/powerpoint/2010/main" val="1022187399"/>
      </p:ext>
    </p:extLst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Preparación de entradas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70658" name="Rectangle 4"/>
          <p:cNvSpPr>
            <a:spLocks noChangeArrowheads="1"/>
          </p:cNvSpPr>
          <p:nvPr/>
        </p:nvSpPr>
        <p:spPr bwMode="auto">
          <a:xfrm>
            <a:off x="406400" y="1021278"/>
            <a:ext cx="8331200" cy="347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marL="0" lvl="1" indent="0">
              <a:spcBef>
                <a:spcPct val="20000"/>
              </a:spcBef>
            </a:pPr>
            <a:r>
              <a:rPr lang="es-ES" altLang="es-ES_tradnl" sz="2000" dirty="0"/>
              <a:t>Atributos discretos o nominativos (con más que dos valores): </a:t>
            </a:r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Opción 3: codificación </a:t>
            </a:r>
            <a:r>
              <a:rPr lang="es-ES" altLang="es-ES_tradnl" sz="2000" i="1" dirty="0" err="1"/>
              <a:t>dummy</a:t>
            </a:r>
            <a:endParaRPr lang="es-ES" altLang="es-ES_tradnl" sz="2000" i="1" dirty="0"/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{x</a:t>
            </a:r>
            <a:r>
              <a:rPr lang="es-ES" altLang="es-ES_tradnl" sz="2000" baseline="-25000" dirty="0"/>
              <a:t>1</a:t>
            </a:r>
            <a:r>
              <a:rPr lang="es-ES" altLang="es-ES_tradnl" sz="2000" dirty="0"/>
              <a:t>, x</a:t>
            </a:r>
            <a:r>
              <a:rPr lang="es-ES" altLang="es-ES_tradnl" sz="2000" baseline="-25000" dirty="0"/>
              <a:t>2</a:t>
            </a:r>
            <a:r>
              <a:rPr lang="es-ES" altLang="es-ES_tradnl" sz="2000" dirty="0"/>
              <a:t>, …, </a:t>
            </a:r>
            <a:r>
              <a:rPr lang="es-ES" altLang="es-ES_tradnl" sz="2000" dirty="0" err="1"/>
              <a:t>x</a:t>
            </a:r>
            <a:r>
              <a:rPr lang="es-ES" altLang="es-ES_tradnl" sz="2000" baseline="-25000" dirty="0" err="1"/>
              <a:t>n</a:t>
            </a:r>
            <a:r>
              <a:rPr lang="es-ES" altLang="es-ES_tradnl" sz="2000" dirty="0"/>
              <a:t>} ➜ Codificar con k entradas binarias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Por ejemplo {</a:t>
            </a:r>
            <a:r>
              <a:rPr lang="es-ES" altLang="es-ES_tradnl" sz="2000" dirty="0" err="1"/>
              <a:t>azul,rojo,verde</a:t>
            </a:r>
            <a:r>
              <a:rPr lang="es-ES" altLang="es-ES_tradnl" sz="2000" dirty="0"/>
              <a:t>}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azul=001, rojo=010, verde=100 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No se crea una similitud ni </a:t>
            </a:r>
            <a:r>
              <a:rPr lang="es-ES" altLang="es-ES_tradnl" sz="2000" dirty="0" err="1"/>
              <a:t>ordinalidad</a:t>
            </a:r>
            <a:r>
              <a:rPr lang="es-ES" altLang="es-ES_tradnl" sz="2000" dirty="0"/>
              <a:t> implícita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Suele ser una buena opción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2000" dirty="0"/>
          </a:p>
          <a:p>
            <a:pPr marL="3429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altLang="es-ES_tradnl" sz="2000" dirty="0"/>
              <a:t>Existen otras opciones más sofisticadas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2000" dirty="0"/>
          </a:p>
          <a:p>
            <a:pPr marL="1658937" lvl="3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2000" dirty="0"/>
          </a:p>
          <a:p>
            <a:pPr marL="1658937" lvl="3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s-ES" altLang="es-ES_tradnl" sz="2000" dirty="0"/>
          </a:p>
        </p:txBody>
      </p:sp>
    </p:spTree>
    <p:extLst>
      <p:ext uri="{BB962C8B-B14F-4D97-AF65-F5344CB8AC3E}">
        <p14:creationId xmlns:p14="http://schemas.microsoft.com/office/powerpoint/2010/main" val="1127620629"/>
      </p:ext>
    </p:extLst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74125"/>
            <a:ext cx="7772400" cy="381000"/>
          </a:xfrm>
        </p:spPr>
        <p:txBody>
          <a:bodyPr/>
          <a:lstStyle/>
          <a:p>
            <a:r>
              <a:rPr lang="es-ES_tradnl" altLang="es-ES_tradnl" dirty="0" err="1">
                <a:solidFill>
                  <a:schemeClr val="tx1"/>
                </a:solidFill>
                <a:ea typeface="MS PGothic" charset="-128"/>
              </a:rPr>
              <a:t>Perceptrón</a:t>
            </a: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 multicapa : </a:t>
            </a:r>
            <a:br>
              <a:rPr lang="es-ES_tradnl" altLang="es-ES_tradnl" dirty="0">
                <a:solidFill>
                  <a:schemeClr val="tx1"/>
                </a:solidFill>
                <a:ea typeface="MS PGothic" charset="-128"/>
              </a:rPr>
            </a:br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Cuándo se ha entrenado bien?</a:t>
            </a:r>
            <a:endParaRPr lang="es-ES" altLang="es-ES_tradnl" dirty="0">
              <a:solidFill>
                <a:schemeClr val="tx1"/>
              </a:solidFill>
            </a:endParaRPr>
          </a:p>
        </p:txBody>
      </p:sp>
      <p:sp>
        <p:nvSpPr>
          <p:cNvPr id="61445" name="Rectangle 3"/>
          <p:cNvSpPr>
            <a:spLocks noChangeArrowheads="1"/>
          </p:cNvSpPr>
          <p:nvPr/>
        </p:nvSpPr>
        <p:spPr bwMode="auto">
          <a:xfrm>
            <a:off x="415925" y="1019175"/>
            <a:ext cx="832326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2pPr>
            <a:lvl3pPr marL="1179513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El objetivo del aprendizaje es obtener una red (con sus parámetros):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Que resuelve el problema de predicción (regresión o clasificación) con el mínimo error posible </a:t>
            </a:r>
          </a:p>
          <a:p>
            <a:pPr lvl="1">
              <a:spcBef>
                <a:spcPct val="20000"/>
              </a:spcBef>
              <a:buFontTx/>
              <a:buChar char="•"/>
            </a:pPr>
            <a:endParaRPr lang="es-ES_tradnl" altLang="es-ES_tradnl" sz="2000" i="1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Como medida se calidad se emplea la pérdida (</a:t>
            </a:r>
            <a:r>
              <a:rPr lang="es-ES_tradnl" altLang="es-ES_tradnl" sz="2000" i="1" dirty="0" err="1"/>
              <a:t>loss</a:t>
            </a:r>
            <a:r>
              <a:rPr lang="es-ES_tradnl" altLang="es-ES_tradnl" sz="2000" dirty="0"/>
              <a:t>) de las predicciones de la red respecto a los valores correctos sobre un conjunto de </a:t>
            </a:r>
            <a:r>
              <a:rPr lang="es-ES_tradnl" altLang="es-ES_tradnl" sz="2000" i="1" dirty="0"/>
              <a:t>N</a:t>
            </a:r>
            <a:r>
              <a:rPr lang="es-ES_tradnl" altLang="es-ES_tradnl" sz="2000" dirty="0"/>
              <a:t> casos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Medida típica de </a:t>
            </a:r>
            <a:r>
              <a:rPr lang="es-ES_tradnl" altLang="es-ES_tradnl" sz="2000" dirty="0" err="1"/>
              <a:t>loss</a:t>
            </a:r>
            <a:r>
              <a:rPr lang="es-ES_tradnl" altLang="es-ES_tradnl" sz="2000" dirty="0"/>
              <a:t> es el </a:t>
            </a:r>
            <a:r>
              <a:rPr lang="es-ES_tradnl" altLang="es-ES_tradnl" sz="2000" i="1" dirty="0"/>
              <a:t>error cuadrático medio</a:t>
            </a:r>
            <a:r>
              <a:rPr lang="es-ES_tradnl" altLang="es-ES_tradnl" sz="2000" dirty="0"/>
              <a:t>:</a:t>
            </a:r>
          </a:p>
          <a:p>
            <a:pPr lvl="1"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 marL="474663" lvl="1" indent="0">
              <a:spcBef>
                <a:spcPct val="20000"/>
              </a:spcBef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El error debe minimizarse sobre casos desconocidos (no los usados para el entrenamiento)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Se divide el conjunto de datos disponibles en </a:t>
            </a:r>
            <a:r>
              <a:rPr lang="es-ES_tradnl" altLang="es-ES_tradnl" sz="2000" i="1" dirty="0"/>
              <a:t>test</a:t>
            </a:r>
            <a:r>
              <a:rPr lang="es-ES_tradnl" altLang="es-ES_tradnl" sz="2000" dirty="0"/>
              <a:t> y </a:t>
            </a:r>
            <a:r>
              <a:rPr lang="es-ES_tradnl" altLang="es-ES_tradnl" sz="2000" i="1" dirty="0"/>
              <a:t>training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_tradnl" altLang="es-ES_tradnl" sz="2000" i="1" dirty="0"/>
              <a:t>training</a:t>
            </a:r>
            <a:r>
              <a:rPr lang="es-ES_tradnl" altLang="es-ES_tradnl" sz="2000" dirty="0"/>
              <a:t> – se usa para entrenar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_tradnl" altLang="es-ES_tradnl" sz="2000" i="1" dirty="0"/>
              <a:t>test</a:t>
            </a:r>
            <a:r>
              <a:rPr lang="es-ES_tradnl" altLang="es-ES_tradnl" sz="2000" dirty="0"/>
              <a:t> – para comprobar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 marL="0" indent="0">
              <a:spcBef>
                <a:spcPct val="20000"/>
              </a:spcBef>
            </a:pPr>
            <a:endParaRPr lang="es-ES_tradnl" altLang="es-ES_tradnl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28B4BD78-A513-F347-BFEA-9614F95A047D}"/>
                  </a:ext>
                </a:extLst>
              </p:cNvPr>
              <p:cNvSpPr txBox="1"/>
              <p:nvPr/>
            </p:nvSpPr>
            <p:spPr>
              <a:xfrm>
                <a:off x="2785293" y="3429000"/>
                <a:ext cx="3573414" cy="7789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𝐸𝐶𝑀</m:t>
                      </m:r>
                      <m:r>
                        <a:rPr lang="es-ES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ES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sSup>
                            <m:sSupPr>
                              <m:ctrlP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s-ES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s-ES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𝑐𝑜𝑟𝑟𝑒𝑐𝑡</m:t>
                                  </m:r>
                                </m:sub>
                              </m:sSub>
                              <m:r>
                                <a:rPr lang="es-ES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s-ES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s-ES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𝑜𝑏𝑡𝑎𝑖𝑛𝑒𝑑</m:t>
                                  </m:r>
                                </m:sub>
                              </m:sSub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s-ES" sz="1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s-E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" name="CuadroTexto 1">
                <a:extLst>
                  <a:ext uri="{FF2B5EF4-FFF2-40B4-BE49-F238E27FC236}">
                    <a16:creationId xmlns:a16="http://schemas.microsoft.com/office/drawing/2014/main" id="{28B4BD78-A513-F347-BFEA-9614F95A04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5293" y="3429000"/>
                <a:ext cx="3573414" cy="778931"/>
              </a:xfrm>
              <a:prstGeom prst="rect">
                <a:avLst/>
              </a:prstGeom>
              <a:blipFill>
                <a:blip r:embed="rId3"/>
                <a:stretch>
                  <a:fillRect l="-707" t="-111290" b="-17419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2881988"/>
      </p:ext>
    </p:extLst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3"/>
          <p:cNvSpPr>
            <a:spLocks noChangeArrowheads="1"/>
          </p:cNvSpPr>
          <p:nvPr/>
        </p:nvSpPr>
        <p:spPr bwMode="auto">
          <a:xfrm>
            <a:off x="320640" y="1019175"/>
            <a:ext cx="8609599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2pPr>
            <a:lvl3pPr marL="1179513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 marL="0" indent="0">
              <a:spcBef>
                <a:spcPct val="20000"/>
              </a:spcBef>
            </a:pPr>
            <a:endParaRPr lang="es-ES_tradnl" altLang="es-ES_tradnl" sz="2000" dirty="0"/>
          </a:p>
        </p:txBody>
      </p:sp>
      <p:sp>
        <p:nvSpPr>
          <p:cNvPr id="61446" name="Line 4"/>
          <p:cNvSpPr>
            <a:spLocks noChangeShapeType="1"/>
          </p:cNvSpPr>
          <p:nvPr/>
        </p:nvSpPr>
        <p:spPr bwMode="auto">
          <a:xfrm>
            <a:off x="1890713" y="1677815"/>
            <a:ext cx="0" cy="1652588"/>
          </a:xfrm>
          <a:prstGeom prst="line">
            <a:avLst/>
          </a:prstGeom>
          <a:noFill/>
          <a:ln w="28575">
            <a:solidFill>
              <a:srgbClr val="99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61447" name="Line 5"/>
          <p:cNvSpPr>
            <a:spLocks noChangeShapeType="1"/>
          </p:cNvSpPr>
          <p:nvPr/>
        </p:nvSpPr>
        <p:spPr bwMode="auto">
          <a:xfrm>
            <a:off x="1890713" y="3330403"/>
            <a:ext cx="3049587" cy="0"/>
          </a:xfrm>
          <a:prstGeom prst="line">
            <a:avLst/>
          </a:prstGeom>
          <a:noFill/>
          <a:ln w="28575">
            <a:solidFill>
              <a:srgbClr val="99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61448" name="Text Box 6"/>
          <p:cNvSpPr txBox="1">
            <a:spLocks noChangeArrowheads="1"/>
          </p:cNvSpPr>
          <p:nvPr/>
        </p:nvSpPr>
        <p:spPr bwMode="auto">
          <a:xfrm>
            <a:off x="1065927" y="1628087"/>
            <a:ext cx="5437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9pPr>
          </a:lstStyle>
          <a:p>
            <a:pPr algn="ctr"/>
            <a:r>
              <a:rPr lang="es-ES" altLang="es-ES_tradnl" sz="1800" dirty="0" err="1"/>
              <a:t>loss</a:t>
            </a:r>
            <a:endParaRPr lang="es-ES" altLang="es-ES_tradnl" sz="1800" dirty="0"/>
          </a:p>
        </p:txBody>
      </p:sp>
      <p:sp>
        <p:nvSpPr>
          <p:cNvPr id="61449" name="Text Box 7"/>
          <p:cNvSpPr txBox="1">
            <a:spLocks noChangeArrowheads="1"/>
          </p:cNvSpPr>
          <p:nvPr/>
        </p:nvSpPr>
        <p:spPr bwMode="auto">
          <a:xfrm>
            <a:off x="4857124" y="3217690"/>
            <a:ext cx="19030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9pPr>
          </a:lstStyle>
          <a:p>
            <a:pPr algn="ctr"/>
            <a:r>
              <a:rPr lang="es-ES" altLang="es-ES_tradnl" sz="1800" dirty="0"/>
              <a:t>Número de épocas</a:t>
            </a:r>
          </a:p>
        </p:txBody>
      </p:sp>
      <p:sp>
        <p:nvSpPr>
          <p:cNvPr id="61450" name="Freeform 8"/>
          <p:cNvSpPr>
            <a:spLocks/>
          </p:cNvSpPr>
          <p:nvPr/>
        </p:nvSpPr>
        <p:spPr bwMode="auto">
          <a:xfrm>
            <a:off x="2012950" y="1847678"/>
            <a:ext cx="2627313" cy="1273175"/>
          </a:xfrm>
          <a:custGeom>
            <a:avLst/>
            <a:gdLst>
              <a:gd name="T0" fmla="*/ 0 w 1655"/>
              <a:gd name="T1" fmla="*/ 0 h 802"/>
              <a:gd name="T2" fmla="*/ 2147483647 w 1655"/>
              <a:gd name="T3" fmla="*/ 2147483647 h 802"/>
              <a:gd name="T4" fmla="*/ 2147483647 w 1655"/>
              <a:gd name="T5" fmla="*/ 2147483647 h 802"/>
              <a:gd name="T6" fmla="*/ 0 60000 65536"/>
              <a:gd name="T7" fmla="*/ 0 60000 65536"/>
              <a:gd name="T8" fmla="*/ 0 60000 65536"/>
              <a:gd name="T9" fmla="*/ 0 w 1655"/>
              <a:gd name="T10" fmla="*/ 0 h 802"/>
              <a:gd name="T11" fmla="*/ 1655 w 1655"/>
              <a:gd name="T12" fmla="*/ 802 h 8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55" h="802">
                <a:moveTo>
                  <a:pt x="0" y="0"/>
                </a:moveTo>
                <a:cubicBezTo>
                  <a:pt x="121" y="232"/>
                  <a:pt x="242" y="464"/>
                  <a:pt x="518" y="598"/>
                </a:cubicBezTo>
                <a:cubicBezTo>
                  <a:pt x="794" y="732"/>
                  <a:pt x="1224" y="767"/>
                  <a:pt x="1655" y="802"/>
                </a:cubicBezTo>
              </a:path>
            </a:pathLst>
          </a:custGeom>
          <a:noFill/>
          <a:ln w="28575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1451" name="Freeform 9"/>
          <p:cNvSpPr>
            <a:spLocks/>
          </p:cNvSpPr>
          <p:nvPr/>
        </p:nvSpPr>
        <p:spPr bwMode="auto">
          <a:xfrm>
            <a:off x="2128838" y="1812753"/>
            <a:ext cx="2443162" cy="962025"/>
          </a:xfrm>
          <a:custGeom>
            <a:avLst/>
            <a:gdLst>
              <a:gd name="T0" fmla="*/ 0 w 1539"/>
              <a:gd name="T1" fmla="*/ 0 h 606"/>
              <a:gd name="T2" fmla="*/ 2147483647 w 1539"/>
              <a:gd name="T3" fmla="*/ 2147483647 h 606"/>
              <a:gd name="T4" fmla="*/ 2147483647 w 1539"/>
              <a:gd name="T5" fmla="*/ 2147483647 h 606"/>
              <a:gd name="T6" fmla="*/ 0 60000 65536"/>
              <a:gd name="T7" fmla="*/ 0 60000 65536"/>
              <a:gd name="T8" fmla="*/ 0 60000 65536"/>
              <a:gd name="T9" fmla="*/ 0 w 1539"/>
              <a:gd name="T10" fmla="*/ 0 h 606"/>
              <a:gd name="T11" fmla="*/ 1539 w 1539"/>
              <a:gd name="T12" fmla="*/ 606 h 60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39" h="606">
                <a:moveTo>
                  <a:pt x="0" y="0"/>
                </a:moveTo>
                <a:cubicBezTo>
                  <a:pt x="185" y="252"/>
                  <a:pt x="371" y="504"/>
                  <a:pt x="627" y="555"/>
                </a:cubicBezTo>
                <a:cubicBezTo>
                  <a:pt x="883" y="606"/>
                  <a:pt x="1211" y="456"/>
                  <a:pt x="1539" y="307"/>
                </a:cubicBezTo>
              </a:path>
            </a:pathLst>
          </a:custGeom>
          <a:noFill/>
          <a:ln w="28575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61452" name="Text Box 10"/>
          <p:cNvSpPr txBox="1">
            <a:spLocks noChangeArrowheads="1"/>
          </p:cNvSpPr>
          <p:nvPr/>
        </p:nvSpPr>
        <p:spPr bwMode="auto">
          <a:xfrm>
            <a:off x="4878387" y="2138404"/>
            <a:ext cx="4716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9pPr>
          </a:lstStyle>
          <a:p>
            <a:pPr algn="ctr"/>
            <a:r>
              <a:rPr lang="es-ES" altLang="es-ES_tradnl" sz="1600" i="1" dirty="0">
                <a:solidFill>
                  <a:schemeClr val="accent2"/>
                </a:solidFill>
              </a:rPr>
              <a:t>test</a:t>
            </a:r>
          </a:p>
        </p:txBody>
      </p:sp>
      <p:sp>
        <p:nvSpPr>
          <p:cNvPr id="61453" name="Line 11"/>
          <p:cNvSpPr>
            <a:spLocks noChangeShapeType="1"/>
          </p:cNvSpPr>
          <p:nvPr/>
        </p:nvSpPr>
        <p:spPr bwMode="auto">
          <a:xfrm>
            <a:off x="4351338" y="2577928"/>
            <a:ext cx="0" cy="404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61454" name="Text Box 12"/>
          <p:cNvSpPr txBox="1">
            <a:spLocks noChangeArrowheads="1"/>
          </p:cNvSpPr>
          <p:nvPr/>
        </p:nvSpPr>
        <p:spPr bwMode="auto">
          <a:xfrm>
            <a:off x="4845903" y="2922989"/>
            <a:ext cx="8483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9pPr>
          </a:lstStyle>
          <a:p>
            <a:pPr algn="ctr"/>
            <a:r>
              <a:rPr lang="es-ES" altLang="es-ES_tradnl" sz="1600" i="1" dirty="0">
                <a:solidFill>
                  <a:schemeClr val="accent2"/>
                </a:solidFill>
              </a:rPr>
              <a:t>training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0168F27B-07F5-FB40-BF5C-882672E9A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40" y="1171575"/>
            <a:ext cx="8609599" cy="48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2pPr>
            <a:lvl3pPr marL="1179513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9pPr>
          </a:lstStyle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_tradnl" altLang="es-ES_tradnl" sz="2000" dirty="0"/>
              <a:t>Curva típica de </a:t>
            </a:r>
            <a:r>
              <a:rPr lang="es-ES_tradnl" altLang="es-ES_tradnl" sz="2000" dirty="0" err="1"/>
              <a:t>loss</a:t>
            </a:r>
            <a:endParaRPr lang="es-ES_tradnl" altLang="es-ES_tradnl" sz="2000" dirty="0"/>
          </a:p>
          <a:p>
            <a:pPr marL="0" indent="0">
              <a:spcBef>
                <a:spcPct val="20000"/>
              </a:spcBef>
            </a:pPr>
            <a:endParaRPr lang="es-ES_tradnl" altLang="es-ES_tradnl" sz="2000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9169EABF-71C1-0644-872E-3D9CF1BB8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40" y="3796103"/>
            <a:ext cx="8609599" cy="189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2pPr>
            <a:lvl3pPr marL="1179513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sym typeface="Symbol" charset="2"/>
              </a:defRPr>
            </a:lvl9pPr>
          </a:lstStyle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_tradnl" altLang="es-ES_tradnl" sz="2000" dirty="0"/>
              <a:t>Puede ocurrir </a:t>
            </a:r>
            <a:r>
              <a:rPr lang="es-ES_tradnl" altLang="es-ES_tradnl" sz="2000" dirty="0" err="1"/>
              <a:t>Overfitting</a:t>
            </a:r>
            <a:r>
              <a:rPr lang="es-ES_tradnl" altLang="es-ES_tradnl" sz="2000" dirty="0"/>
              <a:t> (Sobreajuste) 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_tradnl" altLang="es-ES_tradnl" sz="1800" dirty="0"/>
              <a:t>encontrar “regularidades” en los datos que son poco (o nada) significativos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_tradnl" altLang="es-ES_tradnl" sz="2000" dirty="0"/>
              <a:t>No es importante obtener buenos resultados sobre los datos de entrenamiento (</a:t>
            </a:r>
            <a:r>
              <a:rPr lang="es-ES" altLang="es-ES_tradnl" sz="2000" i="1" dirty="0">
                <a:solidFill>
                  <a:schemeClr val="accent2"/>
                </a:solidFill>
              </a:rPr>
              <a:t>training</a:t>
            </a:r>
            <a:r>
              <a:rPr lang="es-ES" altLang="es-ES_tradnl" sz="2000" dirty="0"/>
              <a:t>), </a:t>
            </a:r>
            <a:r>
              <a:rPr lang="es-ES" altLang="es-ES_tradnl" sz="2000" b="1" dirty="0"/>
              <a:t>sino sobre los datos de prueba (</a:t>
            </a:r>
            <a:r>
              <a:rPr lang="es-ES" altLang="es-ES_tradnl" sz="2000" b="1" i="1" dirty="0">
                <a:solidFill>
                  <a:schemeClr val="accent2"/>
                </a:solidFill>
              </a:rPr>
              <a:t>test</a:t>
            </a:r>
            <a:r>
              <a:rPr lang="es-ES" altLang="es-ES_tradnl" sz="2000" b="1" dirty="0"/>
              <a:t>)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_tradnl" altLang="es-ES_tradnl" sz="2000" dirty="0"/>
          </a:p>
          <a:p>
            <a:pPr marL="0" indent="0">
              <a:spcBef>
                <a:spcPct val="20000"/>
              </a:spcBef>
            </a:pPr>
            <a:endParaRPr lang="es-ES_tradnl" altLang="es-ES_tradnl" sz="2000" dirty="0"/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770B2178-9F4B-D147-96BD-1A15614E0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74125"/>
            <a:ext cx="777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MS PGothic" pitchFamily="34" charset="-128"/>
                <a:cs typeface="MS PGothic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  <a:ea typeface="MS PGothic" pitchFamily="34" charset="-128"/>
                <a:cs typeface="MS PGothic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  <a:ea typeface="MS PGothic" pitchFamily="34" charset="-128"/>
                <a:cs typeface="MS PGothic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  <a:ea typeface="MS PGothic" pitchFamily="34" charset="-128"/>
                <a:cs typeface="MS PGothic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  <a:ea typeface="MS PGothic" pitchFamily="34" charset="-128"/>
                <a:cs typeface="MS PGothic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s-ES_tradnl" altLang="es-ES_tradnl" kern="0" dirty="0" err="1">
                <a:ea typeface="MS PGothic" charset="-128"/>
              </a:rPr>
              <a:t>Perceptrón</a:t>
            </a:r>
            <a:r>
              <a:rPr lang="es-ES_tradnl" altLang="es-ES_tradnl" kern="0" dirty="0">
                <a:ea typeface="MS PGothic" charset="-128"/>
              </a:rPr>
              <a:t> multicapa : </a:t>
            </a:r>
            <a:br>
              <a:rPr lang="es-ES_tradnl" altLang="es-ES_tradnl" kern="0" dirty="0">
                <a:ea typeface="MS PGothic" charset="-128"/>
              </a:rPr>
            </a:br>
            <a:r>
              <a:rPr lang="es-ES_tradnl" altLang="es-ES_tradnl" kern="0" dirty="0">
                <a:ea typeface="MS PGothic" charset="-128"/>
              </a:rPr>
              <a:t>Cuándo se ha entrenado bien?</a:t>
            </a:r>
            <a:endParaRPr lang="es-ES" altLang="es-ES_tradnl" kern="0" dirty="0"/>
          </a:p>
        </p:txBody>
      </p:sp>
    </p:spTree>
    <p:extLst>
      <p:ext uri="{BB962C8B-B14F-4D97-AF65-F5344CB8AC3E}">
        <p14:creationId xmlns:p14="http://schemas.microsoft.com/office/powerpoint/2010/main" val="1017591926"/>
      </p:ext>
    </p:extLst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ea typeface="MS PGothic" charset="-128"/>
              </a:rPr>
              <a:t>Perceptrón</a:t>
            </a:r>
            <a:r>
              <a:rPr lang="es-ES_tradnl" altLang="es-ES_tradnl" dirty="0">
                <a:ea typeface="MS PGothic" charset="-128"/>
              </a:rPr>
              <a:t> multicapa : resumen</a:t>
            </a:r>
            <a:endParaRPr lang="es-ES" altLang="es-ES_tradnl" dirty="0">
              <a:ea typeface="MS PGothic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4994" name="Rectangle 3"/>
              <p:cNvSpPr>
                <a:spLocks noChangeArrowheads="1"/>
              </p:cNvSpPr>
              <p:nvPr/>
            </p:nvSpPr>
            <p:spPr bwMode="auto">
              <a:xfrm>
                <a:off x="255588" y="1093788"/>
                <a:ext cx="8888412" cy="50180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284163" indent="-284163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1pPr>
                <a:lvl2pPr marL="760413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MS PGothic" charset="-128"/>
                    <a:sym typeface="Symbol" charset="2"/>
                  </a:defRPr>
                </a:lvl9pPr>
              </a:lstStyle>
              <a:p>
                <a:pPr>
                  <a:spcBef>
                    <a:spcPct val="20000"/>
                  </a:spcBef>
                  <a:buFontTx/>
                  <a:buChar char="•"/>
                </a:pPr>
                <a:r>
                  <a:rPr lang="es-ES" sz="2000" b="1" dirty="0"/>
                  <a:t>Universal </a:t>
                </a:r>
                <a:r>
                  <a:rPr lang="es-ES" sz="2000" b="1" dirty="0" err="1"/>
                  <a:t>approximation</a:t>
                </a:r>
                <a:r>
                  <a:rPr lang="es-ES" sz="2000" b="1" dirty="0"/>
                  <a:t> </a:t>
                </a:r>
                <a:r>
                  <a:rPr lang="es-ES" sz="2000" b="1" dirty="0" err="1"/>
                  <a:t>theorem</a:t>
                </a:r>
                <a:r>
                  <a:rPr lang="es-ES" sz="2000" b="1" dirty="0"/>
                  <a:t> (</a:t>
                </a:r>
                <a:r>
                  <a:rPr lang="es-ES" altLang="es-ES_tradnl" sz="2000" b="1" dirty="0" err="1"/>
                  <a:t>Cybenko</a:t>
                </a:r>
                <a:r>
                  <a:rPr lang="es-ES" altLang="es-ES_tradnl" sz="2000" b="1" dirty="0"/>
                  <a:t> 1989): </a:t>
                </a:r>
              </a:p>
              <a:p>
                <a:pPr marL="817563" lvl="1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sz="2000" dirty="0"/>
                  <a:t>Con una red </a:t>
                </a:r>
                <a:r>
                  <a:rPr lang="es-ES" sz="2000" dirty="0" err="1"/>
                  <a:t>Perceptron</a:t>
                </a:r>
                <a:r>
                  <a:rPr lang="es-ES" sz="2000" dirty="0"/>
                  <a:t> Multicapa con </a:t>
                </a:r>
              </a:p>
              <a:p>
                <a:pPr marL="1200150" lvl="2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altLang="es-ES_tradnl" sz="2000" dirty="0"/>
                  <a:t>Una única capa oculta </a:t>
                </a:r>
              </a:p>
              <a:p>
                <a:pPr marL="1200150" lvl="2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altLang="es-ES_tradnl" sz="2000" dirty="0"/>
                  <a:t>Un número finito de neuronas en la capa oculta</a:t>
                </a:r>
              </a:p>
              <a:p>
                <a:pPr marL="1200150" lvl="2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altLang="es-ES_tradnl" sz="2000" dirty="0"/>
                  <a:t>Empleando la función de activación </a:t>
                </a:r>
                <a:r>
                  <a:rPr lang="es-ES" altLang="es-ES_tradnl" sz="2000" dirty="0" err="1"/>
                  <a:t>sigmoide</a:t>
                </a:r>
                <a:endParaRPr lang="es-ES" altLang="es-ES_tradnl" sz="2000" dirty="0"/>
              </a:p>
              <a:p>
                <a:pPr marL="817563" lvl="1" indent="-342900"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es-ES" altLang="es-ES_tradnl" sz="2000" dirty="0"/>
                  <a:t>Se puede aproximar cualquier función continua en conjuntos compactos de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ES" altLang="es-ES_tradnl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s-ES" altLang="es-ES_tradnl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s-ES" altLang="es-ES_tradnl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s-ES" altLang="es-ES_tradnl" sz="2000" dirty="0"/>
                  <a:t> (funciones sobre un rango limitado)</a:t>
                </a:r>
              </a:p>
              <a:p>
                <a:pPr>
                  <a:spcBef>
                    <a:spcPct val="20000"/>
                  </a:spcBef>
                  <a:buFontTx/>
                  <a:buChar char="•"/>
                </a:pPr>
                <a:r>
                  <a:rPr lang="es-ES" altLang="es-ES_tradnl" sz="2000" dirty="0"/>
                  <a:t>Problema:</a:t>
                </a:r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r>
                  <a:rPr lang="es-ES" altLang="es-ES_tradnl" sz="1800" dirty="0"/>
                  <a:t>Que exista una red para cualquier función, no implica que seamos capaz de encontrarla </a:t>
                </a:r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r>
                  <a:rPr lang="es-ES" altLang="es-ES_tradnl" sz="1800" dirty="0"/>
                  <a:t>El proceso de diseñar y entrenar una red </a:t>
                </a:r>
                <a:r>
                  <a:rPr lang="es-ES" altLang="es-ES_tradnl" sz="1800" dirty="0" err="1"/>
                  <a:t>Perceptrón</a:t>
                </a:r>
                <a:r>
                  <a:rPr lang="es-ES" altLang="es-ES_tradnl" sz="1800" dirty="0"/>
                  <a:t> Multicapa para un problema dado es laborioso y se basa en en gran parte en “probar y fallar”</a:t>
                </a:r>
              </a:p>
              <a:p>
                <a:pPr lvl="1">
                  <a:spcBef>
                    <a:spcPct val="20000"/>
                  </a:spcBef>
                  <a:buFontTx/>
                  <a:buChar char="–"/>
                </a:pPr>
                <a:r>
                  <a:rPr lang="es-ES" altLang="es-ES_tradnl" sz="1800" dirty="0"/>
                  <a:t>Hay un gran número de parámetros que se deben especificar y de los que depende la convergencia en el aprendizaje (capas ocultas, número de neuronas, función de activación, </a:t>
                </a:r>
                <a:r>
                  <a:rPr lang="es-ES" altLang="es-ES_tradnl" sz="1800" dirty="0" err="1"/>
                  <a:t>batch</a:t>
                </a:r>
                <a:r>
                  <a:rPr lang="es-ES" altLang="es-ES_tradnl" sz="1800" dirty="0"/>
                  <a:t>, inicialización de pesos, datos disponibles…)</a:t>
                </a:r>
              </a:p>
            </p:txBody>
          </p:sp>
        </mc:Choice>
        <mc:Fallback xmlns="">
          <p:sp>
            <p:nvSpPr>
              <p:cNvPr id="8499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5588" y="1093788"/>
                <a:ext cx="8888412" cy="5018087"/>
              </a:xfrm>
              <a:prstGeom prst="rect">
                <a:avLst/>
              </a:prstGeom>
              <a:blipFill>
                <a:blip r:embed="rId3"/>
                <a:stretch>
                  <a:fillRect l="-428" t="-505" r="-285" b="-1010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2654865"/>
      </p:ext>
    </p:extLst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ea typeface="MS PGothic" charset="-128"/>
              </a:rPr>
              <a:t>Redes multicapa: resumen</a:t>
            </a:r>
            <a:endParaRPr lang="es-ES" altLang="es-ES_tradnl" dirty="0">
              <a:ea typeface="MS PGothic" charset="-128"/>
            </a:endParaRPr>
          </a:p>
        </p:txBody>
      </p:sp>
      <p:sp>
        <p:nvSpPr>
          <p:cNvPr id="84994" name="Rectangle 3"/>
          <p:cNvSpPr>
            <a:spLocks noChangeArrowheads="1"/>
          </p:cNvSpPr>
          <p:nvPr/>
        </p:nvSpPr>
        <p:spPr bwMode="auto">
          <a:xfrm>
            <a:off x="255588" y="1093788"/>
            <a:ext cx="8888412" cy="501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El aprendizaje de redes de </a:t>
            </a:r>
            <a:r>
              <a:rPr lang="es-ES" altLang="es-ES_tradnl" sz="2000" dirty="0" err="1"/>
              <a:t>perceptrones</a:t>
            </a:r>
            <a:r>
              <a:rPr lang="es-ES" altLang="es-ES_tradnl" sz="2000" dirty="0"/>
              <a:t> multicapa es muy potente y ha tenido una gran aceptación en los últimos años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Es un método de aprendizaje supervisado y </a:t>
            </a:r>
            <a:r>
              <a:rPr lang="es-ES" altLang="es-ES_tradnl" sz="2000" dirty="0" err="1"/>
              <a:t>subsimbólico</a:t>
            </a:r>
            <a:endParaRPr lang="es-ES" altLang="es-ES_tradnl" sz="2000" dirty="0"/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1800" dirty="0"/>
              <a:t>En general son útiles para tareas donde no se dispone de atributos claramente identificados 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1800" dirty="0"/>
              <a:t>Permite el aprendizaje incremental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1800" dirty="0"/>
              <a:t>Es capaz de tratar ruido o datos incompletos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 Aplicaciones: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1800" dirty="0"/>
              <a:t>Reconocimiento de patrones, Diagnostico, Validación y procesamiento de señales …</a:t>
            </a: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Hemos visto redes simples 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1800" dirty="0"/>
              <a:t>Existen otros enfoques para, la propagación de los errores, el ajuste de los pesos, parámetros de aprendizaje, …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1800" dirty="0"/>
              <a:t>En los últimos años han surgido nuevas arquitecturas de redes con resultados muy sorprendentes</a:t>
            </a:r>
          </a:p>
        </p:txBody>
      </p:sp>
    </p:spTree>
    <p:extLst>
      <p:ext uri="{BB962C8B-B14F-4D97-AF65-F5344CB8AC3E}">
        <p14:creationId xmlns:p14="http://schemas.microsoft.com/office/powerpoint/2010/main" val="2725401527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1733550" y="3933056"/>
            <a:ext cx="6870898" cy="458788"/>
          </a:xfrm>
          <a:prstGeom prst="roundRect">
            <a:avLst>
              <a:gd name="adj" fmla="val 16667"/>
            </a:avLst>
          </a:prstGeom>
          <a:solidFill>
            <a:srgbClr val="FFCCCC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/>
              <a:t>Aprendizaje Automático</a:t>
            </a:r>
            <a:endParaRPr lang="es-ES_tradnl" altLang="es-ES_tradnl" b="0" dirty="0"/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1957388" y="1412776"/>
            <a:ext cx="6647060" cy="117475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100000"/>
              </a:spcBef>
              <a:buFontTx/>
              <a:buNone/>
            </a:pPr>
            <a:r>
              <a:rPr lang="es-ES" altLang="es-ES_tradnl" dirty="0"/>
              <a:t>	Aprendizaje automático</a:t>
            </a:r>
            <a:endParaRPr lang="es-ES_tradnl" altLang="es-ES_tradnl" dirty="0"/>
          </a:p>
          <a:p>
            <a:pPr>
              <a:lnSpc>
                <a:spcPct val="110000"/>
              </a:lnSpc>
              <a:spcBef>
                <a:spcPts val="800"/>
              </a:spcBef>
              <a:buFontTx/>
              <a:buNone/>
            </a:pPr>
            <a:r>
              <a:rPr lang="es-ES_tradnl" altLang="es-ES_tradnl" dirty="0"/>
              <a:t>	1	Introducción al aprendizaje automático	 </a:t>
            </a:r>
          </a:p>
          <a:p>
            <a:pPr>
              <a:lnSpc>
                <a:spcPct val="110000"/>
              </a:lnSpc>
              <a:spcBef>
                <a:spcPts val="800"/>
              </a:spcBef>
              <a:buFontTx/>
              <a:buNone/>
            </a:pPr>
            <a:r>
              <a:rPr lang="es-ES_tradnl" altLang="es-ES_tradnl" dirty="0"/>
              <a:t>	2 	Aprendizaje Supervisado</a:t>
            </a:r>
          </a:p>
          <a:p>
            <a:pPr>
              <a:lnSpc>
                <a:spcPct val="110000"/>
              </a:lnSpc>
              <a:spcBef>
                <a:spcPts val="800"/>
              </a:spcBef>
              <a:buFontTx/>
              <a:buNone/>
            </a:pPr>
            <a:r>
              <a:rPr lang="es-ES_tradnl" altLang="es-ES_tradnl" dirty="0"/>
              <a:t>	3	Aprendizaje de </a:t>
            </a:r>
            <a:r>
              <a:rPr lang="es-ES" altLang="es-ES_tradnl" dirty="0"/>
              <a:t>á</a:t>
            </a:r>
            <a:r>
              <a:rPr lang="es-ES_tradnl" altLang="es-ES_tradnl" dirty="0" err="1"/>
              <a:t>rboles</a:t>
            </a:r>
            <a:r>
              <a:rPr lang="es-ES_tradnl" altLang="es-ES_tradnl" dirty="0"/>
              <a:t> de decisión</a:t>
            </a:r>
          </a:p>
          <a:p>
            <a:pPr>
              <a:lnSpc>
                <a:spcPct val="110000"/>
              </a:lnSpc>
              <a:spcBef>
                <a:spcPts val="800"/>
              </a:spcBef>
              <a:buFontTx/>
              <a:buNone/>
            </a:pPr>
            <a:r>
              <a:rPr lang="es-ES_tradnl" altLang="es-ES_tradnl" dirty="0"/>
              <a:t>	4	 Aprendizaje de redes neuronales </a:t>
            </a:r>
          </a:p>
          <a:p>
            <a:pPr lvl="2" eaLnBrk="1" hangingPunct="1">
              <a:spcBef>
                <a:spcPts val="800"/>
              </a:spcBef>
            </a:pPr>
            <a:r>
              <a:rPr lang="es-ES_tradnl" altLang="es-ES_tradnl" sz="1800" dirty="0"/>
              <a:t>4.1 Introducción</a:t>
            </a:r>
          </a:p>
          <a:p>
            <a:pPr lvl="2" eaLnBrk="1" hangingPunct="1">
              <a:spcBef>
                <a:spcPts val="800"/>
              </a:spcBef>
            </a:pPr>
            <a:r>
              <a:rPr lang="es-ES_tradnl" altLang="es-ES_tradnl" sz="1800" dirty="0"/>
              <a:t>4.2 </a:t>
            </a:r>
            <a:r>
              <a:rPr lang="es-ES_tradnl" altLang="es-ES_tradnl" sz="1800" dirty="0" err="1"/>
              <a:t>Perceptrón</a:t>
            </a:r>
            <a:r>
              <a:rPr lang="es-ES_tradnl" altLang="es-ES_tradnl" sz="1800" dirty="0"/>
              <a:t> simple</a:t>
            </a:r>
          </a:p>
          <a:p>
            <a:pPr lvl="2" eaLnBrk="1" hangingPunct="1">
              <a:spcBef>
                <a:spcPts val="800"/>
              </a:spcBef>
            </a:pPr>
            <a:r>
              <a:rPr lang="es-ES_tradnl" altLang="es-ES_tradnl" sz="1800" dirty="0"/>
              <a:t>4.3 </a:t>
            </a:r>
            <a:r>
              <a:rPr lang="es-ES_tradnl" altLang="es-ES_tradnl" sz="1800" dirty="0" err="1"/>
              <a:t>Perceptrón</a:t>
            </a:r>
            <a:r>
              <a:rPr lang="es-ES_tradnl" altLang="es-ES_tradnl" sz="1800" dirty="0"/>
              <a:t> multicapa (MLP)</a:t>
            </a:r>
          </a:p>
          <a:p>
            <a:pPr lvl="2" eaLnBrk="1" hangingPunct="1">
              <a:spcBef>
                <a:spcPts val="800"/>
              </a:spcBef>
            </a:pPr>
            <a:r>
              <a:rPr lang="es-ES_tradnl" altLang="es-ES_tradnl" sz="1800" dirty="0"/>
              <a:t>4.4 Aplicación de </a:t>
            </a:r>
            <a:r>
              <a:rPr lang="es-ES_tradnl" altLang="es-ES_tradnl" sz="1800" dirty="0" err="1"/>
              <a:t>MLPs</a:t>
            </a:r>
            <a:endParaRPr lang="es-ES_tradnl" altLang="es-ES_tradnl" dirty="0"/>
          </a:p>
          <a:p>
            <a:pPr>
              <a:lnSpc>
                <a:spcPct val="110000"/>
              </a:lnSpc>
              <a:spcBef>
                <a:spcPts val="800"/>
              </a:spcBef>
              <a:buNone/>
            </a:pPr>
            <a:r>
              <a:rPr lang="es-ES_tradnl" altLang="es-ES_tradnl" dirty="0"/>
              <a:t>	5	 </a:t>
            </a:r>
            <a:r>
              <a:rPr lang="es-ES_tradnl" altLang="es-ES_tradnl" dirty="0" err="1"/>
              <a:t>Evaluaci</a:t>
            </a:r>
            <a:r>
              <a:rPr lang="es-ES" altLang="es-ES_tradnl" dirty="0" err="1"/>
              <a:t>ón</a:t>
            </a:r>
            <a:r>
              <a:rPr lang="es-ES" altLang="es-ES_tradnl" dirty="0"/>
              <a:t> de métodos de aprendizaje supervisado</a:t>
            </a:r>
            <a:endParaRPr lang="es-ES_tradnl" altLang="es-ES_tradnl" dirty="0"/>
          </a:p>
          <a:p>
            <a:pPr>
              <a:lnSpc>
                <a:spcPct val="110000"/>
              </a:lnSpc>
              <a:spcBef>
                <a:spcPts val="800"/>
              </a:spcBef>
              <a:buFontTx/>
              <a:buNone/>
            </a:pPr>
            <a:r>
              <a:rPr lang="es-ES_tradnl" altLang="es-ES_tradnl" dirty="0"/>
              <a:t>	6	 Algoritmos genéticos y otros m</a:t>
            </a:r>
            <a:r>
              <a:rPr lang="es-ES" altLang="es-ES_tradnl" dirty="0" err="1"/>
              <a:t>étodos</a:t>
            </a:r>
            <a:r>
              <a:rPr lang="es-ES" altLang="es-ES_tradnl" dirty="0"/>
              <a:t> de aprendizaje</a:t>
            </a:r>
            <a:endParaRPr lang="es-ES_tradnl" altLang="es-ES_tradnl" dirty="0"/>
          </a:p>
        </p:txBody>
      </p:sp>
    </p:spTree>
    <p:extLst>
      <p:ext uri="{BB962C8B-B14F-4D97-AF65-F5344CB8AC3E}">
        <p14:creationId xmlns:p14="http://schemas.microsoft.com/office/powerpoint/2010/main" val="1122189384"/>
      </p:ext>
    </p:extLst>
  </p:cSld>
  <p:clrMapOvr>
    <a:masterClrMapping/>
  </p:clrMapOvr>
  <p:transition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ea typeface="MS PGothic" charset="-128"/>
              </a:rPr>
              <a:t>Redes Neuronales: arquitecturas diferentes</a:t>
            </a:r>
            <a:endParaRPr lang="es-ES" altLang="es-ES_tradnl" dirty="0">
              <a:ea typeface="MS PGothic" charset="-128"/>
            </a:endParaRPr>
          </a:p>
        </p:txBody>
      </p:sp>
      <p:sp>
        <p:nvSpPr>
          <p:cNvPr id="84994" name="Rectangle 3"/>
          <p:cNvSpPr>
            <a:spLocks noChangeArrowheads="1"/>
          </p:cNvSpPr>
          <p:nvPr/>
        </p:nvSpPr>
        <p:spPr bwMode="auto">
          <a:xfrm>
            <a:off x="255588" y="1093788"/>
            <a:ext cx="8626475" cy="501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Redes de </a:t>
            </a:r>
            <a:r>
              <a:rPr lang="es-ES" altLang="es-ES_tradnl" sz="2000" dirty="0" err="1"/>
              <a:t>Kohonen</a:t>
            </a:r>
            <a:r>
              <a:rPr lang="es-ES" altLang="es-ES_tradnl" sz="2000" dirty="0"/>
              <a:t> (mapas auto-organizados)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Las neuronas están ”organizadas por posición” y “compiten” entre sí para activarse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El resultado se interpreta en relación a la posición de la neurona ganadora en el mapa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Aplicación en aprendizaje NO supervisado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18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DCDB1A1-8C09-3A49-94CD-27B37F4C7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143" y="1536519"/>
            <a:ext cx="6669471" cy="2937384"/>
          </a:xfrm>
          <a:prstGeom prst="rect">
            <a:avLst/>
          </a:prstGeom>
        </p:spPr>
      </p:pic>
      <p:sp>
        <p:nvSpPr>
          <p:cNvPr id="3" name="Elipse 2">
            <a:extLst>
              <a:ext uri="{FF2B5EF4-FFF2-40B4-BE49-F238E27FC236}">
                <a16:creationId xmlns:a16="http://schemas.microsoft.com/office/drawing/2014/main" id="{57630CA1-B80E-4247-B032-F7E543B5AB59}"/>
              </a:ext>
            </a:extLst>
          </p:cNvPr>
          <p:cNvSpPr/>
          <p:nvPr/>
        </p:nvSpPr>
        <p:spPr bwMode="auto">
          <a:xfrm>
            <a:off x="4158921" y="2165131"/>
            <a:ext cx="413079" cy="136634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CDFBBFD1-0DDC-664B-85CA-FC966DA09B90}"/>
              </a:ext>
            </a:extLst>
          </p:cNvPr>
          <p:cNvSpPr/>
          <p:nvPr/>
        </p:nvSpPr>
        <p:spPr bwMode="auto">
          <a:xfrm>
            <a:off x="4826328" y="2154621"/>
            <a:ext cx="413079" cy="136634"/>
          </a:xfrm>
          <a:prstGeom prst="ellipse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4AA39A3A-4D58-9441-9403-C5ABA8E2D907}"/>
              </a:ext>
            </a:extLst>
          </p:cNvPr>
          <p:cNvSpPr/>
          <p:nvPr/>
        </p:nvSpPr>
        <p:spPr bwMode="auto">
          <a:xfrm>
            <a:off x="4619788" y="1822897"/>
            <a:ext cx="413079" cy="136634"/>
          </a:xfrm>
          <a:prstGeom prst="ellipse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2D19701-6454-4742-AE51-3C7E450387E2}"/>
              </a:ext>
            </a:extLst>
          </p:cNvPr>
          <p:cNvSpPr/>
          <p:nvPr/>
        </p:nvSpPr>
        <p:spPr bwMode="auto">
          <a:xfrm>
            <a:off x="3801431" y="1822897"/>
            <a:ext cx="413079" cy="136634"/>
          </a:xfrm>
          <a:prstGeom prst="ellipse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51552CF7-38B3-1549-95C2-3B6531F17ABE}"/>
              </a:ext>
            </a:extLst>
          </p:cNvPr>
          <p:cNvSpPr/>
          <p:nvPr/>
        </p:nvSpPr>
        <p:spPr bwMode="auto">
          <a:xfrm>
            <a:off x="3389530" y="2109275"/>
            <a:ext cx="413079" cy="136634"/>
          </a:xfrm>
          <a:prstGeom prst="ellipse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CFF161AF-7789-244D-B952-4DD6426AC853}"/>
              </a:ext>
            </a:extLst>
          </p:cNvPr>
          <p:cNvSpPr/>
          <p:nvPr/>
        </p:nvSpPr>
        <p:spPr bwMode="auto">
          <a:xfrm>
            <a:off x="3627599" y="2479801"/>
            <a:ext cx="413079" cy="136634"/>
          </a:xfrm>
          <a:prstGeom prst="ellipse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80A01BD2-5B63-324F-9F74-459FBA37EFAD}"/>
              </a:ext>
            </a:extLst>
          </p:cNvPr>
          <p:cNvSpPr/>
          <p:nvPr/>
        </p:nvSpPr>
        <p:spPr bwMode="auto">
          <a:xfrm>
            <a:off x="4402738" y="2462020"/>
            <a:ext cx="413079" cy="136634"/>
          </a:xfrm>
          <a:prstGeom prst="ellipse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7550498-C244-DB4A-9E03-DF28984BC986}"/>
              </a:ext>
            </a:extLst>
          </p:cNvPr>
          <p:cNvSpPr txBox="1"/>
          <p:nvPr/>
        </p:nvSpPr>
        <p:spPr>
          <a:xfrm>
            <a:off x="5864772" y="1145877"/>
            <a:ext cx="16962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/>
              <a:t>Neurona ganadora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6B207972-7F5B-8B47-BB66-205005D200D2}"/>
              </a:ext>
            </a:extLst>
          </p:cNvPr>
          <p:cNvCxnSpPr>
            <a:stCxn id="3" idx="6"/>
          </p:cNvCxnSpPr>
          <p:nvPr/>
        </p:nvCxnSpPr>
        <p:spPr bwMode="auto">
          <a:xfrm flipV="1">
            <a:off x="4572000" y="1411709"/>
            <a:ext cx="1828800" cy="82173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10348030"/>
      </p:ext>
    </p:extLst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solidFill>
                  <a:schemeClr val="tx1"/>
                </a:solidFill>
                <a:ea typeface="MS PGothic" charset="-128"/>
              </a:rPr>
              <a:t>Redes Neuronales: arquitecturas diferentes</a:t>
            </a:r>
            <a:endParaRPr lang="es-ES" altLang="es-ES_tradnl" dirty="0">
              <a:solidFill>
                <a:schemeClr val="tx1"/>
              </a:solidFill>
              <a:ea typeface="MS PGothic" charset="-128"/>
            </a:endParaRPr>
          </a:p>
        </p:txBody>
      </p:sp>
      <p:sp>
        <p:nvSpPr>
          <p:cNvPr id="84994" name="Rectangle 3"/>
          <p:cNvSpPr>
            <a:spLocks noChangeArrowheads="1"/>
          </p:cNvSpPr>
          <p:nvPr/>
        </p:nvSpPr>
        <p:spPr bwMode="auto">
          <a:xfrm>
            <a:off x="255588" y="1093788"/>
            <a:ext cx="8626475" cy="501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Redes </a:t>
            </a:r>
            <a:r>
              <a:rPr lang="es-ES" altLang="es-ES_tradnl" sz="2000" dirty="0" err="1"/>
              <a:t>convolucionales</a:t>
            </a:r>
            <a:r>
              <a:rPr lang="es-ES" altLang="es-ES_tradnl" sz="2000" dirty="0"/>
              <a:t> (aprendizaje profundo)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1800" dirty="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1800" dirty="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1800" dirty="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1800" dirty="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1800" dirty="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1800" dirty="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1800" dirty="0"/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1800" dirty="0"/>
              <a:t>Se basa en el funcionamiento de la corteza visual primaria</a:t>
            </a:r>
          </a:p>
          <a:p>
            <a:pPr lvl="2">
              <a:spcBef>
                <a:spcPct val="20000"/>
              </a:spcBef>
              <a:buFontTx/>
              <a:buChar char="•"/>
            </a:pPr>
            <a:r>
              <a:rPr lang="es-ES" altLang="es-ES_tradnl" sz="1800" dirty="0"/>
              <a:t>En las capas de procesamiento se aprende extraer las características </a:t>
            </a:r>
            <a:r>
              <a:rPr lang="es-ES" altLang="es-ES_tradnl" sz="1800" dirty="0" err="1"/>
              <a:t>subjacentes</a:t>
            </a:r>
            <a:r>
              <a:rPr lang="es-ES" altLang="es-ES_tradnl" sz="1800" dirty="0"/>
              <a:t> 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1800" dirty="0"/>
              <a:t>Aplicación principalmente en reconocimiento de patrones 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BDC08B49-D9CE-7D40-AE38-709AAF29D67C}"/>
              </a:ext>
            </a:extLst>
          </p:cNvPr>
          <p:cNvGrpSpPr/>
          <p:nvPr/>
        </p:nvGrpSpPr>
        <p:grpSpPr>
          <a:xfrm>
            <a:off x="1117365" y="1545021"/>
            <a:ext cx="6963375" cy="2489504"/>
            <a:chOff x="225701" y="1828800"/>
            <a:chExt cx="8716135" cy="3057063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366BF9C-DBA5-B343-A8C8-586A3988D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5701" y="1828800"/>
              <a:ext cx="8686248" cy="2934637"/>
            </a:xfrm>
            <a:prstGeom prst="rect">
              <a:avLst/>
            </a:prstGeom>
          </p:spPr>
        </p:pic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id="{47B92DD7-9608-4449-9494-3B972C6AEEC4}"/>
                </a:ext>
              </a:extLst>
            </p:cNvPr>
            <p:cNvSpPr/>
            <p:nvPr/>
          </p:nvSpPr>
          <p:spPr bwMode="auto">
            <a:xfrm>
              <a:off x="742398" y="3992483"/>
              <a:ext cx="8199438" cy="893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es-E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sym typeface="Symbol" pitchFamily="18" charset="2"/>
              </a:endParaRPr>
            </a:p>
          </p:txBody>
        </p:sp>
      </p:grpSp>
      <p:sp>
        <p:nvSpPr>
          <p:cNvPr id="5" name="CuadroTexto 4">
            <a:extLst>
              <a:ext uri="{FF2B5EF4-FFF2-40B4-BE49-F238E27FC236}">
                <a16:creationId xmlns:a16="http://schemas.microsoft.com/office/drawing/2014/main" id="{C1F75CA7-2D24-AE4D-A5A9-454C6BA6BA49}"/>
              </a:ext>
            </a:extLst>
          </p:cNvPr>
          <p:cNvSpPr txBox="1"/>
          <p:nvPr/>
        </p:nvSpPr>
        <p:spPr>
          <a:xfrm>
            <a:off x="1063260" y="3537129"/>
            <a:ext cx="824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solidFill>
                  <a:schemeClr val="tx1"/>
                </a:solidFill>
              </a:rPr>
              <a:t>Entrada</a:t>
            </a:r>
          </a:p>
        </p:txBody>
      </p:sp>
      <p:sp>
        <p:nvSpPr>
          <p:cNvPr id="8" name="Abrir llave 7">
            <a:extLst>
              <a:ext uri="{FF2B5EF4-FFF2-40B4-BE49-F238E27FC236}">
                <a16:creationId xmlns:a16="http://schemas.microsoft.com/office/drawing/2014/main" id="{5D0AD6B4-6374-004F-965D-E57CD7FFBE67}"/>
              </a:ext>
            </a:extLst>
          </p:cNvPr>
          <p:cNvSpPr/>
          <p:nvPr/>
        </p:nvSpPr>
        <p:spPr bwMode="auto">
          <a:xfrm rot="16200000">
            <a:off x="4080631" y="1228571"/>
            <a:ext cx="273269" cy="4156867"/>
          </a:xfrm>
          <a:prstGeom prst="leftBrace">
            <a:avLst/>
          </a:prstGeom>
          <a:noFill/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08B5765-70C7-274D-A4F5-7CE23AD3F6A2}"/>
              </a:ext>
            </a:extLst>
          </p:cNvPr>
          <p:cNvSpPr txBox="1"/>
          <p:nvPr/>
        </p:nvSpPr>
        <p:spPr>
          <a:xfrm>
            <a:off x="2965159" y="3439887"/>
            <a:ext cx="25042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600" dirty="0">
                <a:solidFill>
                  <a:schemeClr val="tx1"/>
                </a:solidFill>
              </a:rPr>
              <a:t>Capas de procesamiento </a:t>
            </a:r>
          </a:p>
          <a:p>
            <a:pPr algn="ctr"/>
            <a:r>
              <a:rPr lang="es-ES" sz="1600" dirty="0">
                <a:solidFill>
                  <a:schemeClr val="tx1"/>
                </a:solidFill>
              </a:rPr>
              <a:t>(</a:t>
            </a:r>
            <a:r>
              <a:rPr lang="es-ES" sz="1600" dirty="0" err="1">
                <a:solidFill>
                  <a:schemeClr val="tx1"/>
                </a:solidFill>
              </a:rPr>
              <a:t>convolución</a:t>
            </a:r>
            <a:r>
              <a:rPr lang="es-ES" sz="1600" dirty="0">
                <a:solidFill>
                  <a:schemeClr val="tx1"/>
                </a:solidFill>
              </a:rPr>
              <a:t>, muestreo, …)</a:t>
            </a:r>
          </a:p>
        </p:txBody>
      </p:sp>
      <p:sp>
        <p:nvSpPr>
          <p:cNvPr id="12" name="Abrir llave 11">
            <a:extLst>
              <a:ext uri="{FF2B5EF4-FFF2-40B4-BE49-F238E27FC236}">
                <a16:creationId xmlns:a16="http://schemas.microsoft.com/office/drawing/2014/main" id="{C8CDE720-0031-9F4D-9A33-CD2370BCF91B}"/>
              </a:ext>
            </a:extLst>
          </p:cNvPr>
          <p:cNvSpPr/>
          <p:nvPr/>
        </p:nvSpPr>
        <p:spPr bwMode="auto">
          <a:xfrm rot="16200000">
            <a:off x="6857446" y="2750302"/>
            <a:ext cx="273269" cy="1113404"/>
          </a:xfrm>
          <a:prstGeom prst="leftBrace">
            <a:avLst/>
          </a:prstGeom>
          <a:noFill/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E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802F286-2491-C34D-82BC-2DE863991CBE}"/>
              </a:ext>
            </a:extLst>
          </p:cNvPr>
          <p:cNvSpPr txBox="1"/>
          <p:nvPr/>
        </p:nvSpPr>
        <p:spPr>
          <a:xfrm>
            <a:off x="6115672" y="3439342"/>
            <a:ext cx="21739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600" dirty="0">
                <a:solidFill>
                  <a:schemeClr val="tx1"/>
                </a:solidFill>
              </a:rPr>
              <a:t>Capas de clasificación </a:t>
            </a:r>
          </a:p>
          <a:p>
            <a:pPr algn="ctr"/>
            <a:r>
              <a:rPr lang="es-ES" sz="1600" dirty="0">
                <a:solidFill>
                  <a:schemeClr val="tx1"/>
                </a:solidFill>
              </a:rPr>
              <a:t>(red neuronal “normal”)</a:t>
            </a:r>
          </a:p>
        </p:txBody>
      </p:sp>
    </p:spTree>
    <p:extLst>
      <p:ext uri="{BB962C8B-B14F-4D97-AF65-F5344CB8AC3E}">
        <p14:creationId xmlns:p14="http://schemas.microsoft.com/office/powerpoint/2010/main" val="1625898415"/>
      </p:ext>
    </p:extLst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>
                <a:ea typeface="MS PGothic" charset="-128"/>
              </a:rPr>
              <a:t>Redes Neuronales: arquitecturas diferentes</a:t>
            </a:r>
            <a:endParaRPr lang="es-ES" altLang="es-ES_tradnl" dirty="0">
              <a:ea typeface="MS PGothic" charset="-128"/>
            </a:endParaRPr>
          </a:p>
        </p:txBody>
      </p:sp>
      <p:sp>
        <p:nvSpPr>
          <p:cNvPr id="84994" name="Rectangle 3"/>
          <p:cNvSpPr>
            <a:spLocks noChangeArrowheads="1"/>
          </p:cNvSpPr>
          <p:nvPr/>
        </p:nvSpPr>
        <p:spPr bwMode="auto">
          <a:xfrm>
            <a:off x="255588" y="1093788"/>
            <a:ext cx="8626475" cy="501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Redes recurrentes y Redes LSTM (Long-short-</a:t>
            </a:r>
            <a:r>
              <a:rPr lang="es-ES" altLang="es-ES_tradnl" sz="2000" dirty="0" err="1"/>
              <a:t>term</a:t>
            </a:r>
            <a:r>
              <a:rPr lang="es-ES" altLang="es-ES_tradnl" sz="2000" dirty="0"/>
              <a:t> </a:t>
            </a:r>
            <a:r>
              <a:rPr lang="es-ES" altLang="es-ES_tradnl" sz="2000" dirty="0" err="1"/>
              <a:t>memory</a:t>
            </a:r>
            <a:r>
              <a:rPr lang="es-ES" altLang="es-ES_tradnl" sz="2000" dirty="0"/>
              <a:t>)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 dirty="0"/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Idea: la salida de la red actúa como entrada en la siguiente fase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Aplicaciones: aprendizaje de series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Palabras en un texto, Habla, Video, …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Versión más avanzada: Redes LSTM (Long-short-</a:t>
            </a:r>
            <a:r>
              <a:rPr lang="es-ES" altLang="es-ES_tradnl" sz="2000" dirty="0" err="1"/>
              <a:t>term</a:t>
            </a:r>
            <a:r>
              <a:rPr lang="es-ES" altLang="es-ES_tradnl" sz="2000" dirty="0"/>
              <a:t> </a:t>
            </a:r>
            <a:r>
              <a:rPr lang="es-ES" altLang="es-ES_tradnl" sz="2000" dirty="0" err="1"/>
              <a:t>memory</a:t>
            </a:r>
            <a:r>
              <a:rPr lang="es-ES" altLang="es-ES_tradnl" sz="2000" dirty="0"/>
              <a:t>)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2000" dirty="0"/>
              <a:t>Controla mejor la información que se debe recordar/olvidar de las observaciones anteriores</a:t>
            </a:r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18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B3A1296-CE6B-6746-B380-8FA5A20F8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014" y="1545021"/>
            <a:ext cx="6703296" cy="219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50874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ea typeface="MS PGothic" charset="-128"/>
              </a:rPr>
              <a:t>Perceptrón</a:t>
            </a:r>
            <a:r>
              <a:rPr lang="es-ES_tradnl" altLang="es-ES_tradnl" dirty="0">
                <a:ea typeface="MS PGothic" charset="-128"/>
              </a:rPr>
              <a:t> simple</a:t>
            </a:r>
            <a:endParaRPr lang="es-ES" altLang="es-ES_tradnl" dirty="0">
              <a:ea typeface="MS PGothic" charset="-128"/>
            </a:endParaRPr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382588" y="923925"/>
            <a:ext cx="8075612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382588" y="969963"/>
            <a:ext cx="837882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13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985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Neurona artificial con una función de activación </a:t>
            </a:r>
            <a:r>
              <a:rPr lang="es-ES" altLang="es-ES_tradnl" sz="2000" i="1"/>
              <a:t>umbral</a:t>
            </a:r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Entradas y salidas binarias (0,1) 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 lvl="1"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Nota:</a:t>
            </a:r>
          </a:p>
          <a:p>
            <a:pPr lvl="2">
              <a:spcBef>
                <a:spcPts val="600"/>
              </a:spcBef>
              <a:buFontTx/>
              <a:buChar char="•"/>
            </a:pPr>
            <a:r>
              <a:rPr lang="es-ES" altLang="es-ES_tradnl" sz="2000"/>
              <a:t>A veces se escribe el sesgo en la propia neurona:</a:t>
            </a:r>
          </a:p>
          <a:p>
            <a:pPr lvl="2"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 lvl="1">
              <a:spcBef>
                <a:spcPct val="20000"/>
              </a:spcBef>
              <a:buFontTx/>
              <a:buChar char="•"/>
            </a:pPr>
            <a:endParaRPr lang="es-ES" altLang="es-ES_tradnl" sz="2000"/>
          </a:p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21508" name="Oval 35"/>
          <p:cNvSpPr>
            <a:spLocks noChangeArrowheads="1"/>
          </p:cNvSpPr>
          <p:nvPr/>
        </p:nvSpPr>
        <p:spPr bwMode="auto">
          <a:xfrm>
            <a:off x="3598863" y="2089150"/>
            <a:ext cx="654050" cy="647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  <a:buFontTx/>
              <a:buChar char="•"/>
            </a:pPr>
            <a:endParaRPr lang="es-ES" altLang="es-ES_tradnl"/>
          </a:p>
        </p:txBody>
      </p:sp>
      <p:sp>
        <p:nvSpPr>
          <p:cNvPr id="21509" name="Line 38"/>
          <p:cNvSpPr>
            <a:spLocks noChangeShapeType="1"/>
          </p:cNvSpPr>
          <p:nvPr/>
        </p:nvSpPr>
        <p:spPr bwMode="auto">
          <a:xfrm>
            <a:off x="1592263" y="2405063"/>
            <a:ext cx="641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1510" name="Line 39"/>
          <p:cNvSpPr>
            <a:spLocks noChangeShapeType="1"/>
          </p:cNvSpPr>
          <p:nvPr/>
        </p:nvSpPr>
        <p:spPr bwMode="auto">
          <a:xfrm>
            <a:off x="1592263" y="2959100"/>
            <a:ext cx="641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1511" name="Oval 41"/>
          <p:cNvSpPr>
            <a:spLocks noChangeArrowheads="1"/>
          </p:cNvSpPr>
          <p:nvPr/>
        </p:nvSpPr>
        <p:spPr bwMode="auto">
          <a:xfrm>
            <a:off x="2224088" y="2233613"/>
            <a:ext cx="777875" cy="3476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w</a:t>
            </a:r>
            <a:r>
              <a:rPr lang="es-ES" altLang="es-ES_tradnl" sz="1800" baseline="-25000"/>
              <a:t>1</a:t>
            </a:r>
            <a:endParaRPr lang="es-ES" altLang="es-ES_tradnl" sz="1800"/>
          </a:p>
        </p:txBody>
      </p:sp>
      <p:sp>
        <p:nvSpPr>
          <p:cNvPr id="21512" name="Oval 42"/>
          <p:cNvSpPr>
            <a:spLocks noChangeArrowheads="1"/>
          </p:cNvSpPr>
          <p:nvPr/>
        </p:nvSpPr>
        <p:spPr bwMode="auto">
          <a:xfrm>
            <a:off x="2224088" y="2790825"/>
            <a:ext cx="777875" cy="3286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w</a:t>
            </a:r>
            <a:r>
              <a:rPr lang="es-ES" altLang="es-ES_tradnl" sz="1800" baseline="-25000"/>
              <a:t>n</a:t>
            </a:r>
            <a:endParaRPr lang="es-ES" altLang="es-ES_tradnl" sz="1800"/>
          </a:p>
        </p:txBody>
      </p:sp>
      <p:sp>
        <p:nvSpPr>
          <p:cNvPr id="21513" name="Line 44"/>
          <p:cNvSpPr>
            <a:spLocks noChangeShapeType="1"/>
          </p:cNvSpPr>
          <p:nvPr/>
        </p:nvSpPr>
        <p:spPr bwMode="auto">
          <a:xfrm>
            <a:off x="3001963" y="2387600"/>
            <a:ext cx="628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1514" name="Line 45"/>
          <p:cNvSpPr>
            <a:spLocks noChangeShapeType="1"/>
          </p:cNvSpPr>
          <p:nvPr/>
        </p:nvSpPr>
        <p:spPr bwMode="auto">
          <a:xfrm flipV="1">
            <a:off x="3001963" y="2503488"/>
            <a:ext cx="584200" cy="379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1515" name="Text Box 49"/>
          <p:cNvSpPr txBox="1">
            <a:spLocks noChangeArrowheads="1"/>
          </p:cNvSpPr>
          <p:nvPr/>
        </p:nvSpPr>
        <p:spPr bwMode="auto">
          <a:xfrm>
            <a:off x="1281113" y="2774950"/>
            <a:ext cx="431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n</a:t>
            </a:r>
            <a:endParaRPr lang="es-ES" altLang="es-ES_tradnl" sz="1800" i="1"/>
          </a:p>
        </p:txBody>
      </p:sp>
      <p:sp>
        <p:nvSpPr>
          <p:cNvPr id="21516" name="Text Box 51"/>
          <p:cNvSpPr txBox="1">
            <a:spLocks noChangeArrowheads="1"/>
          </p:cNvSpPr>
          <p:nvPr/>
        </p:nvSpPr>
        <p:spPr bwMode="auto">
          <a:xfrm>
            <a:off x="1290638" y="2187575"/>
            <a:ext cx="361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x</a:t>
            </a:r>
            <a:r>
              <a:rPr lang="es-ES" altLang="es-ES_tradnl" sz="1800" i="1" baseline="-25000"/>
              <a:t>1</a:t>
            </a:r>
            <a:endParaRPr lang="es-ES" altLang="es-ES_tradnl" sz="1800" i="1"/>
          </a:p>
        </p:txBody>
      </p:sp>
      <p:sp>
        <p:nvSpPr>
          <p:cNvPr id="21517" name="Line 53"/>
          <p:cNvSpPr>
            <a:spLocks noChangeShapeType="1"/>
          </p:cNvSpPr>
          <p:nvPr/>
        </p:nvSpPr>
        <p:spPr bwMode="auto">
          <a:xfrm flipV="1">
            <a:off x="4252913" y="2387600"/>
            <a:ext cx="450850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1518" name="Text Box 56"/>
          <p:cNvSpPr txBox="1">
            <a:spLocks noChangeArrowheads="1"/>
          </p:cNvSpPr>
          <p:nvPr/>
        </p:nvSpPr>
        <p:spPr bwMode="auto">
          <a:xfrm>
            <a:off x="4354513" y="202088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 i="1"/>
              <a:t>Y</a:t>
            </a:r>
          </a:p>
        </p:txBody>
      </p:sp>
      <p:sp>
        <p:nvSpPr>
          <p:cNvPr id="21519" name="Oval 41"/>
          <p:cNvSpPr>
            <a:spLocks noChangeArrowheads="1"/>
          </p:cNvSpPr>
          <p:nvPr/>
        </p:nvSpPr>
        <p:spPr bwMode="auto">
          <a:xfrm>
            <a:off x="2224088" y="1762125"/>
            <a:ext cx="777875" cy="3397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w</a:t>
            </a:r>
            <a:r>
              <a:rPr lang="es-ES" altLang="es-ES_tradnl" sz="1800" baseline="-25000"/>
              <a:t>0</a:t>
            </a:r>
            <a:endParaRPr lang="es-ES" altLang="es-ES_tradnl" sz="1800"/>
          </a:p>
        </p:txBody>
      </p:sp>
      <p:sp>
        <p:nvSpPr>
          <p:cNvPr id="21520" name="Line 44"/>
          <p:cNvSpPr>
            <a:spLocks noChangeShapeType="1"/>
          </p:cNvSpPr>
          <p:nvPr/>
        </p:nvSpPr>
        <p:spPr bwMode="auto">
          <a:xfrm>
            <a:off x="3008313" y="1962150"/>
            <a:ext cx="622300" cy="282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1243013" y="233997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/>
              <a:t>…</a:t>
            </a:r>
          </a:p>
        </p:txBody>
      </p:sp>
      <p:graphicFrame>
        <p:nvGraphicFramePr>
          <p:cNvPr id="21522" name="Object 33"/>
          <p:cNvGraphicFramePr>
            <a:graphicFrameLocks noChangeAspect="1"/>
          </p:cNvGraphicFramePr>
          <p:nvPr/>
        </p:nvGraphicFramePr>
        <p:xfrm>
          <a:off x="5576888" y="1962150"/>
          <a:ext cx="2179637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60" name="Ecuación" r:id="rId4" imgW="1562100" imgH="685800" progId="Equation.3">
                  <p:embed/>
                </p:oleObj>
              </mc:Choice>
              <mc:Fallback>
                <p:oleObj name="Ecuación" r:id="rId4" imgW="1562100" imgH="685800" progId="Equation.3">
                  <p:embed/>
                  <p:pic>
                    <p:nvPicPr>
                      <p:cNvPr id="21522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6888" y="1962150"/>
                        <a:ext cx="2179637" cy="957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523" name="Group 81"/>
          <p:cNvGrpSpPr>
            <a:grpSpLocks/>
          </p:cNvGrpSpPr>
          <p:nvPr/>
        </p:nvGrpSpPr>
        <p:grpSpPr bwMode="auto">
          <a:xfrm>
            <a:off x="2700338" y="4392613"/>
            <a:ext cx="2266950" cy="1028700"/>
            <a:chOff x="546" y="2933"/>
            <a:chExt cx="1428" cy="648"/>
          </a:xfrm>
        </p:grpSpPr>
        <p:sp>
          <p:nvSpPr>
            <p:cNvPr id="21525" name="Oval 57"/>
            <p:cNvSpPr>
              <a:spLocks noChangeArrowheads="1"/>
            </p:cNvSpPr>
            <p:nvPr/>
          </p:nvSpPr>
          <p:spPr bwMode="auto">
            <a:xfrm>
              <a:off x="1374" y="3073"/>
              <a:ext cx="316" cy="32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21526" name="Line 58"/>
            <p:cNvSpPr>
              <a:spLocks noChangeShapeType="1"/>
            </p:cNvSpPr>
            <p:nvPr/>
          </p:nvSpPr>
          <p:spPr bwMode="auto">
            <a:xfrm>
              <a:off x="766" y="3073"/>
              <a:ext cx="265" cy="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1527" name="Line 59"/>
            <p:cNvSpPr>
              <a:spLocks noChangeShapeType="1"/>
            </p:cNvSpPr>
            <p:nvPr/>
          </p:nvSpPr>
          <p:spPr bwMode="auto">
            <a:xfrm>
              <a:off x="766" y="3476"/>
              <a:ext cx="2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1528" name="Oval 60"/>
            <p:cNvSpPr>
              <a:spLocks noChangeArrowheads="1"/>
            </p:cNvSpPr>
            <p:nvPr/>
          </p:nvSpPr>
          <p:spPr bwMode="auto">
            <a:xfrm>
              <a:off x="1031" y="2985"/>
              <a:ext cx="200" cy="17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21529" name="Oval 61"/>
            <p:cNvSpPr>
              <a:spLocks noChangeArrowheads="1"/>
            </p:cNvSpPr>
            <p:nvPr/>
          </p:nvSpPr>
          <p:spPr bwMode="auto">
            <a:xfrm>
              <a:off x="1031" y="3383"/>
              <a:ext cx="200" cy="17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21530" name="Line 62"/>
            <p:cNvSpPr>
              <a:spLocks noChangeShapeType="1"/>
            </p:cNvSpPr>
            <p:nvPr/>
          </p:nvSpPr>
          <p:spPr bwMode="auto">
            <a:xfrm>
              <a:off x="1231" y="3079"/>
              <a:ext cx="143" cy="1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1531" name="Line 63"/>
            <p:cNvSpPr>
              <a:spLocks noChangeShapeType="1"/>
            </p:cNvSpPr>
            <p:nvPr/>
          </p:nvSpPr>
          <p:spPr bwMode="auto">
            <a:xfrm flipV="1">
              <a:off x="1231" y="3264"/>
              <a:ext cx="143" cy="1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1532" name="Text Box 64"/>
            <p:cNvSpPr txBox="1">
              <a:spLocks noChangeArrowheads="1"/>
            </p:cNvSpPr>
            <p:nvPr/>
          </p:nvSpPr>
          <p:spPr bwMode="auto">
            <a:xfrm>
              <a:off x="546" y="3350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2</a:t>
              </a:r>
              <a:endParaRPr lang="es-ES" altLang="es-ES_tradnl" sz="1800" i="1"/>
            </a:p>
          </p:txBody>
        </p:sp>
        <p:sp>
          <p:nvSpPr>
            <p:cNvPr id="21533" name="Text Box 65"/>
            <p:cNvSpPr txBox="1">
              <a:spLocks noChangeArrowheads="1"/>
            </p:cNvSpPr>
            <p:nvPr/>
          </p:nvSpPr>
          <p:spPr bwMode="auto">
            <a:xfrm>
              <a:off x="551" y="2933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21534" name="Line 66"/>
            <p:cNvSpPr>
              <a:spLocks noChangeShapeType="1"/>
            </p:cNvSpPr>
            <p:nvPr/>
          </p:nvSpPr>
          <p:spPr bwMode="auto">
            <a:xfrm flipV="1">
              <a:off x="1690" y="3211"/>
              <a:ext cx="284" cy="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1535" name="Text Box 68"/>
            <p:cNvSpPr txBox="1">
              <a:spLocks noChangeArrowheads="1"/>
            </p:cNvSpPr>
            <p:nvPr/>
          </p:nvSpPr>
          <p:spPr bwMode="auto">
            <a:xfrm>
              <a:off x="1754" y="2980"/>
              <a:ext cx="1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</a:p>
          </p:txBody>
        </p:sp>
      </p:grpSp>
      <p:sp>
        <p:nvSpPr>
          <p:cNvPr id="21524" name="50 CuadroTexto"/>
          <p:cNvSpPr txBox="1">
            <a:spLocks noChangeArrowheads="1"/>
          </p:cNvSpPr>
          <p:nvPr/>
        </p:nvSpPr>
        <p:spPr bwMode="auto">
          <a:xfrm>
            <a:off x="4006850" y="4686300"/>
            <a:ext cx="5492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eaLnBrk="1" hangingPunct="1"/>
            <a:r>
              <a:rPr lang="en-GB" altLang="es-ES_tradnl" sz="1800"/>
              <a:t>-1,5</a:t>
            </a:r>
          </a:p>
        </p:txBody>
      </p:sp>
    </p:spTree>
    <p:extLst>
      <p:ext uri="{BB962C8B-B14F-4D97-AF65-F5344CB8AC3E}">
        <p14:creationId xmlns:p14="http://schemas.microsoft.com/office/powerpoint/2010/main" val="342650141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altLang="es-ES_tradnl" dirty="0" err="1">
                <a:ea typeface="MS PGothic" charset="-128"/>
              </a:rPr>
              <a:t>Perceptrón</a:t>
            </a:r>
            <a:r>
              <a:rPr lang="es-ES_tradnl" altLang="es-ES_tradnl" dirty="0">
                <a:ea typeface="MS PGothic" charset="-128"/>
              </a:rPr>
              <a:t> simple</a:t>
            </a:r>
            <a:endParaRPr lang="es-ES" altLang="es-ES_tradnl" dirty="0">
              <a:ea typeface="MS PGothic" charset="-128"/>
            </a:endParaRPr>
          </a:p>
        </p:txBody>
      </p:sp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685800" y="923925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endParaRPr lang="es-ES" altLang="es-ES_tradnl" sz="2000"/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685800" y="1185863"/>
            <a:ext cx="8075613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60413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Entradas y salidas binarias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s-ES" altLang="es-ES_tradnl" sz="2000"/>
              <a:t>El perceptrón para clasificación: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puede representar una función booleana de sus entradas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s-ES" altLang="es-ES_tradnl" sz="1800"/>
              <a:t>Ejemplos:</a:t>
            </a:r>
          </a:p>
        </p:txBody>
      </p:sp>
      <p:grpSp>
        <p:nvGrpSpPr>
          <p:cNvPr id="23556" name="Group 81"/>
          <p:cNvGrpSpPr>
            <a:grpSpLocks/>
          </p:cNvGrpSpPr>
          <p:nvPr/>
        </p:nvGrpSpPr>
        <p:grpSpPr bwMode="auto">
          <a:xfrm>
            <a:off x="2000250" y="3417888"/>
            <a:ext cx="2266950" cy="1028700"/>
            <a:chOff x="546" y="2933"/>
            <a:chExt cx="1428" cy="648"/>
          </a:xfrm>
        </p:grpSpPr>
        <p:sp>
          <p:nvSpPr>
            <p:cNvPr id="23575" name="Oval 57"/>
            <p:cNvSpPr>
              <a:spLocks noChangeArrowheads="1"/>
            </p:cNvSpPr>
            <p:nvPr/>
          </p:nvSpPr>
          <p:spPr bwMode="auto">
            <a:xfrm>
              <a:off x="1374" y="3073"/>
              <a:ext cx="316" cy="32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23576" name="Line 58"/>
            <p:cNvSpPr>
              <a:spLocks noChangeShapeType="1"/>
            </p:cNvSpPr>
            <p:nvPr/>
          </p:nvSpPr>
          <p:spPr bwMode="auto">
            <a:xfrm>
              <a:off x="766" y="3073"/>
              <a:ext cx="265" cy="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3577" name="Line 59"/>
            <p:cNvSpPr>
              <a:spLocks noChangeShapeType="1"/>
            </p:cNvSpPr>
            <p:nvPr/>
          </p:nvSpPr>
          <p:spPr bwMode="auto">
            <a:xfrm>
              <a:off x="766" y="3476"/>
              <a:ext cx="2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3578" name="Oval 60"/>
            <p:cNvSpPr>
              <a:spLocks noChangeArrowheads="1"/>
            </p:cNvSpPr>
            <p:nvPr/>
          </p:nvSpPr>
          <p:spPr bwMode="auto">
            <a:xfrm>
              <a:off x="1031" y="2985"/>
              <a:ext cx="200" cy="17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23579" name="Oval 61"/>
            <p:cNvSpPr>
              <a:spLocks noChangeArrowheads="1"/>
            </p:cNvSpPr>
            <p:nvPr/>
          </p:nvSpPr>
          <p:spPr bwMode="auto">
            <a:xfrm>
              <a:off x="1031" y="3383"/>
              <a:ext cx="200" cy="17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23580" name="Line 62"/>
            <p:cNvSpPr>
              <a:spLocks noChangeShapeType="1"/>
            </p:cNvSpPr>
            <p:nvPr/>
          </p:nvSpPr>
          <p:spPr bwMode="auto">
            <a:xfrm>
              <a:off x="1231" y="3079"/>
              <a:ext cx="143" cy="1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3581" name="Line 63"/>
            <p:cNvSpPr>
              <a:spLocks noChangeShapeType="1"/>
            </p:cNvSpPr>
            <p:nvPr/>
          </p:nvSpPr>
          <p:spPr bwMode="auto">
            <a:xfrm flipV="1">
              <a:off x="1231" y="3264"/>
              <a:ext cx="143" cy="1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3582" name="Text Box 64"/>
            <p:cNvSpPr txBox="1">
              <a:spLocks noChangeArrowheads="1"/>
            </p:cNvSpPr>
            <p:nvPr/>
          </p:nvSpPr>
          <p:spPr bwMode="auto">
            <a:xfrm>
              <a:off x="546" y="3350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2</a:t>
              </a:r>
              <a:endParaRPr lang="es-ES" altLang="es-ES_tradnl" sz="1800" i="1"/>
            </a:p>
          </p:txBody>
        </p:sp>
        <p:sp>
          <p:nvSpPr>
            <p:cNvPr id="23583" name="Text Box 65"/>
            <p:cNvSpPr txBox="1">
              <a:spLocks noChangeArrowheads="1"/>
            </p:cNvSpPr>
            <p:nvPr/>
          </p:nvSpPr>
          <p:spPr bwMode="auto">
            <a:xfrm>
              <a:off x="551" y="2933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23584" name="Line 66"/>
            <p:cNvSpPr>
              <a:spLocks noChangeShapeType="1"/>
            </p:cNvSpPr>
            <p:nvPr/>
          </p:nvSpPr>
          <p:spPr bwMode="auto">
            <a:xfrm flipV="1">
              <a:off x="1690" y="3211"/>
              <a:ext cx="284" cy="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3585" name="Text Box 68"/>
            <p:cNvSpPr txBox="1">
              <a:spLocks noChangeArrowheads="1"/>
            </p:cNvSpPr>
            <p:nvPr/>
          </p:nvSpPr>
          <p:spPr bwMode="auto">
            <a:xfrm>
              <a:off x="1754" y="2980"/>
              <a:ext cx="1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</a:p>
          </p:txBody>
        </p:sp>
      </p:grpSp>
      <p:grpSp>
        <p:nvGrpSpPr>
          <p:cNvPr id="23557" name="Group 82"/>
          <p:cNvGrpSpPr>
            <a:grpSpLocks/>
          </p:cNvGrpSpPr>
          <p:nvPr/>
        </p:nvGrpSpPr>
        <p:grpSpPr bwMode="auto">
          <a:xfrm>
            <a:off x="4656138" y="3368675"/>
            <a:ext cx="2266950" cy="1028700"/>
            <a:chOff x="546" y="2933"/>
            <a:chExt cx="1428" cy="648"/>
          </a:xfrm>
        </p:grpSpPr>
        <p:sp>
          <p:nvSpPr>
            <p:cNvPr id="23564" name="Oval 83"/>
            <p:cNvSpPr>
              <a:spLocks noChangeArrowheads="1"/>
            </p:cNvSpPr>
            <p:nvPr/>
          </p:nvSpPr>
          <p:spPr bwMode="auto">
            <a:xfrm>
              <a:off x="1374" y="3073"/>
              <a:ext cx="316" cy="32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  <a:buFontTx/>
                <a:buChar char="•"/>
              </a:pPr>
              <a:endParaRPr lang="es-ES" altLang="es-ES_tradnl"/>
            </a:p>
          </p:txBody>
        </p:sp>
        <p:sp>
          <p:nvSpPr>
            <p:cNvPr id="23565" name="Line 84"/>
            <p:cNvSpPr>
              <a:spLocks noChangeShapeType="1"/>
            </p:cNvSpPr>
            <p:nvPr/>
          </p:nvSpPr>
          <p:spPr bwMode="auto">
            <a:xfrm>
              <a:off x="766" y="3073"/>
              <a:ext cx="265" cy="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3566" name="Line 85"/>
            <p:cNvSpPr>
              <a:spLocks noChangeShapeType="1"/>
            </p:cNvSpPr>
            <p:nvPr/>
          </p:nvSpPr>
          <p:spPr bwMode="auto">
            <a:xfrm>
              <a:off x="766" y="3476"/>
              <a:ext cx="2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3567" name="Oval 86"/>
            <p:cNvSpPr>
              <a:spLocks noChangeArrowheads="1"/>
            </p:cNvSpPr>
            <p:nvPr/>
          </p:nvSpPr>
          <p:spPr bwMode="auto">
            <a:xfrm>
              <a:off x="1031" y="2985"/>
              <a:ext cx="200" cy="17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23568" name="Oval 87"/>
            <p:cNvSpPr>
              <a:spLocks noChangeArrowheads="1"/>
            </p:cNvSpPr>
            <p:nvPr/>
          </p:nvSpPr>
          <p:spPr bwMode="auto">
            <a:xfrm>
              <a:off x="1031" y="3383"/>
              <a:ext cx="200" cy="17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s-ES" altLang="es-ES_tradnl" sz="1800"/>
                <a:t>1</a:t>
              </a:r>
            </a:p>
          </p:txBody>
        </p:sp>
        <p:sp>
          <p:nvSpPr>
            <p:cNvPr id="23569" name="Line 88"/>
            <p:cNvSpPr>
              <a:spLocks noChangeShapeType="1"/>
            </p:cNvSpPr>
            <p:nvPr/>
          </p:nvSpPr>
          <p:spPr bwMode="auto">
            <a:xfrm>
              <a:off x="1231" y="3079"/>
              <a:ext cx="143" cy="1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3570" name="Line 89"/>
            <p:cNvSpPr>
              <a:spLocks noChangeShapeType="1"/>
            </p:cNvSpPr>
            <p:nvPr/>
          </p:nvSpPr>
          <p:spPr bwMode="auto">
            <a:xfrm flipV="1">
              <a:off x="1231" y="3264"/>
              <a:ext cx="143" cy="1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3571" name="Text Box 90"/>
            <p:cNvSpPr txBox="1">
              <a:spLocks noChangeArrowheads="1"/>
            </p:cNvSpPr>
            <p:nvPr/>
          </p:nvSpPr>
          <p:spPr bwMode="auto">
            <a:xfrm>
              <a:off x="546" y="3350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2</a:t>
              </a:r>
              <a:endParaRPr lang="es-ES" altLang="es-ES_tradnl" sz="1800" i="1"/>
            </a:p>
          </p:txBody>
        </p:sp>
        <p:sp>
          <p:nvSpPr>
            <p:cNvPr id="23572" name="Text Box 91"/>
            <p:cNvSpPr txBox="1">
              <a:spLocks noChangeArrowheads="1"/>
            </p:cNvSpPr>
            <p:nvPr/>
          </p:nvSpPr>
          <p:spPr bwMode="auto">
            <a:xfrm>
              <a:off x="551" y="2933"/>
              <a:ext cx="2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x</a:t>
              </a:r>
              <a:r>
                <a:rPr lang="es-ES" altLang="es-ES_tradnl" sz="1800" i="1" baseline="-25000"/>
                <a:t>1</a:t>
              </a:r>
              <a:endParaRPr lang="es-ES" altLang="es-ES_tradnl" sz="1800" i="1"/>
            </a:p>
          </p:txBody>
        </p:sp>
        <p:sp>
          <p:nvSpPr>
            <p:cNvPr id="23573" name="Line 92"/>
            <p:cNvSpPr>
              <a:spLocks noChangeShapeType="1"/>
            </p:cNvSpPr>
            <p:nvPr/>
          </p:nvSpPr>
          <p:spPr bwMode="auto">
            <a:xfrm flipV="1">
              <a:off x="1690" y="3211"/>
              <a:ext cx="284" cy="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3574" name="Text Box 94"/>
            <p:cNvSpPr txBox="1">
              <a:spLocks noChangeArrowheads="1"/>
            </p:cNvSpPr>
            <p:nvPr/>
          </p:nvSpPr>
          <p:spPr bwMode="auto">
            <a:xfrm>
              <a:off x="1754" y="2980"/>
              <a:ext cx="1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MS PGothic" charset="-128"/>
                  <a:sym typeface="Symbol" charset="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s-ES" altLang="es-ES_tradnl" sz="1800" i="1"/>
                <a:t>Y</a:t>
              </a:r>
            </a:p>
          </p:txBody>
        </p:sp>
      </p:grpSp>
      <p:sp>
        <p:nvSpPr>
          <p:cNvPr id="23558" name="Text Box 67"/>
          <p:cNvSpPr txBox="1">
            <a:spLocks noChangeArrowheads="1"/>
          </p:cNvSpPr>
          <p:nvPr/>
        </p:nvSpPr>
        <p:spPr bwMode="auto">
          <a:xfrm>
            <a:off x="3236913" y="4435475"/>
            <a:ext cx="684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AND</a:t>
            </a:r>
          </a:p>
        </p:txBody>
      </p:sp>
      <p:sp>
        <p:nvSpPr>
          <p:cNvPr id="23559" name="Text Box 67"/>
          <p:cNvSpPr txBox="1">
            <a:spLocks noChangeArrowheads="1"/>
          </p:cNvSpPr>
          <p:nvPr/>
        </p:nvSpPr>
        <p:spPr bwMode="auto">
          <a:xfrm>
            <a:off x="6002338" y="4435475"/>
            <a:ext cx="504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>
              <a:spcBef>
                <a:spcPct val="20000"/>
              </a:spcBef>
            </a:pPr>
            <a:r>
              <a:rPr lang="es-ES" altLang="es-ES_tradnl" sz="1800"/>
              <a:t>OR</a:t>
            </a:r>
          </a:p>
        </p:txBody>
      </p:sp>
      <p:sp>
        <p:nvSpPr>
          <p:cNvPr id="23560" name="Oval 60"/>
          <p:cNvSpPr>
            <a:spLocks noChangeArrowheads="1"/>
          </p:cNvSpPr>
          <p:nvPr/>
        </p:nvSpPr>
        <p:spPr bwMode="auto">
          <a:xfrm>
            <a:off x="2770188" y="2995613"/>
            <a:ext cx="4699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-1,5</a:t>
            </a:r>
          </a:p>
        </p:txBody>
      </p:sp>
      <p:sp>
        <p:nvSpPr>
          <p:cNvPr id="23561" name="Line 62"/>
          <p:cNvSpPr>
            <a:spLocks noChangeShapeType="1"/>
          </p:cNvSpPr>
          <p:nvPr/>
        </p:nvSpPr>
        <p:spPr bwMode="auto">
          <a:xfrm>
            <a:off x="3087688" y="3271838"/>
            <a:ext cx="379412" cy="365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  <p:sp>
        <p:nvSpPr>
          <p:cNvPr id="23562" name="Oval 60"/>
          <p:cNvSpPr>
            <a:spLocks noChangeArrowheads="1"/>
          </p:cNvSpPr>
          <p:nvPr/>
        </p:nvSpPr>
        <p:spPr bwMode="auto">
          <a:xfrm>
            <a:off x="5494338" y="2949575"/>
            <a:ext cx="469900" cy="2762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  <a:sym typeface="Symbol" charset="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_tradnl" sz="1800"/>
              <a:t>-0,5</a:t>
            </a:r>
          </a:p>
        </p:txBody>
      </p:sp>
      <p:sp>
        <p:nvSpPr>
          <p:cNvPr id="23563" name="Line 62"/>
          <p:cNvSpPr>
            <a:spLocks noChangeShapeType="1"/>
          </p:cNvSpPr>
          <p:nvPr/>
        </p:nvSpPr>
        <p:spPr bwMode="auto">
          <a:xfrm>
            <a:off x="5811838" y="3225800"/>
            <a:ext cx="381000" cy="365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86334141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7|30|28.4|35.7|20|23.3|22.6|24.6|19.4|10.2|23.3|5|20.8|18.9|18.9|21.2|2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5|20.3|16.6|4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3.2|8.5|12.7|4.5|5|13.7|15.7|1.8|33.7|3.8|9.4|6.7|30.8|1.3|17.4|5.5|3.7|6.9|5.4|15.9|1.4|17.1|4.4|6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2|12.7|1.6|2|14.9|0.9|3.5|16.8|0.8|1.3|14.9|4.9|4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6|9.4|13.2|10.9|11.9|29.3|10.3|5.1|11|8.7|14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6|9.4|13.2|10.9|11.9|29.3|10.3|5.1|11|8.7|14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6|9.4|13.2|10.9|11.9|29.3|10.3|5.1|11|8.7|14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4.5|15.5|17"/>
</p:tagLst>
</file>

<file path=ppt/theme/theme1.xml><?xml version="1.0" encoding="utf-8"?>
<a:theme xmlns:a="http://schemas.openxmlformats.org/drawingml/2006/main" name="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Arial"/>
        <a:ea typeface="DejaVu Sans"/>
        <a:cs typeface="DejaVu Sans"/>
      </a:majorFont>
      <a:minorFont>
        <a:latin typeface="Times New Roman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</TotalTime>
  <Words>7132</Words>
  <Application>Microsoft Macintosh PowerPoint</Application>
  <PresentationFormat>Presentación en pantalla (4:3)</PresentationFormat>
  <Paragraphs>1607</Paragraphs>
  <Slides>72</Slides>
  <Notes>72</Notes>
  <HiddenSlides>0</HiddenSlides>
  <MMClips>1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5</vt:i4>
      </vt:variant>
      <vt:variant>
        <vt:lpstr>Títulos de diapositiva</vt:lpstr>
      </vt:variant>
      <vt:variant>
        <vt:i4>72</vt:i4>
      </vt:variant>
    </vt:vector>
  </HeadingPairs>
  <TitlesOfParts>
    <vt:vector size="82" baseType="lpstr">
      <vt:lpstr>Arial</vt:lpstr>
      <vt:lpstr>Cambria Math</vt:lpstr>
      <vt:lpstr>Times New Roman</vt:lpstr>
      <vt:lpstr>Wingdings</vt:lpstr>
      <vt:lpstr>Tema de Office</vt:lpstr>
      <vt:lpstr>Foto de Photo Editor</vt:lpstr>
      <vt:lpstr>Imagen</vt:lpstr>
      <vt:lpstr>Ecuación</vt:lpstr>
      <vt:lpstr>Equation</vt:lpstr>
      <vt:lpstr>EcuaciÛn</vt:lpstr>
      <vt:lpstr>Presentación de PowerPoint</vt:lpstr>
      <vt:lpstr>Aprendizaje Automático</vt:lpstr>
      <vt:lpstr>Cerebro humano</vt:lpstr>
      <vt:lpstr>Cerebro humano</vt:lpstr>
      <vt:lpstr>Neuronas artificiales</vt:lpstr>
      <vt:lpstr>Funciones más comunes de activación</vt:lpstr>
      <vt:lpstr>Aprendizaje Automático</vt:lpstr>
      <vt:lpstr>Perceptrón simple</vt:lpstr>
      <vt:lpstr>Perceptrón simple</vt:lpstr>
      <vt:lpstr>Ejercicio: perceptrón simple</vt:lpstr>
      <vt:lpstr>Ejercicio: el perceptrón</vt:lpstr>
      <vt:lpstr>Red de Perceptrónes de una capa para clasificación</vt:lpstr>
      <vt:lpstr>Red de Perceptrónes de una capa para clasificación</vt:lpstr>
      <vt:lpstr>Red Perceptrón para clasificación</vt:lpstr>
      <vt:lpstr>Red de Perceptrónes de una capa para clasificación</vt:lpstr>
      <vt:lpstr>Aprendizaje de perceptrónes</vt:lpstr>
      <vt:lpstr>Aprendizaje de perceptrónes</vt:lpstr>
      <vt:lpstr>Aprendizaje de perceptrónes</vt:lpstr>
      <vt:lpstr>Aprendizaje de perceptrónes</vt:lpstr>
      <vt:lpstr>Aprendizaje de perceptrónes</vt:lpstr>
      <vt:lpstr>Aprendizaje de perceptrónes</vt:lpstr>
      <vt:lpstr>Ejercicio</vt:lpstr>
      <vt:lpstr>Ejercicio</vt:lpstr>
      <vt:lpstr>Ejercicio</vt:lpstr>
      <vt:lpstr>Redes de perceptrones de una capa: analisis</vt:lpstr>
      <vt:lpstr>Redes de perceptrones de una capa: analisis</vt:lpstr>
      <vt:lpstr>Redes perceptrones de una capa: comentarios</vt:lpstr>
      <vt:lpstr>Presentación de PowerPoint</vt:lpstr>
      <vt:lpstr>Redes neuronales para problemas de clasificación con clases no linealmente separables</vt:lpstr>
      <vt:lpstr>Representabilidad de funciones con preceptrones multicapa</vt:lpstr>
      <vt:lpstr>Aprendizaje en redes multicapa (de perceptrones)</vt:lpstr>
      <vt:lpstr>Aprendizaje en perceptrones multicapa con retropropagación: Fundamentos matemáticos</vt:lpstr>
      <vt:lpstr>Minimización por descenso del gradiente</vt:lpstr>
      <vt:lpstr>Minimización por descenso del gradiente (un parámetro)</vt:lpstr>
      <vt:lpstr>Minimización por descenso del gradiente (un parámetro)</vt:lpstr>
      <vt:lpstr>Minimización por descenso del gradiente (un parámetro)</vt:lpstr>
      <vt:lpstr>Minimización por descenso del gradiente (caso general)</vt:lpstr>
      <vt:lpstr>Aprendizaje por descenso del gradiente en redes neuronales</vt:lpstr>
      <vt:lpstr>Aprendizaje por descenso del gradiente en redes neuronales</vt:lpstr>
      <vt:lpstr>Regla de actualización de pesos</vt:lpstr>
      <vt:lpstr>Cálculo del término de salida: 〖Salida〗_(N_a)^v</vt:lpstr>
      <vt:lpstr>Cálculo del término de error:  〖TError〗_(N_b)^v</vt:lpstr>
      <vt:lpstr>Resumen Regla Delta Generalizada</vt:lpstr>
      <vt:lpstr>Algoritmo de aprendizaje en el perceptón multicapa: Algoritmo de retropropagación</vt:lpstr>
      <vt:lpstr>Ejemplo aprendizaje perceptrón multicapa</vt:lpstr>
      <vt:lpstr>Ejemplo aprendizaje perceptrón multicapa</vt:lpstr>
      <vt:lpstr>Ejemplo aprendizaje perceptrón multicapa</vt:lpstr>
      <vt:lpstr>Ejemplo aprendizaje perceptrón multicapa</vt:lpstr>
      <vt:lpstr>Ejemplo aprendizaje perceptrón multicapa</vt:lpstr>
      <vt:lpstr>Ejemplo aprendizaje perceptrón multicapa</vt:lpstr>
      <vt:lpstr>Perceptrón multicapa versus Perceptrón simple</vt:lpstr>
      <vt:lpstr>Presentación de PowerPoint</vt:lpstr>
      <vt:lpstr>Perceptrón multicapa: actualización por lote (Batch) o Individual</vt:lpstr>
      <vt:lpstr>Perceptrón multicapa : funciones de activación típicas</vt:lpstr>
      <vt:lpstr>Perceptrón multicapa : funciones de activación típicas</vt:lpstr>
      <vt:lpstr>Perceptrón multicapa : funciones de activación típicas</vt:lpstr>
      <vt:lpstr>Perceptrón multicapa : funciones de activación típicas</vt:lpstr>
      <vt:lpstr>Perceptrón multicapa : funciones de activación típicas</vt:lpstr>
      <vt:lpstr>Perceptrón multicapa : problemas básicos</vt:lpstr>
      <vt:lpstr>Perceptrón multicapa : problemas básicos</vt:lpstr>
      <vt:lpstr>Perceptrón multicapa : problemas básicos</vt:lpstr>
      <vt:lpstr>Perceptrón multicapa : problemas básicos</vt:lpstr>
      <vt:lpstr>Perceptrón multicapa : Preparación de datos</vt:lpstr>
      <vt:lpstr>Perceptrón multicapa : Preparación de entradas</vt:lpstr>
      <vt:lpstr>Perceptrón multicapa : Preparación de entradas</vt:lpstr>
      <vt:lpstr>Perceptrón multicapa :  Cuándo se ha entrenado bien?</vt:lpstr>
      <vt:lpstr>Presentación de PowerPoint</vt:lpstr>
      <vt:lpstr>Perceptrón multicapa : resumen</vt:lpstr>
      <vt:lpstr>Redes multicapa: resumen</vt:lpstr>
      <vt:lpstr>Redes Neuronales: arquitecturas diferentes</vt:lpstr>
      <vt:lpstr>Redes Neuronales: arquitecturas diferentes</vt:lpstr>
      <vt:lpstr>Redes Neuronales: arquitecturas diferentes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Holger Billhardt .</dc:creator>
  <cp:lastModifiedBy>Holger Billhardt</cp:lastModifiedBy>
  <cp:revision>180</cp:revision>
  <cp:lastPrinted>2013-03-21T12:19:19Z</cp:lastPrinted>
  <dcterms:created xsi:type="dcterms:W3CDTF">2015-09-29T09:47:08Z</dcterms:created>
  <dcterms:modified xsi:type="dcterms:W3CDTF">2020-05-11T15:51:05Z</dcterms:modified>
</cp:coreProperties>
</file>