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1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tags/tag2.xml" ContentType="application/vnd.openxmlformats-officedocument.presentationml.tags+xml"/>
  <Override PartName="/ppt/notesSlides/notesSlide43.xml" ContentType="application/vnd.openxmlformats-officedocument.presentationml.notesSlide+xml"/>
  <Override PartName="/ppt/tags/tag3.xml" ContentType="application/vnd.openxmlformats-officedocument.presentationml.tags+xml"/>
  <Override PartName="/ppt/notesSlides/notesSlide44.xml" ContentType="application/vnd.openxmlformats-officedocument.presentationml.notesSlide+xml"/>
  <Override PartName="/ppt/tags/tag4.xml" ContentType="application/vnd.openxmlformats-officedocument.presentationml.tags+xml"/>
  <Override PartName="/ppt/notesSlides/notesSlide45.xml" ContentType="application/vnd.openxmlformats-officedocument.presentationml.notesSlide+xml"/>
  <Override PartName="/ppt/tags/tag5.xml" ContentType="application/vnd.openxmlformats-officedocument.presentationml.tags+xml"/>
  <Override PartName="/ppt/notesSlides/notesSlide46.xml" ContentType="application/vnd.openxmlformats-officedocument.presentationml.notesSlide+xml"/>
  <Override PartName="/ppt/tags/tag6.xml" ContentType="application/vnd.openxmlformats-officedocument.presentationml.tags+xml"/>
  <Override PartName="/ppt/notesSlides/notesSlide47.xml" ContentType="application/vnd.openxmlformats-officedocument.presentationml.notesSlide+xml"/>
  <Override PartName="/ppt/tags/tag7.xml" ContentType="application/vnd.openxmlformats-officedocument.presentationml.tags+xml"/>
  <Override PartName="/ppt/notesSlides/notesSlide48.xml" ContentType="application/vnd.openxmlformats-officedocument.presentationml.notesSlide+xml"/>
  <Override PartName="/ppt/tags/tag8.xml" ContentType="application/vnd.openxmlformats-officedocument.presentationml.tags+xml"/>
  <Override PartName="/ppt/notesSlides/notesSlide49.xml" ContentType="application/vnd.openxmlformats-officedocument.presentationml.notesSlide+xml"/>
  <Override PartName="/ppt/tags/tag9.xml" ContentType="application/vnd.openxmlformats-officedocument.presentationml.tags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388" r:id="rId2"/>
    <p:sldId id="414" r:id="rId3"/>
    <p:sldId id="321" r:id="rId4"/>
    <p:sldId id="342" r:id="rId5"/>
    <p:sldId id="390" r:id="rId6"/>
    <p:sldId id="322" r:id="rId7"/>
    <p:sldId id="360" r:id="rId8"/>
    <p:sldId id="343" r:id="rId9"/>
    <p:sldId id="346" r:id="rId10"/>
    <p:sldId id="347" r:id="rId11"/>
    <p:sldId id="359" r:id="rId12"/>
    <p:sldId id="391" r:id="rId13"/>
    <p:sldId id="415" r:id="rId14"/>
    <p:sldId id="393" r:id="rId15"/>
    <p:sldId id="294" r:id="rId16"/>
    <p:sldId id="295" r:id="rId17"/>
    <p:sldId id="297" r:id="rId18"/>
    <p:sldId id="394" r:id="rId19"/>
    <p:sldId id="293" r:id="rId20"/>
    <p:sldId id="395" r:id="rId21"/>
    <p:sldId id="367" r:id="rId22"/>
    <p:sldId id="396" r:id="rId23"/>
    <p:sldId id="416" r:id="rId24"/>
    <p:sldId id="301" r:id="rId25"/>
    <p:sldId id="300" r:id="rId26"/>
    <p:sldId id="368" r:id="rId27"/>
    <p:sldId id="348" r:id="rId28"/>
    <p:sldId id="398" r:id="rId29"/>
    <p:sldId id="366" r:id="rId30"/>
    <p:sldId id="372" r:id="rId31"/>
    <p:sldId id="375" r:id="rId32"/>
    <p:sldId id="399" r:id="rId33"/>
    <p:sldId id="526" r:id="rId34"/>
    <p:sldId id="400" r:id="rId35"/>
    <p:sldId id="402" r:id="rId36"/>
    <p:sldId id="378" r:id="rId37"/>
    <p:sldId id="401" r:id="rId38"/>
    <p:sldId id="403" r:id="rId39"/>
    <p:sldId id="341" r:id="rId40"/>
    <p:sldId id="382" r:id="rId41"/>
    <p:sldId id="527" r:id="rId42"/>
    <p:sldId id="384" r:id="rId43"/>
    <p:sldId id="319" r:id="rId44"/>
    <p:sldId id="528" r:id="rId45"/>
    <p:sldId id="529" r:id="rId46"/>
    <p:sldId id="530" r:id="rId47"/>
    <p:sldId id="531" r:id="rId48"/>
    <p:sldId id="532" r:id="rId49"/>
    <p:sldId id="535" r:id="rId50"/>
    <p:sldId id="533" r:id="rId51"/>
    <p:sldId id="534" r:id="rId52"/>
    <p:sldId id="314" r:id="rId53"/>
    <p:sldId id="404" r:id="rId54"/>
    <p:sldId id="385" r:id="rId55"/>
    <p:sldId id="405" r:id="rId56"/>
    <p:sldId id="406" r:id="rId57"/>
    <p:sldId id="407" r:id="rId58"/>
    <p:sldId id="408" r:id="rId59"/>
    <p:sldId id="409" r:id="rId60"/>
    <p:sldId id="410" r:id="rId61"/>
    <p:sldId id="413" r:id="rId62"/>
    <p:sldId id="412" r:id="rId63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42093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8"/>
    <p:restoredTop sz="94697"/>
  </p:normalViewPr>
  <p:slideViewPr>
    <p:cSldViewPr>
      <p:cViewPr varScale="1">
        <p:scale>
          <a:sx n="108" d="100"/>
          <a:sy n="108" d="100"/>
        </p:scale>
        <p:origin x="1376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7523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3656" y="22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defRPr sz="1200"/>
            </a:lvl1pPr>
          </a:lstStyle>
          <a:p>
            <a:fld id="{87E96D7E-5617-4C43-A20A-E2B4D9EE9BC6}" type="datetimeFigureOut">
              <a:rPr lang="es-ES" altLang="es-ES_tradnl"/>
              <a:pPr/>
              <a:t>11/5/20</a:t>
            </a:fld>
            <a:endParaRPr lang="es-ES_tradnl" alt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Times New Roman" pitchFamily="16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defRPr sz="1200"/>
            </a:lvl1pPr>
          </a:lstStyle>
          <a:p>
            <a:fld id="{7086A3F7-A00C-714A-8C18-BEE92F826A11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105427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</p:txBody>
      </p:sp>
      <p:sp>
        <p:nvSpPr>
          <p:cNvPr id="15365" name="AutoShape 4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/>
          </a:p>
        </p:txBody>
      </p:sp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/>
          </a:p>
        </p:txBody>
      </p:sp>
      <p:sp>
        <p:nvSpPr>
          <p:cNvPr id="15368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0162" cy="383063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946150" y="4860925"/>
            <a:ext cx="5200650" cy="4598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680" tIns="47520" rIns="94680" bIns="475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noProof="0"/>
          </a:p>
        </p:txBody>
      </p:sp>
      <p:sp>
        <p:nvSpPr>
          <p:cNvPr id="15370" name="Text Box 9"/>
          <p:cNvSpPr txBox="1">
            <a:spLocks noChangeArrowheads="1"/>
          </p:cNvSpPr>
          <p:nvPr/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4022725" y="9723438"/>
            <a:ext cx="3070225" cy="504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680" tIns="47520" rIns="94680" bIns="4752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02F3FFA-96C8-8E44-ADB9-5772830EDF64}" type="slidenum">
              <a:rPr lang="en-GB" altLang="es-ES_tradnl"/>
              <a:pPr/>
              <a:t>‹Nº›</a:t>
            </a:fld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9441225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2500"/>
            <a:fld id="{F29D0278-C22A-4976-8A2F-BFE7DB19827E}" type="slidenum">
              <a:rPr lang="es-ES_tradnl" smtClean="0"/>
              <a:pPr defTabSz="952500"/>
              <a:t>1</a:t>
            </a:fld>
            <a:endParaRPr lang="es-ES_tradnl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06988" cy="3830638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75596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7EE4B7FC-A3FA-7441-AB67-0081222A66CD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10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3660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8022C9D0-AC3E-2A47-90C0-423B62402451}" type="slidenum">
              <a:rPr lang="es-ES_tradnl" altLang="es-ES_tradnl" sz="1200"/>
              <a:pPr/>
              <a:t>12</a:t>
            </a:fld>
            <a:endParaRPr lang="es-ES_tradnl" altLang="es-ES_tradnl" sz="120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776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C7AAB5-793A-6B4B-94EA-8435D35470CB}" type="slidenum">
              <a:rPr lang="es-ES_tradnl" altLang="es-ES_tradnl"/>
              <a:pPr/>
              <a:t>13</a:t>
            </a:fld>
            <a:endParaRPr lang="es-ES_tradnl" altLang="es-ES_tradnl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06988" cy="3830638"/>
          </a:xfrm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8059906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BEFD19CD-ACD3-0649-AD7C-690041031E7B}" type="slidenum">
              <a:rPr lang="es-ES_tradnl" altLang="es-ES_tradnl" sz="1200"/>
              <a:pPr/>
              <a:t>14</a:t>
            </a:fld>
            <a:endParaRPr lang="es-ES_tradnl" altLang="es-ES_tradnl" sz="120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612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48631BCF-7C99-3743-9735-1AD425CA362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15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78CF83BD-FC44-1A4A-BA31-767891BF6D4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15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40964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4679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0AE2CF9-D358-064F-B984-072A6298BB8F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16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C9D0AF2A-2127-FA47-80D3-DE42E7FC63AA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16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43012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7056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1794CA8-1A65-DB44-88A8-9452EB9DF8D9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17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D1A51CE3-5131-544C-9BC2-88EA0F929B5C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17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66427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901878C7-8052-954E-A9DC-62FEAD7B375A}" type="slidenum">
              <a:rPr lang="es-ES_tradnl" altLang="es-ES_tradnl" sz="1200"/>
              <a:pPr/>
              <a:t>18</a:t>
            </a:fld>
            <a:endParaRPr lang="es-ES_tradnl" altLang="es-ES_tradnl" sz="120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5343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EF6D95D-B597-FD48-90C2-26D56BFF586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19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03419AFE-5B45-5A49-BC18-536916FF3C41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19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38916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61389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689E666F-7031-E442-8805-C1EAC0B4F462}" type="slidenum">
              <a:rPr lang="es-ES_tradnl" altLang="es-ES_tradnl" sz="1200"/>
              <a:pPr/>
              <a:t>20</a:t>
            </a:fld>
            <a:endParaRPr lang="es-ES_tradnl" altLang="es-ES_tradnl" sz="120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642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C7AAB5-793A-6B4B-94EA-8435D35470CB}" type="slidenum">
              <a:rPr lang="es-ES_tradnl" altLang="es-ES_tradnl"/>
              <a:pPr/>
              <a:t>2</a:t>
            </a:fld>
            <a:endParaRPr lang="es-ES_tradnl" altLang="es-ES_tradnl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06988" cy="3830638"/>
          </a:xfrm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3245903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414C2474-0F22-FD4C-AC98-92D6BA45D24B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21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48137861-130B-CF4F-8BAB-C7BE06FA02BA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21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4710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51500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ED1849EA-2D55-0C46-8B71-59D34D25A61A}" type="slidenum">
              <a:rPr lang="es-ES_tradnl" altLang="es-ES_tradnl" sz="1200"/>
              <a:pPr/>
              <a:t>22</a:t>
            </a:fld>
            <a:endParaRPr lang="es-ES_tradnl" altLang="es-ES_tradnl" sz="120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670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C7AAB5-793A-6B4B-94EA-8435D35470CB}" type="slidenum">
              <a:rPr lang="es-ES_tradnl" altLang="es-ES_tradnl"/>
              <a:pPr/>
              <a:t>23</a:t>
            </a:fld>
            <a:endParaRPr lang="es-ES_tradnl" altLang="es-ES_tradnl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06988" cy="3830638"/>
          </a:xfrm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4596234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5CE02FF9-2652-EB49-9982-9BBD86298F27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24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55982A2F-4954-DD4F-8F7C-98453F3DD0D8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24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3252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84021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5A9BD506-BB69-2942-BCED-B3299B3A4A6A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25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6A7D5C73-C63B-6043-91CD-DCC520CCA8AE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25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90633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5CE02FF9-2652-EB49-9982-9BBD86298F27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26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55982A2F-4954-DD4F-8F7C-98453F3DD0D8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26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3252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59022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0C15F7E-F7FE-2B4E-BE38-E08C7211D6B3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27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7E9A838A-FF80-1F4F-BE16-A53F94F1CF77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27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5300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79039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242267DF-13A9-0C4C-9B9A-868F832B1A02}" type="slidenum">
              <a:rPr lang="es-ES_tradnl" altLang="es-ES_tradnl" sz="1200"/>
              <a:pPr/>
              <a:t>28</a:t>
            </a:fld>
            <a:endParaRPr lang="es-ES_tradnl" altLang="es-ES_tradnl" sz="120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2272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A4ECA86-347F-1A48-A7CF-2B1FC00679ED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29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A9958DEE-9C5D-6945-BAB1-4015C0AD9420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29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734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58500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A44CA74-C948-DF4A-902E-E630F9384134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30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24E25499-5DEB-4C49-93D7-8D931BB3384B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30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0460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2475F1D-6782-7841-8DF9-8FAE472CE595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48210CE6-7C8E-044E-835A-10AF060D4689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63468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A44CA74-C948-DF4A-902E-E630F9384134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24E25499-5DEB-4C49-93D7-8D931BB3384B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23691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7DA7AA4E-F3A7-D841-81C9-2F83991D159E}" type="slidenum">
              <a:rPr lang="es-ES_tradnl" altLang="es-ES_tradnl" sz="1200"/>
              <a:pPr/>
              <a:t>32</a:t>
            </a:fld>
            <a:endParaRPr lang="es-ES_tradnl" altLang="es-ES_tradnl" sz="120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4150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8A21F1C-23CE-A443-B640-4C6F30994A9A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33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1641C752-9E6D-5F44-835F-3E17A0D74BCB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33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61444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99914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A44CA74-C948-DF4A-902E-E630F9384134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24E25499-5DEB-4C49-93D7-8D931BB3384B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86883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A44CA74-C948-DF4A-902E-E630F9384134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24E25499-5DEB-4C49-93D7-8D931BB3384B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92170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A44CA74-C948-DF4A-902E-E630F9384134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24E25499-5DEB-4C49-93D7-8D931BB3384B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 dirty="0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05312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A44CA74-C948-DF4A-902E-E630F9384134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24E25499-5DEB-4C49-93D7-8D931BB3384B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84679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7A6059F-107E-124E-957C-D2D8E8F6B3F5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38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059C20AF-4E45-8C41-8F4C-E7162C3DF3C3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38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782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86832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7A6059F-107E-124E-957C-D2D8E8F6B3F5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39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059C20AF-4E45-8C41-8F4C-E7162C3DF3C3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39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782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26549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A4D142C9-65B1-9C40-83D5-F740D374B692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40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C1D08358-2B03-1F46-809C-C1634B3EB234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40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5780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0300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FA05E99-5049-1B42-9AD4-609C3B1C98F6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659862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7A6059F-107E-124E-957C-D2D8E8F6B3F5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059C20AF-4E45-8C41-8F4C-E7162C3DF3C3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782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4627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7A6059F-107E-124E-957C-D2D8E8F6B3F5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42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059C20AF-4E45-8C41-8F4C-E7162C3DF3C3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42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7782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467566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70323C7-11D6-F84D-8105-221217C3D79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43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8924F184-1666-1E4A-80F6-AFC916AB867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43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51651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70323C7-11D6-F84D-8105-221217C3D79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8924F184-1666-1E4A-80F6-AFC916AB867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864740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70323C7-11D6-F84D-8105-221217C3D79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8924F184-1666-1E4A-80F6-AFC916AB867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45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289551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70323C7-11D6-F84D-8105-221217C3D79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8924F184-1666-1E4A-80F6-AFC916AB867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241109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70323C7-11D6-F84D-8105-221217C3D79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8924F184-1666-1E4A-80F6-AFC916AB867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473348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70323C7-11D6-F84D-8105-221217C3D79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48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8924F184-1666-1E4A-80F6-AFC916AB867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48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64298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70323C7-11D6-F84D-8105-221217C3D79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49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8924F184-1666-1E4A-80F6-AFC916AB867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49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144180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70323C7-11D6-F84D-8105-221217C3D79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50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8924F184-1666-1E4A-80F6-AFC916AB867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50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1988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B3FDF6-8F42-2747-8B1D-8B1D80B7CACD}" type="slidenum">
              <a:rPr lang="es-ES_tradnl" altLang="es-ES_tradnl"/>
              <a:pPr/>
              <a:t>5</a:t>
            </a:fld>
            <a:endParaRPr lang="es-ES_tradnl" altLang="es-ES_tradnl"/>
          </a:p>
        </p:txBody>
      </p:sp>
      <p:sp>
        <p:nvSpPr>
          <p:cNvPr id="636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636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</p:spPr>
        <p:txBody>
          <a:bodyPr/>
          <a:lstStyle/>
          <a:p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0289004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170323C7-11D6-F84D-8105-221217C3D791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51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8924F184-1666-1E4A-80F6-AFC916AB867F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51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8068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930918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EEDB4CE-40B7-D947-8B2D-D087E2C89C52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52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6019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C632121E-2469-6342-ADF8-91C1613DF3B2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52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6020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354286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F59104C9-E84D-6F4F-A57A-BC236389425C}" type="slidenum">
              <a:rPr lang="es-ES_tradnl" altLang="es-ES_tradnl" sz="1200"/>
              <a:pPr/>
              <a:t>53</a:t>
            </a:fld>
            <a:endParaRPr lang="es-ES_tradnl" altLang="es-ES_tradnl" sz="120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75407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5E7EEBF3-C0D8-B84A-AA82-B98866EA2D56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54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010315BB-29F9-EA49-B3C6-0E869B3AC119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54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1924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092012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1C1031D9-293A-AD48-8543-49101A658A71}" type="slidenum">
              <a:rPr lang="es-ES_tradnl" altLang="es-ES_tradnl" sz="1200"/>
              <a:pPr/>
              <a:t>55</a:t>
            </a:fld>
            <a:endParaRPr lang="es-ES_tradnl" altLang="es-ES_tradnl" sz="120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6937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A1F3BB6C-F616-CE4C-939A-4D618FD0045D}" type="slidenum">
              <a:rPr lang="es-ES_tradnl" altLang="es-ES_tradnl" sz="1200"/>
              <a:pPr/>
              <a:t>56</a:t>
            </a:fld>
            <a:endParaRPr lang="es-ES_tradnl" altLang="es-ES_tradnl" sz="120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6380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0B826CC8-3434-E840-9126-9DE66CBCA5CB}" type="slidenum">
              <a:rPr lang="es-ES_tradnl" altLang="es-ES_tradnl" sz="1200"/>
              <a:pPr/>
              <a:t>57</a:t>
            </a:fld>
            <a:endParaRPr lang="es-ES_tradnl" altLang="es-ES_tradnl" sz="1200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79073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96CB341A-EE94-6F42-9F23-90480BB9472E}" type="slidenum">
              <a:rPr lang="es-ES_tradnl" altLang="es-ES_tradnl" sz="1200"/>
              <a:pPr/>
              <a:t>58</a:t>
            </a:fld>
            <a:endParaRPr lang="es-ES_tradnl" altLang="es-ES_tradnl" sz="120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8184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F852E647-AC9E-A749-9BDB-EA6DA26F033B}" type="slidenum">
              <a:rPr lang="es-ES_tradnl" altLang="es-ES_tradnl" sz="1200"/>
              <a:pPr/>
              <a:t>59</a:t>
            </a:fld>
            <a:endParaRPr lang="es-ES_tradnl" altLang="es-ES_tradnl" sz="1200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90340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A7DEA7B4-80CE-914E-8959-462805C8527E}" type="slidenum">
              <a:rPr lang="es-ES_tradnl" altLang="es-ES_tradnl" sz="1200"/>
              <a:pPr/>
              <a:t>60</a:t>
            </a:fld>
            <a:endParaRPr lang="es-ES_tradnl" altLang="es-ES_tradnl" sz="120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03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4A0A3B5-23D4-FB46-B4C6-94B6611C0039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A884A2AE-E7B5-1F4E-9B33-620291F2672A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6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070190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5E7EEBF3-C0D8-B84A-AA82-B98866EA2D56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61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680" tIns="47520" rIns="94680" bIns="47520" anchor="b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fld id="{010315BB-29F9-EA49-B3C6-0E869B3AC119}" type="slidenum">
              <a:rPr lang="es-ES_tradnl" altLang="es-ES_tradnl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t>61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81924" name="Text Box 2"/>
          <p:cNvSpPr txBox="1">
            <a:spLocks noChangeArrowheads="1"/>
          </p:cNvSpPr>
          <p:nvPr/>
        </p:nvSpPr>
        <p:spPr bwMode="auto">
          <a:xfrm>
            <a:off x="990600" y="768350"/>
            <a:ext cx="5118100" cy="38385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222280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defTabSz="947738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fld id="{AE42BBFD-E191-7342-A7C4-F226656CB0FD}" type="slidenum">
              <a:rPr lang="es-ES_tradnl" altLang="es-ES_tradnl" sz="1200"/>
              <a:pPr/>
              <a:t>62</a:t>
            </a:fld>
            <a:endParaRPr lang="es-ES_tradnl" altLang="es-ES_tradnl" sz="1200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E243888-34EC-E04A-9B63-5A37CED5AA0C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7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7120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6234DD0E-EFE0-B04D-91BE-CF7984A95C2C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8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9203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E5967CB-7B99-D54F-BA20-9328D74E0E7F}" type="slidenum">
              <a:rPr lang="es-ES_tradnl" altLang="es-ES_tradnl" sz="1200">
                <a:solidFill>
                  <a:srgbClr val="000000"/>
                </a:solidFill>
              </a:rPr>
              <a:pPr eaLnBrk="1" hangingPunct="1"/>
              <a:t>9</a:t>
            </a:fld>
            <a:endParaRPr lang="es-ES_tradnl" altLang="es-ES_tradnl" sz="1200">
              <a:solidFill>
                <a:srgbClr val="000000"/>
              </a:solidFill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62513"/>
            <a:ext cx="5210175" cy="460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s-ES" altLang="es-ES_tradnl">
              <a:latin typeface="Times New Roman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643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3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9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3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3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3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35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5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8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4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1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2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0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2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3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oleObject" Target="../embeddings/oleObject2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1.png"/><Relationship Id="rId4" Type="http://schemas.openxmlformats.org/officeDocument/2006/relationships/oleObject" Target="../embeddings/oleObject2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58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59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60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6935F80-DF71-D144-B16B-DD11F0446271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24128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4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5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6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026482-F38C-F044-BE36-C07EAAE34B8B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84796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98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99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00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0338" y="341313"/>
            <a:ext cx="1941512" cy="567213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341313"/>
            <a:ext cx="5672138" cy="567213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757B9B-C234-B24F-9319-F7156E1E20D1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66640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22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23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24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41313"/>
            <a:ext cx="7766050" cy="45878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15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51F32C-53C8-CF49-9F40-382A04B223D8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6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2669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82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83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84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6A7987-7B6A-F24E-8F44-8A89BD71C8A4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018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06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07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08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6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5A5027-07F0-0B4D-B29E-102DACFCFE08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7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80741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30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31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32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06825" cy="4794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5025" y="1219200"/>
            <a:ext cx="3806825" cy="4794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7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B2BE5C-6D49-474C-A149-55E1484AE251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8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5893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54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55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8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256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9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1A7A25-516E-2D48-ACB0-08D54D866479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20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57017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78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79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280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15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0095D5-15A6-EF4A-8707-119AAF312EA1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6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69658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02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03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04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59FFF3-EE4A-9E46-9630-60B47EBB7229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5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12728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326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327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328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7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AC19C95-D04A-964B-9E0E-A9F290B03346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8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14210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50" r:id="rId4" imgW="7171041" imgH="2872989" progId="">
                  <p:embed/>
                </p:oleObj>
              </mc:Choice>
              <mc:Fallback>
                <p:oleObj r:id="rId4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51" r:id="rId6" imgW="7171041" imgH="2872989" progId="">
                  <p:embed/>
                </p:oleObj>
              </mc:Choice>
              <mc:Fallback>
                <p:oleObj r:id="rId6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6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352" r:id="rId7" imgW="7171041" imgH="2872989" progId="">
                  <p:embed/>
                </p:oleObj>
              </mc:Choice>
              <mc:Fallback>
                <p:oleObj r:id="rId7" imgW="7171041" imgH="287298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7" name="8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C1E060-A456-6643-885D-52CC3108259C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18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0816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41313"/>
            <a:ext cx="776605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_tradnl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66050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_tradnl"/>
              <a:t>Click to edit the outline text format</a:t>
            </a:r>
          </a:p>
          <a:p>
            <a:pPr lvl="1"/>
            <a:r>
              <a:rPr lang="en-GB" altLang="es-ES_tradnl"/>
              <a:t>Second Outline Level</a:t>
            </a:r>
          </a:p>
          <a:p>
            <a:pPr lvl="2"/>
            <a:r>
              <a:rPr lang="en-GB" altLang="es-ES_tradnl"/>
              <a:t>Third Outline Level</a:t>
            </a:r>
          </a:p>
          <a:p>
            <a:pPr lvl="3"/>
            <a:r>
              <a:rPr lang="en-GB" altLang="es-ES_tradnl"/>
              <a:t>Fourth Outline Level</a:t>
            </a:r>
          </a:p>
          <a:p>
            <a:pPr lvl="4"/>
            <a:r>
              <a:rPr lang="en-GB" altLang="es-ES_tradnl"/>
              <a:t>Fifth Outline Level</a:t>
            </a:r>
          </a:p>
          <a:p>
            <a:pPr lvl="4"/>
            <a:r>
              <a:rPr lang="en-GB" altLang="es-ES_tradnl"/>
              <a:t>Sixth Outline Level</a:t>
            </a:r>
          </a:p>
          <a:p>
            <a:pPr lvl="4"/>
            <a:r>
              <a:rPr lang="en-GB" altLang="es-ES_tradnl"/>
              <a:t>Seventh Outline Level</a:t>
            </a:r>
          </a:p>
          <a:p>
            <a:pPr lvl="4"/>
            <a:r>
              <a:rPr lang="en-GB" altLang="es-ES_tradnl"/>
              <a:t>Eighth Outline Level</a:t>
            </a:r>
          </a:p>
          <a:p>
            <a:pPr lvl="4"/>
            <a:r>
              <a:rPr lang="en-GB" altLang="es-ES_tradnl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6538913" y="6324600"/>
            <a:ext cx="1919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>
              <a:cs typeface="DejaVu Sans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82296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0"/>
            <a:ext cx="82296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85800" y="6237288"/>
          <a:ext cx="8223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" r:id="rId16" imgW="7171041" imgH="2872989" progId="">
                  <p:embed/>
                </p:oleObj>
              </mc:Choice>
              <mc:Fallback>
                <p:oleObj r:id="rId16" imgW="7171041" imgH="2872989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237288"/>
                        <a:ext cx="822325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8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Times New Roman" charset="0"/>
              <a:buNone/>
              <a:defRPr sz="1400">
                <a:solidFill>
                  <a:srgbClr val="898989"/>
                </a:solidFill>
              </a:defRPr>
            </a:lvl1pPr>
          </a:lstStyle>
          <a:p>
            <a:fld id="{248B94D7-EC4E-184A-83FF-A353BA96F052}" type="slidenum">
              <a:rPr lang="es-ES" altLang="es-ES_tradnl"/>
              <a:pPr/>
              <a:t>‹Nº›</a:t>
            </a:fld>
            <a:endParaRPr lang="es-ES" alt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GB" altLang="es-ES_tradnl"/>
              <a:t>Inteligencia Artificial  </a:t>
            </a:r>
          </a:p>
          <a:p>
            <a:r>
              <a:rPr lang="en-GB" altLang="es-ES_tradnl"/>
              <a:t>Grado en Ingeniería Informática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  <p:sldLayoutId id="2147484308" r:id="rId12"/>
  </p:sldLayoutIdLst>
  <p:transition>
    <p:fade/>
  </p:transition>
  <p:hf hd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5pPr>
      <a:lvl6pPr marL="4572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DejaVu Sans" charset="0"/>
          <a:cs typeface="DejaVu Sans" charset="0"/>
        </a:defRPr>
      </a:lvl6pPr>
      <a:lvl7pPr marL="9144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DejaVu Sans" charset="0"/>
          <a:cs typeface="DejaVu Sans" charset="0"/>
        </a:defRPr>
      </a:lvl7pPr>
      <a:lvl8pPr marL="1371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DejaVu Sans" charset="0"/>
          <a:cs typeface="DejaVu Sans" charset="0"/>
        </a:defRPr>
      </a:lvl8pPr>
      <a:lvl9pPr marL="18288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400" b="1">
          <a:solidFill>
            <a:srgbClr val="000000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36550" indent="-33655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0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36600" indent="-2794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1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38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39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42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43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notesSlide" Target="../notesSlides/notesSlide43.xml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notesSlide" Target="../notesSlides/notesSlide44.xml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notesSlide" Target="../notesSlides/notesSlide47.xml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3" Type="http://schemas.openxmlformats.org/officeDocument/2006/relationships/notesSlide" Target="../notesSlides/notesSlide48.xml"/><Relationship Id="rId7" Type="http://schemas.openxmlformats.org/officeDocument/2006/relationships/image" Target="../media/image28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270.png"/><Relationship Id="rId9" Type="http://schemas.openxmlformats.org/officeDocument/2006/relationships/image" Target="../media/image30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45.bin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46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2 Marcador de pie de página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s-ES_tradnl"/>
              <a:t>– </a:t>
            </a:r>
            <a:fld id="{9906514A-F84A-42D2-AE20-52B37E6277E9}" type="slidenum">
              <a:rPr lang="es-ES_tradnl" smtClean="0"/>
              <a:pPr/>
              <a:t>1</a:t>
            </a:fld>
            <a:r>
              <a:rPr lang="es-ES_tradnl"/>
              <a:t> –</a:t>
            </a:r>
            <a:endParaRPr lang="es-ES_tradnl" sz="1400"/>
          </a:p>
        </p:txBody>
      </p:sp>
      <p:sp>
        <p:nvSpPr>
          <p:cNvPr id="6149" name="Rectangle 4099"/>
          <p:cNvSpPr>
            <a:spLocks noChangeArrowheads="1"/>
          </p:cNvSpPr>
          <p:nvPr/>
        </p:nvSpPr>
        <p:spPr bwMode="auto">
          <a:xfrm>
            <a:off x="911225" y="4478338"/>
            <a:ext cx="72675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s-ES_tradnl" sz="2200" i="1" dirty="0">
                <a:solidFill>
                  <a:schemeClr val="tx1"/>
                </a:solidFill>
              </a:rPr>
              <a:t>Año académico 2019/20</a:t>
            </a:r>
          </a:p>
          <a:p>
            <a:pPr algn="ctr">
              <a:spcBef>
                <a:spcPct val="30000"/>
              </a:spcBef>
            </a:pPr>
            <a:r>
              <a:rPr lang="es-ES_tradnl" sz="2000" i="1" dirty="0">
                <a:solidFill>
                  <a:schemeClr val="tx1"/>
                </a:solidFill>
              </a:rPr>
              <a:t>Profesores: </a:t>
            </a:r>
            <a:br>
              <a:rPr lang="es-ES_tradnl" sz="2000" i="1" dirty="0">
                <a:solidFill>
                  <a:schemeClr val="tx1"/>
                </a:solidFill>
              </a:rPr>
            </a:br>
            <a:r>
              <a:rPr lang="es-ES_tradnl" sz="2000" i="1" dirty="0">
                <a:solidFill>
                  <a:schemeClr val="tx1"/>
                </a:solidFill>
              </a:rPr>
              <a:t>Alberto Fernández Gil, Holger Billhardt</a:t>
            </a:r>
          </a:p>
        </p:txBody>
      </p:sp>
      <p:graphicFrame>
        <p:nvGraphicFramePr>
          <p:cNvPr id="6146" name="Object 4100"/>
          <p:cNvGraphicFramePr>
            <a:graphicFrameLocks noChangeAspect="1"/>
          </p:cNvGraphicFramePr>
          <p:nvPr/>
        </p:nvGraphicFramePr>
        <p:xfrm>
          <a:off x="911225" y="1536700"/>
          <a:ext cx="1798638" cy="220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58" name="Foto de Photo Editor" r:id="rId4" imgW="1143099" imgH="1402202" progId="">
                  <p:embed/>
                </p:oleObj>
              </mc:Choice>
              <mc:Fallback>
                <p:oleObj name="Foto de Photo Editor" r:id="rId4" imgW="1143099" imgH="140220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alphaModFix am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225" y="1536700"/>
                        <a:ext cx="1798638" cy="220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9900">
                                <a:alpha val="50000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3162300" y="2565400"/>
            <a:ext cx="5407025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3400"/>
              </a:lnSpc>
              <a:spcBef>
                <a:spcPts val="4000"/>
              </a:spcBef>
            </a:pPr>
            <a:r>
              <a:rPr lang="es-ES_tradnl" sz="2800" b="1" dirty="0">
                <a:solidFill>
                  <a:srgbClr val="333399"/>
                </a:solidFill>
                <a:latin typeface="Arial" charset="0"/>
              </a:rPr>
              <a:t>Aprendizaje </a:t>
            </a:r>
            <a:r>
              <a:rPr lang="es-ES_tradnl" sz="2800" b="1" dirty="0" err="1">
                <a:solidFill>
                  <a:srgbClr val="333399"/>
                </a:solidFill>
                <a:latin typeface="Arial" charset="0"/>
              </a:rPr>
              <a:t>autom</a:t>
            </a:r>
            <a:r>
              <a:rPr lang="es-ES" sz="2800" b="1" dirty="0">
                <a:solidFill>
                  <a:srgbClr val="333399"/>
                </a:solidFill>
                <a:latin typeface="Arial" charset="0"/>
              </a:rPr>
              <a:t>ático</a:t>
            </a:r>
            <a:endParaRPr lang="es-ES_tradnl" sz="2800" b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3162300" y="1922463"/>
            <a:ext cx="5407025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3400"/>
              </a:lnSpc>
              <a:spcBef>
                <a:spcPts val="4000"/>
              </a:spcBef>
            </a:pPr>
            <a:r>
              <a:rPr lang="es-ES_tradnl" sz="3200" b="1" dirty="0">
                <a:solidFill>
                  <a:srgbClr val="333399"/>
                </a:solidFill>
                <a:latin typeface="Arial" charset="0"/>
              </a:rPr>
              <a:t>Inteligencia Artificial:</a:t>
            </a:r>
          </a:p>
        </p:txBody>
      </p:sp>
    </p:spTree>
    <p:extLst>
      <p:ext uri="{BB962C8B-B14F-4D97-AF65-F5344CB8AC3E}">
        <p14:creationId xmlns:p14="http://schemas.microsoft.com/office/powerpoint/2010/main" val="37033528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 redondeado"/>
          <p:cNvSpPr/>
          <p:nvPr/>
        </p:nvSpPr>
        <p:spPr bwMode="auto">
          <a:xfrm>
            <a:off x="1187450" y="1125538"/>
            <a:ext cx="2514600" cy="6254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>
                <a:solidFill>
                  <a:srgbClr val="000000"/>
                </a:solidFill>
              </a:rPr>
              <a:t>Información disp.</a:t>
            </a:r>
            <a:endParaRPr lang="es-ES" altLang="es-ES_tradnl">
              <a:solidFill>
                <a:srgbClr val="000000"/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5292725" y="1125538"/>
            <a:ext cx="2374900" cy="6477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s-ES_tradnl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6" charset="0"/>
                <a:ea typeface="+mn-ea"/>
              </a:rPr>
              <a:t>Por refuerzo</a:t>
            </a:r>
            <a:endParaRPr lang="es-ES" dirty="0">
              <a:solidFill>
                <a:schemeClr val="tx2">
                  <a:lumMod val="95000"/>
                  <a:lumOff val="5000"/>
                </a:schemeClr>
              </a:solidFill>
              <a:latin typeface="Times New Roman" pitchFamily="16" charset="0"/>
              <a:ea typeface="+mn-ea"/>
            </a:endParaRPr>
          </a:p>
        </p:txBody>
      </p:sp>
      <p:cxnSp>
        <p:nvCxnSpPr>
          <p:cNvPr id="32771" name="11 Forma"/>
          <p:cNvCxnSpPr>
            <a:cxnSpLocks noChangeShapeType="1"/>
            <a:stCxn id="13" idx="3"/>
            <a:endCxn id="14" idx="1"/>
          </p:cNvCxnSpPr>
          <p:nvPr/>
        </p:nvCxnSpPr>
        <p:spPr bwMode="auto">
          <a:xfrm>
            <a:off x="3702050" y="1438275"/>
            <a:ext cx="1590675" cy="1111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6888" y="4214813"/>
            <a:ext cx="2182812" cy="1878012"/>
            <a:chOff x="313" y="2289"/>
            <a:chExt cx="1375" cy="1183"/>
          </a:xfrm>
        </p:grpSpPr>
        <p:sp>
          <p:nvSpPr>
            <p:cNvPr id="41" name="AutoShape 5"/>
            <p:cNvSpPr>
              <a:spLocks noChangeAspect="1" noChangeArrowheads="1"/>
            </p:cNvSpPr>
            <p:nvPr/>
          </p:nvSpPr>
          <p:spPr bwMode="auto">
            <a:xfrm>
              <a:off x="871" y="2619"/>
              <a:ext cx="817" cy="562"/>
            </a:xfrm>
            <a:prstGeom prst="cube">
              <a:avLst>
                <a:gd name="adj" fmla="val 25000"/>
              </a:avLst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defRPr/>
              </a:pPr>
              <a:r>
                <a:rPr lang="es-ES_tradnl" sz="1800" b="1" i="1" dirty="0">
                  <a:solidFill>
                    <a:schemeClr val="tx2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+mn-ea"/>
                </a:rPr>
                <a:t>Entorno</a:t>
              </a:r>
              <a:r>
                <a:rPr lang="es-ES_tradnl" sz="1800" i="1" dirty="0">
                  <a:solidFill>
                    <a:schemeClr val="tx2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+mn-ea"/>
                </a:rPr>
                <a:t> </a:t>
              </a:r>
            </a:p>
          </p:txBody>
        </p:sp>
        <p:sp>
          <p:nvSpPr>
            <p:cNvPr id="42" name="AutoShape 6"/>
            <p:cNvSpPr>
              <a:spLocks noChangeAspect="1" noChangeArrowheads="1"/>
            </p:cNvSpPr>
            <p:nvPr/>
          </p:nvSpPr>
          <p:spPr bwMode="auto">
            <a:xfrm flipV="1">
              <a:off x="429" y="3081"/>
              <a:ext cx="997" cy="141"/>
            </a:xfrm>
            <a:prstGeom prst="curvedDownArrow">
              <a:avLst>
                <a:gd name="adj1" fmla="val 141418"/>
                <a:gd name="adj2" fmla="val 282837"/>
                <a:gd name="adj3" fmla="val 33333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>
                <a:buClr>
                  <a:srgbClr val="000000"/>
                </a:buClr>
                <a:buSzPct val="100000"/>
                <a:defRPr/>
              </a:pPr>
              <a:endParaRPr lang="es-ES" sz="180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endParaRPr>
            </a:p>
          </p:txBody>
        </p:sp>
        <p:graphicFrame>
          <p:nvGraphicFramePr>
            <p:cNvPr id="32790" name="Object 2"/>
            <p:cNvGraphicFramePr>
              <a:graphicFrameLocks noChangeAspect="1"/>
            </p:cNvGraphicFramePr>
            <p:nvPr/>
          </p:nvGraphicFramePr>
          <p:xfrm>
            <a:off x="313" y="2619"/>
            <a:ext cx="352" cy="7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287" name="Clip" r:id="rId4" imgW="1854740" imgH="3988340" progId="MS_ClipArt_Gallery.5">
                    <p:embed/>
                  </p:oleObj>
                </mc:Choice>
                <mc:Fallback>
                  <p:oleObj name="Clip" r:id="rId4" imgW="1854740" imgH="3988340" progId="MS_ClipArt_Gallery.5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" y="2619"/>
                          <a:ext cx="352" cy="7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AutoShape 8"/>
            <p:cNvSpPr>
              <a:spLocks noChangeAspect="1" noChangeArrowheads="1"/>
            </p:cNvSpPr>
            <p:nvPr/>
          </p:nvSpPr>
          <p:spPr bwMode="auto">
            <a:xfrm flipH="1">
              <a:off x="389" y="2550"/>
              <a:ext cx="997" cy="141"/>
            </a:xfrm>
            <a:prstGeom prst="curvedDownArrow">
              <a:avLst>
                <a:gd name="adj1" fmla="val 141418"/>
                <a:gd name="adj2" fmla="val 282837"/>
                <a:gd name="adj3" fmla="val 33333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defRPr/>
              </a:pPr>
              <a:endParaRPr lang="es-ES" sz="180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endParaRPr>
            </a:p>
          </p:txBody>
        </p:sp>
        <p:sp>
          <p:nvSpPr>
            <p:cNvPr id="45" name="Text Box 9"/>
            <p:cNvSpPr txBox="1">
              <a:spLocks noChangeAspect="1" noChangeArrowheads="1"/>
            </p:cNvSpPr>
            <p:nvPr/>
          </p:nvSpPr>
          <p:spPr bwMode="auto">
            <a:xfrm>
              <a:off x="643" y="2289"/>
              <a:ext cx="640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defRPr/>
              </a:pPr>
              <a:r>
                <a:rPr lang="es-ES_tradnl" sz="1800" i="1">
                  <a:solidFill>
                    <a:schemeClr val="tx2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+mn-ea"/>
                </a:rPr>
                <a:t>Estado A</a:t>
              </a:r>
              <a:endParaRPr lang="es-ES_tradnl" sz="180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endParaRPr>
            </a:p>
          </p:txBody>
        </p:sp>
        <p:sp>
          <p:nvSpPr>
            <p:cNvPr id="32793" name="Text Box 10"/>
            <p:cNvSpPr txBox="1">
              <a:spLocks noChangeAspect="1" noChangeArrowheads="1"/>
            </p:cNvSpPr>
            <p:nvPr/>
          </p:nvSpPr>
          <p:spPr bwMode="auto">
            <a:xfrm>
              <a:off x="585" y="3241"/>
              <a:ext cx="62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</a:pPr>
              <a:r>
                <a:rPr lang="es-ES_tradnl" altLang="es-ES_tradnl" sz="1800" i="1">
                  <a:solidFill>
                    <a:srgbClr val="0D0D0D"/>
                  </a:solidFill>
                </a:rPr>
                <a:t>Acción 1</a:t>
              </a:r>
              <a:endParaRPr lang="es-ES_tradnl" altLang="es-ES_tradnl" sz="1800">
                <a:solidFill>
                  <a:srgbClr val="0D0D0D"/>
                </a:solidFill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3284538" y="3887788"/>
            <a:ext cx="2276475" cy="2022475"/>
            <a:chOff x="2069" y="2083"/>
            <a:chExt cx="1434" cy="1274"/>
          </a:xfrm>
        </p:grpSpPr>
        <p:sp>
          <p:nvSpPr>
            <p:cNvPr id="48" name="AutoShape 12"/>
            <p:cNvSpPr>
              <a:spLocks noChangeAspect="1" noChangeArrowheads="1"/>
            </p:cNvSpPr>
            <p:nvPr/>
          </p:nvSpPr>
          <p:spPr bwMode="auto">
            <a:xfrm>
              <a:off x="2686" y="2600"/>
              <a:ext cx="817" cy="562"/>
            </a:xfrm>
            <a:prstGeom prst="cube">
              <a:avLst>
                <a:gd name="adj" fmla="val 25000"/>
              </a:avLst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defRPr/>
              </a:pPr>
              <a:r>
                <a:rPr lang="es-ES_tradnl" sz="1800" b="1" i="1">
                  <a:solidFill>
                    <a:schemeClr val="tx2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+mn-ea"/>
                </a:rPr>
                <a:t>Entorno</a:t>
              </a:r>
              <a:r>
                <a:rPr lang="es-ES_tradnl" sz="1800" i="1">
                  <a:solidFill>
                    <a:schemeClr val="tx2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+mn-ea"/>
                </a:rPr>
                <a:t> </a:t>
              </a:r>
            </a:p>
          </p:txBody>
        </p:sp>
        <p:graphicFrame>
          <p:nvGraphicFramePr>
            <p:cNvPr id="32785" name="Object 3"/>
            <p:cNvGraphicFramePr>
              <a:graphicFrameLocks noChangeAspect="1"/>
            </p:cNvGraphicFramePr>
            <p:nvPr/>
          </p:nvGraphicFramePr>
          <p:xfrm>
            <a:off x="2069" y="2600"/>
            <a:ext cx="352" cy="7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288" name="Clip" r:id="rId6" imgW="1854740" imgH="3988340" progId="MS_ClipArt_Gallery.5">
                    <p:embed/>
                  </p:oleObj>
                </mc:Choice>
                <mc:Fallback>
                  <p:oleObj name="Clip" r:id="rId6" imgW="1854740" imgH="3988340" progId="MS_ClipArt_Gallery.5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9" y="2600"/>
                          <a:ext cx="352" cy="7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" name="AutoShape 14"/>
            <p:cNvSpPr>
              <a:spLocks noChangeArrowheads="1"/>
            </p:cNvSpPr>
            <p:nvPr/>
          </p:nvSpPr>
          <p:spPr bwMode="auto">
            <a:xfrm rot="-3019377">
              <a:off x="2108" y="2220"/>
              <a:ext cx="504" cy="229"/>
            </a:xfrm>
            <a:prstGeom prst="flowChartManualInput">
              <a:avLst/>
            </a:prstGeom>
            <a:solidFill>
              <a:srgbClr val="99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s-ES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endParaRPr>
            </a:p>
          </p:txBody>
        </p:sp>
        <p:sp>
          <p:nvSpPr>
            <p:cNvPr id="51" name="Rectangle 15"/>
            <p:cNvSpPr>
              <a:spLocks noChangeArrowheads="1"/>
            </p:cNvSpPr>
            <p:nvPr/>
          </p:nvSpPr>
          <p:spPr bwMode="auto">
            <a:xfrm rot="-3019377">
              <a:off x="2554" y="2333"/>
              <a:ext cx="119" cy="447"/>
            </a:xfrm>
            <a:prstGeom prst="rect">
              <a:avLst/>
            </a:prstGeom>
            <a:solidFill>
              <a:srgbClr val="99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s-ES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275388" y="4065588"/>
            <a:ext cx="2182812" cy="1878012"/>
            <a:chOff x="313" y="2289"/>
            <a:chExt cx="1375" cy="1183"/>
          </a:xfrm>
        </p:grpSpPr>
        <p:sp>
          <p:nvSpPr>
            <p:cNvPr id="53" name="AutoShape 17"/>
            <p:cNvSpPr>
              <a:spLocks noChangeAspect="1" noChangeArrowheads="1"/>
            </p:cNvSpPr>
            <p:nvPr/>
          </p:nvSpPr>
          <p:spPr bwMode="auto">
            <a:xfrm>
              <a:off x="871" y="2619"/>
              <a:ext cx="817" cy="562"/>
            </a:xfrm>
            <a:prstGeom prst="cube">
              <a:avLst>
                <a:gd name="adj" fmla="val 25000"/>
              </a:avLst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defRPr/>
              </a:pPr>
              <a:r>
                <a:rPr lang="es-ES_tradnl" sz="1800" b="1" i="1">
                  <a:solidFill>
                    <a:schemeClr val="tx2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+mn-ea"/>
                </a:rPr>
                <a:t>Entorno</a:t>
              </a:r>
              <a:r>
                <a:rPr lang="es-ES_tradnl" sz="1800" i="1">
                  <a:solidFill>
                    <a:schemeClr val="tx2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+mn-ea"/>
                </a:rPr>
                <a:t> </a:t>
              </a:r>
            </a:p>
          </p:txBody>
        </p:sp>
        <p:sp>
          <p:nvSpPr>
            <p:cNvPr id="54" name="AutoShape 18"/>
            <p:cNvSpPr>
              <a:spLocks noChangeAspect="1" noChangeArrowheads="1"/>
            </p:cNvSpPr>
            <p:nvPr/>
          </p:nvSpPr>
          <p:spPr bwMode="auto">
            <a:xfrm flipV="1">
              <a:off x="429" y="3081"/>
              <a:ext cx="997" cy="141"/>
            </a:xfrm>
            <a:prstGeom prst="curvedDownArrow">
              <a:avLst>
                <a:gd name="adj1" fmla="val 141418"/>
                <a:gd name="adj2" fmla="val 282837"/>
                <a:gd name="adj3" fmla="val 33333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>
                <a:buClr>
                  <a:srgbClr val="000000"/>
                </a:buClr>
                <a:buSzPct val="100000"/>
                <a:defRPr/>
              </a:pPr>
              <a:endParaRPr lang="es-ES" sz="180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endParaRPr>
            </a:p>
          </p:txBody>
        </p:sp>
        <p:graphicFrame>
          <p:nvGraphicFramePr>
            <p:cNvPr id="32780" name="Object 4"/>
            <p:cNvGraphicFramePr>
              <a:graphicFrameLocks noChangeAspect="1"/>
            </p:cNvGraphicFramePr>
            <p:nvPr/>
          </p:nvGraphicFramePr>
          <p:xfrm>
            <a:off x="313" y="2619"/>
            <a:ext cx="352" cy="7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289" name="Clip" r:id="rId7" imgW="1854740" imgH="3988340" progId="MS_ClipArt_Gallery.5">
                    <p:embed/>
                  </p:oleObj>
                </mc:Choice>
                <mc:Fallback>
                  <p:oleObj name="Clip" r:id="rId7" imgW="1854740" imgH="3988340" progId="MS_ClipArt_Gallery.5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" y="2619"/>
                          <a:ext cx="352" cy="7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AutoShape 20"/>
            <p:cNvSpPr>
              <a:spLocks noChangeAspect="1" noChangeArrowheads="1"/>
            </p:cNvSpPr>
            <p:nvPr/>
          </p:nvSpPr>
          <p:spPr bwMode="auto">
            <a:xfrm flipH="1">
              <a:off x="389" y="2550"/>
              <a:ext cx="997" cy="141"/>
            </a:xfrm>
            <a:prstGeom prst="curvedDownArrow">
              <a:avLst>
                <a:gd name="adj1" fmla="val 141418"/>
                <a:gd name="adj2" fmla="val 282837"/>
                <a:gd name="adj3" fmla="val 33333"/>
              </a:avLst>
            </a:prstGeom>
            <a:solidFill>
              <a:srgbClr val="FF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defRPr/>
              </a:pPr>
              <a:endParaRPr lang="es-ES" sz="180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endParaRPr>
            </a:p>
          </p:txBody>
        </p:sp>
        <p:sp>
          <p:nvSpPr>
            <p:cNvPr id="57" name="Text Box 21"/>
            <p:cNvSpPr txBox="1">
              <a:spLocks noChangeAspect="1" noChangeArrowheads="1"/>
            </p:cNvSpPr>
            <p:nvPr/>
          </p:nvSpPr>
          <p:spPr bwMode="auto">
            <a:xfrm>
              <a:off x="643" y="2289"/>
              <a:ext cx="640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buClr>
                  <a:srgbClr val="000000"/>
                </a:buClr>
                <a:buSzPct val="100000"/>
                <a:defRPr/>
              </a:pPr>
              <a:r>
                <a:rPr lang="es-ES_tradnl" sz="1800" i="1">
                  <a:solidFill>
                    <a:schemeClr val="tx2">
                      <a:lumMod val="95000"/>
                      <a:lumOff val="5000"/>
                    </a:schemeClr>
                  </a:solidFill>
                  <a:latin typeface="Times New Roman" pitchFamily="18" charset="0"/>
                  <a:ea typeface="+mn-ea"/>
                </a:rPr>
                <a:t>Estado A</a:t>
              </a:r>
              <a:endParaRPr lang="es-ES_tradnl" sz="180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endParaRPr>
            </a:p>
          </p:txBody>
        </p:sp>
        <p:sp>
          <p:nvSpPr>
            <p:cNvPr id="32783" name="Text Box 22"/>
            <p:cNvSpPr txBox="1">
              <a:spLocks noChangeAspect="1" noChangeArrowheads="1"/>
            </p:cNvSpPr>
            <p:nvPr/>
          </p:nvSpPr>
          <p:spPr bwMode="auto">
            <a:xfrm>
              <a:off x="585" y="3241"/>
              <a:ext cx="62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</a:pPr>
              <a:r>
                <a:rPr lang="es-ES_tradnl" altLang="es-ES_tradnl" sz="1800" i="1">
                  <a:solidFill>
                    <a:srgbClr val="0D0D0D"/>
                  </a:solidFill>
                </a:rPr>
                <a:t>Acción 2</a:t>
              </a:r>
              <a:endParaRPr lang="es-ES_tradnl" altLang="es-ES_tradnl" sz="1800">
                <a:solidFill>
                  <a:srgbClr val="0D0D0D"/>
                </a:solidFill>
              </a:endParaRPr>
            </a:p>
          </p:txBody>
        </p:sp>
      </p:grpSp>
      <p:sp>
        <p:nvSpPr>
          <p:cNvPr id="32775" name="Rectangle 3"/>
          <p:cNvSpPr>
            <a:spLocks noChangeArrowheads="1"/>
          </p:cNvSpPr>
          <p:nvPr/>
        </p:nvSpPr>
        <p:spPr bwMode="auto">
          <a:xfrm>
            <a:off x="496888" y="1987550"/>
            <a:ext cx="729297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60413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79513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eaLnBrk="1" hangingPunct="1">
              <a:buClr>
                <a:srgbClr val="000000"/>
              </a:buClr>
              <a:buSzPct val="100000"/>
              <a:buFontTx/>
              <a:buChar char="–"/>
            </a:pPr>
            <a:r>
              <a:rPr lang="es-ES_tradnl" altLang="es-ES_tradnl" sz="1800">
                <a:solidFill>
                  <a:srgbClr val="0D0D0D"/>
                </a:solidFill>
              </a:rPr>
              <a:t>Un agente actúa en un determinado contexto:</a:t>
            </a:r>
          </a:p>
          <a:p>
            <a:pPr lvl="2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D0D0D"/>
                </a:solidFill>
              </a:rPr>
              <a:t>el agente decide acciones y las ejecuta</a:t>
            </a:r>
          </a:p>
          <a:p>
            <a:pPr lvl="2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D0D0D"/>
                </a:solidFill>
              </a:rPr>
              <a:t>el entorno cambia debido a las acciones del agente</a:t>
            </a:r>
          </a:p>
          <a:p>
            <a:pPr lvl="2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D0D0D"/>
                </a:solidFill>
              </a:rPr>
              <a:t>el agente recibe feedback (retroalimentación) del entorno como respuesta a sus acciones</a:t>
            </a:r>
          </a:p>
          <a:p>
            <a:pPr lvl="2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D0D0D"/>
                </a:solidFill>
              </a:rPr>
              <a:t>el agente debe aprender a realizar acciones que le lleven a actuar mejor</a:t>
            </a:r>
          </a:p>
        </p:txBody>
      </p:sp>
      <p:sp>
        <p:nvSpPr>
          <p:cNvPr id="32776" name="26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06C60218-5A92-4048-B5D0-80CA71DF5167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10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327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altLang="es-ES_tradnl">
                <a:ea typeface="ＭＳ Ｐゴシック" charset="-128"/>
              </a:rPr>
              <a:t>Clasificación según la información disponibles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4 Rectángulo redondeado"/>
          <p:cNvSpPr>
            <a:spLocks noChangeArrowheads="1"/>
          </p:cNvSpPr>
          <p:nvPr/>
        </p:nvSpPr>
        <p:spPr bwMode="auto">
          <a:xfrm>
            <a:off x="1143000" y="2743200"/>
            <a:ext cx="2133600" cy="1219200"/>
          </a:xfrm>
          <a:prstGeom prst="roundRect">
            <a:avLst>
              <a:gd name="adj" fmla="val 16667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/>
              <a:t>Simbólico</a:t>
            </a:r>
            <a:endParaRPr lang="es-ES" altLang="es-ES_tradnl"/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Clasificación según la representación de los datos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endParaRPr lang="es-ES_tradnl" altLang="es-ES_tradnl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6 Rectángulo redondeado"/>
          <p:cNvSpPr/>
          <p:nvPr/>
        </p:nvSpPr>
        <p:spPr bwMode="auto">
          <a:xfrm>
            <a:off x="3276600" y="1295400"/>
            <a:ext cx="2514600" cy="9144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/>
              <a:t>Representación  de los datos</a:t>
            </a:r>
            <a:endParaRPr lang="es-ES" altLang="es-ES_tradnl"/>
          </a:p>
        </p:txBody>
      </p:sp>
      <p:cxnSp>
        <p:nvCxnSpPr>
          <p:cNvPr id="34820" name="8 Forma"/>
          <p:cNvCxnSpPr>
            <a:cxnSpLocks noChangeShapeType="1"/>
            <a:stCxn id="7" idx="1"/>
            <a:endCxn id="34817" idx="0"/>
          </p:cNvCxnSpPr>
          <p:nvPr/>
        </p:nvCxnSpPr>
        <p:spPr bwMode="auto">
          <a:xfrm rot="10800000" flipV="1">
            <a:off x="2209800" y="1752600"/>
            <a:ext cx="1066800" cy="9906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21" name="9 Rectángulo redondeado"/>
          <p:cNvSpPr>
            <a:spLocks noChangeArrowheads="1"/>
          </p:cNvSpPr>
          <p:nvPr/>
        </p:nvSpPr>
        <p:spPr bwMode="auto">
          <a:xfrm>
            <a:off x="5867400" y="2743200"/>
            <a:ext cx="2133600" cy="1219200"/>
          </a:xfrm>
          <a:prstGeom prst="roundRect">
            <a:avLst>
              <a:gd name="adj" fmla="val 16667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/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/>
              <a:t>Sub-simbólico</a:t>
            </a:r>
            <a:endParaRPr lang="es-ES" altLang="es-ES_tradnl"/>
          </a:p>
        </p:txBody>
      </p:sp>
      <p:cxnSp>
        <p:nvCxnSpPr>
          <p:cNvPr id="34822" name="11 Forma"/>
          <p:cNvCxnSpPr>
            <a:cxnSpLocks noChangeShapeType="1"/>
            <a:stCxn id="7" idx="3"/>
            <a:endCxn id="34821" idx="0"/>
          </p:cNvCxnSpPr>
          <p:nvPr/>
        </p:nvCxnSpPr>
        <p:spPr bwMode="auto">
          <a:xfrm>
            <a:off x="5791200" y="1752600"/>
            <a:ext cx="1143000" cy="9906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23" name="12 CuadroTexto"/>
          <p:cNvSpPr txBox="1">
            <a:spLocks noChangeArrowheads="1"/>
          </p:cNvSpPr>
          <p:nvPr/>
        </p:nvSpPr>
        <p:spPr bwMode="auto">
          <a:xfrm>
            <a:off x="609600" y="4148138"/>
            <a:ext cx="4038600" cy="202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3525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Representación de los datos por </a:t>
            </a:r>
            <a:r>
              <a:rPr lang="es-ES_tradnl" altLang="es-ES_tradnl" sz="1600" b="1" dirty="0">
                <a:solidFill>
                  <a:srgbClr val="000000"/>
                </a:solidFill>
              </a:rPr>
              <a:t>características y atributos </a:t>
            </a:r>
          </a:p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Inferencia sigue el razonamiento l</a:t>
            </a:r>
            <a:r>
              <a:rPr lang="es-ES" altLang="es-ES_tradnl" sz="1600" dirty="0" err="1">
                <a:solidFill>
                  <a:srgbClr val="000000"/>
                </a:solidFill>
              </a:rPr>
              <a:t>ógico</a:t>
            </a: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 err="1">
                <a:solidFill>
                  <a:srgbClr val="000000"/>
                </a:solidFill>
              </a:rPr>
              <a:t>E.g</a:t>
            </a:r>
            <a:r>
              <a:rPr lang="es-ES_tradnl" altLang="es-ES_tradnl" sz="1600" dirty="0">
                <a:solidFill>
                  <a:srgbClr val="000000"/>
                </a:solidFill>
              </a:rPr>
              <a:t>.: estado de trafico		</a:t>
            </a:r>
          </a:p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		</a:t>
            </a:r>
            <a:r>
              <a:rPr lang="es-ES_tradnl" altLang="es-ES_tradnl" sz="1600" b="1" dirty="0">
                <a:solidFill>
                  <a:srgbClr val="000000"/>
                </a:solidFill>
              </a:rPr>
              <a:t>tiempo – día de la semana – hora</a:t>
            </a:r>
          </a:p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     	&lt;lluvia–viernes–8:00&gt;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	      &lt;sol–sábado– 12:00&gt;</a:t>
            </a:r>
            <a:endParaRPr lang="es-ES" altLang="es-ES_tradnl" sz="1600" dirty="0">
              <a:solidFill>
                <a:srgbClr val="000000"/>
              </a:solidFill>
            </a:endParaRPr>
          </a:p>
        </p:txBody>
      </p:sp>
      <p:sp>
        <p:nvSpPr>
          <p:cNvPr id="34824" name="13 CuadroTexto"/>
          <p:cNvSpPr txBox="1">
            <a:spLocks noChangeArrowheads="1"/>
          </p:cNvSpPr>
          <p:nvPr/>
        </p:nvSpPr>
        <p:spPr bwMode="auto">
          <a:xfrm>
            <a:off x="4788024" y="4143375"/>
            <a:ext cx="4248472" cy="202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63525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263525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2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Representación </a:t>
            </a:r>
            <a:r>
              <a:rPr lang="es-ES_tradnl" altLang="es-ES_tradnl" sz="1600" b="1" dirty="0">
                <a:solidFill>
                  <a:srgbClr val="000000"/>
                </a:solidFill>
              </a:rPr>
              <a:t>no directamente interpretable </a:t>
            </a:r>
          </a:p>
          <a:p>
            <a:pPr lvl="2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Inferencia no basada directamente en la l</a:t>
            </a:r>
            <a:r>
              <a:rPr lang="es-ES" altLang="es-ES_tradnl" sz="1600" dirty="0" err="1">
                <a:solidFill>
                  <a:srgbClr val="000000"/>
                </a:solidFill>
              </a:rPr>
              <a:t>ógica</a:t>
            </a: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 err="1">
                <a:solidFill>
                  <a:srgbClr val="000000"/>
                </a:solidFill>
              </a:rPr>
              <a:t>E.g</a:t>
            </a:r>
            <a:r>
              <a:rPr lang="es-ES_tradnl" altLang="es-ES_tradnl" sz="1600" dirty="0">
                <a:solidFill>
                  <a:srgbClr val="000000"/>
                </a:solidFill>
              </a:rPr>
              <a:t>.: estado de trafico		</a:t>
            </a:r>
          </a:p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		</a:t>
            </a:r>
            <a:r>
              <a:rPr lang="es-ES_tradnl" altLang="es-ES_tradnl" sz="1600" b="1" dirty="0">
                <a:solidFill>
                  <a:srgbClr val="000000"/>
                </a:solidFill>
              </a:rPr>
              <a:t>tiempo – día de la semana – hora</a:t>
            </a:r>
          </a:p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     	&lt;0001–1101–0010&gt;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       	      &lt;1101–0101–1110&gt;</a:t>
            </a:r>
            <a:endParaRPr lang="es-ES" altLang="es-ES_tradnl" sz="1600" dirty="0">
              <a:solidFill>
                <a:srgbClr val="000000"/>
              </a:solidFill>
            </a:endParaRPr>
          </a:p>
        </p:txBody>
      </p:sp>
      <p:sp>
        <p:nvSpPr>
          <p:cNvPr id="34825" name="9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EDCC241D-7FF6-3E4E-AEE6-04E85362C416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11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DE9159D2-9AAE-6C47-BA8C-7D8D9CCE86AA}" type="slidenum">
              <a:rPr lang="es-ES_tradnl" altLang="es-ES_tradnl" sz="1000"/>
              <a:pPr/>
              <a:t>12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Aspectos no técnicos</a:t>
            </a:r>
            <a:endParaRPr lang="es-ES" altLang="es-ES_tradnl" b="0"/>
          </a:p>
        </p:txBody>
      </p:sp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496888" y="1484313"/>
            <a:ext cx="72929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/>
              <a:t>Los humanos no se fían de los resultados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/>
              <a:t>Ejemplo: diagnostico médico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/>
              <a:t>Los sistemas deben proporcionar una explicación de los resultados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/>
              <a:t>Los sistemas son deterministas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/>
              <a:t>No tienen en cuenta aspectos como intuición o creencia y no cambian su comportamiento definido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/>
              <a:t>Los sistemas no son responsables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/>
              <a:t>Lagunas jurídicas de responsabilidad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/>
              <a:t>Problemas éticos: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/>
              <a:t>Crear máquinas humanoides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/>
              <a:t>Miedo a perder el control</a:t>
            </a:r>
          </a:p>
        </p:txBody>
      </p:sp>
    </p:spTree>
    <p:extLst>
      <p:ext uri="{BB962C8B-B14F-4D97-AF65-F5344CB8AC3E}">
        <p14:creationId xmlns:p14="http://schemas.microsoft.com/office/powerpoint/2010/main" val="151966822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1733550" y="2564904"/>
            <a:ext cx="6870898" cy="432048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Aprendizaje Automático</a:t>
            </a:r>
            <a:endParaRPr lang="es-ES_tradnl" altLang="es-ES_tradnl" b="0" dirty="0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957388" y="1412776"/>
            <a:ext cx="6575052" cy="117475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100000"/>
              </a:spcBef>
              <a:buFontTx/>
              <a:buNone/>
            </a:pPr>
            <a:r>
              <a:rPr lang="es-ES" altLang="es-ES_tradnl" dirty="0"/>
              <a:t>	Aprendizaje automático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1	Introducción al aprendizaje automático	 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2 	Aprendizaje Supervisado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3	Aprendizaje de </a:t>
            </a:r>
            <a:r>
              <a:rPr lang="es-ES" altLang="es-ES_tradnl" dirty="0"/>
              <a:t>á</a:t>
            </a:r>
            <a:r>
              <a:rPr lang="es-ES_tradnl" altLang="es-ES_tradnl" dirty="0" err="1"/>
              <a:t>rboles</a:t>
            </a:r>
            <a:r>
              <a:rPr lang="es-ES_tradnl" altLang="es-ES_tradnl" dirty="0"/>
              <a:t> de decisión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4	 Aprendizaje de redes neuronales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5	 </a:t>
            </a:r>
            <a:r>
              <a:rPr lang="es-ES_tradnl" altLang="es-ES_tradnl" dirty="0" err="1"/>
              <a:t>Evaluaci</a:t>
            </a:r>
            <a:r>
              <a:rPr lang="es-ES" altLang="es-ES_tradnl" dirty="0" err="1"/>
              <a:t>ón</a:t>
            </a:r>
            <a:r>
              <a:rPr lang="es-ES" altLang="es-ES_tradnl" dirty="0"/>
              <a:t> de métodos de aprendizaje supervisado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6	 Algoritmos genéticos y otros m</a:t>
            </a:r>
            <a:r>
              <a:rPr lang="es-ES" altLang="es-ES_tradnl" dirty="0" err="1"/>
              <a:t>étodos</a:t>
            </a:r>
            <a:r>
              <a:rPr lang="es-ES" altLang="es-ES_tradnl" dirty="0"/>
              <a:t> de aprendizaje</a:t>
            </a:r>
            <a:endParaRPr lang="es-ES_tradnl" altLang="es-ES_tradnl" dirty="0"/>
          </a:p>
        </p:txBody>
      </p:sp>
    </p:spTree>
    <p:extLst>
      <p:ext uri="{BB962C8B-B14F-4D97-AF65-F5344CB8AC3E}">
        <p14:creationId xmlns:p14="http://schemas.microsoft.com/office/powerpoint/2010/main" val="853700496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C4DF0DCB-2C03-E841-9D21-551CAC65D4BF}" type="slidenum">
              <a:rPr lang="es-ES_tradnl" altLang="es-ES_tradnl" sz="1000"/>
              <a:pPr/>
              <a:t>14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38916" name="Rectangle 2"/>
          <p:cNvSpPr>
            <a:spLocks noChangeArrowheads="1"/>
          </p:cNvSpPr>
          <p:nvPr/>
        </p:nvSpPr>
        <p:spPr bwMode="auto">
          <a:xfrm>
            <a:off x="685800" y="1038225"/>
            <a:ext cx="735330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79513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</a:pPr>
            <a:r>
              <a:rPr lang="es-ES_tradnl" altLang="es-ES_tradnl" sz="2000" b="1" dirty="0"/>
              <a:t>Inferencia inductiva es aprendizaje supervisado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Inferir/aprender suposiciones generales a partir de (muchos) hechos concretos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Ejemplo:</a:t>
            </a:r>
          </a:p>
          <a:p>
            <a:pPr lvl="2">
              <a:spcBef>
                <a:spcPct val="20000"/>
              </a:spcBef>
            </a:pPr>
            <a:r>
              <a:rPr lang="es-ES_tradnl" altLang="es-ES_tradnl" sz="1600" dirty="0"/>
              <a:t>El balón 1 es rojo y bota al dejarlo caer</a:t>
            </a:r>
          </a:p>
          <a:p>
            <a:pPr lvl="2">
              <a:spcBef>
                <a:spcPct val="20000"/>
              </a:spcBef>
            </a:pPr>
            <a:r>
              <a:rPr lang="es-ES_tradnl" altLang="es-ES_tradnl" sz="1600" dirty="0"/>
              <a:t>El libro 1 es verde y no bota al dejarlo caer</a:t>
            </a:r>
          </a:p>
          <a:p>
            <a:pPr lvl="2">
              <a:spcBef>
                <a:spcPct val="20000"/>
              </a:spcBef>
            </a:pPr>
            <a:r>
              <a:rPr lang="es-ES_tradnl" altLang="es-ES_tradnl" sz="1600" dirty="0"/>
              <a:t>El balón 3 es azul y bota al dejarlo caer</a:t>
            </a:r>
          </a:p>
          <a:p>
            <a:pPr lvl="1">
              <a:spcBef>
                <a:spcPct val="20000"/>
              </a:spcBef>
            </a:pPr>
            <a:r>
              <a:rPr lang="es-ES_tradnl" altLang="es-ES_tradnl" sz="1800" dirty="0"/>
              <a:t>			...</a:t>
            </a:r>
          </a:p>
          <a:p>
            <a:pPr lvl="2">
              <a:spcBef>
                <a:spcPct val="20000"/>
              </a:spcBef>
            </a:pPr>
            <a:r>
              <a:rPr lang="es-ES_tradnl" altLang="es-ES_tradnl" sz="1600" dirty="0"/>
              <a:t>El libro 70 verde y no bota al dejarlo caer</a:t>
            </a:r>
          </a:p>
          <a:p>
            <a:pPr lvl="1">
              <a:spcBef>
                <a:spcPct val="20000"/>
              </a:spcBef>
            </a:pPr>
            <a:r>
              <a:rPr lang="es-ES_tradnl" altLang="es-ES_tradnl" sz="1800" dirty="0"/>
              <a:t>			...</a:t>
            </a:r>
          </a:p>
          <a:p>
            <a:pPr lvl="2">
              <a:spcBef>
                <a:spcPct val="20000"/>
              </a:spcBef>
            </a:pPr>
            <a:r>
              <a:rPr lang="es-ES_tradnl" altLang="es-ES_tradnl" sz="1600" dirty="0"/>
              <a:t>El balón 100 es rojo y bota al dejarlo caer</a:t>
            </a:r>
          </a:p>
          <a:p>
            <a:pPr lvl="1">
              <a:spcBef>
                <a:spcPct val="20000"/>
              </a:spcBef>
            </a:pPr>
            <a:r>
              <a:rPr lang="es-ES_tradnl" altLang="es-ES_tradnl" sz="1800" dirty="0"/>
              <a:t>	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El razonamiento inductivo nos permite realizar predicciones.</a:t>
            </a:r>
          </a:p>
          <a:p>
            <a:pPr lvl="1">
              <a:spcBef>
                <a:spcPct val="20000"/>
              </a:spcBef>
            </a:pPr>
            <a:endParaRPr lang="es-ES_tradnl" altLang="es-ES_tradnl" sz="1800" dirty="0"/>
          </a:p>
          <a:p>
            <a:pPr lvl="1">
              <a:spcBef>
                <a:spcPct val="20000"/>
              </a:spcBef>
            </a:pPr>
            <a:r>
              <a:rPr lang="es-ES_tradnl" altLang="es-ES_tradnl" sz="1800" i="1" dirty="0"/>
              <a:t>		Cualquier objeto que es un balón botará si lo dejo caer.</a:t>
            </a:r>
          </a:p>
          <a:p>
            <a:pPr lvl="2">
              <a:spcBef>
                <a:spcPct val="20000"/>
              </a:spcBef>
            </a:pPr>
            <a:endParaRPr lang="es-ES_tradnl" altLang="es-ES_tradnl" sz="1600" b="1" dirty="0"/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Aprendizaje supervisado: </a:t>
            </a:r>
          </a:p>
        </p:txBody>
      </p:sp>
    </p:spTree>
    <p:extLst>
      <p:ext uri="{BB962C8B-B14F-4D97-AF65-F5344CB8AC3E}">
        <p14:creationId xmlns:p14="http://schemas.microsoft.com/office/powerpoint/2010/main" val="769026132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Aprendizaje inductivo (supervisado) 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95536" y="1340768"/>
            <a:ext cx="8136904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Objetivo: 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Aprender un cierto </a:t>
            </a:r>
            <a:r>
              <a:rPr lang="es-ES_tradnl" altLang="es-ES_tradnl" sz="1800" b="1" i="1" dirty="0">
                <a:solidFill>
                  <a:srgbClr val="000000"/>
                </a:solidFill>
              </a:rPr>
              <a:t>concepto objetivo</a:t>
            </a:r>
            <a:r>
              <a:rPr lang="es-ES_tradnl" altLang="es-ES_tradnl" sz="1800" dirty="0">
                <a:solidFill>
                  <a:srgbClr val="000000"/>
                </a:solidFill>
              </a:rPr>
              <a:t>, a partir de </a:t>
            </a:r>
            <a:r>
              <a:rPr lang="es-ES_tradnl" altLang="es-ES_tradnl" sz="1800" b="1" i="1" dirty="0">
                <a:solidFill>
                  <a:srgbClr val="000000"/>
                </a:solidFill>
              </a:rPr>
              <a:t>ejemplos (ejemplos de entrenamiento) </a:t>
            </a:r>
            <a:r>
              <a:rPr lang="es-ES_tradnl" altLang="es-ES_tradnl" sz="1800" dirty="0">
                <a:solidFill>
                  <a:srgbClr val="000000"/>
                </a:solidFill>
              </a:rPr>
              <a:t>para los cuales conocemos el resultado</a:t>
            </a:r>
          </a:p>
          <a:p>
            <a:pPr marL="473075" lvl="1" indent="0" eaLnBrk="1" hangingPunct="1"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es-ES_tradnl" altLang="es-ES_tradnl" sz="1800" dirty="0">
                <a:solidFill>
                  <a:srgbClr val="000000"/>
                </a:solidFill>
              </a:rPr>
              <a:t>Por ejemplo: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Aprender “el concepto de 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tri</a:t>
            </a:r>
            <a:r>
              <a:rPr lang="es-ES" altLang="es-ES_tradnl" sz="1800" dirty="0">
                <a:solidFill>
                  <a:srgbClr val="000000"/>
                </a:solidFill>
              </a:rPr>
              <a:t>ángulo” a partir de instancias: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600" dirty="0">
                <a:solidFill>
                  <a:srgbClr val="000000"/>
                </a:solidFill>
              </a:rPr>
              <a:t>objeto nº1: marón con 3 esquinas, s</a:t>
            </a:r>
            <a:r>
              <a:rPr lang="es-ES" altLang="es-ES_tradnl" sz="1600" dirty="0">
                <a:solidFill>
                  <a:srgbClr val="000000"/>
                </a:solidFill>
              </a:rPr>
              <a:t>í </a:t>
            </a:r>
            <a:r>
              <a:rPr lang="es-ES_tradnl" altLang="es-ES_tradnl" sz="1600" dirty="0">
                <a:solidFill>
                  <a:srgbClr val="000000"/>
                </a:solidFill>
              </a:rPr>
              <a:t>es un </a:t>
            </a:r>
            <a:r>
              <a:rPr lang="es-ES_tradnl" altLang="es-ES_tradnl" sz="1600" dirty="0" err="1">
                <a:solidFill>
                  <a:srgbClr val="000000"/>
                </a:solidFill>
              </a:rPr>
              <a:t>tri</a:t>
            </a:r>
            <a:r>
              <a:rPr lang="es-ES" altLang="es-ES_tradnl" sz="1600" dirty="0">
                <a:solidFill>
                  <a:srgbClr val="000000"/>
                </a:solidFill>
              </a:rPr>
              <a:t>ángulo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600" dirty="0">
                <a:solidFill>
                  <a:srgbClr val="000000"/>
                </a:solidFill>
              </a:rPr>
              <a:t>objeto nº2: azul con</a:t>
            </a:r>
            <a:r>
              <a:rPr lang="es-ES" altLang="es-ES_tradnl" sz="1600" dirty="0">
                <a:solidFill>
                  <a:srgbClr val="000000"/>
                </a:solidFill>
              </a:rPr>
              <a:t> </a:t>
            </a:r>
            <a:r>
              <a:rPr lang="es-ES_tradnl" altLang="es-ES_tradnl" sz="1600" dirty="0">
                <a:solidFill>
                  <a:srgbClr val="000000"/>
                </a:solidFill>
              </a:rPr>
              <a:t>3 esquinas, s</a:t>
            </a:r>
            <a:r>
              <a:rPr lang="es-ES" altLang="es-ES_tradnl" sz="1600" dirty="0">
                <a:solidFill>
                  <a:srgbClr val="000000"/>
                </a:solidFill>
              </a:rPr>
              <a:t>í </a:t>
            </a:r>
            <a:r>
              <a:rPr lang="es-ES_tradnl" altLang="es-ES_tradnl" sz="1600" dirty="0">
                <a:solidFill>
                  <a:srgbClr val="000000"/>
                </a:solidFill>
              </a:rPr>
              <a:t>es un </a:t>
            </a:r>
            <a:r>
              <a:rPr lang="es-ES_tradnl" altLang="es-ES_tradnl" sz="1600" dirty="0" err="1">
                <a:solidFill>
                  <a:srgbClr val="000000"/>
                </a:solidFill>
              </a:rPr>
              <a:t>tri</a:t>
            </a:r>
            <a:r>
              <a:rPr lang="es-ES" altLang="es-ES_tradnl" sz="1600" dirty="0">
                <a:solidFill>
                  <a:srgbClr val="000000"/>
                </a:solidFill>
              </a:rPr>
              <a:t>ángulo 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600" dirty="0">
                <a:solidFill>
                  <a:srgbClr val="000000"/>
                </a:solidFill>
              </a:rPr>
              <a:t>objeto nº3: rojo con 4 esquinas, no es un </a:t>
            </a:r>
            <a:r>
              <a:rPr lang="es-ES_tradnl" altLang="es-ES_tradnl" sz="1600" dirty="0" err="1">
                <a:solidFill>
                  <a:srgbClr val="000000"/>
                </a:solidFill>
              </a:rPr>
              <a:t>tri</a:t>
            </a:r>
            <a:r>
              <a:rPr lang="es-ES" altLang="es-ES_tradnl" sz="1600" dirty="0">
                <a:solidFill>
                  <a:srgbClr val="000000"/>
                </a:solidFill>
              </a:rPr>
              <a:t>ángulo</a:t>
            </a:r>
            <a:r>
              <a:rPr lang="es-ES_tradnl" altLang="es-ES_tradnl" sz="1600" dirty="0">
                <a:solidFill>
                  <a:srgbClr val="000000"/>
                </a:solidFill>
              </a:rPr>
              <a:t>,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600" dirty="0">
                <a:solidFill>
                  <a:srgbClr val="000000"/>
                </a:solidFill>
              </a:rPr>
              <a:t> … 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Problema: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encontrar una descripción del concepto objetivo (</a:t>
            </a:r>
            <a:r>
              <a:rPr lang="es-ES_tradnl" altLang="es-ES_tradnl" sz="1800" b="1" i="1" dirty="0">
                <a:solidFill>
                  <a:srgbClr val="000000"/>
                </a:solidFill>
              </a:rPr>
              <a:t>hipótesis</a:t>
            </a:r>
            <a:r>
              <a:rPr lang="es-ES_tradnl" altLang="es-ES_tradnl" sz="1800" dirty="0">
                <a:solidFill>
                  <a:srgbClr val="000000"/>
                </a:solidFill>
              </a:rPr>
              <a:t>) que 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b="1" dirty="0">
                <a:solidFill>
                  <a:srgbClr val="000000"/>
                </a:solidFill>
              </a:rPr>
              <a:t>I) concuerda con los ejemplos presentados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b="1" dirty="0">
                <a:solidFill>
                  <a:srgbClr val="000000"/>
                </a:solidFill>
              </a:rPr>
              <a:t>II) generaliza a casos nuevos</a:t>
            </a: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b="1" dirty="0">
              <a:solidFill>
                <a:srgbClr val="000000"/>
              </a:solidFill>
            </a:endParaRPr>
          </a:p>
        </p:txBody>
      </p:sp>
      <p:sp>
        <p:nvSpPr>
          <p:cNvPr id="39939" name="3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6BF3425-69BE-6248-B27F-C809761076B4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15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Aprendizaje inductivo (supervisado): </a:t>
            </a: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96888" y="946150"/>
            <a:ext cx="79613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77925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9227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Matemáticamente: 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El concepto objetivo es una función 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f:X→Y</a:t>
            </a:r>
            <a:endParaRPr lang="es-ES_tradnl" altLang="es-ES_tradnl" sz="1800" i="1" dirty="0">
              <a:solidFill>
                <a:srgbClr val="000000"/>
              </a:solidFill>
            </a:endParaRPr>
          </a:p>
          <a:p>
            <a:pPr lvl="2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X</a:t>
            </a:r>
            <a:r>
              <a:rPr lang="es-ES_tradnl" altLang="es-ES_tradnl" sz="1600" dirty="0">
                <a:solidFill>
                  <a:srgbClr val="000000"/>
                </a:solidFill>
              </a:rPr>
              <a:t> es el espacio de entradas que describe los posibles casos </a:t>
            </a:r>
          </a:p>
          <a:p>
            <a:pPr lvl="3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600" dirty="0" err="1">
                <a:solidFill>
                  <a:srgbClr val="000000"/>
                </a:solidFill>
              </a:rPr>
              <a:t>p.E</a:t>
            </a:r>
            <a:r>
              <a:rPr lang="es-ES_tradnl" altLang="es-ES_tradnl" sz="1600" dirty="0">
                <a:solidFill>
                  <a:srgbClr val="000000"/>
                </a:solidFill>
              </a:rPr>
              <a:t>.: descripción de objetos en función de colores y número de esquinas X={rojo, azul, verde, amar.}×{0,...,n}; x</a:t>
            </a:r>
            <a:r>
              <a:rPr lang="es-ES_tradnl" altLang="es-ES_tradnl" sz="1600" baseline="-25000" dirty="0">
                <a:solidFill>
                  <a:srgbClr val="000000"/>
                </a:solidFill>
              </a:rPr>
              <a:t>1</a:t>
            </a:r>
            <a:r>
              <a:rPr lang="es-ES_tradnl" altLang="es-ES_tradnl" sz="1600" dirty="0">
                <a:solidFill>
                  <a:srgbClr val="000000"/>
                </a:solidFill>
              </a:rPr>
              <a:t>=&lt;azul, 3&gt;</a:t>
            </a:r>
          </a:p>
          <a:p>
            <a:pPr lvl="2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Y</a:t>
            </a:r>
            <a:r>
              <a:rPr lang="es-ES_tradnl" altLang="es-ES_tradnl" sz="1600" dirty="0">
                <a:solidFill>
                  <a:srgbClr val="000000"/>
                </a:solidFill>
              </a:rPr>
              <a:t> el espacio de salidas (resultados) </a:t>
            </a:r>
          </a:p>
          <a:p>
            <a:pPr lvl="3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 err="1">
                <a:solidFill>
                  <a:srgbClr val="000000"/>
                </a:solidFill>
              </a:rPr>
              <a:t>p.e</a:t>
            </a:r>
            <a:r>
              <a:rPr lang="es-ES_tradnl" altLang="es-ES_tradnl" sz="1600" dirty="0">
                <a:solidFill>
                  <a:srgbClr val="000000"/>
                </a:solidFill>
              </a:rPr>
              <a:t>.: Y={si, no} 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Tenemos como entrada una secuencia de ejemplos de pares (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entrada,salida</a:t>
            </a:r>
            <a:r>
              <a:rPr lang="es-ES_tradnl" altLang="es-ES_tradnl" sz="1800" dirty="0">
                <a:solidFill>
                  <a:srgbClr val="000000"/>
                </a:solidFill>
              </a:rPr>
              <a:t>):</a:t>
            </a:r>
          </a:p>
          <a:p>
            <a:pPr lvl="2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{ (x</a:t>
            </a:r>
            <a:r>
              <a:rPr lang="es-ES_tradnl" altLang="es-ES_tradnl" sz="1600" baseline="-25000" dirty="0">
                <a:solidFill>
                  <a:srgbClr val="000000"/>
                </a:solidFill>
              </a:rPr>
              <a:t>1</a:t>
            </a:r>
            <a:r>
              <a:rPr lang="es-ES_tradnl" altLang="es-ES_tradnl" sz="1600" dirty="0">
                <a:solidFill>
                  <a:srgbClr val="000000"/>
                </a:solidFill>
              </a:rPr>
              <a:t>,y</a:t>
            </a:r>
            <a:r>
              <a:rPr lang="es-ES_tradnl" altLang="es-ES_tradnl" sz="1600" baseline="-25000" dirty="0">
                <a:solidFill>
                  <a:srgbClr val="000000"/>
                </a:solidFill>
              </a:rPr>
              <a:t>1</a:t>
            </a:r>
            <a:r>
              <a:rPr lang="es-ES_tradnl" altLang="es-ES_tradnl" sz="1600" dirty="0">
                <a:solidFill>
                  <a:srgbClr val="000000"/>
                </a:solidFill>
              </a:rPr>
              <a:t>), (x</a:t>
            </a:r>
            <a:r>
              <a:rPr lang="es-ES_tradnl" altLang="es-ES_tradnl" sz="1600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dirty="0">
                <a:solidFill>
                  <a:srgbClr val="000000"/>
                </a:solidFill>
              </a:rPr>
              <a:t>,y</a:t>
            </a:r>
            <a:r>
              <a:rPr lang="es-ES_tradnl" altLang="es-ES_tradnl" sz="1600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dirty="0">
                <a:solidFill>
                  <a:srgbClr val="000000"/>
                </a:solidFill>
              </a:rPr>
              <a:t>), …} con x</a:t>
            </a:r>
            <a:r>
              <a:rPr lang="es-ES_tradnl" altLang="es-ES_tradnl" sz="1600" baseline="-25000" dirty="0">
                <a:solidFill>
                  <a:srgbClr val="000000"/>
                </a:solidFill>
              </a:rPr>
              <a:t>i </a:t>
            </a:r>
            <a:r>
              <a:rPr lang="es-ES_tradnl" altLang="es-ES_tradnl" sz="1600" dirty="0">
                <a:solidFill>
                  <a:schemeClr val="tx1"/>
                </a:solidFill>
                <a:latin typeface="Symbol" charset="2"/>
              </a:rPr>
              <a:t>∈</a:t>
            </a:r>
            <a:r>
              <a:rPr lang="es-ES_tradnl" altLang="es-ES_tradnl" sz="1600" dirty="0">
                <a:solidFill>
                  <a:srgbClr val="000000"/>
                </a:solidFill>
              </a:rPr>
              <a:t> X e </a:t>
            </a:r>
            <a:r>
              <a:rPr lang="es-ES_tradnl" altLang="es-ES_tradnl" sz="1600" dirty="0" err="1">
                <a:solidFill>
                  <a:srgbClr val="000000"/>
                </a:solidFill>
              </a:rPr>
              <a:t>y</a:t>
            </a:r>
            <a:r>
              <a:rPr lang="es-ES_tradnl" altLang="es-ES_tradnl" sz="1600" baseline="-25000" dirty="0" err="1">
                <a:solidFill>
                  <a:srgbClr val="000000"/>
                </a:solidFill>
              </a:rPr>
              <a:t>i</a:t>
            </a:r>
            <a:r>
              <a:rPr lang="es-ES_tradnl" altLang="es-ES_tradnl" sz="1600" baseline="-25000" dirty="0">
                <a:solidFill>
                  <a:srgbClr val="000000"/>
                </a:solidFill>
              </a:rPr>
              <a:t> </a:t>
            </a:r>
            <a:r>
              <a:rPr lang="es-ES_tradnl" altLang="es-ES_tradnl" sz="1600" dirty="0">
                <a:solidFill>
                  <a:schemeClr val="tx1"/>
                </a:solidFill>
                <a:latin typeface="Symbol" charset="2"/>
              </a:rPr>
              <a:t>∈</a:t>
            </a:r>
            <a:r>
              <a:rPr lang="az-Cyrl-AZ" altLang="es-ES_tradnl" sz="1600" dirty="0">
                <a:solidFill>
                  <a:srgbClr val="000000"/>
                </a:solidFill>
              </a:rPr>
              <a:t> </a:t>
            </a:r>
            <a:r>
              <a:rPr lang="es-ES_tradnl" altLang="es-ES_tradnl" sz="1600" dirty="0">
                <a:solidFill>
                  <a:srgbClr val="000000"/>
                </a:solidFill>
              </a:rPr>
              <a:t>Y </a:t>
            </a:r>
          </a:p>
          <a:p>
            <a:pPr lvl="2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 err="1">
                <a:solidFill>
                  <a:srgbClr val="000000"/>
                </a:solidFill>
              </a:rPr>
              <a:t>p.e</a:t>
            </a:r>
            <a:r>
              <a:rPr lang="es-ES_tradnl" altLang="es-ES_tradnl" sz="1600" dirty="0">
                <a:solidFill>
                  <a:srgbClr val="000000"/>
                </a:solidFill>
              </a:rPr>
              <a:t>.:{(&lt;rojo, 3&gt;, triángulo), (&lt;verde, 0&gt;, no triángulo), …}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Objetivo del algoritmo de aprendizaje:</a:t>
            </a:r>
          </a:p>
          <a:p>
            <a:pPr lvl="2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encontrar función 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h</a:t>
            </a:r>
            <a:r>
              <a:rPr lang="az-Cyrl-AZ" altLang="es-ES_tradnl" sz="1600" dirty="0">
                <a:solidFill>
                  <a:srgbClr val="000000"/>
                </a:solidFill>
              </a:rPr>
              <a:t> </a:t>
            </a:r>
            <a:r>
              <a:rPr lang="es-ES_tradnl" altLang="es-ES_tradnl" sz="1600" dirty="0">
                <a:solidFill>
                  <a:schemeClr val="tx1"/>
                </a:solidFill>
                <a:latin typeface="Symbol" charset="2"/>
              </a:rPr>
              <a:t>∈</a:t>
            </a:r>
            <a:r>
              <a:rPr lang="az-Cyrl-AZ" altLang="es-ES_tradnl" sz="1600" dirty="0">
                <a:solidFill>
                  <a:srgbClr val="000000"/>
                </a:solidFill>
              </a:rPr>
              <a:t> 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H</a:t>
            </a:r>
            <a:r>
              <a:rPr lang="es-ES_tradnl" altLang="es-ES_tradnl" sz="1600" dirty="0">
                <a:solidFill>
                  <a:srgbClr val="000000"/>
                </a:solidFill>
              </a:rPr>
              <a:t> que aproxime 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f</a:t>
            </a:r>
            <a:r>
              <a:rPr lang="es-ES_tradnl" altLang="es-ES_tradnl" sz="1600" dirty="0">
                <a:solidFill>
                  <a:srgbClr val="000000"/>
                </a:solidFill>
              </a:rPr>
              <a:t> , tal que:</a:t>
            </a:r>
          </a:p>
          <a:p>
            <a:pPr lvl="3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h(x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)=f(x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)</a:t>
            </a:r>
            <a:r>
              <a:rPr lang="es-ES_tradnl" altLang="es-ES_tradnl" sz="1600" dirty="0">
                <a:solidFill>
                  <a:srgbClr val="000000"/>
                </a:solidFill>
              </a:rPr>
              <a:t> para todos (o la mayoría de los) ejemplos presentados</a:t>
            </a:r>
          </a:p>
          <a:p>
            <a:pPr lvl="3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h</a:t>
            </a:r>
            <a:r>
              <a:rPr lang="es-ES_tradnl" altLang="es-ES_tradnl" sz="1600" dirty="0">
                <a:solidFill>
                  <a:srgbClr val="000000"/>
                </a:solidFill>
              </a:rPr>
              <a:t> tenga expectativas de comportase igual (o similar) a 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f</a:t>
            </a:r>
            <a:r>
              <a:rPr lang="es-ES_tradnl" altLang="es-ES_tradnl" sz="1600" dirty="0">
                <a:solidFill>
                  <a:srgbClr val="000000"/>
                </a:solidFill>
              </a:rPr>
              <a:t> para casos aun desconocidos (generalización)</a:t>
            </a:r>
            <a:r>
              <a:rPr lang="ar-SA" altLang="es-ES_tradnl" sz="1600" dirty="0">
                <a:solidFill>
                  <a:srgbClr val="000000"/>
                </a:solidFill>
              </a:rPr>
              <a:t>‏</a:t>
            </a:r>
            <a:endParaRPr lang="es-ES_tradnl" altLang="es-ES_tradnl" sz="1600" dirty="0">
              <a:solidFill>
                <a:srgbClr val="000000"/>
              </a:solidFill>
            </a:endParaRPr>
          </a:p>
          <a:p>
            <a:pPr lvl="2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H</a:t>
            </a:r>
            <a:r>
              <a:rPr lang="es-ES_tradnl" altLang="es-ES_tradnl" sz="1600" dirty="0">
                <a:solidFill>
                  <a:srgbClr val="000000"/>
                </a:solidFill>
              </a:rPr>
              <a:t> : espacio de hipótesis</a:t>
            </a:r>
          </a:p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dirty="0">
              <a:solidFill>
                <a:srgbClr val="000000"/>
              </a:solidFill>
            </a:endParaRPr>
          </a:p>
        </p:txBody>
      </p:sp>
      <p:sp>
        <p:nvSpPr>
          <p:cNvPr id="41987" name="3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880A072A-F06F-BE4F-8F63-EFBB9930CC61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16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Espacio de hipótesis</a:t>
            </a: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468313" y="908050"/>
            <a:ext cx="79613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Encontrar una hipótesis que: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Concuerda con los ejemplos de entrenamiento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Generaliza bien a casos aún desconocidos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¿Cómo encontrar esta hipótesis </a:t>
            </a:r>
            <a:r>
              <a:rPr lang="es-ES_tradnl" altLang="es-ES_tradnl" sz="2000" i="1">
                <a:solidFill>
                  <a:srgbClr val="000000"/>
                </a:solidFill>
              </a:rPr>
              <a:t>h</a:t>
            </a:r>
            <a:r>
              <a:rPr lang="az-Cyrl-AZ" altLang="es-ES_tradnl" sz="2000">
                <a:solidFill>
                  <a:srgbClr val="000000"/>
                </a:solidFill>
              </a:rPr>
              <a:t> є </a:t>
            </a:r>
            <a:r>
              <a:rPr lang="es-ES_tradnl" altLang="es-ES_tradnl" sz="2000" i="1">
                <a:solidFill>
                  <a:srgbClr val="000000"/>
                </a:solidFill>
              </a:rPr>
              <a:t>H</a:t>
            </a:r>
            <a:r>
              <a:rPr lang="es-ES_tradnl" altLang="es-ES_tradnl" sz="200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21510" name="Line 4"/>
          <p:cNvSpPr>
            <a:spLocks noChangeShapeType="1"/>
          </p:cNvSpPr>
          <p:nvPr/>
        </p:nvSpPr>
        <p:spPr bwMode="auto">
          <a:xfrm>
            <a:off x="1019175" y="3186113"/>
            <a:ext cx="1588" cy="1652587"/>
          </a:xfrm>
          <a:prstGeom prst="line">
            <a:avLst/>
          </a:prstGeom>
          <a:noFill/>
          <a:ln w="28440">
            <a:solidFill>
              <a:srgbClr val="99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21511" name="Line 5"/>
          <p:cNvSpPr>
            <a:spLocks noChangeShapeType="1"/>
          </p:cNvSpPr>
          <p:nvPr/>
        </p:nvSpPr>
        <p:spPr bwMode="auto">
          <a:xfrm>
            <a:off x="1019175" y="4838700"/>
            <a:ext cx="1654175" cy="1588"/>
          </a:xfrm>
          <a:prstGeom prst="line">
            <a:avLst/>
          </a:prstGeom>
          <a:noFill/>
          <a:ln w="28440">
            <a:solidFill>
              <a:srgbClr val="99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2525713" y="4772025"/>
            <a:ext cx="295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1513" name="Text Box 7"/>
          <p:cNvSpPr txBox="1">
            <a:spLocks noChangeArrowheads="1"/>
          </p:cNvSpPr>
          <p:nvPr/>
        </p:nvSpPr>
        <p:spPr bwMode="auto">
          <a:xfrm>
            <a:off x="701675" y="3030538"/>
            <a:ext cx="298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y</a:t>
            </a:r>
          </a:p>
        </p:txBody>
      </p:sp>
      <p:sp>
        <p:nvSpPr>
          <p:cNvPr id="21514" name="Oval 8"/>
          <p:cNvSpPr>
            <a:spLocks noChangeArrowheads="1"/>
          </p:cNvSpPr>
          <p:nvPr/>
        </p:nvSpPr>
        <p:spPr bwMode="auto">
          <a:xfrm>
            <a:off x="1352550" y="4170363"/>
            <a:ext cx="88900" cy="88900"/>
          </a:xfrm>
          <a:prstGeom prst="ellips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15" name="Oval 9"/>
          <p:cNvSpPr>
            <a:spLocks noChangeArrowheads="1"/>
          </p:cNvSpPr>
          <p:nvPr/>
        </p:nvSpPr>
        <p:spPr bwMode="auto">
          <a:xfrm>
            <a:off x="1838325" y="3862388"/>
            <a:ext cx="88900" cy="88900"/>
          </a:xfrm>
          <a:prstGeom prst="ellips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16" name="Oval 10"/>
          <p:cNvSpPr>
            <a:spLocks noChangeArrowheads="1"/>
          </p:cNvSpPr>
          <p:nvPr/>
        </p:nvSpPr>
        <p:spPr bwMode="auto">
          <a:xfrm>
            <a:off x="2214563" y="3632200"/>
            <a:ext cx="88900" cy="88900"/>
          </a:xfrm>
          <a:prstGeom prst="ellips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17" name="Line 11"/>
          <p:cNvSpPr>
            <a:spLocks noChangeShapeType="1"/>
          </p:cNvSpPr>
          <p:nvPr/>
        </p:nvSpPr>
        <p:spPr bwMode="auto">
          <a:xfrm flipV="1">
            <a:off x="1019175" y="3467100"/>
            <a:ext cx="1608138" cy="952500"/>
          </a:xfrm>
          <a:prstGeom prst="lin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21518" name="Line 12"/>
          <p:cNvSpPr>
            <a:spLocks noChangeShapeType="1"/>
          </p:cNvSpPr>
          <p:nvPr/>
        </p:nvSpPr>
        <p:spPr bwMode="auto">
          <a:xfrm>
            <a:off x="3402013" y="3160713"/>
            <a:ext cx="1587" cy="1652587"/>
          </a:xfrm>
          <a:prstGeom prst="line">
            <a:avLst/>
          </a:prstGeom>
          <a:noFill/>
          <a:ln w="28440">
            <a:solidFill>
              <a:srgbClr val="99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21519" name="Line 13"/>
          <p:cNvSpPr>
            <a:spLocks noChangeShapeType="1"/>
          </p:cNvSpPr>
          <p:nvPr/>
        </p:nvSpPr>
        <p:spPr bwMode="auto">
          <a:xfrm>
            <a:off x="3402013" y="4813300"/>
            <a:ext cx="1654175" cy="1588"/>
          </a:xfrm>
          <a:prstGeom prst="line">
            <a:avLst/>
          </a:prstGeom>
          <a:noFill/>
          <a:ln w="28440">
            <a:solidFill>
              <a:srgbClr val="99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44045" name="Text Box 14"/>
          <p:cNvSpPr txBox="1">
            <a:spLocks noChangeArrowheads="1"/>
          </p:cNvSpPr>
          <p:nvPr/>
        </p:nvSpPr>
        <p:spPr bwMode="auto">
          <a:xfrm>
            <a:off x="4908550" y="4746625"/>
            <a:ext cx="295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1521" name="Text Box 15"/>
          <p:cNvSpPr txBox="1">
            <a:spLocks noChangeArrowheads="1"/>
          </p:cNvSpPr>
          <p:nvPr/>
        </p:nvSpPr>
        <p:spPr bwMode="auto">
          <a:xfrm>
            <a:off x="3084513" y="3005138"/>
            <a:ext cx="298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y</a:t>
            </a:r>
          </a:p>
        </p:txBody>
      </p:sp>
      <p:sp>
        <p:nvSpPr>
          <p:cNvPr id="21522" name="Oval 16"/>
          <p:cNvSpPr>
            <a:spLocks noChangeArrowheads="1"/>
          </p:cNvSpPr>
          <p:nvPr/>
        </p:nvSpPr>
        <p:spPr bwMode="auto">
          <a:xfrm>
            <a:off x="3735388" y="4144963"/>
            <a:ext cx="88900" cy="88900"/>
          </a:xfrm>
          <a:prstGeom prst="ellips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23" name="Oval 17"/>
          <p:cNvSpPr>
            <a:spLocks noChangeArrowheads="1"/>
          </p:cNvSpPr>
          <p:nvPr/>
        </p:nvSpPr>
        <p:spPr bwMode="auto">
          <a:xfrm>
            <a:off x="4221163" y="3892550"/>
            <a:ext cx="88900" cy="88900"/>
          </a:xfrm>
          <a:prstGeom prst="ellips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24" name="Oval 18"/>
          <p:cNvSpPr>
            <a:spLocks noChangeArrowheads="1"/>
          </p:cNvSpPr>
          <p:nvPr/>
        </p:nvSpPr>
        <p:spPr bwMode="auto">
          <a:xfrm>
            <a:off x="4597400" y="3584575"/>
            <a:ext cx="88900" cy="88900"/>
          </a:xfrm>
          <a:prstGeom prst="ellips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25" name="Line 19"/>
          <p:cNvSpPr>
            <a:spLocks noChangeShapeType="1"/>
          </p:cNvSpPr>
          <p:nvPr/>
        </p:nvSpPr>
        <p:spPr bwMode="auto">
          <a:xfrm>
            <a:off x="5983288" y="3186113"/>
            <a:ext cx="1587" cy="1652587"/>
          </a:xfrm>
          <a:prstGeom prst="line">
            <a:avLst/>
          </a:prstGeom>
          <a:noFill/>
          <a:ln w="28440">
            <a:solidFill>
              <a:srgbClr val="99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21526" name="Line 20"/>
          <p:cNvSpPr>
            <a:spLocks noChangeShapeType="1"/>
          </p:cNvSpPr>
          <p:nvPr/>
        </p:nvSpPr>
        <p:spPr bwMode="auto">
          <a:xfrm>
            <a:off x="5983288" y="4838700"/>
            <a:ext cx="1654175" cy="1588"/>
          </a:xfrm>
          <a:prstGeom prst="line">
            <a:avLst/>
          </a:prstGeom>
          <a:noFill/>
          <a:ln w="28440">
            <a:solidFill>
              <a:srgbClr val="99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21527" name="Text Box 21"/>
          <p:cNvSpPr txBox="1">
            <a:spLocks noChangeArrowheads="1"/>
          </p:cNvSpPr>
          <p:nvPr/>
        </p:nvSpPr>
        <p:spPr bwMode="auto">
          <a:xfrm>
            <a:off x="7489825" y="4772025"/>
            <a:ext cx="295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1528" name="Text Box 22"/>
          <p:cNvSpPr txBox="1">
            <a:spLocks noChangeArrowheads="1"/>
          </p:cNvSpPr>
          <p:nvPr/>
        </p:nvSpPr>
        <p:spPr bwMode="auto">
          <a:xfrm>
            <a:off x="5665788" y="3030538"/>
            <a:ext cx="298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y</a:t>
            </a:r>
          </a:p>
        </p:txBody>
      </p:sp>
      <p:sp>
        <p:nvSpPr>
          <p:cNvPr id="21529" name="Oval 23"/>
          <p:cNvSpPr>
            <a:spLocks noChangeArrowheads="1"/>
          </p:cNvSpPr>
          <p:nvPr/>
        </p:nvSpPr>
        <p:spPr bwMode="auto">
          <a:xfrm>
            <a:off x="6316663" y="4170363"/>
            <a:ext cx="88900" cy="88900"/>
          </a:xfrm>
          <a:prstGeom prst="ellips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30" name="Oval 24"/>
          <p:cNvSpPr>
            <a:spLocks noChangeArrowheads="1"/>
          </p:cNvSpPr>
          <p:nvPr/>
        </p:nvSpPr>
        <p:spPr bwMode="auto">
          <a:xfrm>
            <a:off x="6802438" y="3951288"/>
            <a:ext cx="88900" cy="88900"/>
          </a:xfrm>
          <a:prstGeom prst="ellips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31" name="Oval 25"/>
          <p:cNvSpPr>
            <a:spLocks noChangeArrowheads="1"/>
          </p:cNvSpPr>
          <p:nvPr/>
        </p:nvSpPr>
        <p:spPr bwMode="auto">
          <a:xfrm>
            <a:off x="7178675" y="3609975"/>
            <a:ext cx="88900" cy="88900"/>
          </a:xfrm>
          <a:prstGeom prst="ellips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1532" name="AutoShape 26"/>
          <p:cNvSpPr>
            <a:spLocks noChangeArrowheads="1"/>
          </p:cNvSpPr>
          <p:nvPr/>
        </p:nvSpPr>
        <p:spPr bwMode="auto">
          <a:xfrm>
            <a:off x="3481388" y="3411538"/>
            <a:ext cx="1652587" cy="1311275"/>
          </a:xfrm>
          <a:custGeom>
            <a:avLst/>
            <a:gdLst>
              <a:gd name="T0" fmla="*/ 0 w 1078"/>
              <a:gd name="T1" fmla="*/ 2147483647 h 826"/>
              <a:gd name="T2" fmla="*/ 2147483647 w 1078"/>
              <a:gd name="T3" fmla="*/ 2147483647 h 826"/>
              <a:gd name="T4" fmla="*/ 2147483647 w 1078"/>
              <a:gd name="T5" fmla="*/ 2147483647 h 826"/>
              <a:gd name="T6" fmla="*/ 2147483647 w 1078"/>
              <a:gd name="T7" fmla="*/ 2147483647 h 826"/>
              <a:gd name="T8" fmla="*/ 2147483647 w 1078"/>
              <a:gd name="T9" fmla="*/ 2147483647 h 826"/>
              <a:gd name="T10" fmla="*/ 2147483647 w 1078"/>
              <a:gd name="T11" fmla="*/ 2147483647 h 82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78"/>
              <a:gd name="T19" fmla="*/ 0 h 826"/>
              <a:gd name="T20" fmla="*/ 1078 w 1078"/>
              <a:gd name="T21" fmla="*/ 826 h 8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78" h="826">
                <a:moveTo>
                  <a:pt x="0" y="826"/>
                </a:moveTo>
                <a:cubicBezTo>
                  <a:pt x="113" y="606"/>
                  <a:pt x="226" y="386"/>
                  <a:pt x="296" y="338"/>
                </a:cubicBezTo>
                <a:cubicBezTo>
                  <a:pt x="366" y="290"/>
                  <a:pt x="366" y="584"/>
                  <a:pt x="421" y="538"/>
                </a:cubicBezTo>
                <a:cubicBezTo>
                  <a:pt x="476" y="492"/>
                  <a:pt x="569" y="130"/>
                  <a:pt x="628" y="65"/>
                </a:cubicBezTo>
                <a:cubicBezTo>
                  <a:pt x="687" y="0"/>
                  <a:pt x="701" y="114"/>
                  <a:pt x="776" y="146"/>
                </a:cubicBezTo>
                <a:cubicBezTo>
                  <a:pt x="851" y="178"/>
                  <a:pt x="1026" y="237"/>
                  <a:pt x="1078" y="257"/>
                </a:cubicBezTo>
              </a:path>
            </a:pathLst>
          </a:custGeom>
          <a:noFill/>
          <a:ln w="2844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1533" name="AutoShape 27"/>
          <p:cNvSpPr>
            <a:spLocks noChangeArrowheads="1"/>
          </p:cNvSpPr>
          <p:nvPr/>
        </p:nvSpPr>
        <p:spPr bwMode="auto">
          <a:xfrm>
            <a:off x="6084888" y="3432175"/>
            <a:ext cx="1277937" cy="1395413"/>
          </a:xfrm>
          <a:custGeom>
            <a:avLst/>
            <a:gdLst>
              <a:gd name="T0" fmla="*/ 0 w 805"/>
              <a:gd name="T1" fmla="*/ 2147483647 h 879"/>
              <a:gd name="T2" fmla="*/ 2147483647 w 805"/>
              <a:gd name="T3" fmla="*/ 2147483647 h 879"/>
              <a:gd name="T4" fmla="*/ 2147483647 w 805"/>
              <a:gd name="T5" fmla="*/ 2147483647 h 879"/>
              <a:gd name="T6" fmla="*/ 2147483647 w 805"/>
              <a:gd name="T7" fmla="*/ 0 h 879"/>
              <a:gd name="T8" fmla="*/ 0 60000 65536"/>
              <a:gd name="T9" fmla="*/ 0 60000 65536"/>
              <a:gd name="T10" fmla="*/ 0 60000 65536"/>
              <a:gd name="T11" fmla="*/ 0 60000 65536"/>
              <a:gd name="T12" fmla="*/ 0 w 805"/>
              <a:gd name="T13" fmla="*/ 0 h 879"/>
              <a:gd name="T14" fmla="*/ 805 w 805"/>
              <a:gd name="T15" fmla="*/ 879 h 8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05" h="879">
                <a:moveTo>
                  <a:pt x="0" y="879"/>
                </a:moveTo>
                <a:cubicBezTo>
                  <a:pt x="93" y="615"/>
                  <a:pt x="186" y="352"/>
                  <a:pt x="273" y="266"/>
                </a:cubicBezTo>
                <a:cubicBezTo>
                  <a:pt x="360" y="180"/>
                  <a:pt x="435" y="406"/>
                  <a:pt x="524" y="362"/>
                </a:cubicBezTo>
                <a:cubicBezTo>
                  <a:pt x="613" y="318"/>
                  <a:pt x="709" y="159"/>
                  <a:pt x="805" y="0"/>
                </a:cubicBezTo>
              </a:path>
            </a:pathLst>
          </a:custGeom>
          <a:noFill/>
          <a:ln w="2844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7437" name="Rectangle 29"/>
          <p:cNvSpPr>
            <a:spLocks noChangeArrowheads="1"/>
          </p:cNvSpPr>
          <p:nvPr/>
        </p:nvSpPr>
        <p:spPr bwMode="auto">
          <a:xfrm>
            <a:off x="473075" y="5214938"/>
            <a:ext cx="7961313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Navaja de Ockham: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Entre varias hipótesis posibles, preferir la hipótesis más sencilla.</a:t>
            </a:r>
          </a:p>
        </p:txBody>
      </p:sp>
      <p:sp>
        <p:nvSpPr>
          <p:cNvPr id="44060" name="28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878D8A4A-AFF2-F848-8CE3-755115EC54E8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17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11" grpId="0" animBg="1"/>
      <p:bldP spid="21512" grpId="0"/>
      <p:bldP spid="21513" grpId="0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1" grpId="0"/>
      <p:bldP spid="21522" grpId="0" animBg="1"/>
      <p:bldP spid="21523" grpId="0" animBg="1"/>
      <p:bldP spid="21524" grpId="0" animBg="1"/>
      <p:bldP spid="21525" grpId="0" animBg="1"/>
      <p:bldP spid="21526" grpId="0" animBg="1"/>
      <p:bldP spid="21527" grpId="0"/>
      <p:bldP spid="21528" grpId="0"/>
      <p:bldP spid="21529" grpId="0" animBg="1"/>
      <p:bldP spid="21530" grpId="0" animBg="1"/>
      <p:bldP spid="21531" grpId="0" animBg="1"/>
      <p:bldP spid="21532" grpId="0" animBg="1"/>
      <p:bldP spid="21533" grpId="0" animBg="1"/>
      <p:bldP spid="174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E49C1C49-CBF5-744E-8C2D-94BCB420ECDB}" type="slidenum">
              <a:rPr lang="es-ES_tradnl" altLang="es-ES_tradnl" sz="1000"/>
              <a:pPr/>
              <a:t>18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Espacio de hipótesis</a:t>
            </a:r>
            <a:endParaRPr lang="es-ES" altLang="es-ES_tradnl" b="0"/>
          </a:p>
        </p:txBody>
      </p:sp>
      <p:sp>
        <p:nvSpPr>
          <p:cNvPr id="46085" name="Rectangle 3"/>
          <p:cNvSpPr>
            <a:spLocks noChangeArrowheads="1"/>
          </p:cNvSpPr>
          <p:nvPr/>
        </p:nvSpPr>
        <p:spPr bwMode="auto">
          <a:xfrm>
            <a:off x="468313" y="908050"/>
            <a:ext cx="79613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2000" dirty="0"/>
              <a:t>Compromiso entre la expresividad del espacio de hipótesis y la complejidad de encontrar hipótesis sencillas y consistentes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s-ES" altLang="es-ES_tradnl" sz="20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2000" dirty="0"/>
              <a:t>Espacios amplios: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 err="1"/>
              <a:t>p.e</a:t>
            </a:r>
            <a:r>
              <a:rPr lang="es-ES" altLang="es-ES_tradnl" sz="1800" dirty="0"/>
              <a:t>.: todas las funciones computables (todos los programas en pascal)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Se suele utilizar solamente en consideraciones teóricas sobre el aprendizaje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s-ES" altLang="es-ES_tradnl" sz="20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2000" dirty="0"/>
              <a:t>Espacios reducidos y más sencillos: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Se suele utilizar en algoritmos concretos de aprendizaje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s-ES" altLang="es-ES_tradnl" sz="20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2000" dirty="0" err="1"/>
              <a:t>Realizabilidad</a:t>
            </a:r>
            <a:r>
              <a:rPr lang="es-ES" altLang="es-ES_tradnl" sz="2000" dirty="0"/>
              <a:t> de aprendizaje: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El aprendizaje es realizable si </a:t>
            </a:r>
            <a:r>
              <a:rPr lang="es-ES" altLang="es-ES_tradnl" sz="1800" i="1" dirty="0"/>
              <a:t>f </a:t>
            </a:r>
            <a:r>
              <a:rPr lang="es-ES_tradnl" altLang="es-ES_tradnl" sz="1800" dirty="0">
                <a:latin typeface="Symbol" charset="2"/>
              </a:rPr>
              <a:t>∈</a:t>
            </a:r>
            <a:r>
              <a:rPr lang="es-ES" altLang="es-ES_tradnl" sz="1800" i="1" dirty="0"/>
              <a:t> H</a:t>
            </a:r>
            <a:r>
              <a:rPr lang="es-ES" altLang="es-ES_tradnl" sz="1800" dirty="0"/>
              <a:t>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El aprendizaje es irrealizable si </a:t>
            </a:r>
            <a:r>
              <a:rPr lang="es-ES" altLang="es-ES_tradnl" sz="1800" i="1" dirty="0"/>
              <a:t>f ∉ H</a:t>
            </a:r>
            <a:r>
              <a:rPr lang="es-ES" altLang="es-ES_tradnl" sz="1800" dirty="0"/>
              <a:t>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A la hora de aplicar un algoritmo de aprendizaje hay que emplear conocimiento a priori para asegurar que </a:t>
            </a:r>
            <a:r>
              <a:rPr lang="es-ES" altLang="es-ES_tradnl" sz="1800" i="1" dirty="0"/>
              <a:t>H</a:t>
            </a:r>
            <a:r>
              <a:rPr lang="es-ES" altLang="es-ES_tradnl" sz="1800" dirty="0"/>
              <a:t> incluya a </a:t>
            </a:r>
            <a:r>
              <a:rPr lang="es-ES" altLang="es-ES_tradnl" sz="1800" i="1" dirty="0"/>
              <a:t>f</a:t>
            </a:r>
          </a:p>
          <a:p>
            <a:pPr lvl="1">
              <a:spcBef>
                <a:spcPct val="20000"/>
              </a:spcBef>
              <a:buFontTx/>
              <a:buChar char="–"/>
            </a:pPr>
            <a:endParaRPr lang="es-ES" alt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88406065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Aprendizaje inductivo: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esquema básico</a:t>
            </a:r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381000" y="1447800"/>
            <a:ext cx="4572000" cy="17526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" name="AutoShape 20"/>
          <p:cNvSpPr>
            <a:spLocks noChangeArrowheads="1"/>
          </p:cNvSpPr>
          <p:nvPr/>
        </p:nvSpPr>
        <p:spPr bwMode="auto">
          <a:xfrm>
            <a:off x="990600" y="1676400"/>
            <a:ext cx="904875" cy="347663"/>
          </a:xfrm>
          <a:prstGeom prst="triangle">
            <a:avLst>
              <a:gd name="adj" fmla="val 50000"/>
            </a:avLst>
          </a:prstGeom>
          <a:solidFill>
            <a:srgbClr val="99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2133600" y="1600200"/>
            <a:ext cx="457200" cy="609600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2743200" y="1981200"/>
            <a:ext cx="904875" cy="576263"/>
          </a:xfrm>
          <a:prstGeom prst="triangle">
            <a:avLst>
              <a:gd name="adj" fmla="val 50000"/>
            </a:avLst>
          </a:prstGeom>
          <a:solidFill>
            <a:srgbClr val="00206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" name="Oval 17"/>
          <p:cNvSpPr>
            <a:spLocks noChangeArrowheads="1"/>
          </p:cNvSpPr>
          <p:nvPr/>
        </p:nvSpPr>
        <p:spPr bwMode="auto">
          <a:xfrm>
            <a:off x="1828800" y="2438400"/>
            <a:ext cx="609600" cy="457200"/>
          </a:xfrm>
          <a:prstGeom prst="ellipse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>
            <a:off x="3657600" y="1600200"/>
            <a:ext cx="609600" cy="609600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685800" y="2438400"/>
            <a:ext cx="685800" cy="609600"/>
          </a:xfrm>
          <a:prstGeom prst="triangle">
            <a:avLst>
              <a:gd name="adj" fmla="val 71333"/>
            </a:avLst>
          </a:prstGeom>
          <a:solidFill>
            <a:schemeClr val="bg2">
              <a:lumMod val="75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s-ES">
              <a:latin typeface="Times New Roman" pitchFamily="16" charset="0"/>
              <a:ea typeface="+mn-ea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838200" y="2590800"/>
            <a:ext cx="60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dirty="0">
                <a:solidFill>
                  <a:schemeClr val="tx1"/>
                </a:solidFill>
              </a:rPr>
              <a:t>sí</a:t>
            </a:r>
            <a:endParaRPr lang="es-ES" altLang="es-ES_tradnl" dirty="0">
              <a:solidFill>
                <a:schemeClr val="tx1"/>
              </a:solidFill>
            </a:endParaRPr>
          </a:p>
        </p:txBody>
      </p:sp>
      <p:sp>
        <p:nvSpPr>
          <p:cNvPr id="12" name="11 CuadroTexto"/>
          <p:cNvSpPr txBox="1">
            <a:spLocks noChangeArrowheads="1"/>
          </p:cNvSpPr>
          <p:nvPr/>
        </p:nvSpPr>
        <p:spPr bwMode="auto">
          <a:xfrm>
            <a:off x="2971800" y="2133600"/>
            <a:ext cx="60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dirty="0"/>
              <a:t>sí</a:t>
            </a:r>
            <a:endParaRPr lang="es-ES" altLang="es-ES_tradnl" dirty="0"/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2133600" y="1828800"/>
            <a:ext cx="60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dirty="0">
                <a:solidFill>
                  <a:schemeClr val="tx1"/>
                </a:solidFill>
              </a:rPr>
              <a:t>sí</a:t>
            </a:r>
            <a:endParaRPr lang="es-ES" altLang="es-ES_tradnl" dirty="0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>
            <a:spLocks noChangeArrowheads="1"/>
          </p:cNvSpPr>
          <p:nvPr/>
        </p:nvSpPr>
        <p:spPr bwMode="auto">
          <a:xfrm>
            <a:off x="1219200" y="1671638"/>
            <a:ext cx="609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dirty="0"/>
              <a:t>sí</a:t>
            </a:r>
            <a:endParaRPr lang="es-ES" altLang="es-ES_tradnl" dirty="0"/>
          </a:p>
        </p:txBody>
      </p:sp>
      <p:sp>
        <p:nvSpPr>
          <p:cNvPr id="15" name="14 CuadroTexto"/>
          <p:cNvSpPr txBox="1">
            <a:spLocks noChangeArrowheads="1"/>
          </p:cNvSpPr>
          <p:nvPr/>
        </p:nvSpPr>
        <p:spPr bwMode="auto">
          <a:xfrm>
            <a:off x="1905000" y="2438400"/>
            <a:ext cx="60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>
                <a:solidFill>
                  <a:schemeClr val="tx1"/>
                </a:solidFill>
              </a:rPr>
              <a:t>no</a:t>
            </a: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16" name="15 CuadroTexto"/>
          <p:cNvSpPr txBox="1">
            <a:spLocks noChangeArrowheads="1"/>
          </p:cNvSpPr>
          <p:nvPr/>
        </p:nvSpPr>
        <p:spPr bwMode="auto">
          <a:xfrm>
            <a:off x="3733800" y="1676400"/>
            <a:ext cx="60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>
                <a:solidFill>
                  <a:schemeClr val="tx1"/>
                </a:solidFill>
              </a:rPr>
              <a:t>no</a:t>
            </a: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1981200" y="985838"/>
            <a:ext cx="2667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>
                <a:solidFill>
                  <a:schemeClr val="tx1"/>
                </a:solidFill>
              </a:rPr>
              <a:t>Ejemplos</a:t>
            </a: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18" name="17 Flecha abajo"/>
          <p:cNvSpPr>
            <a:spLocks noChangeArrowheads="1"/>
          </p:cNvSpPr>
          <p:nvPr/>
        </p:nvSpPr>
        <p:spPr bwMode="auto">
          <a:xfrm>
            <a:off x="2514600" y="3352800"/>
            <a:ext cx="304800" cy="1143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20" name="19 CuadroTexto"/>
          <p:cNvSpPr txBox="1"/>
          <p:nvPr/>
        </p:nvSpPr>
        <p:spPr>
          <a:xfrm>
            <a:off x="762000" y="4534088"/>
            <a:ext cx="3810000" cy="954107"/>
          </a:xfrm>
          <a:prstGeom prst="rect">
            <a:avLst/>
          </a:prstGeom>
          <a:noFill/>
          <a:ln w="34925"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2000" b="1" dirty="0">
                <a:solidFill>
                  <a:schemeClr val="tx1"/>
                </a:solidFill>
              </a:rPr>
              <a:t>Hip</a:t>
            </a:r>
            <a:r>
              <a:rPr lang="es-ES" altLang="es-ES_tradnl" sz="2000" b="1" dirty="0" err="1">
                <a:solidFill>
                  <a:schemeClr val="tx1"/>
                </a:solidFill>
              </a:rPr>
              <a:t>ótesis</a:t>
            </a:r>
            <a:r>
              <a:rPr lang="es-ES_tradnl" altLang="es-ES_tradnl" sz="2000" b="1" dirty="0">
                <a:solidFill>
                  <a:schemeClr val="tx1"/>
                </a:solidFill>
              </a:rPr>
              <a:t>: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chemeClr val="tx1"/>
                </a:solidFill>
              </a:rPr>
              <a:t>	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b="1" dirty="0">
              <a:solidFill>
                <a:schemeClr val="tx1"/>
              </a:solidFill>
            </a:endParaRPr>
          </a:p>
        </p:txBody>
      </p:sp>
      <p:sp>
        <p:nvSpPr>
          <p:cNvPr id="21" name="20 Rectángulo"/>
          <p:cNvSpPr/>
          <p:nvPr/>
        </p:nvSpPr>
        <p:spPr bwMode="auto">
          <a:xfrm>
            <a:off x="3810000" y="2667000"/>
            <a:ext cx="8382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s-ES">
              <a:latin typeface="Times New Roman" pitchFamily="16" charset="0"/>
              <a:ea typeface="+mn-ea"/>
            </a:endParaRPr>
          </a:p>
        </p:txBody>
      </p:sp>
      <p:sp>
        <p:nvSpPr>
          <p:cNvPr id="22" name="21 CuadroTexto"/>
          <p:cNvSpPr txBox="1">
            <a:spLocks noChangeArrowheads="1"/>
          </p:cNvSpPr>
          <p:nvPr/>
        </p:nvSpPr>
        <p:spPr bwMode="auto">
          <a:xfrm>
            <a:off x="3962400" y="2586038"/>
            <a:ext cx="609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>
                <a:solidFill>
                  <a:schemeClr val="tx1"/>
                </a:solidFill>
              </a:rPr>
              <a:t>no</a:t>
            </a: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23" name="22 Rectángulo"/>
          <p:cNvSpPr/>
          <p:nvPr/>
        </p:nvSpPr>
        <p:spPr bwMode="auto">
          <a:xfrm>
            <a:off x="5181600" y="1447800"/>
            <a:ext cx="358140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s-ES">
              <a:latin typeface="Times New Roman" pitchFamily="16" charset="0"/>
              <a:ea typeface="+mn-ea"/>
            </a:endParaRPr>
          </a:p>
        </p:txBody>
      </p:sp>
      <p:sp>
        <p:nvSpPr>
          <p:cNvPr id="25" name="AutoShape 20"/>
          <p:cNvSpPr>
            <a:spLocks noChangeArrowheads="1"/>
          </p:cNvSpPr>
          <p:nvPr/>
        </p:nvSpPr>
        <p:spPr bwMode="auto">
          <a:xfrm>
            <a:off x="6629400" y="1676400"/>
            <a:ext cx="457200" cy="609600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s-ES">
              <a:latin typeface="Times New Roman" pitchFamily="16" charset="0"/>
              <a:ea typeface="+mn-ea"/>
            </a:endParaRPr>
          </a:p>
        </p:txBody>
      </p:sp>
      <p:sp>
        <p:nvSpPr>
          <p:cNvPr id="27" name="Oval 17"/>
          <p:cNvSpPr>
            <a:spLocks noChangeArrowheads="1"/>
          </p:cNvSpPr>
          <p:nvPr/>
        </p:nvSpPr>
        <p:spPr bwMode="auto">
          <a:xfrm>
            <a:off x="6324600" y="2590800"/>
            <a:ext cx="990600" cy="4572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s-ES">
              <a:latin typeface="Times New Roman" pitchFamily="16" charset="0"/>
              <a:ea typeface="+mn-ea"/>
            </a:endParaRPr>
          </a:p>
        </p:txBody>
      </p:sp>
      <p:sp>
        <p:nvSpPr>
          <p:cNvPr id="28" name="Oval 17"/>
          <p:cNvSpPr>
            <a:spLocks noChangeArrowheads="1"/>
          </p:cNvSpPr>
          <p:nvPr/>
        </p:nvSpPr>
        <p:spPr bwMode="auto">
          <a:xfrm>
            <a:off x="7467600" y="1600200"/>
            <a:ext cx="762000" cy="6096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s-ES">
              <a:latin typeface="Times New Roman" pitchFamily="16" charset="0"/>
              <a:ea typeface="+mn-ea"/>
            </a:endParaRPr>
          </a:p>
        </p:txBody>
      </p:sp>
      <p:sp>
        <p:nvSpPr>
          <p:cNvPr id="29" name="AutoShape 20"/>
          <p:cNvSpPr>
            <a:spLocks noChangeArrowheads="1"/>
          </p:cNvSpPr>
          <p:nvPr/>
        </p:nvSpPr>
        <p:spPr bwMode="auto">
          <a:xfrm>
            <a:off x="5486400" y="1600200"/>
            <a:ext cx="685800" cy="990600"/>
          </a:xfrm>
          <a:prstGeom prst="triangle">
            <a:avLst>
              <a:gd name="adj" fmla="val 12667"/>
            </a:avLst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36" name="35 Rectángulo"/>
          <p:cNvSpPr>
            <a:spLocks noChangeArrowheads="1"/>
          </p:cNvSpPr>
          <p:nvPr/>
        </p:nvSpPr>
        <p:spPr bwMode="auto">
          <a:xfrm>
            <a:off x="7620000" y="2362200"/>
            <a:ext cx="685800" cy="6858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38" name="37 CuadroTexto"/>
          <p:cNvSpPr txBox="1">
            <a:spLocks noChangeArrowheads="1"/>
          </p:cNvSpPr>
          <p:nvPr/>
        </p:nvSpPr>
        <p:spPr bwMode="auto">
          <a:xfrm>
            <a:off x="5943600" y="985838"/>
            <a:ext cx="2667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>
                <a:solidFill>
                  <a:schemeClr val="tx1"/>
                </a:solidFill>
              </a:rPr>
              <a:t>Casos nuevos</a:t>
            </a: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39" name="38 Flecha izquierda"/>
          <p:cNvSpPr>
            <a:spLocks noChangeArrowheads="1"/>
          </p:cNvSpPr>
          <p:nvPr/>
        </p:nvSpPr>
        <p:spPr bwMode="auto">
          <a:xfrm>
            <a:off x="4876800" y="5049838"/>
            <a:ext cx="2133600" cy="304800"/>
          </a:xfrm>
          <a:prstGeom prst="leftArrow">
            <a:avLst>
              <a:gd name="adj1" fmla="val 50000"/>
              <a:gd name="adj2" fmla="val 50005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40" name="39 Rectángulo"/>
          <p:cNvSpPr>
            <a:spLocks noChangeArrowheads="1"/>
          </p:cNvSpPr>
          <p:nvPr/>
        </p:nvSpPr>
        <p:spPr bwMode="auto">
          <a:xfrm>
            <a:off x="6896100" y="3357563"/>
            <a:ext cx="152400" cy="1920875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37917" name="30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3306A57C-74CE-A04A-826B-D935E92D84D7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19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37918" name="CuadroTexto 1"/>
          <p:cNvSpPr txBox="1">
            <a:spLocks noChangeArrowheads="1"/>
          </p:cNvSpPr>
          <p:nvPr/>
        </p:nvSpPr>
        <p:spPr bwMode="auto">
          <a:xfrm>
            <a:off x="27112" y="3386435"/>
            <a:ext cx="26398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ES" altLang="es-ES_tradnl" sz="1800" dirty="0">
                <a:solidFill>
                  <a:srgbClr val="FF0000"/>
                </a:solidFill>
              </a:rPr>
              <a:t>1. Fase de </a:t>
            </a:r>
          </a:p>
          <a:p>
            <a:pPr algn="ctr" eaLnBrk="1" hangingPunct="1"/>
            <a:r>
              <a:rPr lang="es-ES" altLang="es-ES_tradnl" sz="1800" dirty="0">
                <a:solidFill>
                  <a:srgbClr val="FF0000"/>
                </a:solidFill>
              </a:rPr>
              <a:t>Aprendizaje</a:t>
            </a:r>
          </a:p>
          <a:p>
            <a:pPr algn="ctr" eaLnBrk="1" hangingPunct="1"/>
            <a:r>
              <a:rPr lang="es-ES" altLang="es-ES_tradnl" sz="1800" dirty="0">
                <a:solidFill>
                  <a:srgbClr val="FF0000"/>
                </a:solidFill>
              </a:rPr>
              <a:t>(establecer una hipótesis) </a:t>
            </a:r>
          </a:p>
        </p:txBody>
      </p:sp>
      <p:sp>
        <p:nvSpPr>
          <p:cNvPr id="37919" name="CuadroTexto 32"/>
          <p:cNvSpPr txBox="1">
            <a:spLocks noChangeArrowheads="1"/>
          </p:cNvSpPr>
          <p:nvPr/>
        </p:nvSpPr>
        <p:spPr bwMode="auto">
          <a:xfrm>
            <a:off x="6629400" y="4818477"/>
            <a:ext cx="23006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s-ES" altLang="es-ES_tradnl" sz="1800" dirty="0">
                <a:solidFill>
                  <a:srgbClr val="FF0000"/>
                </a:solidFill>
              </a:rPr>
              <a:t>2. Fase de </a:t>
            </a:r>
          </a:p>
          <a:p>
            <a:pPr algn="ctr" eaLnBrk="1" hangingPunct="1"/>
            <a:r>
              <a:rPr lang="es-ES" altLang="es-ES_tradnl" sz="1800" dirty="0">
                <a:solidFill>
                  <a:srgbClr val="FF0000"/>
                </a:solidFill>
              </a:rPr>
              <a:t>Explotación</a:t>
            </a:r>
          </a:p>
          <a:p>
            <a:pPr algn="ctr" eaLnBrk="1" hangingPunct="1"/>
            <a:r>
              <a:rPr lang="es-ES" altLang="es-ES_tradnl" sz="1800" dirty="0">
                <a:solidFill>
                  <a:srgbClr val="FF0000"/>
                </a:solidFill>
              </a:rPr>
              <a:t>(emplear lo aprendido)</a:t>
            </a:r>
          </a:p>
        </p:txBody>
      </p:sp>
      <p:grpSp>
        <p:nvGrpSpPr>
          <p:cNvPr id="3" name="Agrupar 2"/>
          <p:cNvGrpSpPr/>
          <p:nvPr/>
        </p:nvGrpSpPr>
        <p:grpSpPr>
          <a:xfrm>
            <a:off x="2362200" y="4810313"/>
            <a:ext cx="759573" cy="627627"/>
            <a:chOff x="1285921" y="5146449"/>
            <a:chExt cx="759573" cy="627627"/>
          </a:xfrm>
        </p:grpSpPr>
        <p:sp>
          <p:nvSpPr>
            <p:cNvPr id="33" name="AutoShape 20"/>
            <p:cNvSpPr>
              <a:spLocks noChangeArrowheads="1"/>
            </p:cNvSpPr>
            <p:nvPr/>
          </p:nvSpPr>
          <p:spPr bwMode="auto">
            <a:xfrm>
              <a:off x="1300843" y="5154613"/>
              <a:ext cx="647700" cy="595351"/>
            </a:xfrm>
            <a:prstGeom prst="triangle">
              <a:avLst>
                <a:gd name="adj" fmla="val 50000"/>
              </a:avLst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34" name="12 CuadroTexto"/>
            <p:cNvSpPr txBox="1">
              <a:spLocks noChangeArrowheads="1"/>
            </p:cNvSpPr>
            <p:nvPr/>
          </p:nvSpPr>
          <p:spPr bwMode="auto">
            <a:xfrm>
              <a:off x="1435894" y="5288001"/>
              <a:ext cx="6096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dirty="0">
                  <a:solidFill>
                    <a:schemeClr val="tx1"/>
                  </a:solidFill>
                </a:rPr>
                <a:t>sí</a:t>
              </a:r>
              <a:endParaRPr lang="es-ES" altLang="es-ES_tradnl" dirty="0">
                <a:solidFill>
                  <a:schemeClr val="tx1"/>
                </a:solidFill>
              </a:endParaRPr>
            </a:p>
          </p:txBody>
        </p:sp>
        <p:sp>
          <p:nvSpPr>
            <p:cNvPr id="2" name="Rectángulo 1"/>
            <p:cNvSpPr/>
            <p:nvPr/>
          </p:nvSpPr>
          <p:spPr bwMode="auto">
            <a:xfrm>
              <a:off x="1604812" y="5146449"/>
              <a:ext cx="45719" cy="47625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_tradnl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37" name="Rectángulo 36"/>
            <p:cNvSpPr/>
            <p:nvPr/>
          </p:nvSpPr>
          <p:spPr bwMode="auto">
            <a:xfrm>
              <a:off x="1933993" y="5726451"/>
              <a:ext cx="45719" cy="47625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_tradnl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41" name="Rectángulo 40"/>
            <p:cNvSpPr/>
            <p:nvPr/>
          </p:nvSpPr>
          <p:spPr bwMode="auto">
            <a:xfrm>
              <a:off x="1285921" y="5724983"/>
              <a:ext cx="45719" cy="47625"/>
            </a:xfrm>
            <a:prstGeom prst="rect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_tradnl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20" grpId="0" animBg="1"/>
      <p:bldP spid="21" grpId="0" animBg="1"/>
      <p:bldP spid="22" grpId="0"/>
      <p:bldP spid="23" grpId="0" animBg="1"/>
      <p:bldP spid="25" grpId="0" animBg="1"/>
      <p:bldP spid="27" grpId="0" animBg="1"/>
      <p:bldP spid="28" grpId="0" animBg="1"/>
      <p:bldP spid="29" grpId="0" animBg="1"/>
      <p:bldP spid="36" grpId="0" animBg="1"/>
      <p:bldP spid="38" grpId="0"/>
      <p:bldP spid="39" grpId="0" animBg="1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1733550" y="1412776"/>
            <a:ext cx="5688013" cy="1008112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Aprendizaje Automático</a:t>
            </a:r>
            <a:endParaRPr lang="es-ES_tradnl" altLang="es-ES_tradnl" b="0" dirty="0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957388" y="1412776"/>
            <a:ext cx="6575052" cy="117475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100000"/>
              </a:spcBef>
              <a:buFontTx/>
              <a:buNone/>
            </a:pPr>
            <a:r>
              <a:rPr lang="es-ES" altLang="es-ES_tradnl" dirty="0"/>
              <a:t>	Aprendizaje automático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1	Introducción al aprendizaje automático	 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2 	Aprendizaje Supervisado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3	Aprendizaje de </a:t>
            </a:r>
            <a:r>
              <a:rPr lang="es-ES" altLang="es-ES_tradnl" dirty="0"/>
              <a:t>á</a:t>
            </a:r>
            <a:r>
              <a:rPr lang="es-ES_tradnl" altLang="es-ES_tradnl" dirty="0" err="1"/>
              <a:t>rboles</a:t>
            </a:r>
            <a:r>
              <a:rPr lang="es-ES_tradnl" altLang="es-ES_tradnl" dirty="0"/>
              <a:t> de decisión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4	 Aprendizaje de redes neuronales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5	 </a:t>
            </a:r>
            <a:r>
              <a:rPr lang="es-ES_tradnl" altLang="es-ES_tradnl" dirty="0" err="1"/>
              <a:t>Evaluaci</a:t>
            </a:r>
            <a:r>
              <a:rPr lang="es-ES" altLang="es-ES_tradnl" dirty="0" err="1"/>
              <a:t>ón</a:t>
            </a:r>
            <a:r>
              <a:rPr lang="es-ES" altLang="es-ES_tradnl" dirty="0"/>
              <a:t> de métodos de aprendizaje supervisado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6	Algoritmos genéticos y otros m</a:t>
            </a:r>
            <a:r>
              <a:rPr lang="es-ES" altLang="es-ES_tradnl" dirty="0" err="1"/>
              <a:t>étodos</a:t>
            </a:r>
            <a:r>
              <a:rPr lang="es-ES" altLang="es-ES_tradnl" dirty="0"/>
              <a:t> de aprendizaje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97102540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761288FB-2E53-E34F-96B8-0338F38AB650}" type="slidenum">
              <a:rPr lang="es-ES_tradnl" altLang="es-ES_tradnl" sz="1000"/>
              <a:pPr/>
              <a:t>20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Formalización de un problema de aprendizaje supervisado</a:t>
            </a:r>
            <a:endParaRPr lang="es-ES" altLang="es-ES_tradnl" b="0"/>
          </a:p>
        </p:txBody>
      </p:sp>
      <p:sp>
        <p:nvSpPr>
          <p:cNvPr id="44037" name="Rectangle 3"/>
          <p:cNvSpPr>
            <a:spLocks noChangeArrowheads="1"/>
          </p:cNvSpPr>
          <p:nvPr/>
        </p:nvSpPr>
        <p:spPr bwMode="auto">
          <a:xfrm>
            <a:off x="468313" y="908050"/>
            <a:ext cx="79613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Clase de problemas: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¿Que se debe aprender?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¿Cómo se representan elementos de esta clase?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Información presentada (</a:t>
            </a:r>
            <a:r>
              <a:rPr lang="es-ES" altLang="es-ES_tradnl" sz="1800" i="1"/>
              <a:t>ejemplos de entrenamiento</a:t>
            </a:r>
            <a:r>
              <a:rPr lang="es-ES" altLang="es-ES_tradnl" sz="1800"/>
              <a:t>):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¿Qué información se presenta y cómo?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ejemplos positivos, negativos o ambos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Espacio de las hipótesis: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¿En qué lenguaje se presentan las hipótesis?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¿Cuál es el conjunto de hipótesis?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Algoritmo de aprendizaje: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¿Qué algoritmo /arquitectura se usa?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Características del aprendizaje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¿Cuándo se ha aprendido?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¿ Cuándo se aprende correctamente?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Convergencia de las hipótesis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/>
              <a:t>Hipótesis consistentes con los ejemplos presentados</a:t>
            </a:r>
          </a:p>
        </p:txBody>
      </p:sp>
    </p:spTree>
    <p:extLst>
      <p:ext uri="{BB962C8B-B14F-4D97-AF65-F5344CB8AC3E}">
        <p14:creationId xmlns:p14="http://schemas.microsoft.com/office/powerpoint/2010/main" val="141153126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Clasificación y Regresión</a:t>
            </a: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468313" y="1055688"/>
            <a:ext cx="7961312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282575" indent="-282575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r>
              <a:rPr lang="es-ES_tradnl" sz="20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Queremos aprender el concepto objetivo: </a:t>
            </a:r>
            <a:r>
              <a:rPr lang="es-ES_tradnl" sz="2000" i="1" dirty="0" err="1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f:X</a:t>
            </a:r>
            <a:r>
              <a:rPr lang="es-ES_tradnl" sz="2000" i="1" dirty="0">
                <a:solidFill>
                  <a:srgbClr val="000000"/>
                </a:solidFill>
                <a:ea typeface="ＭＳ Ｐゴシック" charset="0"/>
                <a:cs typeface="Times New Roman" charset="0"/>
              </a:rPr>
              <a:t> → </a:t>
            </a:r>
            <a:r>
              <a:rPr lang="es-ES_tradnl" sz="2000" i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Y</a:t>
            </a:r>
          </a:p>
          <a:p>
            <a:pPr marL="282575" indent="-282575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r>
              <a:rPr lang="es-ES_tradnl" sz="2000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Existen dos tipos de aprendizaje inductivo:</a:t>
            </a:r>
          </a:p>
          <a:p>
            <a:pPr>
              <a:spcBef>
                <a:spcPts val="500"/>
              </a:spcBef>
              <a:buClr>
                <a:srgbClr val="000000"/>
              </a:buClr>
              <a:buSzPct val="100000"/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/>
            </a:pPr>
            <a:endParaRPr lang="es-ES_tradnl" sz="2000" dirty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6083" name="3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A1B58DC-0BD6-6845-A498-E31E204EE563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21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427538" y="1812925"/>
            <a:ext cx="43211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000000"/>
              </a:buClr>
              <a:buSzPct val="100000"/>
            </a:pPr>
            <a:r>
              <a:rPr lang="es-ES_tradnl" altLang="es-ES_tradnl" sz="2000" b="1" dirty="0">
                <a:solidFill>
                  <a:srgbClr val="000000"/>
                </a:solidFill>
              </a:rPr>
              <a:t>Clasificación: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Y es finito (discreto)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Se aprende las características de cada clase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El concepto objetivo (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f</a:t>
            </a:r>
            <a:r>
              <a:rPr lang="es-ES_tradnl" altLang="es-ES_tradnl" sz="1600" dirty="0">
                <a:solidFill>
                  <a:srgbClr val="000000"/>
                </a:solidFill>
              </a:rPr>
              <a:t>) se denomina </a:t>
            </a:r>
            <a:r>
              <a:rPr lang="es-ES_tradnl" altLang="es-ES_tradnl" sz="1600" b="1" dirty="0">
                <a:solidFill>
                  <a:srgbClr val="000000"/>
                </a:solidFill>
              </a:rPr>
              <a:t>clasificador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Caso especial: Clasificación binaria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f:X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→ {0,1}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La clasificación (binaria) tiene muchas aplicaciones reales (clasificación de objetos, </a:t>
            </a:r>
            <a:r>
              <a:rPr lang="es-ES_tradnl" altLang="es-ES_tradnl" sz="1600" dirty="0" err="1">
                <a:solidFill>
                  <a:srgbClr val="000000"/>
                </a:solidFill>
              </a:rPr>
              <a:t>vision</a:t>
            </a:r>
            <a:r>
              <a:rPr lang="es-ES_tradnl" altLang="es-ES_tradnl" sz="1600" dirty="0">
                <a:solidFill>
                  <a:srgbClr val="000000"/>
                </a:solidFill>
              </a:rPr>
              <a:t> artificial, diagnostico de enfermedades, …)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84213" y="1812925"/>
            <a:ext cx="36004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500"/>
              </a:spcBef>
              <a:buClr>
                <a:srgbClr val="000000"/>
              </a:buClr>
              <a:buSzPct val="100000"/>
            </a:pPr>
            <a:r>
              <a:rPr lang="es-ES_tradnl" altLang="es-ES_tradnl" sz="2000" b="1" dirty="0">
                <a:solidFill>
                  <a:srgbClr val="000000"/>
                </a:solidFill>
              </a:rPr>
              <a:t>Regresión: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Y es infinito (continuo)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Se aprende </a:t>
            </a:r>
            <a:r>
              <a:rPr lang="es-ES_tradnl" altLang="en-GB" sz="1600" dirty="0">
                <a:solidFill>
                  <a:srgbClr val="000000"/>
                </a:solidFill>
              </a:rPr>
              <a:t>“</a:t>
            </a:r>
            <a:r>
              <a:rPr lang="es-ES_tradnl" altLang="es-ES_tradnl" sz="1600" dirty="0">
                <a:solidFill>
                  <a:srgbClr val="000000"/>
                </a:solidFill>
              </a:rPr>
              <a:t>la forma</a:t>
            </a:r>
            <a:r>
              <a:rPr lang="es-ES_tradnl" altLang="en-GB" sz="1600" dirty="0">
                <a:solidFill>
                  <a:srgbClr val="000000"/>
                </a:solidFill>
              </a:rPr>
              <a:t>”</a:t>
            </a:r>
            <a:r>
              <a:rPr lang="es-ES_tradnl" altLang="es-ES_tradnl" sz="1600" dirty="0">
                <a:solidFill>
                  <a:srgbClr val="000000"/>
                </a:solidFill>
              </a:rPr>
              <a:t> de una función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600" dirty="0">
                <a:solidFill>
                  <a:srgbClr val="000000"/>
                </a:solidFill>
              </a:rPr>
              <a:t>Aplicaciones en la predicción de determinados valores (</a:t>
            </a:r>
            <a:r>
              <a:rPr lang="es-ES_tradnl" altLang="es-ES_tradnl" sz="1600" dirty="0" err="1">
                <a:solidFill>
                  <a:srgbClr val="000000"/>
                </a:solidFill>
              </a:rPr>
              <a:t>p.e</a:t>
            </a:r>
            <a:r>
              <a:rPr lang="es-ES_tradnl" altLang="es-ES_tradnl" sz="1600" dirty="0">
                <a:solidFill>
                  <a:srgbClr val="000000"/>
                </a:solidFill>
              </a:rPr>
              <a:t>.: predicción meteorológica)</a:t>
            </a:r>
          </a:p>
        </p:txBody>
      </p:sp>
      <p:pic>
        <p:nvPicPr>
          <p:cNvPr id="46086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8" t="24838" r="7584" b="18089"/>
          <a:stretch>
            <a:fillRect/>
          </a:stretch>
        </p:blipFill>
        <p:spPr bwMode="auto">
          <a:xfrm>
            <a:off x="971550" y="2965450"/>
            <a:ext cx="3024188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2" t="13197" r="12752" b="4610"/>
          <a:stretch>
            <a:fillRect/>
          </a:stretch>
        </p:blipFill>
        <p:spPr bwMode="auto">
          <a:xfrm>
            <a:off x="5364088" y="3181350"/>
            <a:ext cx="1841500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Agrupar 13"/>
          <p:cNvGrpSpPr>
            <a:grpSpLocks/>
          </p:cNvGrpSpPr>
          <p:nvPr/>
        </p:nvGrpSpPr>
        <p:grpSpPr bwMode="auto">
          <a:xfrm>
            <a:off x="1476375" y="5589588"/>
            <a:ext cx="3167063" cy="935037"/>
            <a:chOff x="1475656" y="5589240"/>
            <a:chExt cx="3168352" cy="936104"/>
          </a:xfrm>
        </p:grpSpPr>
        <p:sp>
          <p:nvSpPr>
            <p:cNvPr id="46089" name="Llamada ovalada 12"/>
            <p:cNvSpPr>
              <a:spLocks noChangeArrowheads="1"/>
            </p:cNvSpPr>
            <p:nvPr/>
          </p:nvSpPr>
          <p:spPr bwMode="auto">
            <a:xfrm>
              <a:off x="1475656" y="5589240"/>
              <a:ext cx="3168352" cy="936104"/>
            </a:xfrm>
            <a:prstGeom prst="wedgeEllipseCallout">
              <a:avLst>
                <a:gd name="adj1" fmla="val 45102"/>
                <a:gd name="adj2" fmla="val -80042"/>
              </a:avLst>
            </a:prstGeom>
            <a:solidFill>
              <a:srgbClr val="FF66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/>
            </a:p>
          </p:txBody>
        </p:sp>
        <p:sp>
          <p:nvSpPr>
            <p:cNvPr id="46090" name="CuadroTexto 18"/>
            <p:cNvSpPr txBox="1">
              <a:spLocks noChangeArrowheads="1"/>
            </p:cNvSpPr>
            <p:nvPr/>
          </p:nvSpPr>
          <p:spPr bwMode="auto">
            <a:xfrm>
              <a:off x="1691680" y="5661248"/>
              <a:ext cx="2885826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GB" altLang="es-ES_tradnl" dirty="0" err="1">
                  <a:solidFill>
                    <a:srgbClr val="000000"/>
                  </a:solidFill>
                </a:rPr>
                <a:t>Veremos</a:t>
              </a:r>
              <a:r>
                <a:rPr lang="en-GB" altLang="es-ES_tradnl" dirty="0">
                  <a:solidFill>
                    <a:srgbClr val="000000"/>
                  </a:solidFill>
                </a:rPr>
                <a:t> 2 </a:t>
              </a:r>
              <a:r>
                <a:rPr lang="en-GB" altLang="es-ES_tradnl" dirty="0" err="1">
                  <a:solidFill>
                    <a:srgbClr val="000000"/>
                  </a:solidFill>
                </a:rPr>
                <a:t>algoritmos</a:t>
              </a:r>
              <a:r>
                <a:rPr lang="en-GB" altLang="es-ES_tradnl" dirty="0">
                  <a:solidFill>
                    <a:srgbClr val="000000"/>
                  </a:solidFill>
                </a:rPr>
                <a:t> </a:t>
              </a:r>
            </a:p>
            <a:p>
              <a:pPr algn="ctr" eaLnBrk="1" hangingPunct="1"/>
              <a:r>
                <a:rPr lang="en-GB" altLang="es-ES_tradnl" dirty="0">
                  <a:solidFill>
                    <a:srgbClr val="000000"/>
                  </a:solidFill>
                </a:rPr>
                <a:t>de </a:t>
              </a:r>
              <a:r>
                <a:rPr lang="en-GB" altLang="es-ES_tradnl" dirty="0" err="1">
                  <a:solidFill>
                    <a:srgbClr val="000000"/>
                  </a:solidFill>
                </a:rPr>
                <a:t>clasificación</a:t>
              </a:r>
              <a:endParaRPr lang="en-GB" altLang="es-ES_tradnl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528E6007-D28C-054B-B84E-1A7CECA59E1E}" type="slidenum">
              <a:rPr lang="es-ES_tradnl" altLang="es-ES_tradnl" sz="1000"/>
              <a:pPr/>
              <a:t>22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Clasificación discreta vs. Clasificación binaria</a:t>
            </a:r>
            <a:endParaRPr lang="es-ES" altLang="es-ES_tradnl" b="0" dirty="0"/>
          </a:p>
        </p:txBody>
      </p:sp>
      <p:sp>
        <p:nvSpPr>
          <p:cNvPr id="48133" name="Rectangle 3"/>
          <p:cNvSpPr>
            <a:spLocks noChangeArrowheads="1"/>
          </p:cNvSpPr>
          <p:nvPr/>
        </p:nvSpPr>
        <p:spPr bwMode="auto">
          <a:xfrm>
            <a:off x="468313" y="908050"/>
            <a:ext cx="79613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81000" indent="-3810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817563" indent="-3429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255713" indent="-3048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2000" dirty="0"/>
              <a:t>Clasificación con varias clases puede reducirse a clasificación binaria: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2000" dirty="0"/>
              <a:t>Ejemplo: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Clasificar objetos en {rectángulos, redondos, triángulos}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Ejemplos de entrenamiento: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endParaRPr lang="es-ES" altLang="es-ES_tradnl" sz="18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s-ES" altLang="es-ES_tradnl" sz="1800" dirty="0"/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Idea:</a:t>
            </a:r>
          </a:p>
          <a:p>
            <a:pPr lvl="2">
              <a:spcBef>
                <a:spcPct val="20000"/>
              </a:spcBef>
              <a:buFontTx/>
              <a:buAutoNum type="arabicPeriod"/>
            </a:pPr>
            <a:r>
              <a:rPr lang="es-ES" altLang="es-ES_tradnl" sz="1600" dirty="0"/>
              <a:t>encontrar hipótesis </a:t>
            </a:r>
            <a:r>
              <a:rPr lang="es-ES" altLang="es-ES_tradnl" sz="1600" i="1" dirty="0"/>
              <a:t>h</a:t>
            </a:r>
            <a:r>
              <a:rPr lang="es-ES" altLang="es-ES_tradnl" sz="1600" i="1" baseline="-25000" dirty="0"/>
              <a:t>1</a:t>
            </a:r>
            <a:r>
              <a:rPr lang="es-ES" altLang="es-ES_tradnl" sz="1600" i="1" dirty="0"/>
              <a:t>:X</a:t>
            </a:r>
            <a:r>
              <a:rPr lang="es-ES_tradnl" altLang="es-ES_tradnl" sz="1600" dirty="0">
                <a:latin typeface="Symbol" charset="2"/>
              </a:rPr>
              <a:t> ∈</a:t>
            </a:r>
            <a:r>
              <a:rPr lang="es-ES" altLang="es-ES_tradnl" sz="1600" i="1" dirty="0"/>
              <a:t>{</a:t>
            </a:r>
            <a:r>
              <a:rPr lang="es-ES" altLang="es-ES_tradnl" sz="1600" i="1" dirty="0" err="1"/>
              <a:t>rect,otros</a:t>
            </a:r>
            <a:r>
              <a:rPr lang="es-ES" altLang="es-ES_tradnl" sz="1600" i="1" dirty="0"/>
              <a:t>}</a:t>
            </a:r>
            <a:r>
              <a:rPr lang="es-ES" altLang="es-ES_tradnl" sz="1600" dirty="0"/>
              <a:t> sobre todos los ejemplos de entrenamiento (</a:t>
            </a:r>
            <a:r>
              <a:rPr lang="es-ES" altLang="es-ES_tradnl" sz="1600" i="1" dirty="0"/>
              <a:t>h</a:t>
            </a:r>
            <a:r>
              <a:rPr lang="es-ES" altLang="es-ES_tradnl" sz="1600" i="1" baseline="-25000" dirty="0"/>
              <a:t>1</a:t>
            </a:r>
            <a:r>
              <a:rPr lang="es-ES" altLang="es-ES_tradnl" sz="1600" dirty="0"/>
              <a:t> clasifica objetos en rectángulos u otros objetos) </a:t>
            </a:r>
          </a:p>
          <a:p>
            <a:pPr lvl="2">
              <a:spcBef>
                <a:spcPct val="20000"/>
              </a:spcBef>
              <a:buFontTx/>
              <a:buAutoNum type="arabicPeriod"/>
            </a:pPr>
            <a:endParaRPr lang="es-ES" altLang="es-ES_tradnl" sz="1600" dirty="0"/>
          </a:p>
          <a:p>
            <a:pPr lvl="2">
              <a:spcBef>
                <a:spcPct val="20000"/>
              </a:spcBef>
              <a:buFontTx/>
              <a:buAutoNum type="arabicPeriod"/>
            </a:pPr>
            <a:endParaRPr lang="es-ES" altLang="es-ES_tradnl" sz="1600" dirty="0"/>
          </a:p>
          <a:p>
            <a:pPr lvl="2">
              <a:spcBef>
                <a:spcPct val="20000"/>
              </a:spcBef>
              <a:buFontTx/>
              <a:buAutoNum type="arabicPeriod"/>
            </a:pPr>
            <a:endParaRPr lang="es-ES" altLang="es-ES_tradnl" sz="1600" dirty="0"/>
          </a:p>
          <a:p>
            <a:pPr lvl="2">
              <a:spcBef>
                <a:spcPct val="20000"/>
              </a:spcBef>
              <a:buFontTx/>
              <a:buAutoNum type="arabicPeriod"/>
            </a:pPr>
            <a:r>
              <a:rPr lang="es-ES" altLang="es-ES_tradnl" sz="1600" dirty="0"/>
              <a:t>encontrar hipótesis </a:t>
            </a:r>
            <a:r>
              <a:rPr lang="es-ES" altLang="es-ES_tradnl" sz="1600" i="1" dirty="0"/>
              <a:t>h</a:t>
            </a:r>
            <a:r>
              <a:rPr lang="es-ES" altLang="es-ES_tradnl" sz="1600" i="1" baseline="-25000" dirty="0"/>
              <a:t>2</a:t>
            </a:r>
            <a:r>
              <a:rPr lang="es-ES" altLang="es-ES_tradnl" sz="1600" i="1" dirty="0"/>
              <a:t>:X</a:t>
            </a:r>
            <a:r>
              <a:rPr lang="es-ES_tradnl" altLang="es-ES_tradnl" sz="1600" dirty="0">
                <a:latin typeface="Symbol" charset="2"/>
              </a:rPr>
              <a:t> ∈</a:t>
            </a:r>
            <a:r>
              <a:rPr lang="es-ES" altLang="es-ES_tradnl" sz="1600" i="1" dirty="0"/>
              <a:t>{</a:t>
            </a:r>
            <a:r>
              <a:rPr lang="es-ES" altLang="es-ES_tradnl" sz="1600" i="1" dirty="0" err="1"/>
              <a:t>red,tri</a:t>
            </a:r>
            <a:r>
              <a:rPr lang="es-ES" altLang="es-ES_tradnl" sz="1600" i="1" dirty="0"/>
              <a:t>} </a:t>
            </a:r>
            <a:r>
              <a:rPr lang="es-ES" altLang="es-ES_tradnl" sz="1600" dirty="0"/>
              <a:t>sobre los ejemplos de entrenamiento clasificados por </a:t>
            </a:r>
            <a:r>
              <a:rPr lang="es-ES" altLang="es-ES_tradnl" sz="1600" i="1" dirty="0"/>
              <a:t>h</a:t>
            </a:r>
            <a:r>
              <a:rPr lang="es-ES" altLang="es-ES_tradnl" sz="1600" i="1" baseline="-25000" dirty="0"/>
              <a:t>1</a:t>
            </a:r>
            <a:r>
              <a:rPr lang="es-ES" altLang="es-ES_tradnl" sz="1600" dirty="0"/>
              <a:t> como </a:t>
            </a:r>
            <a:r>
              <a:rPr lang="es-ES" altLang="es-ES_tradnl" sz="1600" i="1" dirty="0"/>
              <a:t>otros</a:t>
            </a:r>
            <a:r>
              <a:rPr lang="es-ES" altLang="es-ES_tradnl" sz="1600" dirty="0"/>
              <a:t> (aprender un clasificador que diferencia entre triángulos y objetos redondos)</a:t>
            </a:r>
          </a:p>
          <a:p>
            <a:pPr lvl="1">
              <a:spcBef>
                <a:spcPct val="20000"/>
              </a:spcBef>
              <a:buFontTx/>
              <a:buChar char="–"/>
            </a:pPr>
            <a:endParaRPr lang="es-ES" altLang="es-ES_tradnl" sz="1800" dirty="0"/>
          </a:p>
        </p:txBody>
      </p:sp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3943350" y="2357438"/>
            <a:ext cx="261938" cy="3492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35" name="Oval 6"/>
          <p:cNvSpPr>
            <a:spLocks noChangeArrowheads="1"/>
          </p:cNvSpPr>
          <p:nvPr/>
        </p:nvSpPr>
        <p:spPr bwMode="auto">
          <a:xfrm>
            <a:off x="2998788" y="2357438"/>
            <a:ext cx="260350" cy="34925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36" name="Oval 7"/>
          <p:cNvSpPr>
            <a:spLocks noChangeArrowheads="1"/>
          </p:cNvSpPr>
          <p:nvPr/>
        </p:nvSpPr>
        <p:spPr bwMode="auto">
          <a:xfrm>
            <a:off x="4981575" y="2357438"/>
            <a:ext cx="85725" cy="349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37" name="Rectangle 8"/>
          <p:cNvSpPr>
            <a:spLocks noChangeArrowheads="1"/>
          </p:cNvSpPr>
          <p:nvPr/>
        </p:nvSpPr>
        <p:spPr bwMode="auto">
          <a:xfrm>
            <a:off x="5802313" y="2357438"/>
            <a:ext cx="349250" cy="2333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38" name="AutoShape 9"/>
          <p:cNvSpPr>
            <a:spLocks noChangeArrowheads="1"/>
          </p:cNvSpPr>
          <p:nvPr/>
        </p:nvSpPr>
        <p:spPr bwMode="auto">
          <a:xfrm>
            <a:off x="2081213" y="2357438"/>
            <a:ext cx="263525" cy="34925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1766888" y="2706688"/>
            <a:ext cx="4948237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600"/>
              <a:t>((3,ro),tri) ((0,az),red) ((4,bl),rect) ((0,bl),red) ((4,am),rect)</a:t>
            </a:r>
          </a:p>
        </p:txBody>
      </p:sp>
      <p:sp>
        <p:nvSpPr>
          <p:cNvPr id="48140" name="Rectangle 13"/>
          <p:cNvSpPr>
            <a:spLocks noChangeArrowheads="1"/>
          </p:cNvSpPr>
          <p:nvPr/>
        </p:nvSpPr>
        <p:spPr bwMode="auto">
          <a:xfrm>
            <a:off x="5583238" y="3856038"/>
            <a:ext cx="261937" cy="3492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41" name="Oval 14"/>
          <p:cNvSpPr>
            <a:spLocks noChangeArrowheads="1"/>
          </p:cNvSpPr>
          <p:nvPr/>
        </p:nvSpPr>
        <p:spPr bwMode="auto">
          <a:xfrm>
            <a:off x="2752725" y="3856038"/>
            <a:ext cx="260350" cy="34925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42" name="Oval 15"/>
          <p:cNvSpPr>
            <a:spLocks noChangeArrowheads="1"/>
          </p:cNvSpPr>
          <p:nvPr/>
        </p:nvSpPr>
        <p:spPr bwMode="auto">
          <a:xfrm>
            <a:off x="3856038" y="3856038"/>
            <a:ext cx="85725" cy="349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43" name="Rectangle 16"/>
          <p:cNvSpPr>
            <a:spLocks noChangeArrowheads="1"/>
          </p:cNvSpPr>
          <p:nvPr/>
        </p:nvSpPr>
        <p:spPr bwMode="auto">
          <a:xfrm>
            <a:off x="6508750" y="3856038"/>
            <a:ext cx="349250" cy="2333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44" name="AutoShape 17"/>
          <p:cNvSpPr>
            <a:spLocks noChangeArrowheads="1"/>
          </p:cNvSpPr>
          <p:nvPr/>
        </p:nvSpPr>
        <p:spPr bwMode="auto">
          <a:xfrm>
            <a:off x="1835150" y="3856038"/>
            <a:ext cx="263525" cy="34925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45" name="Text Box 18"/>
          <p:cNvSpPr txBox="1">
            <a:spLocks noChangeArrowheads="1"/>
          </p:cNvSpPr>
          <p:nvPr/>
        </p:nvSpPr>
        <p:spPr bwMode="auto">
          <a:xfrm>
            <a:off x="1417638" y="4205288"/>
            <a:ext cx="63658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600"/>
              <a:t>  ((3,ro),tri) ((0,az),red) ((0,bl),red)                    ((4,bl),rect)</a:t>
            </a:r>
            <a:r>
              <a:rPr lang="es-ES_tradnl" altLang="es-ES_tradnl"/>
              <a:t> </a:t>
            </a:r>
            <a:r>
              <a:rPr lang="es-ES_tradnl" altLang="es-ES_tradnl" sz="1600"/>
              <a:t>((4,am),rect)</a:t>
            </a:r>
          </a:p>
        </p:txBody>
      </p:sp>
      <p:sp>
        <p:nvSpPr>
          <p:cNvPr id="48146" name="Rectangle 19"/>
          <p:cNvSpPr>
            <a:spLocks noChangeArrowheads="1"/>
          </p:cNvSpPr>
          <p:nvPr/>
        </p:nvSpPr>
        <p:spPr bwMode="auto">
          <a:xfrm>
            <a:off x="5889625" y="5478463"/>
            <a:ext cx="261938" cy="3492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47" name="Oval 20"/>
          <p:cNvSpPr>
            <a:spLocks noChangeArrowheads="1"/>
          </p:cNvSpPr>
          <p:nvPr/>
        </p:nvSpPr>
        <p:spPr bwMode="auto">
          <a:xfrm>
            <a:off x="3059113" y="5478463"/>
            <a:ext cx="260350" cy="34925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48" name="Oval 21"/>
          <p:cNvSpPr>
            <a:spLocks noChangeArrowheads="1"/>
          </p:cNvSpPr>
          <p:nvPr/>
        </p:nvSpPr>
        <p:spPr bwMode="auto">
          <a:xfrm>
            <a:off x="4162425" y="5478463"/>
            <a:ext cx="85725" cy="3492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49" name="Rectangle 22"/>
          <p:cNvSpPr>
            <a:spLocks noChangeArrowheads="1"/>
          </p:cNvSpPr>
          <p:nvPr/>
        </p:nvSpPr>
        <p:spPr bwMode="auto">
          <a:xfrm>
            <a:off x="6815138" y="5478463"/>
            <a:ext cx="349250" cy="23336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50" name="AutoShape 23"/>
          <p:cNvSpPr>
            <a:spLocks noChangeArrowheads="1"/>
          </p:cNvSpPr>
          <p:nvPr/>
        </p:nvSpPr>
        <p:spPr bwMode="auto">
          <a:xfrm>
            <a:off x="1417638" y="5478463"/>
            <a:ext cx="263525" cy="34925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48151" name="Text Box 24"/>
          <p:cNvSpPr txBox="1">
            <a:spLocks noChangeArrowheads="1"/>
          </p:cNvSpPr>
          <p:nvPr/>
        </p:nvSpPr>
        <p:spPr bwMode="auto">
          <a:xfrm>
            <a:off x="1019175" y="5827713"/>
            <a:ext cx="70707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600"/>
              <a:t>  ((3,ro),tri)              ((0,az),red) ((0,bl),red)                    ((4,bl),rect)</a:t>
            </a:r>
            <a:r>
              <a:rPr lang="es-ES_tradnl" altLang="es-ES_tradnl"/>
              <a:t> </a:t>
            </a:r>
            <a:r>
              <a:rPr lang="es-ES_tradnl" altLang="es-ES_tradnl" sz="1600"/>
              <a:t>((4,am),rect)</a:t>
            </a:r>
          </a:p>
        </p:txBody>
      </p:sp>
    </p:spTree>
    <p:extLst>
      <p:ext uri="{BB962C8B-B14F-4D97-AF65-F5344CB8AC3E}">
        <p14:creationId xmlns:p14="http://schemas.microsoft.com/office/powerpoint/2010/main" val="2565487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1733550" y="3140968"/>
            <a:ext cx="6870898" cy="432048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Aprendizaje Automático</a:t>
            </a:r>
            <a:endParaRPr lang="es-ES_tradnl" altLang="es-ES_tradnl" b="0" dirty="0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957388" y="1412776"/>
            <a:ext cx="6575052" cy="117475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100000"/>
              </a:spcBef>
              <a:buFontTx/>
              <a:buNone/>
            </a:pPr>
            <a:r>
              <a:rPr lang="es-ES" altLang="es-ES_tradnl" dirty="0"/>
              <a:t>	Aprendizaje automático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1	Introducción al aprendizaje automático	 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2 	Aprendizaje Supervisado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3	Aprendizaje de </a:t>
            </a:r>
            <a:r>
              <a:rPr lang="es-ES" altLang="es-ES_tradnl" dirty="0"/>
              <a:t>á</a:t>
            </a:r>
            <a:r>
              <a:rPr lang="es-ES_tradnl" altLang="es-ES_tradnl" dirty="0" err="1"/>
              <a:t>rboles</a:t>
            </a:r>
            <a:r>
              <a:rPr lang="es-ES_tradnl" altLang="es-ES_tradnl" dirty="0"/>
              <a:t> de decisión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4	 Aprendizaje de redes neuronales</a:t>
            </a:r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5	 </a:t>
            </a:r>
            <a:r>
              <a:rPr lang="es-ES_tradnl" altLang="es-ES_tradnl" dirty="0" err="1"/>
              <a:t>Evaluaci</a:t>
            </a:r>
            <a:r>
              <a:rPr lang="es-ES" altLang="es-ES_tradnl" dirty="0" err="1"/>
              <a:t>ón</a:t>
            </a:r>
            <a:r>
              <a:rPr lang="es-ES" altLang="es-ES_tradnl" dirty="0"/>
              <a:t> de métodos de aprendizaje supervisado</a:t>
            </a:r>
            <a:endParaRPr lang="es-ES_tradnl" altLang="es-ES_tradnl" dirty="0"/>
          </a:p>
          <a:p>
            <a:pPr>
              <a:lnSpc>
                <a:spcPct val="110000"/>
              </a:lnSpc>
              <a:spcBef>
                <a:spcPct val="80000"/>
              </a:spcBef>
              <a:buFontTx/>
              <a:buNone/>
            </a:pPr>
            <a:r>
              <a:rPr lang="es-ES_tradnl" altLang="es-ES_tradnl" dirty="0"/>
              <a:t>	6	 Algoritmos genéticos y otros m</a:t>
            </a:r>
            <a:r>
              <a:rPr lang="es-ES" altLang="es-ES_tradnl" dirty="0" err="1"/>
              <a:t>étodos</a:t>
            </a:r>
            <a:r>
              <a:rPr lang="es-ES" altLang="es-ES_tradnl" dirty="0"/>
              <a:t> de aprendizaje</a:t>
            </a:r>
            <a:endParaRPr lang="es-ES_tradnl" altLang="es-ES_tradnl" dirty="0"/>
          </a:p>
        </p:txBody>
      </p:sp>
    </p:spTree>
    <p:extLst>
      <p:ext uri="{BB962C8B-B14F-4D97-AF65-F5344CB8AC3E}">
        <p14:creationId xmlns:p14="http://schemas.microsoft.com/office/powerpoint/2010/main" val="637547185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/>
          <p:cNvGrpSpPr/>
          <p:nvPr/>
        </p:nvGrpSpPr>
        <p:grpSpPr>
          <a:xfrm>
            <a:off x="683568" y="2852936"/>
            <a:ext cx="7829551" cy="3483694"/>
            <a:chOff x="683568" y="2852936"/>
            <a:chExt cx="7829551" cy="3483694"/>
          </a:xfrm>
        </p:grpSpPr>
        <p:grpSp>
          <p:nvGrpSpPr>
            <p:cNvPr id="9" name="Agrupar 8"/>
            <p:cNvGrpSpPr/>
            <p:nvPr/>
          </p:nvGrpSpPr>
          <p:grpSpPr>
            <a:xfrm>
              <a:off x="683568" y="2852936"/>
              <a:ext cx="7829551" cy="3483694"/>
              <a:chOff x="683568" y="3041650"/>
              <a:chExt cx="7829551" cy="3483694"/>
            </a:xfrm>
          </p:grpSpPr>
          <p:sp>
            <p:nvSpPr>
              <p:cNvPr id="52244" name="Rectangle 5"/>
              <p:cNvSpPr>
                <a:spLocks noChangeArrowheads="1"/>
              </p:cNvSpPr>
              <p:nvPr/>
            </p:nvSpPr>
            <p:spPr bwMode="auto">
              <a:xfrm>
                <a:off x="2686993" y="3733800"/>
                <a:ext cx="136366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saldo med.</a:t>
                </a:r>
              </a:p>
            </p:txBody>
          </p:sp>
          <p:sp>
            <p:nvSpPr>
              <p:cNvPr id="52245" name="Rectangle 6"/>
              <p:cNvSpPr>
                <a:spLocks noChangeArrowheads="1"/>
              </p:cNvSpPr>
              <p:nvPr/>
            </p:nvSpPr>
            <p:spPr bwMode="auto">
              <a:xfrm>
                <a:off x="6047731" y="3733800"/>
                <a:ext cx="136366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saldo med.</a:t>
                </a:r>
              </a:p>
            </p:txBody>
          </p:sp>
          <p:sp>
            <p:nvSpPr>
              <p:cNvPr id="52246" name="Rectangle 7"/>
              <p:cNvSpPr>
                <a:spLocks noChangeArrowheads="1"/>
              </p:cNvSpPr>
              <p:nvPr/>
            </p:nvSpPr>
            <p:spPr bwMode="auto">
              <a:xfrm>
                <a:off x="2686993" y="4625826"/>
                <a:ext cx="136366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saldo act.</a:t>
                </a:r>
              </a:p>
            </p:txBody>
          </p:sp>
          <p:sp>
            <p:nvSpPr>
              <p:cNvPr id="52247" name="Rectangle 8"/>
              <p:cNvSpPr>
                <a:spLocks noChangeArrowheads="1"/>
              </p:cNvSpPr>
              <p:nvPr/>
            </p:nvSpPr>
            <p:spPr bwMode="auto">
              <a:xfrm>
                <a:off x="2686993" y="5345906"/>
                <a:ext cx="136366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años cliente</a:t>
                </a:r>
              </a:p>
            </p:txBody>
          </p:sp>
          <p:sp>
            <p:nvSpPr>
              <p:cNvPr id="52248" name="Rectangle 9"/>
              <p:cNvSpPr>
                <a:spLocks noChangeArrowheads="1"/>
              </p:cNvSpPr>
              <p:nvPr/>
            </p:nvSpPr>
            <p:spPr bwMode="auto">
              <a:xfrm>
                <a:off x="6047731" y="4625826"/>
                <a:ext cx="136366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años cliente</a:t>
                </a:r>
              </a:p>
            </p:txBody>
          </p:sp>
          <p:sp>
            <p:nvSpPr>
              <p:cNvPr id="52249" name="Rectangle 10"/>
              <p:cNvSpPr>
                <a:spLocks noChangeArrowheads="1"/>
              </p:cNvSpPr>
              <p:nvPr/>
            </p:nvSpPr>
            <p:spPr bwMode="auto">
              <a:xfrm>
                <a:off x="7967019" y="4625826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52250" name="Rectangle 11"/>
              <p:cNvSpPr>
                <a:spLocks noChangeArrowheads="1"/>
              </p:cNvSpPr>
              <p:nvPr/>
            </p:nvSpPr>
            <p:spPr bwMode="auto">
              <a:xfrm>
                <a:off x="4868219" y="4648051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2251" name="Rectangle 12"/>
              <p:cNvSpPr>
                <a:spLocks noChangeArrowheads="1"/>
              </p:cNvSpPr>
              <p:nvPr/>
            </p:nvSpPr>
            <p:spPr bwMode="auto">
              <a:xfrm>
                <a:off x="683568" y="3733800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2252" name="Rectangle 13"/>
              <p:cNvSpPr>
                <a:spLocks noChangeArrowheads="1"/>
              </p:cNvSpPr>
              <p:nvPr/>
            </p:nvSpPr>
            <p:spPr bwMode="auto">
              <a:xfrm>
                <a:off x="683568" y="4625826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2253" name="Rectangle 14"/>
              <p:cNvSpPr>
                <a:spLocks noChangeArrowheads="1"/>
              </p:cNvSpPr>
              <p:nvPr/>
            </p:nvSpPr>
            <p:spPr bwMode="auto">
              <a:xfrm>
                <a:off x="683568" y="5345906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2254" name="Rectangle 15"/>
              <p:cNvSpPr>
                <a:spLocks noChangeArrowheads="1"/>
              </p:cNvSpPr>
              <p:nvPr/>
            </p:nvSpPr>
            <p:spPr bwMode="auto">
              <a:xfrm>
                <a:off x="5774681" y="5496967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2255" name="Rectangle 16"/>
              <p:cNvSpPr>
                <a:spLocks noChangeArrowheads="1"/>
              </p:cNvSpPr>
              <p:nvPr/>
            </p:nvSpPr>
            <p:spPr bwMode="auto">
              <a:xfrm>
                <a:off x="6865294" y="5489922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52256" name="Rectangle 17"/>
              <p:cNvSpPr>
                <a:spLocks noChangeArrowheads="1"/>
              </p:cNvSpPr>
              <p:nvPr/>
            </p:nvSpPr>
            <p:spPr bwMode="auto">
              <a:xfrm>
                <a:off x="3777606" y="6137994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52257" name="Rectangle 18"/>
              <p:cNvSpPr>
                <a:spLocks noChangeArrowheads="1"/>
              </p:cNvSpPr>
              <p:nvPr/>
            </p:nvSpPr>
            <p:spPr bwMode="auto">
              <a:xfrm>
                <a:off x="2413943" y="6137994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2258" name="Line 19"/>
              <p:cNvSpPr>
                <a:spLocks noChangeShapeType="1"/>
              </p:cNvSpPr>
              <p:nvPr/>
            </p:nvSpPr>
            <p:spPr bwMode="auto">
              <a:xfrm flipH="1">
                <a:off x="962967" y="3429000"/>
                <a:ext cx="2503489" cy="29686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59" name="Line 20"/>
              <p:cNvSpPr>
                <a:spLocks noChangeShapeType="1"/>
              </p:cNvSpPr>
              <p:nvPr/>
            </p:nvSpPr>
            <p:spPr bwMode="auto">
              <a:xfrm flipH="1">
                <a:off x="3475981" y="3429000"/>
                <a:ext cx="1588" cy="29686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0" name="Line 21"/>
              <p:cNvSpPr>
                <a:spLocks noChangeShapeType="1"/>
              </p:cNvSpPr>
              <p:nvPr/>
            </p:nvSpPr>
            <p:spPr bwMode="auto">
              <a:xfrm>
                <a:off x="3475981" y="3429000"/>
                <a:ext cx="3235325" cy="303214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1" name="Line 22"/>
              <p:cNvSpPr>
                <a:spLocks noChangeShapeType="1"/>
              </p:cNvSpPr>
              <p:nvPr/>
            </p:nvSpPr>
            <p:spPr bwMode="auto">
              <a:xfrm flipH="1">
                <a:off x="924025" y="4121772"/>
                <a:ext cx="2542430" cy="50343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2" name="Line 23"/>
              <p:cNvSpPr>
                <a:spLocks noChangeShapeType="1"/>
              </p:cNvSpPr>
              <p:nvPr/>
            </p:nvSpPr>
            <p:spPr bwMode="auto">
              <a:xfrm>
                <a:off x="3464868" y="4121772"/>
                <a:ext cx="0" cy="519930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3" name="Line 24"/>
              <p:cNvSpPr>
                <a:spLocks noChangeShapeType="1"/>
              </p:cNvSpPr>
              <p:nvPr/>
            </p:nvSpPr>
            <p:spPr bwMode="auto">
              <a:xfrm>
                <a:off x="3464868" y="5013176"/>
                <a:ext cx="0" cy="32725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4" name="Line 25"/>
              <p:cNvSpPr>
                <a:spLocks noChangeShapeType="1"/>
              </p:cNvSpPr>
              <p:nvPr/>
            </p:nvSpPr>
            <p:spPr bwMode="auto">
              <a:xfrm flipH="1">
                <a:off x="962966" y="5013176"/>
                <a:ext cx="2503489" cy="32725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5" name="Line 26"/>
              <p:cNvSpPr>
                <a:spLocks noChangeShapeType="1"/>
              </p:cNvSpPr>
              <p:nvPr/>
            </p:nvSpPr>
            <p:spPr bwMode="auto">
              <a:xfrm flipH="1">
                <a:off x="2686992" y="5733256"/>
                <a:ext cx="779464" cy="398807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6" name="Line 27"/>
              <p:cNvSpPr>
                <a:spLocks noChangeShapeType="1"/>
              </p:cNvSpPr>
              <p:nvPr/>
            </p:nvSpPr>
            <p:spPr bwMode="auto">
              <a:xfrm>
                <a:off x="3464868" y="5733256"/>
                <a:ext cx="566738" cy="398807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7" name="Line 28"/>
              <p:cNvSpPr>
                <a:spLocks noChangeShapeType="1"/>
              </p:cNvSpPr>
              <p:nvPr/>
            </p:nvSpPr>
            <p:spPr bwMode="auto">
              <a:xfrm flipH="1">
                <a:off x="5100790" y="4121772"/>
                <a:ext cx="1612104" cy="519930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8" name="Line 29"/>
              <p:cNvSpPr>
                <a:spLocks noChangeShapeType="1"/>
              </p:cNvSpPr>
              <p:nvPr/>
            </p:nvSpPr>
            <p:spPr bwMode="auto">
              <a:xfrm flipH="1">
                <a:off x="6708133" y="4121771"/>
                <a:ext cx="3173" cy="519931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69" name="Line 30"/>
              <p:cNvSpPr>
                <a:spLocks noChangeShapeType="1"/>
              </p:cNvSpPr>
              <p:nvPr/>
            </p:nvSpPr>
            <p:spPr bwMode="auto">
              <a:xfrm>
                <a:off x="6711306" y="4121771"/>
                <a:ext cx="1557535" cy="49443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70" name="Line 31"/>
              <p:cNvSpPr>
                <a:spLocks noChangeShapeType="1"/>
              </p:cNvSpPr>
              <p:nvPr/>
            </p:nvSpPr>
            <p:spPr bwMode="auto">
              <a:xfrm flipH="1">
                <a:off x="6044556" y="5013177"/>
                <a:ext cx="668338" cy="504054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71" name="Line 32"/>
              <p:cNvSpPr>
                <a:spLocks noChangeShapeType="1"/>
              </p:cNvSpPr>
              <p:nvPr/>
            </p:nvSpPr>
            <p:spPr bwMode="auto">
              <a:xfrm>
                <a:off x="6711307" y="5013176"/>
                <a:ext cx="427037" cy="504054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2272" name="Text Box 33"/>
              <p:cNvSpPr txBox="1">
                <a:spLocks noChangeArrowheads="1"/>
              </p:cNvSpPr>
              <p:nvPr/>
            </p:nvSpPr>
            <p:spPr bwMode="auto">
              <a:xfrm>
                <a:off x="1667818" y="3328988"/>
                <a:ext cx="500063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52273" name="Text Box 34"/>
              <p:cNvSpPr txBox="1">
                <a:spLocks noChangeArrowheads="1"/>
              </p:cNvSpPr>
              <p:nvPr/>
            </p:nvSpPr>
            <p:spPr bwMode="auto">
              <a:xfrm>
                <a:off x="4628506" y="3260725"/>
                <a:ext cx="500063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&gt;25</a:t>
                </a:r>
              </a:p>
            </p:txBody>
          </p:sp>
          <p:sp>
            <p:nvSpPr>
              <p:cNvPr id="52274" name="Text Box 35"/>
              <p:cNvSpPr txBox="1">
                <a:spLocks noChangeArrowheads="1"/>
              </p:cNvSpPr>
              <p:nvPr/>
            </p:nvSpPr>
            <p:spPr bwMode="auto">
              <a:xfrm>
                <a:off x="3156893" y="3425825"/>
                <a:ext cx="655638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52275" name="Text Box 36"/>
              <p:cNvSpPr txBox="1">
                <a:spLocks noChangeArrowheads="1"/>
              </p:cNvSpPr>
              <p:nvPr/>
            </p:nvSpPr>
            <p:spPr bwMode="auto">
              <a:xfrm>
                <a:off x="1489614" y="4121771"/>
                <a:ext cx="536022" cy="340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52276" name="Text Box 37"/>
              <p:cNvSpPr txBox="1">
                <a:spLocks noChangeArrowheads="1"/>
              </p:cNvSpPr>
              <p:nvPr/>
            </p:nvSpPr>
            <p:spPr bwMode="auto">
              <a:xfrm>
                <a:off x="3525873" y="4232920"/>
                <a:ext cx="4857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52277" name="Text Box 38"/>
              <p:cNvSpPr txBox="1">
                <a:spLocks noChangeArrowheads="1"/>
              </p:cNvSpPr>
              <p:nvPr/>
            </p:nvSpPr>
            <p:spPr bwMode="auto">
              <a:xfrm>
                <a:off x="3483918" y="5057874"/>
                <a:ext cx="4857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52278" name="Text Box 39"/>
              <p:cNvSpPr txBox="1">
                <a:spLocks noChangeArrowheads="1"/>
              </p:cNvSpPr>
              <p:nvPr/>
            </p:nvSpPr>
            <p:spPr bwMode="auto">
              <a:xfrm>
                <a:off x="1273486" y="4924375"/>
                <a:ext cx="536022" cy="340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  <a:endParaRPr lang="es-ES_tradnl" altLang="es-ES_tradnl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279" name="Text Box 40"/>
              <p:cNvSpPr txBox="1">
                <a:spLocks noChangeArrowheads="1"/>
              </p:cNvSpPr>
              <p:nvPr/>
            </p:nvSpPr>
            <p:spPr bwMode="auto">
              <a:xfrm>
                <a:off x="2593330" y="5795513"/>
                <a:ext cx="3968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&lt;1</a:t>
                </a:r>
              </a:p>
            </p:txBody>
          </p:sp>
          <p:sp>
            <p:nvSpPr>
              <p:cNvPr id="52280" name="Text Box 41"/>
              <p:cNvSpPr txBox="1">
                <a:spLocks noChangeArrowheads="1"/>
              </p:cNvSpPr>
              <p:nvPr/>
            </p:nvSpPr>
            <p:spPr bwMode="auto">
              <a:xfrm>
                <a:off x="3852218" y="5705946"/>
                <a:ext cx="3968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&gt;1</a:t>
                </a:r>
              </a:p>
            </p:txBody>
          </p:sp>
          <p:sp>
            <p:nvSpPr>
              <p:cNvPr id="52281" name="Text Box 42"/>
              <p:cNvSpPr txBox="1">
                <a:spLocks noChangeArrowheads="1"/>
              </p:cNvSpPr>
              <p:nvPr/>
            </p:nvSpPr>
            <p:spPr bwMode="auto">
              <a:xfrm>
                <a:off x="5922319" y="5057874"/>
                <a:ext cx="3968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</a:t>
                </a:r>
              </a:p>
            </p:txBody>
          </p:sp>
          <p:sp>
            <p:nvSpPr>
              <p:cNvPr id="52282" name="Text Box 43"/>
              <p:cNvSpPr txBox="1">
                <a:spLocks noChangeArrowheads="1"/>
              </p:cNvSpPr>
              <p:nvPr/>
            </p:nvSpPr>
            <p:spPr bwMode="auto">
              <a:xfrm>
                <a:off x="7012931" y="5057874"/>
                <a:ext cx="3968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&gt;1</a:t>
                </a:r>
              </a:p>
            </p:txBody>
          </p:sp>
          <p:sp>
            <p:nvSpPr>
              <p:cNvPr id="52283" name="Text Box 44"/>
              <p:cNvSpPr txBox="1">
                <a:spLocks noChangeArrowheads="1"/>
              </p:cNvSpPr>
              <p:nvPr/>
            </p:nvSpPr>
            <p:spPr bwMode="auto">
              <a:xfrm>
                <a:off x="5241281" y="4242420"/>
                <a:ext cx="531813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52284" name="Text Box 45"/>
              <p:cNvSpPr txBox="1">
                <a:spLocks noChangeArrowheads="1"/>
              </p:cNvSpPr>
              <p:nvPr/>
            </p:nvSpPr>
            <p:spPr bwMode="auto">
              <a:xfrm>
                <a:off x="6109644" y="4290045"/>
                <a:ext cx="6858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52285" name="Text Box 46"/>
              <p:cNvSpPr txBox="1">
                <a:spLocks noChangeArrowheads="1"/>
              </p:cNvSpPr>
              <p:nvPr/>
            </p:nvSpPr>
            <p:spPr bwMode="auto">
              <a:xfrm>
                <a:off x="7484419" y="4121770"/>
                <a:ext cx="4857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52243" name="Rectangle 4"/>
              <p:cNvSpPr>
                <a:spLocks noChangeArrowheads="1"/>
              </p:cNvSpPr>
              <p:nvPr/>
            </p:nvSpPr>
            <p:spPr bwMode="auto">
              <a:xfrm>
                <a:off x="2960043" y="3041650"/>
                <a:ext cx="109061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 dirty="0">
                    <a:solidFill>
                      <a:srgbClr val="000000"/>
                    </a:solidFill>
                  </a:rPr>
                  <a:t>edad</a:t>
                </a:r>
              </a:p>
            </p:txBody>
          </p:sp>
        </p:grpSp>
        <p:sp>
          <p:nvSpPr>
            <p:cNvPr id="68" name="Line 25"/>
            <p:cNvSpPr>
              <a:spLocks noChangeShapeType="1"/>
            </p:cNvSpPr>
            <p:nvPr/>
          </p:nvSpPr>
          <p:spPr bwMode="auto">
            <a:xfrm flipH="1">
              <a:off x="2069454" y="4840338"/>
              <a:ext cx="1393827" cy="310923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>
              <a:off x="1757625" y="5156663"/>
              <a:ext cx="546100" cy="38735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dirty="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70" name="Text Box 39"/>
            <p:cNvSpPr txBox="1">
              <a:spLocks noChangeArrowheads="1"/>
            </p:cNvSpPr>
            <p:nvPr/>
          </p:nvSpPr>
          <p:spPr bwMode="auto">
            <a:xfrm>
              <a:off x="2140395" y="4866686"/>
              <a:ext cx="696322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  <a:endParaRPr lang="es-ES_tradnl" altLang="es-ES_tradnl" sz="1600" dirty="0">
                <a:solidFill>
                  <a:srgbClr val="000000"/>
                </a:solidFill>
              </a:endParaRPr>
            </a:p>
          </p:txBody>
        </p:sp>
        <p:sp>
          <p:nvSpPr>
            <p:cNvPr id="71" name="Line 25"/>
            <p:cNvSpPr>
              <a:spLocks noChangeShapeType="1"/>
            </p:cNvSpPr>
            <p:nvPr/>
          </p:nvSpPr>
          <p:spPr bwMode="auto">
            <a:xfrm flipH="1">
              <a:off x="2052475" y="3955429"/>
              <a:ext cx="1415433" cy="464488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2" name="Rectangle 14"/>
            <p:cNvSpPr>
              <a:spLocks noChangeArrowheads="1"/>
            </p:cNvSpPr>
            <p:nvPr/>
          </p:nvSpPr>
          <p:spPr bwMode="auto">
            <a:xfrm>
              <a:off x="1769029" y="4425848"/>
              <a:ext cx="546100" cy="38735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dirty="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73" name="Text Box 39"/>
            <p:cNvSpPr txBox="1">
              <a:spLocks noChangeArrowheads="1"/>
            </p:cNvSpPr>
            <p:nvPr/>
          </p:nvSpPr>
          <p:spPr bwMode="auto">
            <a:xfrm>
              <a:off x="2152595" y="4063797"/>
              <a:ext cx="696322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</p:grpSp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Árboles de decisión como clasificadores</a:t>
            </a: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475456" y="1049656"/>
            <a:ext cx="82184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Un </a:t>
            </a:r>
            <a:r>
              <a:rPr lang="es-ES" altLang="es-ES_tradnl" sz="1800" dirty="0">
                <a:solidFill>
                  <a:srgbClr val="000000"/>
                </a:solidFill>
              </a:rPr>
              <a:t>árbol de decisión c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lasifica</a:t>
            </a:r>
            <a:r>
              <a:rPr lang="es-ES_tradnl" altLang="es-ES_tradnl" sz="1800" dirty="0">
                <a:solidFill>
                  <a:srgbClr val="000000"/>
                </a:solidFill>
              </a:rPr>
              <a:t> 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casos</a:t>
            </a:r>
            <a:r>
              <a:rPr lang="es-ES_tradnl" altLang="es-ES_tradnl" sz="1800" dirty="0">
                <a:solidFill>
                  <a:srgbClr val="000000"/>
                </a:solidFill>
              </a:rPr>
              <a:t> (elementos, objetos, personas…) en base a sus datos (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valores</a:t>
            </a:r>
            <a:r>
              <a:rPr lang="es-ES_tradnl" altLang="es-ES_tradnl" sz="1800" dirty="0">
                <a:solidFill>
                  <a:srgbClr val="000000"/>
                </a:solidFill>
              </a:rPr>
              <a:t> para un conjunto de 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atributos</a:t>
            </a:r>
            <a:r>
              <a:rPr lang="es-ES_tradnl" altLang="es-ES_tradnl" sz="1800" dirty="0">
                <a:solidFill>
                  <a:srgbClr val="000000"/>
                </a:solidFill>
              </a:rPr>
              <a:t>) en varias 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clases</a:t>
            </a:r>
            <a:r>
              <a:rPr lang="es-ES_tradnl" altLang="es-ES_tradnl" sz="18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Por ejemplo: Clasificar </a:t>
            </a:r>
            <a:r>
              <a:rPr lang="es-ES" altLang="es-ES_tradnl" sz="1800" dirty="0">
                <a:solidFill>
                  <a:srgbClr val="000000"/>
                </a:solidFill>
              </a:rPr>
              <a:t>clientes de un banco en fiables y no fiables (</a:t>
            </a:r>
            <a:r>
              <a:rPr lang="es-ES" altLang="es-ES_tradnl" sz="1800" dirty="0" err="1">
                <a:solidFill>
                  <a:srgbClr val="000000"/>
                </a:solidFill>
              </a:rPr>
              <a:t>p.e</a:t>
            </a:r>
            <a:r>
              <a:rPr lang="es-ES" altLang="es-ES_tradnl" sz="1800" dirty="0">
                <a:solidFill>
                  <a:srgbClr val="000000"/>
                </a:solidFill>
              </a:rPr>
              <a:t>., para asignar tarjetas de crédito):</a:t>
            </a:r>
          </a:p>
          <a:p>
            <a:pPr lvl="1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" altLang="es-ES_tradnl" sz="1800" dirty="0">
                <a:solidFill>
                  <a:srgbClr val="000000"/>
                </a:solidFill>
              </a:rPr>
              <a:t>Un caso: </a:t>
            </a:r>
            <a:r>
              <a:rPr lang="es-ES_tradnl" altLang="es-ES_tradnl" sz="1800" dirty="0">
                <a:solidFill>
                  <a:srgbClr val="000000"/>
                </a:solidFill>
              </a:rPr>
              <a:t>(saldo 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act</a:t>
            </a:r>
            <a:r>
              <a:rPr lang="es-ES_tradnl" altLang="es-ES_tradnl" sz="1800" dirty="0">
                <a:solidFill>
                  <a:srgbClr val="000000"/>
                </a:solidFill>
              </a:rPr>
              <a:t>.=bajo, edad=&gt;25, años cliente=&gt;1, saldo 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med</a:t>
            </a:r>
            <a:r>
              <a:rPr lang="es-ES_tradnl" altLang="es-ES_tradnl" sz="1800" dirty="0">
                <a:solidFill>
                  <a:srgbClr val="000000"/>
                </a:solidFill>
              </a:rPr>
              <a:t>.=medio)</a:t>
            </a:r>
            <a:r>
              <a:rPr lang="ar-SA" altLang="es-ES_tradnl" sz="1800" dirty="0">
                <a:solidFill>
                  <a:srgbClr val="000000"/>
                </a:solidFill>
              </a:rPr>
              <a:t>‏</a:t>
            </a:r>
            <a:endParaRPr lang="es-ES_tradnl" altLang="es-ES_tradnl" sz="18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es-ES_tradnl" altLang="es-ES_tradnl" sz="1800" dirty="0">
              <a:solidFill>
                <a:srgbClr val="000000"/>
              </a:solidFill>
            </a:endParaRPr>
          </a:p>
        </p:txBody>
      </p:sp>
      <p:grpSp>
        <p:nvGrpSpPr>
          <p:cNvPr id="8" name="Agrupar 7"/>
          <p:cNvGrpSpPr/>
          <p:nvPr/>
        </p:nvGrpSpPr>
        <p:grpSpPr>
          <a:xfrm>
            <a:off x="2961003" y="2286000"/>
            <a:ext cx="3750303" cy="1251149"/>
            <a:chOff x="2961003" y="2286000"/>
            <a:chExt cx="3750303" cy="1251149"/>
          </a:xfrm>
        </p:grpSpPr>
        <p:sp>
          <p:nvSpPr>
            <p:cNvPr id="52240" name="Oval 49"/>
            <p:cNvSpPr>
              <a:spLocks noChangeArrowheads="1"/>
            </p:cNvSpPr>
            <p:nvPr/>
          </p:nvSpPr>
          <p:spPr bwMode="auto">
            <a:xfrm>
              <a:off x="3652224" y="2286000"/>
              <a:ext cx="1090613" cy="396875"/>
            </a:xfrm>
            <a:prstGeom prst="ellips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52241" name="Line 50"/>
            <p:cNvSpPr>
              <a:spLocks noChangeShapeType="1"/>
            </p:cNvSpPr>
            <p:nvPr/>
          </p:nvSpPr>
          <p:spPr bwMode="auto">
            <a:xfrm>
              <a:off x="3531543" y="3240286"/>
              <a:ext cx="3179763" cy="296863"/>
            </a:xfrm>
            <a:prstGeom prst="line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2242" name="Rectangle 51"/>
            <p:cNvSpPr>
              <a:spLocks noChangeArrowheads="1"/>
            </p:cNvSpPr>
            <p:nvPr/>
          </p:nvSpPr>
          <p:spPr bwMode="auto">
            <a:xfrm>
              <a:off x="2961003" y="2852936"/>
              <a:ext cx="1090613" cy="387350"/>
            </a:xfrm>
            <a:prstGeom prst="rect">
              <a:avLst/>
            </a:prstGeom>
            <a:noFill/>
            <a:ln w="28440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grpSp>
        <p:nvGrpSpPr>
          <p:cNvPr id="6" name="Agrupar 5"/>
          <p:cNvGrpSpPr/>
          <p:nvPr/>
        </p:nvGrpSpPr>
        <p:grpSpPr>
          <a:xfrm>
            <a:off x="6047732" y="2266632"/>
            <a:ext cx="1996215" cy="2174765"/>
            <a:chOff x="6047732" y="2266632"/>
            <a:chExt cx="1996215" cy="2174765"/>
          </a:xfrm>
        </p:grpSpPr>
        <p:sp>
          <p:nvSpPr>
            <p:cNvPr id="52237" name="Rectangle 53"/>
            <p:cNvSpPr>
              <a:spLocks noChangeArrowheads="1"/>
            </p:cNvSpPr>
            <p:nvPr/>
          </p:nvSpPr>
          <p:spPr bwMode="auto">
            <a:xfrm>
              <a:off x="6047732" y="3549992"/>
              <a:ext cx="1363663" cy="387350"/>
            </a:xfrm>
            <a:prstGeom prst="rect">
              <a:avLst/>
            </a:prstGeom>
            <a:noFill/>
            <a:ln w="28440">
              <a:solidFill>
                <a:srgbClr val="33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52238" name="Oval 54"/>
            <p:cNvSpPr>
              <a:spLocks noChangeArrowheads="1"/>
            </p:cNvSpPr>
            <p:nvPr/>
          </p:nvSpPr>
          <p:spPr bwMode="auto">
            <a:xfrm>
              <a:off x="6324684" y="2266632"/>
              <a:ext cx="1719263" cy="423862"/>
            </a:xfrm>
            <a:prstGeom prst="ellipse">
              <a:avLst/>
            </a:prstGeom>
            <a:noFill/>
            <a:ln w="28440">
              <a:solidFill>
                <a:srgbClr val="33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52239" name="Line 55"/>
            <p:cNvSpPr>
              <a:spLocks noChangeShapeType="1"/>
            </p:cNvSpPr>
            <p:nvPr/>
          </p:nvSpPr>
          <p:spPr bwMode="auto">
            <a:xfrm flipH="1">
              <a:off x="6709720" y="3937963"/>
              <a:ext cx="1587" cy="503434"/>
            </a:xfrm>
            <a:prstGeom prst="line">
              <a:avLst/>
            </a:prstGeom>
            <a:noFill/>
            <a:ln w="28440">
              <a:solidFill>
                <a:srgbClr val="33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</p:grpSp>
      <p:grpSp>
        <p:nvGrpSpPr>
          <p:cNvPr id="7" name="Agrupar 6"/>
          <p:cNvGrpSpPr/>
          <p:nvPr/>
        </p:nvGrpSpPr>
        <p:grpSpPr>
          <a:xfrm>
            <a:off x="4723115" y="2276872"/>
            <a:ext cx="2688280" cy="3014703"/>
            <a:chOff x="4723115" y="2276872"/>
            <a:chExt cx="2688280" cy="3014703"/>
          </a:xfrm>
        </p:grpSpPr>
        <p:sp>
          <p:nvSpPr>
            <p:cNvPr id="52234" name="Oval 57"/>
            <p:cNvSpPr>
              <a:spLocks noChangeArrowheads="1"/>
            </p:cNvSpPr>
            <p:nvPr/>
          </p:nvSpPr>
          <p:spPr bwMode="auto">
            <a:xfrm>
              <a:off x="4723115" y="2276872"/>
              <a:ext cx="1581150" cy="396875"/>
            </a:xfrm>
            <a:prstGeom prst="ellipse">
              <a:avLst/>
            </a:prstGeom>
            <a:noFill/>
            <a:ln w="28440">
              <a:solidFill>
                <a:srgbClr val="00CC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52235" name="Line 58"/>
            <p:cNvSpPr>
              <a:spLocks noChangeShapeType="1"/>
            </p:cNvSpPr>
            <p:nvPr/>
          </p:nvSpPr>
          <p:spPr bwMode="auto">
            <a:xfrm>
              <a:off x="6711308" y="4824462"/>
              <a:ext cx="392112" cy="467113"/>
            </a:xfrm>
            <a:prstGeom prst="line">
              <a:avLst/>
            </a:prstGeom>
            <a:noFill/>
            <a:ln w="28440">
              <a:solidFill>
                <a:srgbClr val="00CC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2236" name="Rectangle 59"/>
            <p:cNvSpPr>
              <a:spLocks noChangeArrowheads="1"/>
            </p:cNvSpPr>
            <p:nvPr/>
          </p:nvSpPr>
          <p:spPr bwMode="auto">
            <a:xfrm>
              <a:off x="6047732" y="4437112"/>
              <a:ext cx="1363663" cy="387350"/>
            </a:xfrm>
            <a:prstGeom prst="rect">
              <a:avLst/>
            </a:prstGeom>
            <a:noFill/>
            <a:ln w="28440">
              <a:solidFill>
                <a:srgbClr val="00CC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sp>
        <p:nvSpPr>
          <p:cNvPr id="23612" name="Rectangle 60"/>
          <p:cNvSpPr>
            <a:spLocks noChangeArrowheads="1"/>
          </p:cNvSpPr>
          <p:nvPr/>
        </p:nvSpPr>
        <p:spPr bwMode="auto">
          <a:xfrm>
            <a:off x="6881728" y="5301208"/>
            <a:ext cx="546100" cy="387350"/>
          </a:xfrm>
          <a:prstGeom prst="rect">
            <a:avLst/>
          </a:prstGeom>
          <a:noFill/>
          <a:ln w="63360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2233" name="61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AE2E358-97EC-0C4B-A5FC-D6815FBA63B6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24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15" name="Agrupar 14"/>
          <p:cNvGrpSpPr/>
          <p:nvPr/>
        </p:nvGrpSpPr>
        <p:grpSpPr>
          <a:xfrm>
            <a:off x="4406560" y="2724790"/>
            <a:ext cx="4702640" cy="3878085"/>
            <a:chOff x="4406560" y="2724790"/>
            <a:chExt cx="4702640" cy="3878085"/>
          </a:xfrm>
        </p:grpSpPr>
        <p:sp>
          <p:nvSpPr>
            <p:cNvPr id="2" name="CuadroTexto 1"/>
            <p:cNvSpPr txBox="1"/>
            <p:nvPr/>
          </p:nvSpPr>
          <p:spPr>
            <a:xfrm>
              <a:off x="5072219" y="6233543"/>
              <a:ext cx="19159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800" dirty="0">
                  <a:solidFill>
                    <a:srgbClr val="FF0000"/>
                  </a:solidFill>
                </a:rPr>
                <a:t>Nodos hoja</a:t>
              </a:r>
              <a:r>
                <a:rPr lang="es-ES_tradnl" sz="1800">
                  <a:solidFill>
                    <a:srgbClr val="FF0000"/>
                  </a:solidFill>
                </a:rPr>
                <a:t>: clases</a:t>
              </a:r>
            </a:p>
          </p:txBody>
        </p:sp>
        <p:cxnSp>
          <p:nvCxnSpPr>
            <p:cNvPr id="4" name="Conector recto 3"/>
            <p:cNvCxnSpPr>
              <a:endCxn id="2" idx="1"/>
            </p:cNvCxnSpPr>
            <p:nvPr/>
          </p:nvCxnSpPr>
          <p:spPr bwMode="auto">
            <a:xfrm>
              <a:off x="4406560" y="6272680"/>
              <a:ext cx="665659" cy="145529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Conector recto 73"/>
            <p:cNvCxnSpPr/>
            <p:nvPr/>
          </p:nvCxnSpPr>
          <p:spPr bwMode="auto">
            <a:xfrm flipH="1">
              <a:off x="5773095" y="5775074"/>
              <a:ext cx="175426" cy="553201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" name="CuadroTexto 75"/>
            <p:cNvSpPr txBox="1"/>
            <p:nvPr/>
          </p:nvSpPr>
          <p:spPr>
            <a:xfrm>
              <a:off x="7097111" y="2724790"/>
              <a:ext cx="201208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1800" dirty="0">
                  <a:solidFill>
                    <a:srgbClr val="FF0000"/>
                  </a:solidFill>
                </a:rPr>
                <a:t>Nodos intermedios:</a:t>
              </a:r>
            </a:p>
            <a:p>
              <a:pPr algn="ctr"/>
              <a:r>
                <a:rPr lang="es-ES_tradnl" sz="1800" dirty="0">
                  <a:solidFill>
                    <a:srgbClr val="FF0000"/>
                  </a:solidFill>
                </a:rPr>
                <a:t>atributos</a:t>
              </a:r>
            </a:p>
          </p:txBody>
        </p:sp>
        <p:cxnSp>
          <p:nvCxnSpPr>
            <p:cNvPr id="77" name="Conector recto 76"/>
            <p:cNvCxnSpPr/>
            <p:nvPr/>
          </p:nvCxnSpPr>
          <p:spPr bwMode="auto">
            <a:xfrm flipH="1">
              <a:off x="7096151" y="3137819"/>
              <a:ext cx="523849" cy="33755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Aprendizaje de </a:t>
            </a:r>
            <a:r>
              <a:rPr lang="es-ES" altLang="es-ES_tradnl" b="1" dirty="0">
                <a:solidFill>
                  <a:srgbClr val="000000"/>
                </a:solidFill>
                <a:latin typeface="Arial" charset="0"/>
              </a:rPr>
              <a:t>árboles de decisión</a:t>
            </a:r>
            <a:endParaRPr lang="es-ES_tradnl" altLang="es-ES_tradnl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468313" y="1052736"/>
            <a:ext cx="79613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397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b="1" dirty="0">
                <a:solidFill>
                  <a:srgbClr val="000000"/>
                </a:solidFill>
              </a:rPr>
              <a:t>Objetivo:</a:t>
            </a:r>
            <a:r>
              <a:rPr lang="es-ES_tradnl" altLang="es-ES_tradnl" sz="2000" dirty="0">
                <a:solidFill>
                  <a:srgbClr val="000000"/>
                </a:solidFill>
              </a:rPr>
              <a:t> </a:t>
            </a:r>
            <a:r>
              <a:rPr lang="es-ES_tradnl" altLang="es-ES_tradnl" sz="2000" b="1" dirty="0">
                <a:solidFill>
                  <a:srgbClr val="000000"/>
                </a:solidFill>
              </a:rPr>
              <a:t>aprender</a:t>
            </a:r>
            <a:r>
              <a:rPr lang="es-ES_tradnl" altLang="es-ES_tradnl" sz="2000" dirty="0">
                <a:solidFill>
                  <a:srgbClr val="000000"/>
                </a:solidFill>
              </a:rPr>
              <a:t> un </a:t>
            </a:r>
            <a:r>
              <a:rPr lang="es-ES_tradnl" altLang="es-ES_tradnl" sz="2000" b="1" dirty="0">
                <a:solidFill>
                  <a:srgbClr val="000000"/>
                </a:solidFill>
              </a:rPr>
              <a:t>clasificador </a:t>
            </a:r>
            <a:r>
              <a:rPr lang="es-ES_tradnl" altLang="es-ES_tradnl" sz="2000" dirty="0">
                <a:solidFill>
                  <a:srgbClr val="000000"/>
                </a:solidFill>
              </a:rPr>
              <a:t>(</a:t>
            </a:r>
            <a:r>
              <a:rPr lang="es-ES" altLang="es-ES_tradnl" sz="2000" dirty="0">
                <a:solidFill>
                  <a:srgbClr val="000000"/>
                </a:solidFill>
              </a:rPr>
              <a:t>árbol de decisión) a partir de ejemplos de entrenamiento (casos para los que se conoce el resultado).</a:t>
            </a: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Ejemplo: ¿Dar tarjeta de </a:t>
            </a:r>
            <a:r>
              <a:rPr lang="es-ES" altLang="es-ES_tradnl" sz="2000" dirty="0">
                <a:solidFill>
                  <a:srgbClr val="000000"/>
                </a:solidFill>
              </a:rPr>
              <a:t>crédito a clientes de un banco?</a:t>
            </a: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2000" dirty="0">
                <a:solidFill>
                  <a:srgbClr val="000000"/>
                </a:solidFill>
              </a:rPr>
              <a:t>			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200" dirty="0">
              <a:solidFill>
                <a:srgbClr val="000000"/>
              </a:solidFill>
            </a:endParaRPr>
          </a:p>
        </p:txBody>
      </p:sp>
      <p:sp>
        <p:nvSpPr>
          <p:cNvPr id="50180" name="56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AA2DC4B-2AEE-8E4A-9906-A3AFC3264075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25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3" name="Agrupar 2"/>
          <p:cNvGrpSpPr/>
          <p:nvPr/>
        </p:nvGrpSpPr>
        <p:grpSpPr>
          <a:xfrm>
            <a:off x="684213" y="2519735"/>
            <a:ext cx="8064500" cy="3501553"/>
            <a:chOff x="684213" y="2295550"/>
            <a:chExt cx="8064500" cy="3501553"/>
          </a:xfrm>
        </p:grpSpPr>
        <p:sp>
          <p:nvSpPr>
            <p:cNvPr id="50191" name="Rectangle 4"/>
            <p:cNvSpPr>
              <a:spLocks noChangeArrowheads="1"/>
            </p:cNvSpPr>
            <p:nvPr/>
          </p:nvSpPr>
          <p:spPr bwMode="auto">
            <a:xfrm>
              <a:off x="2227558" y="2295550"/>
              <a:ext cx="1048129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Saldo actual</a:t>
              </a:r>
            </a:p>
          </p:txBody>
        </p:sp>
        <p:sp>
          <p:nvSpPr>
            <p:cNvPr id="50192" name="Rectangle 5"/>
            <p:cNvSpPr>
              <a:spLocks noChangeArrowheads="1"/>
            </p:cNvSpPr>
            <p:nvPr/>
          </p:nvSpPr>
          <p:spPr bwMode="auto">
            <a:xfrm>
              <a:off x="3594613" y="2436837"/>
              <a:ext cx="1568988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Edad</a:t>
              </a:r>
            </a:p>
          </p:txBody>
        </p:sp>
        <p:sp>
          <p:nvSpPr>
            <p:cNvPr id="50193" name="Rectangle 6"/>
            <p:cNvSpPr>
              <a:spLocks noChangeArrowheads="1"/>
            </p:cNvSpPr>
            <p:nvPr/>
          </p:nvSpPr>
          <p:spPr bwMode="auto">
            <a:xfrm>
              <a:off x="4873522" y="2295550"/>
              <a:ext cx="778885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Saldo medio</a:t>
              </a:r>
            </a:p>
          </p:txBody>
        </p:sp>
        <p:sp>
          <p:nvSpPr>
            <p:cNvPr id="50194" name="Rectangle 7"/>
            <p:cNvSpPr>
              <a:spLocks noChangeArrowheads="1"/>
            </p:cNvSpPr>
            <p:nvPr/>
          </p:nvSpPr>
          <p:spPr bwMode="auto">
            <a:xfrm>
              <a:off x="5753373" y="2295550"/>
              <a:ext cx="1123453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Años como cliente</a:t>
              </a:r>
            </a:p>
          </p:txBody>
        </p:sp>
        <p:sp>
          <p:nvSpPr>
            <p:cNvPr id="50195" name="Rectangle 8"/>
            <p:cNvSpPr>
              <a:spLocks noChangeArrowheads="1"/>
            </p:cNvSpPr>
            <p:nvPr/>
          </p:nvSpPr>
          <p:spPr bwMode="auto">
            <a:xfrm>
              <a:off x="6963369" y="2295550"/>
              <a:ext cx="1568988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¿Dar </a:t>
              </a:r>
            </a:p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tarjeta?</a:t>
              </a:r>
            </a:p>
          </p:txBody>
        </p:sp>
        <p:sp>
          <p:nvSpPr>
            <p:cNvPr id="50196" name="Rectangle 9"/>
            <p:cNvSpPr>
              <a:spLocks noChangeArrowheads="1"/>
            </p:cNvSpPr>
            <p:nvPr/>
          </p:nvSpPr>
          <p:spPr bwMode="auto">
            <a:xfrm>
              <a:off x="2270830" y="2916262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50197" name="Rectangle 10"/>
            <p:cNvSpPr>
              <a:spLocks noChangeArrowheads="1"/>
            </p:cNvSpPr>
            <p:nvPr/>
          </p:nvSpPr>
          <p:spPr bwMode="auto">
            <a:xfrm>
              <a:off x="3710003" y="2916262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50198" name="Rectangle 11"/>
            <p:cNvSpPr>
              <a:spLocks noChangeArrowheads="1"/>
            </p:cNvSpPr>
            <p:nvPr/>
          </p:nvSpPr>
          <p:spPr bwMode="auto">
            <a:xfrm>
              <a:off x="4932820" y="2916262"/>
              <a:ext cx="157059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50199" name="Rectangle 12"/>
            <p:cNvSpPr>
              <a:spLocks noChangeArrowheads="1"/>
            </p:cNvSpPr>
            <p:nvPr/>
          </p:nvSpPr>
          <p:spPr bwMode="auto">
            <a:xfrm>
              <a:off x="6171663" y="2916262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&lt;1</a:t>
              </a:r>
            </a:p>
          </p:txBody>
        </p:sp>
        <p:sp>
          <p:nvSpPr>
            <p:cNvPr id="50200" name="Rectangle 13"/>
            <p:cNvSpPr>
              <a:spLocks noChangeArrowheads="1"/>
            </p:cNvSpPr>
            <p:nvPr/>
          </p:nvSpPr>
          <p:spPr bwMode="auto">
            <a:xfrm>
              <a:off x="7179725" y="2916262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50201" name="Rectangle 14"/>
            <p:cNvSpPr>
              <a:spLocks noChangeArrowheads="1"/>
            </p:cNvSpPr>
            <p:nvPr/>
          </p:nvSpPr>
          <p:spPr bwMode="auto">
            <a:xfrm>
              <a:off x="2283651" y="3281387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50202" name="Rectangle 15"/>
            <p:cNvSpPr>
              <a:spLocks noChangeArrowheads="1"/>
            </p:cNvSpPr>
            <p:nvPr/>
          </p:nvSpPr>
          <p:spPr bwMode="auto">
            <a:xfrm>
              <a:off x="3722824" y="3281387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50203" name="Rectangle 16"/>
            <p:cNvSpPr>
              <a:spLocks noChangeArrowheads="1"/>
            </p:cNvSpPr>
            <p:nvPr/>
          </p:nvSpPr>
          <p:spPr bwMode="auto">
            <a:xfrm>
              <a:off x="4945641" y="3281387"/>
              <a:ext cx="157059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50204" name="Rectangle 17"/>
            <p:cNvSpPr>
              <a:spLocks noChangeArrowheads="1"/>
            </p:cNvSpPr>
            <p:nvPr/>
          </p:nvSpPr>
          <p:spPr bwMode="auto">
            <a:xfrm>
              <a:off x="6184484" y="3281387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&gt;1</a:t>
              </a:r>
            </a:p>
          </p:txBody>
        </p:sp>
        <p:sp>
          <p:nvSpPr>
            <p:cNvPr id="50205" name="Rectangle 18"/>
            <p:cNvSpPr>
              <a:spLocks noChangeArrowheads="1"/>
            </p:cNvSpPr>
            <p:nvPr/>
          </p:nvSpPr>
          <p:spPr bwMode="auto">
            <a:xfrm>
              <a:off x="7179725" y="3281387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50211" name="Rectangle 24"/>
            <p:cNvSpPr>
              <a:spLocks noChangeArrowheads="1"/>
            </p:cNvSpPr>
            <p:nvPr/>
          </p:nvSpPr>
          <p:spPr bwMode="auto">
            <a:xfrm>
              <a:off x="2283651" y="3573016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50212" name="Rectangle 25"/>
            <p:cNvSpPr>
              <a:spLocks noChangeArrowheads="1"/>
            </p:cNvSpPr>
            <p:nvPr/>
          </p:nvSpPr>
          <p:spPr bwMode="auto">
            <a:xfrm>
              <a:off x="3722824" y="3573016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&gt;25</a:t>
              </a:r>
            </a:p>
          </p:txBody>
        </p:sp>
        <p:sp>
          <p:nvSpPr>
            <p:cNvPr id="50213" name="Rectangle 26"/>
            <p:cNvSpPr>
              <a:spLocks noChangeArrowheads="1"/>
            </p:cNvSpPr>
            <p:nvPr/>
          </p:nvSpPr>
          <p:spPr bwMode="auto">
            <a:xfrm>
              <a:off x="4945641" y="3573016"/>
              <a:ext cx="157059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50214" name="Rectangle 27"/>
            <p:cNvSpPr>
              <a:spLocks noChangeArrowheads="1"/>
            </p:cNvSpPr>
            <p:nvPr/>
          </p:nvSpPr>
          <p:spPr bwMode="auto">
            <a:xfrm>
              <a:off x="6184484" y="3573016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&gt;1</a:t>
              </a:r>
            </a:p>
          </p:txBody>
        </p:sp>
        <p:sp>
          <p:nvSpPr>
            <p:cNvPr id="50215" name="Rectangle 28"/>
            <p:cNvSpPr>
              <a:spLocks noChangeArrowheads="1"/>
            </p:cNvSpPr>
            <p:nvPr/>
          </p:nvSpPr>
          <p:spPr bwMode="auto">
            <a:xfrm>
              <a:off x="7179725" y="3573016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50216" name="Rectangle 29"/>
            <p:cNvSpPr>
              <a:spLocks noChangeArrowheads="1"/>
            </p:cNvSpPr>
            <p:nvPr/>
          </p:nvSpPr>
          <p:spPr bwMode="auto">
            <a:xfrm>
              <a:off x="2283651" y="3939728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50217" name="Rectangle 30"/>
            <p:cNvSpPr>
              <a:spLocks noChangeArrowheads="1"/>
            </p:cNvSpPr>
            <p:nvPr/>
          </p:nvSpPr>
          <p:spPr bwMode="auto">
            <a:xfrm>
              <a:off x="3722824" y="3939728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&gt;25</a:t>
              </a:r>
            </a:p>
          </p:txBody>
        </p:sp>
        <p:sp>
          <p:nvSpPr>
            <p:cNvPr id="50218" name="Rectangle 31"/>
            <p:cNvSpPr>
              <a:spLocks noChangeArrowheads="1"/>
            </p:cNvSpPr>
            <p:nvPr/>
          </p:nvSpPr>
          <p:spPr bwMode="auto">
            <a:xfrm>
              <a:off x="4945641" y="3939728"/>
              <a:ext cx="157059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50219" name="Rectangle 32"/>
            <p:cNvSpPr>
              <a:spLocks noChangeArrowheads="1"/>
            </p:cNvSpPr>
            <p:nvPr/>
          </p:nvSpPr>
          <p:spPr bwMode="auto">
            <a:xfrm>
              <a:off x="6184484" y="3939728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&gt;1</a:t>
              </a:r>
            </a:p>
          </p:txBody>
        </p:sp>
        <p:sp>
          <p:nvSpPr>
            <p:cNvPr id="50220" name="Rectangle 33"/>
            <p:cNvSpPr>
              <a:spLocks noChangeArrowheads="1"/>
            </p:cNvSpPr>
            <p:nvPr/>
          </p:nvSpPr>
          <p:spPr bwMode="auto">
            <a:xfrm>
              <a:off x="7179725" y="3939728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50221" name="Rectangle 34"/>
            <p:cNvSpPr>
              <a:spLocks noChangeArrowheads="1"/>
            </p:cNvSpPr>
            <p:nvPr/>
          </p:nvSpPr>
          <p:spPr bwMode="auto">
            <a:xfrm>
              <a:off x="2283651" y="4304853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50222" name="Rectangle 35"/>
            <p:cNvSpPr>
              <a:spLocks noChangeArrowheads="1"/>
            </p:cNvSpPr>
            <p:nvPr/>
          </p:nvSpPr>
          <p:spPr bwMode="auto">
            <a:xfrm>
              <a:off x="3722824" y="4304853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50223" name="Rectangle 36"/>
            <p:cNvSpPr>
              <a:spLocks noChangeArrowheads="1"/>
            </p:cNvSpPr>
            <p:nvPr/>
          </p:nvSpPr>
          <p:spPr bwMode="auto">
            <a:xfrm>
              <a:off x="4945641" y="4304853"/>
              <a:ext cx="157059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50224" name="Rectangle 37"/>
            <p:cNvSpPr>
              <a:spLocks noChangeArrowheads="1"/>
            </p:cNvSpPr>
            <p:nvPr/>
          </p:nvSpPr>
          <p:spPr bwMode="auto">
            <a:xfrm>
              <a:off x="6184484" y="4304853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&gt;1</a:t>
              </a:r>
            </a:p>
          </p:txBody>
        </p:sp>
        <p:sp>
          <p:nvSpPr>
            <p:cNvPr id="50225" name="Rectangle 38"/>
            <p:cNvSpPr>
              <a:spLocks noChangeArrowheads="1"/>
            </p:cNvSpPr>
            <p:nvPr/>
          </p:nvSpPr>
          <p:spPr bwMode="auto">
            <a:xfrm>
              <a:off x="7179725" y="4304853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50226" name="Rectangle 39"/>
            <p:cNvSpPr>
              <a:spLocks noChangeArrowheads="1"/>
            </p:cNvSpPr>
            <p:nvPr/>
          </p:nvSpPr>
          <p:spPr bwMode="auto">
            <a:xfrm>
              <a:off x="2283651" y="4669978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50227" name="Rectangle 40"/>
            <p:cNvSpPr>
              <a:spLocks noChangeArrowheads="1"/>
            </p:cNvSpPr>
            <p:nvPr/>
          </p:nvSpPr>
          <p:spPr bwMode="auto">
            <a:xfrm>
              <a:off x="3722824" y="4669978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50228" name="Rectangle 41"/>
            <p:cNvSpPr>
              <a:spLocks noChangeArrowheads="1"/>
            </p:cNvSpPr>
            <p:nvPr/>
          </p:nvSpPr>
          <p:spPr bwMode="auto">
            <a:xfrm>
              <a:off x="4945641" y="4669978"/>
              <a:ext cx="157059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50229" name="Rectangle 42"/>
            <p:cNvSpPr>
              <a:spLocks noChangeArrowheads="1"/>
            </p:cNvSpPr>
            <p:nvPr/>
          </p:nvSpPr>
          <p:spPr bwMode="auto">
            <a:xfrm>
              <a:off x="6184484" y="4669978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&lt;1</a:t>
              </a:r>
            </a:p>
          </p:txBody>
        </p:sp>
        <p:sp>
          <p:nvSpPr>
            <p:cNvPr id="50230" name="Rectangle 43"/>
            <p:cNvSpPr>
              <a:spLocks noChangeArrowheads="1"/>
            </p:cNvSpPr>
            <p:nvPr/>
          </p:nvSpPr>
          <p:spPr bwMode="auto">
            <a:xfrm>
              <a:off x="7179725" y="4669978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50231" name="Rectangle 44"/>
            <p:cNvSpPr>
              <a:spLocks noChangeArrowheads="1"/>
            </p:cNvSpPr>
            <p:nvPr/>
          </p:nvSpPr>
          <p:spPr bwMode="auto">
            <a:xfrm>
              <a:off x="2283651" y="5036691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50232" name="Rectangle 45"/>
            <p:cNvSpPr>
              <a:spLocks noChangeArrowheads="1"/>
            </p:cNvSpPr>
            <p:nvPr/>
          </p:nvSpPr>
          <p:spPr bwMode="auto">
            <a:xfrm>
              <a:off x="3722824" y="5036691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50233" name="Rectangle 46"/>
            <p:cNvSpPr>
              <a:spLocks noChangeArrowheads="1"/>
            </p:cNvSpPr>
            <p:nvPr/>
          </p:nvSpPr>
          <p:spPr bwMode="auto">
            <a:xfrm>
              <a:off x="4945641" y="5036691"/>
              <a:ext cx="157059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50234" name="Rectangle 47"/>
            <p:cNvSpPr>
              <a:spLocks noChangeArrowheads="1"/>
            </p:cNvSpPr>
            <p:nvPr/>
          </p:nvSpPr>
          <p:spPr bwMode="auto">
            <a:xfrm>
              <a:off x="6184484" y="5036691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&lt;1</a:t>
              </a:r>
            </a:p>
          </p:txBody>
        </p:sp>
        <p:sp>
          <p:nvSpPr>
            <p:cNvPr id="50235" name="Rectangle 48"/>
            <p:cNvSpPr>
              <a:spLocks noChangeArrowheads="1"/>
            </p:cNvSpPr>
            <p:nvPr/>
          </p:nvSpPr>
          <p:spPr bwMode="auto">
            <a:xfrm>
              <a:off x="7179725" y="5036691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50236" name="Rectangle 49"/>
            <p:cNvSpPr>
              <a:spLocks noChangeArrowheads="1"/>
            </p:cNvSpPr>
            <p:nvPr/>
          </p:nvSpPr>
          <p:spPr bwMode="auto">
            <a:xfrm>
              <a:off x="2283651" y="5401816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50237" name="Rectangle 50"/>
            <p:cNvSpPr>
              <a:spLocks noChangeArrowheads="1"/>
            </p:cNvSpPr>
            <p:nvPr/>
          </p:nvSpPr>
          <p:spPr bwMode="auto">
            <a:xfrm>
              <a:off x="3722824" y="5401816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&gt;25</a:t>
              </a:r>
            </a:p>
          </p:txBody>
        </p:sp>
        <p:sp>
          <p:nvSpPr>
            <p:cNvPr id="50238" name="Rectangle 51"/>
            <p:cNvSpPr>
              <a:spLocks noChangeArrowheads="1"/>
            </p:cNvSpPr>
            <p:nvPr/>
          </p:nvSpPr>
          <p:spPr bwMode="auto">
            <a:xfrm>
              <a:off x="4945641" y="5401816"/>
              <a:ext cx="157059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50239" name="Rectangle 52"/>
            <p:cNvSpPr>
              <a:spLocks noChangeArrowheads="1"/>
            </p:cNvSpPr>
            <p:nvPr/>
          </p:nvSpPr>
          <p:spPr bwMode="auto">
            <a:xfrm>
              <a:off x="6184484" y="5401816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&lt;1</a:t>
              </a:r>
            </a:p>
          </p:txBody>
        </p:sp>
        <p:sp>
          <p:nvSpPr>
            <p:cNvPr id="50240" name="Rectangle 53"/>
            <p:cNvSpPr>
              <a:spLocks noChangeArrowheads="1"/>
            </p:cNvSpPr>
            <p:nvPr/>
          </p:nvSpPr>
          <p:spPr bwMode="auto">
            <a:xfrm>
              <a:off x="7179725" y="5401816"/>
              <a:ext cx="15689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50241" name="Line 54"/>
            <p:cNvSpPr>
              <a:spLocks noChangeShapeType="1"/>
            </p:cNvSpPr>
            <p:nvPr/>
          </p:nvSpPr>
          <p:spPr bwMode="auto">
            <a:xfrm>
              <a:off x="6889648" y="2436837"/>
              <a:ext cx="0" cy="333169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 type="none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0242" name="Line 55"/>
            <p:cNvSpPr>
              <a:spLocks noChangeShapeType="1"/>
            </p:cNvSpPr>
            <p:nvPr/>
          </p:nvSpPr>
          <p:spPr bwMode="auto">
            <a:xfrm flipV="1">
              <a:off x="684213" y="2919437"/>
              <a:ext cx="7447482" cy="2381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0181" name="Rectangle 4"/>
            <p:cNvSpPr>
              <a:spLocks noChangeArrowheads="1"/>
            </p:cNvSpPr>
            <p:nvPr/>
          </p:nvSpPr>
          <p:spPr bwMode="auto">
            <a:xfrm>
              <a:off x="755650" y="2465412"/>
              <a:ext cx="1047750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Cliente</a:t>
              </a:r>
            </a:p>
          </p:txBody>
        </p:sp>
        <p:sp>
          <p:nvSpPr>
            <p:cNvPr id="50182" name="Rectangle 9"/>
            <p:cNvSpPr>
              <a:spLocks noChangeArrowheads="1"/>
            </p:cNvSpPr>
            <p:nvPr/>
          </p:nvSpPr>
          <p:spPr bwMode="auto">
            <a:xfrm>
              <a:off x="900113" y="2944837"/>
              <a:ext cx="156845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50183" name="Rectangle 14"/>
            <p:cNvSpPr>
              <a:spLocks noChangeArrowheads="1"/>
            </p:cNvSpPr>
            <p:nvPr/>
          </p:nvSpPr>
          <p:spPr bwMode="auto">
            <a:xfrm>
              <a:off x="912813" y="3309962"/>
              <a:ext cx="15684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50185" name="Rectangle 24"/>
            <p:cNvSpPr>
              <a:spLocks noChangeArrowheads="1"/>
            </p:cNvSpPr>
            <p:nvPr/>
          </p:nvSpPr>
          <p:spPr bwMode="auto">
            <a:xfrm>
              <a:off x="912813" y="3601591"/>
              <a:ext cx="15684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50186" name="Rectangle 29"/>
            <p:cNvSpPr>
              <a:spLocks noChangeArrowheads="1"/>
            </p:cNvSpPr>
            <p:nvPr/>
          </p:nvSpPr>
          <p:spPr bwMode="auto">
            <a:xfrm>
              <a:off x="912813" y="3968303"/>
              <a:ext cx="156845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50187" name="Rectangle 34"/>
            <p:cNvSpPr>
              <a:spLocks noChangeArrowheads="1"/>
            </p:cNvSpPr>
            <p:nvPr/>
          </p:nvSpPr>
          <p:spPr bwMode="auto">
            <a:xfrm>
              <a:off x="912813" y="4333428"/>
              <a:ext cx="156845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50188" name="Rectangle 39"/>
            <p:cNvSpPr>
              <a:spLocks noChangeArrowheads="1"/>
            </p:cNvSpPr>
            <p:nvPr/>
          </p:nvSpPr>
          <p:spPr bwMode="auto">
            <a:xfrm>
              <a:off x="912813" y="4698553"/>
              <a:ext cx="15684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50189" name="Rectangle 44"/>
            <p:cNvSpPr>
              <a:spLocks noChangeArrowheads="1"/>
            </p:cNvSpPr>
            <p:nvPr/>
          </p:nvSpPr>
          <p:spPr bwMode="auto">
            <a:xfrm>
              <a:off x="912813" y="5065266"/>
              <a:ext cx="156845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50190" name="Rectangle 49"/>
            <p:cNvSpPr>
              <a:spLocks noChangeArrowheads="1"/>
            </p:cNvSpPr>
            <p:nvPr/>
          </p:nvSpPr>
          <p:spPr bwMode="auto">
            <a:xfrm>
              <a:off x="912813" y="5430391"/>
              <a:ext cx="15684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  <p:sp>
        <p:nvSpPr>
          <p:cNvPr id="62" name="CuadroTexto 61"/>
          <p:cNvSpPr txBox="1"/>
          <p:nvPr/>
        </p:nvSpPr>
        <p:spPr>
          <a:xfrm>
            <a:off x="7082330" y="1858774"/>
            <a:ext cx="201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800" dirty="0">
                <a:solidFill>
                  <a:srgbClr val="FF0000"/>
                </a:solidFill>
              </a:rPr>
              <a:t>Clases</a:t>
            </a:r>
          </a:p>
        </p:txBody>
      </p:sp>
      <p:cxnSp>
        <p:nvCxnSpPr>
          <p:cNvPr id="63" name="Conector recto 62"/>
          <p:cNvCxnSpPr/>
          <p:nvPr/>
        </p:nvCxnSpPr>
        <p:spPr bwMode="auto">
          <a:xfrm flipH="1">
            <a:off x="7582564" y="2232721"/>
            <a:ext cx="348556" cy="452436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Aprendizaje de </a:t>
            </a:r>
            <a:r>
              <a:rPr lang="es-ES" altLang="es-ES_tradnl" b="1" dirty="0">
                <a:solidFill>
                  <a:srgbClr val="000000"/>
                </a:solidFill>
                <a:latin typeface="Arial" charset="0"/>
              </a:rPr>
              <a:t>árboles de decisión</a:t>
            </a:r>
            <a:endParaRPr lang="es-ES_tradnl" altLang="es-ES_tradnl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233" name="61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AE2E358-97EC-0C4B-A5FC-D6815FBA63B6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26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10" name="Agrupar 9"/>
          <p:cNvGrpSpPr/>
          <p:nvPr/>
        </p:nvGrpSpPr>
        <p:grpSpPr>
          <a:xfrm>
            <a:off x="747581" y="1094794"/>
            <a:ext cx="8064500" cy="2246942"/>
            <a:chOff x="713047" y="1476762"/>
            <a:chExt cx="8064500" cy="2246942"/>
          </a:xfrm>
        </p:grpSpPr>
        <p:sp>
          <p:nvSpPr>
            <p:cNvPr id="74" name="Rectangle 4"/>
            <p:cNvSpPr>
              <a:spLocks noChangeArrowheads="1"/>
            </p:cNvSpPr>
            <p:nvPr/>
          </p:nvSpPr>
          <p:spPr bwMode="auto">
            <a:xfrm>
              <a:off x="2256392" y="1476762"/>
              <a:ext cx="1048129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 err="1">
                  <a:solidFill>
                    <a:srgbClr val="000000"/>
                  </a:solidFill>
                </a:rPr>
                <a:t>Saldo_act</a:t>
              </a:r>
              <a:endParaRPr lang="es-ES_tradnl" altLang="es-ES_tradnl" sz="1500" dirty="0">
                <a:solidFill>
                  <a:srgbClr val="000000"/>
                </a:solidFill>
              </a:endParaRPr>
            </a:p>
          </p:txBody>
        </p:sp>
        <p:sp>
          <p:nvSpPr>
            <p:cNvPr id="75" name="Rectangle 5"/>
            <p:cNvSpPr>
              <a:spLocks noChangeArrowheads="1"/>
            </p:cNvSpPr>
            <p:nvPr/>
          </p:nvSpPr>
          <p:spPr bwMode="auto">
            <a:xfrm>
              <a:off x="3633063" y="1476762"/>
              <a:ext cx="1568988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Edad</a:t>
              </a:r>
            </a:p>
          </p:txBody>
        </p:sp>
        <p:sp>
          <p:nvSpPr>
            <p:cNvPr id="76" name="Rectangle 6"/>
            <p:cNvSpPr>
              <a:spLocks noChangeArrowheads="1"/>
            </p:cNvSpPr>
            <p:nvPr/>
          </p:nvSpPr>
          <p:spPr bwMode="auto">
            <a:xfrm>
              <a:off x="4504901" y="1476762"/>
              <a:ext cx="1176340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 err="1">
                  <a:solidFill>
                    <a:srgbClr val="000000"/>
                  </a:solidFill>
                </a:rPr>
                <a:t>Saldo_med</a:t>
              </a:r>
              <a:endParaRPr lang="es-ES_tradnl" altLang="es-ES_tradnl" sz="1500" dirty="0">
                <a:solidFill>
                  <a:srgbClr val="000000"/>
                </a:solidFill>
              </a:endParaRPr>
            </a:p>
          </p:txBody>
        </p:sp>
        <p:sp>
          <p:nvSpPr>
            <p:cNvPr id="77" name="Rectangle 7"/>
            <p:cNvSpPr>
              <a:spLocks noChangeArrowheads="1"/>
            </p:cNvSpPr>
            <p:nvPr/>
          </p:nvSpPr>
          <p:spPr bwMode="auto">
            <a:xfrm>
              <a:off x="5578671" y="1476762"/>
              <a:ext cx="1326988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Años_cliente</a:t>
              </a:r>
              <a:endParaRPr lang="es-ES_tradnl" altLang="es-ES_tradnl" sz="1500" dirty="0">
                <a:solidFill>
                  <a:srgbClr val="000000"/>
                </a:solidFill>
              </a:endParaRPr>
            </a:p>
          </p:txBody>
        </p:sp>
        <p:sp>
          <p:nvSpPr>
            <p:cNvPr id="78" name="Rectangle 8"/>
            <p:cNvSpPr>
              <a:spLocks noChangeArrowheads="1"/>
            </p:cNvSpPr>
            <p:nvPr/>
          </p:nvSpPr>
          <p:spPr bwMode="auto">
            <a:xfrm>
              <a:off x="6992203" y="1476762"/>
              <a:ext cx="1738868" cy="363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¿tarjeta?</a:t>
              </a:r>
            </a:p>
          </p:txBody>
        </p:sp>
        <p:sp>
          <p:nvSpPr>
            <p:cNvPr id="79" name="Rectangle 9"/>
            <p:cNvSpPr>
              <a:spLocks noChangeArrowheads="1"/>
            </p:cNvSpPr>
            <p:nvPr/>
          </p:nvSpPr>
          <p:spPr bwMode="auto">
            <a:xfrm>
              <a:off x="2299664" y="1803787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80" name="Rectangle 10"/>
            <p:cNvSpPr>
              <a:spLocks noChangeArrowheads="1"/>
            </p:cNvSpPr>
            <p:nvPr/>
          </p:nvSpPr>
          <p:spPr bwMode="auto">
            <a:xfrm>
              <a:off x="3738837" y="1803787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81" name="Rectangle 11"/>
            <p:cNvSpPr>
              <a:spLocks noChangeArrowheads="1"/>
            </p:cNvSpPr>
            <p:nvPr/>
          </p:nvSpPr>
          <p:spPr bwMode="auto">
            <a:xfrm>
              <a:off x="4961654" y="1803787"/>
              <a:ext cx="157059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2" name="Rectangle 12"/>
            <p:cNvSpPr>
              <a:spLocks noChangeArrowheads="1"/>
            </p:cNvSpPr>
            <p:nvPr/>
          </p:nvSpPr>
          <p:spPr bwMode="auto">
            <a:xfrm>
              <a:off x="6200497" y="1803787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&lt;1</a:t>
              </a:r>
            </a:p>
          </p:txBody>
        </p:sp>
        <p:sp>
          <p:nvSpPr>
            <p:cNvPr id="83" name="Rectangle 13"/>
            <p:cNvSpPr>
              <a:spLocks noChangeArrowheads="1"/>
            </p:cNvSpPr>
            <p:nvPr/>
          </p:nvSpPr>
          <p:spPr bwMode="auto">
            <a:xfrm>
              <a:off x="7208559" y="1803787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4" name="Rectangle 14"/>
            <p:cNvSpPr>
              <a:spLocks noChangeArrowheads="1"/>
            </p:cNvSpPr>
            <p:nvPr/>
          </p:nvSpPr>
          <p:spPr bwMode="auto">
            <a:xfrm>
              <a:off x="2312485" y="2048436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5" name="Rectangle 15"/>
            <p:cNvSpPr>
              <a:spLocks noChangeArrowheads="1"/>
            </p:cNvSpPr>
            <p:nvPr/>
          </p:nvSpPr>
          <p:spPr bwMode="auto">
            <a:xfrm>
              <a:off x="3751658" y="2048436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86" name="Rectangle 16"/>
            <p:cNvSpPr>
              <a:spLocks noChangeArrowheads="1"/>
            </p:cNvSpPr>
            <p:nvPr/>
          </p:nvSpPr>
          <p:spPr bwMode="auto">
            <a:xfrm>
              <a:off x="4974475" y="2048436"/>
              <a:ext cx="157059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7" name="Rectangle 17"/>
            <p:cNvSpPr>
              <a:spLocks noChangeArrowheads="1"/>
            </p:cNvSpPr>
            <p:nvPr/>
          </p:nvSpPr>
          <p:spPr bwMode="auto">
            <a:xfrm>
              <a:off x="6213318" y="2048436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&gt;1</a:t>
              </a:r>
            </a:p>
          </p:txBody>
        </p:sp>
        <p:sp>
          <p:nvSpPr>
            <p:cNvPr id="88" name="Rectangle 18"/>
            <p:cNvSpPr>
              <a:spLocks noChangeArrowheads="1"/>
            </p:cNvSpPr>
            <p:nvPr/>
          </p:nvSpPr>
          <p:spPr bwMode="auto">
            <a:xfrm>
              <a:off x="7208559" y="2048436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94" name="Rectangle 24"/>
            <p:cNvSpPr>
              <a:spLocks noChangeArrowheads="1"/>
            </p:cNvSpPr>
            <p:nvPr/>
          </p:nvSpPr>
          <p:spPr bwMode="auto">
            <a:xfrm>
              <a:off x="2312485" y="2253848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95" name="Rectangle 25"/>
            <p:cNvSpPr>
              <a:spLocks noChangeArrowheads="1"/>
            </p:cNvSpPr>
            <p:nvPr/>
          </p:nvSpPr>
          <p:spPr bwMode="auto">
            <a:xfrm>
              <a:off x="3751658" y="2253848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&gt;25</a:t>
              </a:r>
            </a:p>
          </p:txBody>
        </p:sp>
        <p:sp>
          <p:nvSpPr>
            <p:cNvPr id="96" name="Rectangle 26"/>
            <p:cNvSpPr>
              <a:spLocks noChangeArrowheads="1"/>
            </p:cNvSpPr>
            <p:nvPr/>
          </p:nvSpPr>
          <p:spPr bwMode="auto">
            <a:xfrm>
              <a:off x="4974475" y="2253848"/>
              <a:ext cx="157059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97" name="Rectangle 27"/>
            <p:cNvSpPr>
              <a:spLocks noChangeArrowheads="1"/>
            </p:cNvSpPr>
            <p:nvPr/>
          </p:nvSpPr>
          <p:spPr bwMode="auto">
            <a:xfrm>
              <a:off x="6213318" y="2253848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&gt;1</a:t>
              </a:r>
            </a:p>
          </p:txBody>
        </p:sp>
        <p:sp>
          <p:nvSpPr>
            <p:cNvPr id="98" name="Rectangle 28"/>
            <p:cNvSpPr>
              <a:spLocks noChangeArrowheads="1"/>
            </p:cNvSpPr>
            <p:nvPr/>
          </p:nvSpPr>
          <p:spPr bwMode="auto">
            <a:xfrm>
              <a:off x="7208559" y="2253848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99" name="Rectangle 29"/>
            <p:cNvSpPr>
              <a:spLocks noChangeArrowheads="1"/>
            </p:cNvSpPr>
            <p:nvPr/>
          </p:nvSpPr>
          <p:spPr bwMode="auto">
            <a:xfrm>
              <a:off x="2312485" y="2469872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00" name="Rectangle 30"/>
            <p:cNvSpPr>
              <a:spLocks noChangeArrowheads="1"/>
            </p:cNvSpPr>
            <p:nvPr/>
          </p:nvSpPr>
          <p:spPr bwMode="auto">
            <a:xfrm>
              <a:off x="3751658" y="2469872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&gt;25</a:t>
              </a:r>
            </a:p>
          </p:txBody>
        </p:sp>
        <p:sp>
          <p:nvSpPr>
            <p:cNvPr id="101" name="Rectangle 31"/>
            <p:cNvSpPr>
              <a:spLocks noChangeArrowheads="1"/>
            </p:cNvSpPr>
            <p:nvPr/>
          </p:nvSpPr>
          <p:spPr bwMode="auto">
            <a:xfrm>
              <a:off x="4974475" y="2469872"/>
              <a:ext cx="157059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02" name="Rectangle 32"/>
            <p:cNvSpPr>
              <a:spLocks noChangeArrowheads="1"/>
            </p:cNvSpPr>
            <p:nvPr/>
          </p:nvSpPr>
          <p:spPr bwMode="auto">
            <a:xfrm>
              <a:off x="6213318" y="2469872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&gt;1</a:t>
              </a:r>
            </a:p>
          </p:txBody>
        </p:sp>
        <p:sp>
          <p:nvSpPr>
            <p:cNvPr id="103" name="Rectangle 33"/>
            <p:cNvSpPr>
              <a:spLocks noChangeArrowheads="1"/>
            </p:cNvSpPr>
            <p:nvPr/>
          </p:nvSpPr>
          <p:spPr bwMode="auto">
            <a:xfrm>
              <a:off x="7208559" y="2469872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104" name="Rectangle 34"/>
            <p:cNvSpPr>
              <a:spLocks noChangeArrowheads="1"/>
            </p:cNvSpPr>
            <p:nvPr/>
          </p:nvSpPr>
          <p:spPr bwMode="auto">
            <a:xfrm>
              <a:off x="2312485" y="2685896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05" name="Rectangle 35"/>
            <p:cNvSpPr>
              <a:spLocks noChangeArrowheads="1"/>
            </p:cNvSpPr>
            <p:nvPr/>
          </p:nvSpPr>
          <p:spPr bwMode="auto">
            <a:xfrm>
              <a:off x="3751658" y="2685896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106" name="Rectangle 36"/>
            <p:cNvSpPr>
              <a:spLocks noChangeArrowheads="1"/>
            </p:cNvSpPr>
            <p:nvPr/>
          </p:nvSpPr>
          <p:spPr bwMode="auto">
            <a:xfrm>
              <a:off x="4974475" y="2685896"/>
              <a:ext cx="157059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07" name="Rectangle 37"/>
            <p:cNvSpPr>
              <a:spLocks noChangeArrowheads="1"/>
            </p:cNvSpPr>
            <p:nvPr/>
          </p:nvSpPr>
          <p:spPr bwMode="auto">
            <a:xfrm>
              <a:off x="6213318" y="2685896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&gt;1</a:t>
              </a:r>
            </a:p>
          </p:txBody>
        </p:sp>
        <p:sp>
          <p:nvSpPr>
            <p:cNvPr id="108" name="Rectangle 38"/>
            <p:cNvSpPr>
              <a:spLocks noChangeArrowheads="1"/>
            </p:cNvSpPr>
            <p:nvPr/>
          </p:nvSpPr>
          <p:spPr bwMode="auto">
            <a:xfrm>
              <a:off x="7208559" y="2685896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09" name="Rectangle 39"/>
            <p:cNvSpPr>
              <a:spLocks noChangeArrowheads="1"/>
            </p:cNvSpPr>
            <p:nvPr/>
          </p:nvSpPr>
          <p:spPr bwMode="auto">
            <a:xfrm>
              <a:off x="2312485" y="2901920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10" name="Rectangle 40"/>
            <p:cNvSpPr>
              <a:spLocks noChangeArrowheads="1"/>
            </p:cNvSpPr>
            <p:nvPr/>
          </p:nvSpPr>
          <p:spPr bwMode="auto">
            <a:xfrm>
              <a:off x="3751658" y="2901920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111" name="Rectangle 41"/>
            <p:cNvSpPr>
              <a:spLocks noChangeArrowheads="1"/>
            </p:cNvSpPr>
            <p:nvPr/>
          </p:nvSpPr>
          <p:spPr bwMode="auto">
            <a:xfrm>
              <a:off x="4974475" y="2901920"/>
              <a:ext cx="157059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12" name="Rectangle 42"/>
            <p:cNvSpPr>
              <a:spLocks noChangeArrowheads="1"/>
            </p:cNvSpPr>
            <p:nvPr/>
          </p:nvSpPr>
          <p:spPr bwMode="auto">
            <a:xfrm>
              <a:off x="6213318" y="2901920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&lt;1</a:t>
              </a:r>
            </a:p>
          </p:txBody>
        </p:sp>
        <p:sp>
          <p:nvSpPr>
            <p:cNvPr id="113" name="Rectangle 43"/>
            <p:cNvSpPr>
              <a:spLocks noChangeArrowheads="1"/>
            </p:cNvSpPr>
            <p:nvPr/>
          </p:nvSpPr>
          <p:spPr bwMode="auto">
            <a:xfrm>
              <a:off x="7208559" y="2901920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14" name="Rectangle 44"/>
            <p:cNvSpPr>
              <a:spLocks noChangeArrowheads="1"/>
            </p:cNvSpPr>
            <p:nvPr/>
          </p:nvSpPr>
          <p:spPr bwMode="auto">
            <a:xfrm>
              <a:off x="2312485" y="3117944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15" name="Rectangle 45"/>
            <p:cNvSpPr>
              <a:spLocks noChangeArrowheads="1"/>
            </p:cNvSpPr>
            <p:nvPr/>
          </p:nvSpPr>
          <p:spPr bwMode="auto">
            <a:xfrm>
              <a:off x="3751658" y="3117944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116" name="Rectangle 46"/>
            <p:cNvSpPr>
              <a:spLocks noChangeArrowheads="1"/>
            </p:cNvSpPr>
            <p:nvPr/>
          </p:nvSpPr>
          <p:spPr bwMode="auto">
            <a:xfrm>
              <a:off x="4974475" y="3117944"/>
              <a:ext cx="157059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17" name="Rectangle 47"/>
            <p:cNvSpPr>
              <a:spLocks noChangeArrowheads="1"/>
            </p:cNvSpPr>
            <p:nvPr/>
          </p:nvSpPr>
          <p:spPr bwMode="auto">
            <a:xfrm>
              <a:off x="6213318" y="3117944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&lt;1</a:t>
              </a:r>
            </a:p>
          </p:txBody>
        </p:sp>
        <p:sp>
          <p:nvSpPr>
            <p:cNvPr id="118" name="Rectangle 48"/>
            <p:cNvSpPr>
              <a:spLocks noChangeArrowheads="1"/>
            </p:cNvSpPr>
            <p:nvPr/>
          </p:nvSpPr>
          <p:spPr bwMode="auto">
            <a:xfrm>
              <a:off x="7208559" y="3117944"/>
              <a:ext cx="1568988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19" name="Rectangle 49"/>
            <p:cNvSpPr>
              <a:spLocks noChangeArrowheads="1"/>
            </p:cNvSpPr>
            <p:nvPr/>
          </p:nvSpPr>
          <p:spPr bwMode="auto">
            <a:xfrm>
              <a:off x="2312485" y="3333968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20" name="Rectangle 50"/>
            <p:cNvSpPr>
              <a:spLocks noChangeArrowheads="1"/>
            </p:cNvSpPr>
            <p:nvPr/>
          </p:nvSpPr>
          <p:spPr bwMode="auto">
            <a:xfrm>
              <a:off x="3751658" y="3333968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&gt;25</a:t>
              </a:r>
            </a:p>
          </p:txBody>
        </p:sp>
        <p:sp>
          <p:nvSpPr>
            <p:cNvPr id="121" name="Rectangle 51"/>
            <p:cNvSpPr>
              <a:spLocks noChangeArrowheads="1"/>
            </p:cNvSpPr>
            <p:nvPr/>
          </p:nvSpPr>
          <p:spPr bwMode="auto">
            <a:xfrm>
              <a:off x="4974475" y="3333968"/>
              <a:ext cx="157059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22" name="Rectangle 52"/>
            <p:cNvSpPr>
              <a:spLocks noChangeArrowheads="1"/>
            </p:cNvSpPr>
            <p:nvPr/>
          </p:nvSpPr>
          <p:spPr bwMode="auto">
            <a:xfrm>
              <a:off x="6213318" y="3333968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&lt;1</a:t>
              </a:r>
            </a:p>
          </p:txBody>
        </p:sp>
        <p:sp>
          <p:nvSpPr>
            <p:cNvPr id="123" name="Rectangle 53"/>
            <p:cNvSpPr>
              <a:spLocks noChangeArrowheads="1"/>
            </p:cNvSpPr>
            <p:nvPr/>
          </p:nvSpPr>
          <p:spPr bwMode="auto">
            <a:xfrm>
              <a:off x="7208559" y="3333968"/>
              <a:ext cx="156898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124" name="Line 54"/>
            <p:cNvSpPr>
              <a:spLocks noChangeShapeType="1"/>
            </p:cNvSpPr>
            <p:nvPr/>
          </p:nvSpPr>
          <p:spPr bwMode="auto">
            <a:xfrm flipH="1">
              <a:off x="6905659" y="1660912"/>
              <a:ext cx="12822" cy="203976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5" name="Line 55"/>
            <p:cNvSpPr>
              <a:spLocks noChangeShapeType="1"/>
            </p:cNvSpPr>
            <p:nvPr/>
          </p:nvSpPr>
          <p:spPr bwMode="auto">
            <a:xfrm flipV="1">
              <a:off x="713047" y="1788655"/>
              <a:ext cx="7447482" cy="23813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 sz="1500"/>
            </a:p>
          </p:txBody>
        </p:sp>
        <p:sp>
          <p:nvSpPr>
            <p:cNvPr id="64" name="Rectangle 4"/>
            <p:cNvSpPr>
              <a:spLocks noChangeArrowheads="1"/>
            </p:cNvSpPr>
            <p:nvPr/>
          </p:nvSpPr>
          <p:spPr bwMode="auto">
            <a:xfrm>
              <a:off x="784484" y="1476762"/>
              <a:ext cx="1047750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Cliente</a:t>
              </a:r>
            </a:p>
          </p:txBody>
        </p:sp>
        <p:sp>
          <p:nvSpPr>
            <p:cNvPr id="65" name="Rectangle 9"/>
            <p:cNvSpPr>
              <a:spLocks noChangeArrowheads="1"/>
            </p:cNvSpPr>
            <p:nvPr/>
          </p:nvSpPr>
          <p:spPr bwMode="auto">
            <a:xfrm>
              <a:off x="928947" y="1832361"/>
              <a:ext cx="156845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66" name="Rectangle 14"/>
            <p:cNvSpPr>
              <a:spLocks noChangeArrowheads="1"/>
            </p:cNvSpPr>
            <p:nvPr/>
          </p:nvSpPr>
          <p:spPr bwMode="auto">
            <a:xfrm>
              <a:off x="941647" y="2077010"/>
              <a:ext cx="15684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68" name="Rectangle 24"/>
            <p:cNvSpPr>
              <a:spLocks noChangeArrowheads="1"/>
            </p:cNvSpPr>
            <p:nvPr/>
          </p:nvSpPr>
          <p:spPr bwMode="auto">
            <a:xfrm>
              <a:off x="941647" y="2282422"/>
              <a:ext cx="15684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69" name="Rectangle 29"/>
            <p:cNvSpPr>
              <a:spLocks noChangeArrowheads="1"/>
            </p:cNvSpPr>
            <p:nvPr/>
          </p:nvSpPr>
          <p:spPr bwMode="auto">
            <a:xfrm>
              <a:off x="941647" y="2498446"/>
              <a:ext cx="156845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70" name="Rectangle 34"/>
            <p:cNvSpPr>
              <a:spLocks noChangeArrowheads="1"/>
            </p:cNvSpPr>
            <p:nvPr/>
          </p:nvSpPr>
          <p:spPr bwMode="auto">
            <a:xfrm>
              <a:off x="941647" y="2714470"/>
              <a:ext cx="156845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71" name="Rectangle 39"/>
            <p:cNvSpPr>
              <a:spLocks noChangeArrowheads="1"/>
            </p:cNvSpPr>
            <p:nvPr/>
          </p:nvSpPr>
          <p:spPr bwMode="auto">
            <a:xfrm>
              <a:off x="941647" y="2930494"/>
              <a:ext cx="15684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72" name="Rectangle 44"/>
            <p:cNvSpPr>
              <a:spLocks noChangeArrowheads="1"/>
            </p:cNvSpPr>
            <p:nvPr/>
          </p:nvSpPr>
          <p:spPr bwMode="auto">
            <a:xfrm>
              <a:off x="941647" y="3146518"/>
              <a:ext cx="1568450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73" name="Rectangle 49"/>
            <p:cNvSpPr>
              <a:spLocks noChangeArrowheads="1"/>
            </p:cNvSpPr>
            <p:nvPr/>
          </p:nvSpPr>
          <p:spPr bwMode="auto">
            <a:xfrm>
              <a:off x="941647" y="3356992"/>
              <a:ext cx="15684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5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  <p:grpSp>
        <p:nvGrpSpPr>
          <p:cNvPr id="3" name="Agrupar 2"/>
          <p:cNvGrpSpPr/>
          <p:nvPr/>
        </p:nvGrpSpPr>
        <p:grpSpPr>
          <a:xfrm>
            <a:off x="862340" y="3726311"/>
            <a:ext cx="7829551" cy="2441001"/>
            <a:chOff x="1169800" y="3612554"/>
            <a:chExt cx="7829551" cy="2441001"/>
          </a:xfrm>
        </p:grpSpPr>
        <p:grpSp>
          <p:nvGrpSpPr>
            <p:cNvPr id="127" name="Agrupar 126"/>
            <p:cNvGrpSpPr/>
            <p:nvPr/>
          </p:nvGrpSpPr>
          <p:grpSpPr>
            <a:xfrm>
              <a:off x="1169800" y="3612554"/>
              <a:ext cx="7829551" cy="2441001"/>
              <a:chOff x="683568" y="3041650"/>
              <a:chExt cx="7829551" cy="2441001"/>
            </a:xfrm>
          </p:grpSpPr>
          <p:sp>
            <p:nvSpPr>
              <p:cNvPr id="128" name="Rectangle 5"/>
              <p:cNvSpPr>
                <a:spLocks noChangeArrowheads="1"/>
              </p:cNvSpPr>
              <p:nvPr/>
            </p:nvSpPr>
            <p:spPr bwMode="auto">
              <a:xfrm>
                <a:off x="2686993" y="3733800"/>
                <a:ext cx="136366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saldo med.</a:t>
                </a:r>
              </a:p>
            </p:txBody>
          </p:sp>
          <p:sp>
            <p:nvSpPr>
              <p:cNvPr id="129" name="Rectangle 6"/>
              <p:cNvSpPr>
                <a:spLocks noChangeArrowheads="1"/>
              </p:cNvSpPr>
              <p:nvPr/>
            </p:nvSpPr>
            <p:spPr bwMode="auto">
              <a:xfrm>
                <a:off x="6047731" y="3733800"/>
                <a:ext cx="136366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 dirty="0">
                    <a:solidFill>
                      <a:srgbClr val="000000"/>
                    </a:solidFill>
                  </a:rPr>
                  <a:t>saldo </a:t>
                </a:r>
                <a:r>
                  <a:rPr lang="es-ES_tradnl" altLang="es-ES_tradnl" sz="2000" dirty="0" err="1">
                    <a:solidFill>
                      <a:srgbClr val="000000"/>
                    </a:solidFill>
                  </a:rPr>
                  <a:t>med</a:t>
                </a:r>
                <a:r>
                  <a:rPr lang="es-ES_tradnl" altLang="es-ES_tradnl" sz="2000" dirty="0">
                    <a:solidFill>
                      <a:srgbClr val="000000"/>
                    </a:solidFill>
                  </a:rPr>
                  <a:t>.</a:t>
                </a:r>
              </a:p>
            </p:txBody>
          </p:sp>
          <p:sp>
            <p:nvSpPr>
              <p:cNvPr id="130" name="Rectangle 7"/>
              <p:cNvSpPr>
                <a:spLocks noChangeArrowheads="1"/>
              </p:cNvSpPr>
              <p:nvPr/>
            </p:nvSpPr>
            <p:spPr bwMode="auto">
              <a:xfrm>
                <a:off x="2686993" y="4625826"/>
                <a:ext cx="136366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saldo act.</a:t>
                </a:r>
              </a:p>
            </p:txBody>
          </p:sp>
          <p:sp>
            <p:nvSpPr>
              <p:cNvPr id="132" name="Rectangle 9"/>
              <p:cNvSpPr>
                <a:spLocks noChangeArrowheads="1"/>
              </p:cNvSpPr>
              <p:nvPr/>
            </p:nvSpPr>
            <p:spPr bwMode="auto">
              <a:xfrm>
                <a:off x="6047731" y="4625826"/>
                <a:ext cx="136366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años cliente</a:t>
                </a:r>
              </a:p>
            </p:txBody>
          </p:sp>
          <p:sp>
            <p:nvSpPr>
              <p:cNvPr id="133" name="Rectangle 10"/>
              <p:cNvSpPr>
                <a:spLocks noChangeArrowheads="1"/>
              </p:cNvSpPr>
              <p:nvPr/>
            </p:nvSpPr>
            <p:spPr bwMode="auto">
              <a:xfrm>
                <a:off x="7967019" y="4625826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134" name="Rectangle 11"/>
              <p:cNvSpPr>
                <a:spLocks noChangeArrowheads="1"/>
              </p:cNvSpPr>
              <p:nvPr/>
            </p:nvSpPr>
            <p:spPr bwMode="auto">
              <a:xfrm>
                <a:off x="4868219" y="4648051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135" name="Rectangle 12"/>
              <p:cNvSpPr>
                <a:spLocks noChangeArrowheads="1"/>
              </p:cNvSpPr>
              <p:nvPr/>
            </p:nvSpPr>
            <p:spPr bwMode="auto">
              <a:xfrm>
                <a:off x="683568" y="3733800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136" name="Rectangle 13"/>
              <p:cNvSpPr>
                <a:spLocks noChangeArrowheads="1"/>
              </p:cNvSpPr>
              <p:nvPr/>
            </p:nvSpPr>
            <p:spPr bwMode="auto">
              <a:xfrm>
                <a:off x="683568" y="4625826"/>
                <a:ext cx="546100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142" name="Line 19"/>
              <p:cNvSpPr>
                <a:spLocks noChangeShapeType="1"/>
              </p:cNvSpPr>
              <p:nvPr/>
            </p:nvSpPr>
            <p:spPr bwMode="auto">
              <a:xfrm flipH="1">
                <a:off x="962967" y="3429000"/>
                <a:ext cx="2503489" cy="29686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43" name="Line 20"/>
              <p:cNvSpPr>
                <a:spLocks noChangeShapeType="1"/>
              </p:cNvSpPr>
              <p:nvPr/>
            </p:nvSpPr>
            <p:spPr bwMode="auto">
              <a:xfrm flipH="1">
                <a:off x="3475981" y="3429000"/>
                <a:ext cx="1588" cy="29686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44" name="Line 21"/>
              <p:cNvSpPr>
                <a:spLocks noChangeShapeType="1"/>
              </p:cNvSpPr>
              <p:nvPr/>
            </p:nvSpPr>
            <p:spPr bwMode="auto">
              <a:xfrm>
                <a:off x="3475981" y="3429000"/>
                <a:ext cx="3235325" cy="303214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45" name="Line 22"/>
              <p:cNvSpPr>
                <a:spLocks noChangeShapeType="1"/>
              </p:cNvSpPr>
              <p:nvPr/>
            </p:nvSpPr>
            <p:spPr bwMode="auto">
              <a:xfrm flipH="1">
                <a:off x="924025" y="4121772"/>
                <a:ext cx="2542430" cy="50343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46" name="Line 23"/>
              <p:cNvSpPr>
                <a:spLocks noChangeShapeType="1"/>
              </p:cNvSpPr>
              <p:nvPr/>
            </p:nvSpPr>
            <p:spPr bwMode="auto">
              <a:xfrm>
                <a:off x="3464868" y="4121772"/>
                <a:ext cx="0" cy="519930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51" name="Line 28"/>
              <p:cNvSpPr>
                <a:spLocks noChangeShapeType="1"/>
              </p:cNvSpPr>
              <p:nvPr/>
            </p:nvSpPr>
            <p:spPr bwMode="auto">
              <a:xfrm flipH="1">
                <a:off x="5100790" y="4121772"/>
                <a:ext cx="1612104" cy="519930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52" name="Line 29"/>
              <p:cNvSpPr>
                <a:spLocks noChangeShapeType="1"/>
              </p:cNvSpPr>
              <p:nvPr/>
            </p:nvSpPr>
            <p:spPr bwMode="auto">
              <a:xfrm flipH="1">
                <a:off x="6708133" y="4121771"/>
                <a:ext cx="3173" cy="519931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53" name="Line 30"/>
              <p:cNvSpPr>
                <a:spLocks noChangeShapeType="1"/>
              </p:cNvSpPr>
              <p:nvPr/>
            </p:nvSpPr>
            <p:spPr bwMode="auto">
              <a:xfrm>
                <a:off x="6711306" y="4121771"/>
                <a:ext cx="1557535" cy="494433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54" name="Line 31"/>
              <p:cNvSpPr>
                <a:spLocks noChangeShapeType="1"/>
              </p:cNvSpPr>
              <p:nvPr/>
            </p:nvSpPr>
            <p:spPr bwMode="auto">
              <a:xfrm flipH="1">
                <a:off x="2535687" y="5019160"/>
                <a:ext cx="839840" cy="23991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55" name="Line 32"/>
              <p:cNvSpPr>
                <a:spLocks noChangeShapeType="1"/>
              </p:cNvSpPr>
              <p:nvPr/>
            </p:nvSpPr>
            <p:spPr bwMode="auto">
              <a:xfrm>
                <a:off x="3388348" y="5021114"/>
                <a:ext cx="662308" cy="237964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56" name="Text Box 33"/>
              <p:cNvSpPr txBox="1">
                <a:spLocks noChangeArrowheads="1"/>
              </p:cNvSpPr>
              <p:nvPr/>
            </p:nvSpPr>
            <p:spPr bwMode="auto">
              <a:xfrm>
                <a:off x="1667818" y="3328988"/>
                <a:ext cx="500063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157" name="Text Box 34"/>
              <p:cNvSpPr txBox="1">
                <a:spLocks noChangeArrowheads="1"/>
              </p:cNvSpPr>
              <p:nvPr/>
            </p:nvSpPr>
            <p:spPr bwMode="auto">
              <a:xfrm>
                <a:off x="4628506" y="3260725"/>
                <a:ext cx="500063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&gt;25</a:t>
                </a:r>
              </a:p>
            </p:txBody>
          </p:sp>
          <p:sp>
            <p:nvSpPr>
              <p:cNvPr id="158" name="Text Box 35"/>
              <p:cNvSpPr txBox="1">
                <a:spLocks noChangeArrowheads="1"/>
              </p:cNvSpPr>
              <p:nvPr/>
            </p:nvSpPr>
            <p:spPr bwMode="auto">
              <a:xfrm>
                <a:off x="3156893" y="3425825"/>
                <a:ext cx="655638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159" name="Text Box 36"/>
              <p:cNvSpPr txBox="1">
                <a:spLocks noChangeArrowheads="1"/>
              </p:cNvSpPr>
              <p:nvPr/>
            </p:nvSpPr>
            <p:spPr bwMode="auto">
              <a:xfrm>
                <a:off x="1489613" y="4121771"/>
                <a:ext cx="536021" cy="340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160" name="Text Box 37"/>
              <p:cNvSpPr txBox="1">
                <a:spLocks noChangeArrowheads="1"/>
              </p:cNvSpPr>
              <p:nvPr/>
            </p:nvSpPr>
            <p:spPr bwMode="auto">
              <a:xfrm>
                <a:off x="3525873" y="4232920"/>
                <a:ext cx="4857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165" name="Text Box 42"/>
              <p:cNvSpPr txBox="1">
                <a:spLocks noChangeArrowheads="1"/>
              </p:cNvSpPr>
              <p:nvPr/>
            </p:nvSpPr>
            <p:spPr bwMode="auto">
              <a:xfrm>
                <a:off x="3194878" y="5141916"/>
                <a:ext cx="386942" cy="340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…</a:t>
                </a:r>
              </a:p>
            </p:txBody>
          </p:sp>
          <p:sp>
            <p:nvSpPr>
              <p:cNvPr id="167" name="Text Box 44"/>
              <p:cNvSpPr txBox="1">
                <a:spLocks noChangeArrowheads="1"/>
              </p:cNvSpPr>
              <p:nvPr/>
            </p:nvSpPr>
            <p:spPr bwMode="auto">
              <a:xfrm>
                <a:off x="5241281" y="4242420"/>
                <a:ext cx="531813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168" name="Text Box 45"/>
              <p:cNvSpPr txBox="1">
                <a:spLocks noChangeArrowheads="1"/>
              </p:cNvSpPr>
              <p:nvPr/>
            </p:nvSpPr>
            <p:spPr bwMode="auto">
              <a:xfrm>
                <a:off x="6109644" y="4290045"/>
                <a:ext cx="685800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169" name="Text Box 46"/>
              <p:cNvSpPr txBox="1">
                <a:spLocks noChangeArrowheads="1"/>
              </p:cNvSpPr>
              <p:nvPr/>
            </p:nvSpPr>
            <p:spPr bwMode="auto">
              <a:xfrm>
                <a:off x="7484419" y="4121770"/>
                <a:ext cx="485775" cy="33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170" name="Rectangle 4"/>
              <p:cNvSpPr>
                <a:spLocks noChangeArrowheads="1"/>
              </p:cNvSpPr>
              <p:nvPr/>
            </p:nvSpPr>
            <p:spPr bwMode="auto">
              <a:xfrm>
                <a:off x="2960043" y="3041650"/>
                <a:ext cx="1090613" cy="387350"/>
              </a:xfrm>
              <a:prstGeom prst="rect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2000" dirty="0">
                    <a:solidFill>
                      <a:srgbClr val="000000"/>
                    </a:solidFill>
                  </a:rPr>
                  <a:t>edad</a:t>
                </a:r>
              </a:p>
            </p:txBody>
          </p:sp>
        </p:grpSp>
        <p:sp>
          <p:nvSpPr>
            <p:cNvPr id="171" name="Line 31"/>
            <p:cNvSpPr>
              <a:spLocks noChangeShapeType="1"/>
            </p:cNvSpPr>
            <p:nvPr/>
          </p:nvSpPr>
          <p:spPr bwMode="auto">
            <a:xfrm flipH="1">
              <a:off x="6455682" y="5587988"/>
              <a:ext cx="839840" cy="239918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2" name="Line 32"/>
            <p:cNvSpPr>
              <a:spLocks noChangeShapeType="1"/>
            </p:cNvSpPr>
            <p:nvPr/>
          </p:nvSpPr>
          <p:spPr bwMode="auto">
            <a:xfrm>
              <a:off x="7308343" y="5589942"/>
              <a:ext cx="662308" cy="237964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3" name="Text Box 42"/>
            <p:cNvSpPr txBox="1">
              <a:spLocks noChangeArrowheads="1"/>
            </p:cNvSpPr>
            <p:nvPr/>
          </p:nvSpPr>
          <p:spPr bwMode="auto">
            <a:xfrm>
              <a:off x="7114873" y="5710744"/>
              <a:ext cx="386942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…</a:t>
              </a:r>
            </a:p>
          </p:txBody>
        </p:sp>
      </p:grpSp>
      <p:sp>
        <p:nvSpPr>
          <p:cNvPr id="179" name="CuadroTexto 178"/>
          <p:cNvSpPr txBox="1"/>
          <p:nvPr/>
        </p:nvSpPr>
        <p:spPr>
          <a:xfrm>
            <a:off x="4242927" y="3571243"/>
            <a:ext cx="2861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>
                <a:solidFill>
                  <a:srgbClr val="FF0000"/>
                </a:solidFill>
              </a:rPr>
              <a:t>{E1,E2,E3,E4,E5,E6,E7,E8}</a:t>
            </a:r>
            <a:endParaRPr lang="es-ES_tradnl" sz="1800" dirty="0">
              <a:solidFill>
                <a:srgbClr val="FF0000"/>
              </a:solidFill>
            </a:endParaRPr>
          </a:p>
        </p:txBody>
      </p:sp>
      <p:sp>
        <p:nvSpPr>
          <p:cNvPr id="180" name="CuadroTexto 179"/>
          <p:cNvSpPr txBox="1"/>
          <p:nvPr/>
        </p:nvSpPr>
        <p:spPr>
          <a:xfrm>
            <a:off x="1339768" y="4339565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rgbClr val="FF0000"/>
                </a:solidFill>
              </a:rPr>
              <a:t>{E1,E7}</a:t>
            </a:r>
          </a:p>
        </p:txBody>
      </p:sp>
      <p:sp>
        <p:nvSpPr>
          <p:cNvPr id="182" name="CuadroTexto 181"/>
          <p:cNvSpPr txBox="1"/>
          <p:nvPr/>
        </p:nvSpPr>
        <p:spPr>
          <a:xfrm>
            <a:off x="4247975" y="4312646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rgbClr val="FF0000"/>
                </a:solidFill>
              </a:rPr>
              <a:t>{E2,E5,E6}</a:t>
            </a:r>
          </a:p>
        </p:txBody>
      </p:sp>
      <p:sp>
        <p:nvSpPr>
          <p:cNvPr id="183" name="CuadroTexto 182"/>
          <p:cNvSpPr txBox="1"/>
          <p:nvPr/>
        </p:nvSpPr>
        <p:spPr>
          <a:xfrm>
            <a:off x="7596415" y="4291187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rgbClr val="FF0000"/>
                </a:solidFill>
              </a:rPr>
              <a:t>{E3,E4,E8}</a:t>
            </a:r>
          </a:p>
        </p:txBody>
      </p:sp>
      <p:sp>
        <p:nvSpPr>
          <p:cNvPr id="184" name="CuadroTexto 183"/>
          <p:cNvSpPr txBox="1"/>
          <p:nvPr/>
        </p:nvSpPr>
        <p:spPr>
          <a:xfrm>
            <a:off x="544641" y="4931913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rgbClr val="FF0000"/>
                </a:solidFill>
              </a:rPr>
              <a:t>{}</a:t>
            </a:r>
          </a:p>
        </p:txBody>
      </p:sp>
      <p:sp>
        <p:nvSpPr>
          <p:cNvPr id="185" name="Line 25"/>
          <p:cNvSpPr>
            <a:spLocks noChangeShapeType="1"/>
          </p:cNvSpPr>
          <p:nvPr/>
        </p:nvSpPr>
        <p:spPr bwMode="auto">
          <a:xfrm flipH="1">
            <a:off x="2224742" y="4825884"/>
            <a:ext cx="1415433" cy="464488"/>
          </a:xfrm>
          <a:prstGeom prst="line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186" name="Rectangle 14"/>
          <p:cNvSpPr>
            <a:spLocks noChangeArrowheads="1"/>
          </p:cNvSpPr>
          <p:nvPr/>
        </p:nvSpPr>
        <p:spPr bwMode="auto">
          <a:xfrm>
            <a:off x="1941296" y="5296303"/>
            <a:ext cx="546100" cy="387350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dirty="0">
                <a:solidFill>
                  <a:srgbClr val="000000"/>
                </a:solidFill>
              </a:rPr>
              <a:t>NO</a:t>
            </a:r>
          </a:p>
        </p:txBody>
      </p:sp>
      <p:sp>
        <p:nvSpPr>
          <p:cNvPr id="187" name="Text Box 39"/>
          <p:cNvSpPr txBox="1">
            <a:spLocks noChangeArrowheads="1"/>
          </p:cNvSpPr>
          <p:nvPr/>
        </p:nvSpPr>
        <p:spPr bwMode="auto">
          <a:xfrm>
            <a:off x="2324862" y="4934252"/>
            <a:ext cx="696322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medio</a:t>
            </a:r>
          </a:p>
        </p:txBody>
      </p:sp>
      <p:sp>
        <p:nvSpPr>
          <p:cNvPr id="188" name="CuadroTexto 187"/>
          <p:cNvSpPr txBox="1"/>
          <p:nvPr/>
        </p:nvSpPr>
        <p:spPr>
          <a:xfrm>
            <a:off x="4026161" y="4930533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>
                <a:solidFill>
                  <a:srgbClr val="FF0000"/>
                </a:solidFill>
              </a:rPr>
              <a:t>{E2,E6</a:t>
            </a:r>
            <a:r>
              <a:rPr lang="es-ES_tradnl" sz="1800" dirty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89" name="CuadroTexto 188"/>
          <p:cNvSpPr txBox="1"/>
          <p:nvPr/>
        </p:nvSpPr>
        <p:spPr>
          <a:xfrm>
            <a:off x="2349640" y="5093313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rgbClr val="FF0000"/>
                </a:solidFill>
              </a:rPr>
              <a:t>{E5}</a:t>
            </a:r>
          </a:p>
        </p:txBody>
      </p:sp>
      <p:sp>
        <p:nvSpPr>
          <p:cNvPr id="190" name="CuadroTexto 189"/>
          <p:cNvSpPr txBox="1"/>
          <p:nvPr/>
        </p:nvSpPr>
        <p:spPr>
          <a:xfrm>
            <a:off x="5667627" y="5066397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rgbClr val="FF0000"/>
                </a:solidFill>
              </a:rPr>
              <a:t>{}</a:t>
            </a:r>
          </a:p>
        </p:txBody>
      </p:sp>
      <p:sp>
        <p:nvSpPr>
          <p:cNvPr id="191" name="CuadroTexto 190"/>
          <p:cNvSpPr txBox="1"/>
          <p:nvPr/>
        </p:nvSpPr>
        <p:spPr>
          <a:xfrm>
            <a:off x="8190724" y="4901190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rgbClr val="FF0000"/>
                </a:solidFill>
              </a:rPr>
              <a:t>{E3,E8}</a:t>
            </a:r>
          </a:p>
        </p:txBody>
      </p:sp>
      <p:sp>
        <p:nvSpPr>
          <p:cNvPr id="192" name="CuadroTexto 191"/>
          <p:cNvSpPr txBox="1"/>
          <p:nvPr/>
        </p:nvSpPr>
        <p:spPr>
          <a:xfrm>
            <a:off x="6810315" y="4986216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rgbClr val="FF0000"/>
                </a:solidFill>
              </a:rPr>
              <a:t>{E4}</a:t>
            </a:r>
          </a:p>
        </p:txBody>
      </p:sp>
      <p:sp>
        <p:nvSpPr>
          <p:cNvPr id="193" name="CuadroTexto 192"/>
          <p:cNvSpPr txBox="1"/>
          <p:nvPr/>
        </p:nvSpPr>
        <p:spPr>
          <a:xfrm>
            <a:off x="432048" y="3307251"/>
            <a:ext cx="3922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800" dirty="0">
                <a:solidFill>
                  <a:schemeClr val="tx1"/>
                </a:solidFill>
              </a:rPr>
              <a:t>Los ejemplos se distribuyen en el </a:t>
            </a:r>
            <a:r>
              <a:rPr lang="es-ES" sz="1800" dirty="0">
                <a:solidFill>
                  <a:schemeClr val="tx1"/>
                </a:solidFill>
              </a:rPr>
              <a:t>árbol:</a:t>
            </a:r>
            <a:r>
              <a:rPr lang="es-ES_tradnl" sz="1800" dirty="0">
                <a:solidFill>
                  <a:schemeClr val="tx1"/>
                </a:solidFill>
              </a:rPr>
              <a:t> </a:t>
            </a:r>
          </a:p>
        </p:txBody>
      </p:sp>
      <p:grpSp>
        <p:nvGrpSpPr>
          <p:cNvPr id="11" name="Agrupar 10"/>
          <p:cNvGrpSpPr/>
          <p:nvPr/>
        </p:nvGrpSpPr>
        <p:grpSpPr>
          <a:xfrm>
            <a:off x="2224742" y="6222131"/>
            <a:ext cx="5921049" cy="646331"/>
            <a:chOff x="2224742" y="6222131"/>
            <a:chExt cx="5921049" cy="646331"/>
          </a:xfrm>
        </p:grpSpPr>
        <p:sp>
          <p:nvSpPr>
            <p:cNvPr id="198" name="AutoShape 1"/>
            <p:cNvSpPr>
              <a:spLocks noChangeArrowheads="1"/>
            </p:cNvSpPr>
            <p:nvPr/>
          </p:nvSpPr>
          <p:spPr bwMode="auto">
            <a:xfrm>
              <a:off x="2224742" y="6262429"/>
              <a:ext cx="5921049" cy="565736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197" name="CuadroTexto 18"/>
            <p:cNvSpPr txBox="1">
              <a:spLocks noChangeArrowheads="1"/>
            </p:cNvSpPr>
            <p:nvPr/>
          </p:nvSpPr>
          <p:spPr bwMode="auto">
            <a:xfrm>
              <a:off x="2366953" y="6222131"/>
              <a:ext cx="573343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/>
              <a:r>
                <a:rPr lang="en-GB" altLang="es-ES_tradnl" sz="1800" b="1" dirty="0" err="1">
                  <a:solidFill>
                    <a:srgbClr val="000000"/>
                  </a:solidFill>
                </a:rPr>
                <a:t>Tarea</a:t>
              </a:r>
              <a:r>
                <a:rPr lang="en-GB" altLang="es-ES_tradnl" sz="1800" b="1" dirty="0">
                  <a:solidFill>
                    <a:srgbClr val="000000"/>
                  </a:solidFill>
                </a:rPr>
                <a:t> de </a:t>
              </a:r>
              <a:r>
                <a:rPr lang="en-GB" altLang="es-ES_tradnl" sz="1800" b="1" dirty="0" err="1">
                  <a:solidFill>
                    <a:srgbClr val="000000"/>
                  </a:solidFill>
                </a:rPr>
                <a:t>aprendizaje</a:t>
              </a:r>
              <a:r>
                <a:rPr lang="en-GB" altLang="es-ES_tradnl" sz="1800" b="1" dirty="0">
                  <a:solidFill>
                    <a:srgbClr val="000000"/>
                  </a:solidFill>
                </a:rPr>
                <a:t>: </a:t>
              </a:r>
              <a:r>
                <a:rPr lang="en-GB" altLang="es-ES_tradnl" sz="1800" b="1" dirty="0" err="1">
                  <a:solidFill>
                    <a:srgbClr val="000000"/>
                  </a:solidFill>
                </a:rPr>
                <a:t>encontrar</a:t>
              </a:r>
              <a:r>
                <a:rPr lang="en-GB" altLang="es-ES_tradnl" sz="1800" b="1" dirty="0">
                  <a:solidFill>
                    <a:srgbClr val="000000"/>
                  </a:solidFill>
                </a:rPr>
                <a:t> un </a:t>
              </a:r>
              <a:r>
                <a:rPr lang="es-ES" altLang="es-ES_tradnl" sz="1800" b="1" dirty="0">
                  <a:solidFill>
                    <a:srgbClr val="000000"/>
                  </a:solidFill>
                </a:rPr>
                <a:t>árbol que “separa bien” un conjunto de  ejemplos de entrenamiento dados.</a:t>
              </a:r>
              <a:endParaRPr lang="en-GB" altLang="es-ES_tradnl" sz="18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4149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/>
      <p:bldP spid="180" grpId="0"/>
      <p:bldP spid="182" grpId="0"/>
      <p:bldP spid="183" grpId="0"/>
      <p:bldP spid="184" grpId="0"/>
      <p:bldP spid="188" grpId="0"/>
      <p:bldP spid="189" grpId="0"/>
      <p:bldP spid="190" grpId="0"/>
      <p:bldP spid="191" grpId="0"/>
      <p:bldP spid="19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Aprendizaje de árboles de decisión: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 Idea general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31672" y="922659"/>
            <a:ext cx="4517532" cy="464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9302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182563" indent="-182563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Analizar los ejemplos disponibles en su conjunto, creando el árbol de forma recursiva desde arriba hacia abajo</a:t>
            </a:r>
          </a:p>
          <a:p>
            <a:pPr marL="182563" indent="-182563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" altLang="es-ES_tradnl" sz="1800" dirty="0">
                <a:solidFill>
                  <a:srgbClr val="000000"/>
                </a:solidFill>
              </a:rPr>
              <a:t>Determina</a:t>
            </a:r>
            <a:r>
              <a:rPr lang="es-ES_tradnl" altLang="es-ES_tradnl" sz="1800" dirty="0">
                <a:solidFill>
                  <a:srgbClr val="000000"/>
                </a:solidFill>
              </a:rPr>
              <a:t> en cada nodo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n</a:t>
            </a:r>
            <a:r>
              <a:rPr lang="es-ES_tradnl" altLang="es-ES_tradnl" sz="1800" dirty="0">
                <a:solidFill>
                  <a:srgbClr val="000000"/>
                </a:solidFill>
              </a:rPr>
              <a:t>:</a:t>
            </a:r>
          </a:p>
          <a:p>
            <a:pPr marL="492125" indent="-174625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  <a:tabLst>
                <a:tab pos="258763" algn="l"/>
                <a:tab pos="44132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</a:pPr>
            <a:r>
              <a:rPr lang="es-ES_tradnl" altLang="es-ES_tradnl" sz="1800" dirty="0">
                <a:solidFill>
                  <a:srgbClr val="000000"/>
                </a:solidFill>
              </a:rPr>
              <a:t>Si el nodo debe ser terminal </a:t>
            </a:r>
          </a:p>
          <a:p>
            <a:pPr marL="492125" indent="-174625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  <a:tabLst>
                <a:tab pos="258763" algn="l"/>
                <a:tab pos="44132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</a:pPr>
            <a:r>
              <a:rPr lang="es-ES_tradnl" altLang="es-ES_tradnl" sz="1800" dirty="0">
                <a:solidFill>
                  <a:srgbClr val="000000"/>
                </a:solidFill>
              </a:rPr>
              <a:t>O no; en este caso: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Elige el atributo </a:t>
            </a:r>
            <a:r>
              <a:rPr lang="es-ES_tradnl" altLang="en-GB" sz="1800" dirty="0">
                <a:solidFill>
                  <a:srgbClr val="000000"/>
                </a:solidFill>
              </a:rPr>
              <a:t>“</a:t>
            </a:r>
            <a:r>
              <a:rPr lang="es-ES_tradnl" altLang="es-ES_tradnl" sz="1800" dirty="0">
                <a:solidFill>
                  <a:srgbClr val="000000"/>
                </a:solidFill>
              </a:rPr>
              <a:t>más importante</a:t>
            </a:r>
            <a:r>
              <a:rPr lang="es-ES_tradnl" altLang="en-GB" sz="1800" dirty="0">
                <a:solidFill>
                  <a:srgbClr val="000000"/>
                </a:solidFill>
              </a:rPr>
              <a:t>”</a:t>
            </a:r>
            <a:r>
              <a:rPr lang="es-ES_tradnl" altLang="es-ES_tradnl" sz="1800" dirty="0">
                <a:solidFill>
                  <a:srgbClr val="000000"/>
                </a:solidFill>
              </a:rPr>
              <a:t> (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A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j</a:t>
            </a:r>
            <a:r>
              <a:rPr lang="es-ES_tradnl" altLang="es-ES_tradnl" sz="1800" dirty="0">
                <a:solidFill>
                  <a:srgbClr val="000000"/>
                </a:solidFill>
              </a:rPr>
              <a:t>)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Crea un nodo sucesor para cada posible valor del atributo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A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j</a:t>
            </a:r>
            <a:endParaRPr lang="es-ES_tradnl" altLang="es-ES_tradnl" sz="18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Clasifica los ejemplos del nodo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n</a:t>
            </a:r>
            <a:r>
              <a:rPr lang="es-ES_tradnl" altLang="es-ES_tradnl" sz="1800" dirty="0">
                <a:solidFill>
                  <a:srgbClr val="000000"/>
                </a:solidFill>
              </a:rPr>
              <a:t> según su valor para el atributo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A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j</a:t>
            </a:r>
            <a:r>
              <a:rPr lang="es-ES_tradnl" altLang="es-ES_tradnl" sz="1800" dirty="0">
                <a:solidFill>
                  <a:srgbClr val="000000"/>
                </a:solidFill>
              </a:rPr>
              <a:t> en los nodos sucesores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Repite el proceso para todos los nodos  sucesores de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n</a:t>
            </a:r>
            <a:r>
              <a:rPr lang="es-ES_tradnl" altLang="es-ES_tradnl" sz="1800" dirty="0">
                <a:solidFill>
                  <a:srgbClr val="000000"/>
                </a:solidFill>
              </a:rPr>
              <a:t> </a:t>
            </a:r>
          </a:p>
        </p:txBody>
      </p:sp>
      <p:grpSp>
        <p:nvGrpSpPr>
          <p:cNvPr id="54275" name="Group 3"/>
          <p:cNvGrpSpPr>
            <a:grpSpLocks/>
          </p:cNvGrpSpPr>
          <p:nvPr/>
        </p:nvGrpSpPr>
        <p:grpSpPr bwMode="auto">
          <a:xfrm>
            <a:off x="4449308" y="1185489"/>
            <a:ext cx="177800" cy="4524375"/>
            <a:chOff x="2767" y="753"/>
            <a:chExt cx="112" cy="2850"/>
          </a:xfrm>
        </p:grpSpPr>
        <p:graphicFrame>
          <p:nvGraphicFramePr>
            <p:cNvPr id="54305" name="Object 4"/>
            <p:cNvGraphicFramePr>
              <a:graphicFrameLocks noChangeAspect="1"/>
            </p:cNvGraphicFramePr>
            <p:nvPr/>
          </p:nvGraphicFramePr>
          <p:xfrm>
            <a:off x="2767" y="753"/>
            <a:ext cx="113" cy="28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483" r:id="rId4" imgW="358171" imgH="3086367" progId="">
                    <p:embed/>
                  </p:oleObj>
                </mc:Choice>
                <mc:Fallback>
                  <p:oleObj r:id="rId4" imgW="358171" imgH="3086367" progId="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7" y="753"/>
                          <a:ext cx="113" cy="28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306" name="Text Box 5"/>
            <p:cNvSpPr txBox="1">
              <a:spLocks noChangeArrowheads="1"/>
            </p:cNvSpPr>
            <p:nvPr/>
          </p:nvSpPr>
          <p:spPr bwMode="auto">
            <a:xfrm>
              <a:off x="2767" y="753"/>
              <a:ext cx="113" cy="2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047679" y="1195388"/>
            <a:ext cx="369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{(E1,si),(E2,si),(E3,no),(E4,no),(E5,si),…}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303392" y="1746250"/>
            <a:ext cx="481012" cy="3397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baseline="-25000">
              <a:solidFill>
                <a:srgbClr val="000000"/>
              </a:solidFill>
            </a:endParaRPr>
          </a:p>
        </p:txBody>
      </p:sp>
      <p:grpSp>
        <p:nvGrpSpPr>
          <p:cNvPr id="6" name="Agrupar 5"/>
          <p:cNvGrpSpPr>
            <a:grpSpLocks/>
          </p:cNvGrpSpPr>
          <p:nvPr/>
        </p:nvGrpSpPr>
        <p:grpSpPr bwMode="auto">
          <a:xfrm>
            <a:off x="4499992" y="2924175"/>
            <a:ext cx="4657725" cy="336550"/>
            <a:chOff x="4303713" y="2924944"/>
            <a:chExt cx="4657725" cy="336550"/>
          </a:xfrm>
        </p:grpSpPr>
        <p:sp>
          <p:nvSpPr>
            <p:cNvPr id="54303" name="Text Box 14"/>
            <p:cNvSpPr txBox="1">
              <a:spLocks noChangeArrowheads="1"/>
            </p:cNvSpPr>
            <p:nvPr/>
          </p:nvSpPr>
          <p:spPr bwMode="auto">
            <a:xfrm>
              <a:off x="4303713" y="2924944"/>
              <a:ext cx="24352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{(E1,si),(E2,si),(E4,no),…}</a:t>
              </a:r>
            </a:p>
          </p:txBody>
        </p:sp>
        <p:sp>
          <p:nvSpPr>
            <p:cNvPr id="54304" name="Text Box 15"/>
            <p:cNvSpPr txBox="1">
              <a:spLocks noChangeArrowheads="1"/>
            </p:cNvSpPr>
            <p:nvPr/>
          </p:nvSpPr>
          <p:spPr bwMode="auto">
            <a:xfrm>
              <a:off x="7072313" y="2924944"/>
              <a:ext cx="18891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{(E3,no),(E5,si), …}</a:t>
              </a:r>
            </a:p>
          </p:txBody>
        </p:sp>
      </p:grpSp>
      <p:sp>
        <p:nvSpPr>
          <p:cNvPr id="54279" name="Text Box 16"/>
          <p:cNvSpPr txBox="1">
            <a:spLocks noChangeArrowheads="1"/>
          </p:cNvSpPr>
          <p:nvPr/>
        </p:nvSpPr>
        <p:spPr bwMode="auto">
          <a:xfrm>
            <a:off x="4946079" y="31067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4280" name="28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7BB6499D-EA02-0B48-B253-3D4C94E3F512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27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6312917" y="1754188"/>
            <a:ext cx="481012" cy="3397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A</a:t>
            </a:r>
            <a:r>
              <a:rPr lang="es-ES_tradnl" altLang="es-ES_tradnl" sz="1800" baseline="-25000">
                <a:solidFill>
                  <a:srgbClr val="000000"/>
                </a:solidFill>
              </a:rPr>
              <a:t>1</a:t>
            </a:r>
          </a:p>
        </p:txBody>
      </p:sp>
      <p:grpSp>
        <p:nvGrpSpPr>
          <p:cNvPr id="3" name="Agrupar 2"/>
          <p:cNvGrpSpPr>
            <a:grpSpLocks/>
          </p:cNvGrpSpPr>
          <p:nvPr/>
        </p:nvGrpSpPr>
        <p:grpSpPr bwMode="auto">
          <a:xfrm>
            <a:off x="5223892" y="1901825"/>
            <a:ext cx="3049587" cy="1003300"/>
            <a:chOff x="5027091" y="1901825"/>
            <a:chExt cx="3050109" cy="1003300"/>
          </a:xfrm>
        </p:grpSpPr>
        <p:sp>
          <p:nvSpPr>
            <p:cNvPr id="54296" name="Rectangle 8"/>
            <p:cNvSpPr>
              <a:spLocks noChangeArrowheads="1"/>
            </p:cNvSpPr>
            <p:nvPr/>
          </p:nvSpPr>
          <p:spPr bwMode="auto">
            <a:xfrm>
              <a:off x="5027091" y="2565400"/>
              <a:ext cx="481013" cy="3397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baseline="-25000">
                <a:solidFill>
                  <a:srgbClr val="000000"/>
                </a:solidFill>
              </a:endParaRPr>
            </a:p>
          </p:txBody>
        </p:sp>
        <p:grpSp>
          <p:nvGrpSpPr>
            <p:cNvPr id="54297" name="Agrupar 1"/>
            <p:cNvGrpSpPr>
              <a:grpSpLocks/>
            </p:cNvGrpSpPr>
            <p:nvPr/>
          </p:nvGrpSpPr>
          <p:grpSpPr bwMode="auto">
            <a:xfrm>
              <a:off x="5289550" y="1901825"/>
              <a:ext cx="2522538" cy="663575"/>
              <a:chOff x="5289550" y="1901825"/>
              <a:chExt cx="2522809" cy="663078"/>
            </a:xfrm>
          </p:grpSpPr>
          <p:sp>
            <p:nvSpPr>
              <p:cNvPr id="54299" name="Line 10"/>
              <p:cNvSpPr>
                <a:spLocks noChangeShapeType="1"/>
              </p:cNvSpPr>
              <p:nvPr/>
            </p:nvSpPr>
            <p:spPr bwMode="auto">
              <a:xfrm flipH="1">
                <a:off x="5364088" y="2085974"/>
                <a:ext cx="979562" cy="47892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4300" name="Text Box 11"/>
              <p:cNvSpPr txBox="1">
                <a:spLocks noChangeArrowheads="1"/>
              </p:cNvSpPr>
              <p:nvPr/>
            </p:nvSpPr>
            <p:spPr bwMode="auto">
              <a:xfrm>
                <a:off x="5289550" y="1901825"/>
                <a:ext cx="642937" cy="406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800">
                    <a:solidFill>
                      <a:srgbClr val="000000"/>
                    </a:solidFill>
                  </a:rPr>
                  <a:t>A</a:t>
                </a:r>
                <a:r>
                  <a:rPr lang="es-ES_tradnl" altLang="es-ES_tradnl" sz="1800" baseline="-25000">
                    <a:solidFill>
                      <a:srgbClr val="000000"/>
                    </a:solidFill>
                  </a:rPr>
                  <a:t>1</a:t>
                </a:r>
                <a:r>
                  <a:rPr lang="es-ES_tradnl" altLang="es-ES_tradnl" sz="1800">
                    <a:solidFill>
                      <a:srgbClr val="000000"/>
                    </a:solidFill>
                  </a:rPr>
                  <a:t>=a</a:t>
                </a:r>
              </a:p>
            </p:txBody>
          </p:sp>
          <p:sp>
            <p:nvSpPr>
              <p:cNvPr id="54301" name="Line 12"/>
              <p:cNvSpPr>
                <a:spLocks noChangeShapeType="1"/>
              </p:cNvSpPr>
              <p:nvPr/>
            </p:nvSpPr>
            <p:spPr bwMode="auto">
              <a:xfrm flipH="1" flipV="1">
                <a:off x="6340472" y="2084385"/>
                <a:ext cx="1471887" cy="48051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4302" name="Text Box 13"/>
              <p:cNvSpPr txBox="1">
                <a:spLocks noChangeArrowheads="1"/>
              </p:cNvSpPr>
              <p:nvPr/>
            </p:nvSpPr>
            <p:spPr bwMode="auto">
              <a:xfrm>
                <a:off x="6732240" y="1916832"/>
                <a:ext cx="655637" cy="406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800">
                    <a:solidFill>
                      <a:srgbClr val="000000"/>
                    </a:solidFill>
                  </a:rPr>
                  <a:t>A</a:t>
                </a:r>
                <a:r>
                  <a:rPr lang="es-ES_tradnl" altLang="es-ES_tradnl" sz="1800" baseline="-25000">
                    <a:solidFill>
                      <a:srgbClr val="000000"/>
                    </a:solidFill>
                  </a:rPr>
                  <a:t>1</a:t>
                </a:r>
                <a:r>
                  <a:rPr lang="es-ES_tradnl" altLang="es-ES_tradnl" sz="1800">
                    <a:solidFill>
                      <a:srgbClr val="000000"/>
                    </a:solidFill>
                  </a:rPr>
                  <a:t>=b</a:t>
                </a:r>
              </a:p>
            </p:txBody>
          </p:sp>
        </p:grpSp>
        <p:sp>
          <p:nvSpPr>
            <p:cNvPr id="54298" name="Rectangle 8"/>
            <p:cNvSpPr>
              <a:spLocks noChangeArrowheads="1"/>
            </p:cNvSpPr>
            <p:nvPr/>
          </p:nvSpPr>
          <p:spPr bwMode="auto">
            <a:xfrm>
              <a:off x="7596188" y="2565400"/>
              <a:ext cx="481012" cy="3397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baseline="-25000">
                <a:solidFill>
                  <a:srgbClr val="000000"/>
                </a:solidFill>
              </a:endParaRPr>
            </a:p>
          </p:txBody>
        </p:sp>
      </p:grpSp>
      <p:grpSp>
        <p:nvGrpSpPr>
          <p:cNvPr id="7" name="Agrupar 6"/>
          <p:cNvGrpSpPr>
            <a:grpSpLocks/>
          </p:cNvGrpSpPr>
          <p:nvPr/>
        </p:nvGrpSpPr>
        <p:grpSpPr bwMode="auto">
          <a:xfrm>
            <a:off x="4612704" y="2574925"/>
            <a:ext cx="3776663" cy="1855788"/>
            <a:chOff x="4416425" y="2575666"/>
            <a:chExt cx="3776663" cy="1855047"/>
          </a:xfrm>
        </p:grpSpPr>
        <p:grpSp>
          <p:nvGrpSpPr>
            <p:cNvPr id="54284" name="Group 17"/>
            <p:cNvGrpSpPr>
              <a:grpSpLocks/>
            </p:cNvGrpSpPr>
            <p:nvPr/>
          </p:nvGrpSpPr>
          <p:grpSpPr bwMode="auto">
            <a:xfrm>
              <a:off x="4416425" y="3248025"/>
              <a:ext cx="2935288" cy="752475"/>
              <a:chOff x="2782" y="2031"/>
              <a:chExt cx="1849" cy="489"/>
            </a:xfrm>
          </p:grpSpPr>
          <p:sp>
            <p:nvSpPr>
              <p:cNvPr id="54290" name="Line 18"/>
              <p:cNvSpPr>
                <a:spLocks noChangeShapeType="1"/>
              </p:cNvSpPr>
              <p:nvPr/>
            </p:nvSpPr>
            <p:spPr bwMode="auto">
              <a:xfrm flipH="1">
                <a:off x="3175" y="2031"/>
                <a:ext cx="154" cy="236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4291" name="Line 19"/>
              <p:cNvSpPr>
                <a:spLocks noChangeShapeType="1"/>
              </p:cNvSpPr>
              <p:nvPr/>
            </p:nvSpPr>
            <p:spPr bwMode="auto">
              <a:xfrm>
                <a:off x="3328" y="2031"/>
                <a:ext cx="667" cy="236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4292" name="Text Box 20"/>
              <p:cNvSpPr txBox="1">
                <a:spLocks noChangeArrowheads="1"/>
              </p:cNvSpPr>
              <p:nvPr/>
            </p:nvSpPr>
            <p:spPr bwMode="auto">
              <a:xfrm>
                <a:off x="2847" y="2077"/>
                <a:ext cx="405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800">
                    <a:solidFill>
                      <a:srgbClr val="000000"/>
                    </a:solidFill>
                  </a:rPr>
                  <a:t>A</a:t>
                </a:r>
                <a:r>
                  <a:rPr lang="es-ES_tradnl" altLang="es-ES_tradnl" sz="1800" baseline="-25000">
                    <a:solidFill>
                      <a:srgbClr val="000000"/>
                    </a:solidFill>
                  </a:rPr>
                  <a:t>2</a:t>
                </a:r>
                <a:r>
                  <a:rPr lang="es-ES_tradnl" altLang="es-ES_tradnl" sz="1800">
                    <a:solidFill>
                      <a:srgbClr val="000000"/>
                    </a:solidFill>
                  </a:rPr>
                  <a:t>=c</a:t>
                </a:r>
              </a:p>
            </p:txBody>
          </p:sp>
          <p:sp>
            <p:nvSpPr>
              <p:cNvPr id="54293" name="Text Box 21"/>
              <p:cNvSpPr txBox="1">
                <a:spLocks noChangeArrowheads="1"/>
              </p:cNvSpPr>
              <p:nvPr/>
            </p:nvSpPr>
            <p:spPr bwMode="auto">
              <a:xfrm>
                <a:off x="3828" y="2033"/>
                <a:ext cx="413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800">
                    <a:solidFill>
                      <a:srgbClr val="000000"/>
                    </a:solidFill>
                  </a:rPr>
                  <a:t>A</a:t>
                </a:r>
                <a:r>
                  <a:rPr lang="es-ES_tradnl" altLang="es-ES_tradnl" sz="1800" baseline="-25000">
                    <a:solidFill>
                      <a:srgbClr val="000000"/>
                    </a:solidFill>
                  </a:rPr>
                  <a:t>2</a:t>
                </a:r>
                <a:r>
                  <a:rPr lang="es-ES_tradnl" altLang="es-ES_tradnl" sz="1800">
                    <a:solidFill>
                      <a:srgbClr val="000000"/>
                    </a:solidFill>
                  </a:rPr>
                  <a:t>=d</a:t>
                </a:r>
              </a:p>
            </p:txBody>
          </p:sp>
          <p:sp>
            <p:nvSpPr>
              <p:cNvPr id="54294" name="Text Box 22"/>
              <p:cNvSpPr txBox="1">
                <a:spLocks noChangeArrowheads="1"/>
              </p:cNvSpPr>
              <p:nvPr/>
            </p:nvSpPr>
            <p:spPr bwMode="auto">
              <a:xfrm>
                <a:off x="2782" y="2308"/>
                <a:ext cx="956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{(E1,si),(E2,si)}</a:t>
                </a:r>
              </a:p>
            </p:txBody>
          </p:sp>
          <p:sp>
            <p:nvSpPr>
              <p:cNvPr id="54295" name="Text Box 23"/>
              <p:cNvSpPr txBox="1">
                <a:spLocks noChangeArrowheads="1"/>
              </p:cNvSpPr>
              <p:nvPr/>
            </p:nvSpPr>
            <p:spPr bwMode="auto">
              <a:xfrm>
                <a:off x="3848" y="2308"/>
                <a:ext cx="783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{(E4,no),…}</a:t>
                </a:r>
              </a:p>
            </p:txBody>
          </p:sp>
        </p:grpSp>
        <p:grpSp>
          <p:nvGrpSpPr>
            <p:cNvPr id="54285" name="Group 24"/>
            <p:cNvGrpSpPr>
              <a:grpSpLocks/>
            </p:cNvGrpSpPr>
            <p:nvPr/>
          </p:nvGrpSpPr>
          <p:grpSpPr bwMode="auto">
            <a:xfrm>
              <a:off x="4843463" y="3544888"/>
              <a:ext cx="3349625" cy="885825"/>
              <a:chOff x="3051" y="2233"/>
              <a:chExt cx="2110" cy="558"/>
            </a:xfrm>
          </p:grpSpPr>
          <p:sp>
            <p:nvSpPr>
              <p:cNvPr id="54287" name="Text Box 25"/>
              <p:cNvSpPr txBox="1">
                <a:spLocks noChangeArrowheads="1"/>
              </p:cNvSpPr>
              <p:nvPr/>
            </p:nvSpPr>
            <p:spPr bwMode="auto">
              <a:xfrm>
                <a:off x="3051" y="2501"/>
                <a:ext cx="306" cy="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>
                    <a:solidFill>
                      <a:srgbClr val="000000"/>
                    </a:solidFill>
                  </a:rPr>
                  <a:t>…</a:t>
                </a:r>
              </a:p>
            </p:txBody>
          </p:sp>
          <p:sp>
            <p:nvSpPr>
              <p:cNvPr id="54288" name="Text Box 26"/>
              <p:cNvSpPr txBox="1">
                <a:spLocks noChangeArrowheads="1"/>
              </p:cNvSpPr>
              <p:nvPr/>
            </p:nvSpPr>
            <p:spPr bwMode="auto">
              <a:xfrm>
                <a:off x="4855" y="2233"/>
                <a:ext cx="306" cy="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>
                    <a:solidFill>
                      <a:srgbClr val="000000"/>
                    </a:solidFill>
                  </a:rPr>
                  <a:t>…</a:t>
                </a:r>
              </a:p>
            </p:txBody>
          </p:sp>
          <p:sp>
            <p:nvSpPr>
              <p:cNvPr id="54289" name="Text Box 27"/>
              <p:cNvSpPr txBox="1">
                <a:spLocks noChangeArrowheads="1"/>
              </p:cNvSpPr>
              <p:nvPr/>
            </p:nvSpPr>
            <p:spPr bwMode="auto">
              <a:xfrm>
                <a:off x="4162" y="2493"/>
                <a:ext cx="306" cy="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>
                    <a:solidFill>
                      <a:srgbClr val="000000"/>
                    </a:solidFill>
                  </a:rPr>
                  <a:t>…</a:t>
                </a:r>
              </a:p>
            </p:txBody>
          </p:sp>
        </p:grpSp>
        <p:sp>
          <p:nvSpPr>
            <p:cNvPr id="54286" name="Rectangle 8"/>
            <p:cNvSpPr>
              <a:spLocks noChangeArrowheads="1"/>
            </p:cNvSpPr>
            <p:nvPr/>
          </p:nvSpPr>
          <p:spPr bwMode="auto">
            <a:xfrm>
              <a:off x="5014811" y="2575666"/>
              <a:ext cx="481012" cy="340221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>
                  <a:solidFill>
                    <a:srgbClr val="000000"/>
                  </a:solidFill>
                </a:rPr>
                <a:t>A</a:t>
              </a:r>
              <a:r>
                <a:rPr lang="es-ES_tradnl" altLang="es-ES_tradnl" sz="1800" baseline="-25000">
                  <a:solidFill>
                    <a:srgbClr val="000000"/>
                  </a:solidFill>
                </a:rPr>
                <a:t>2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E631D9CB-C021-4046-A287-DC7DD03949F0}" type="slidenum">
              <a:rPr lang="es-ES_tradnl" altLang="es-ES_tradnl" sz="1000"/>
              <a:pPr/>
              <a:t>28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Aprendizaje de árboles de decisión: algoritmo</a:t>
            </a:r>
            <a:endParaRPr lang="es-ES" altLang="es-ES_tradnl" b="0"/>
          </a:p>
        </p:txBody>
      </p:sp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0" y="908720"/>
            <a:ext cx="86645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</a:pPr>
            <a:r>
              <a:rPr lang="es-ES" altLang="es-ES_tradnl" sz="1800" dirty="0">
                <a:latin typeface="Arial" charset="0"/>
              </a:rPr>
              <a:t>ID3 (</a:t>
            </a:r>
            <a:r>
              <a:rPr lang="es-ES" altLang="es-ES_tradnl" sz="1800" dirty="0">
                <a:solidFill>
                  <a:schemeClr val="accent2"/>
                </a:solidFill>
                <a:latin typeface="Arial" charset="0"/>
              </a:rPr>
              <a:t>nodo</a:t>
            </a:r>
            <a:r>
              <a:rPr lang="es-ES" altLang="es-ES_tradnl" sz="1800" dirty="0">
                <a:latin typeface="Arial" charset="0"/>
              </a:rPr>
              <a:t>, </a:t>
            </a:r>
            <a:r>
              <a:rPr lang="es-ES" altLang="es-ES_tradnl" sz="1800" dirty="0">
                <a:solidFill>
                  <a:srgbClr val="FF0000"/>
                </a:solidFill>
                <a:latin typeface="Arial" charset="0"/>
              </a:rPr>
              <a:t>ejemplos</a:t>
            </a:r>
            <a:r>
              <a:rPr lang="es-ES" altLang="es-ES_tradnl" sz="1800" dirty="0">
                <a:latin typeface="Arial" charset="0"/>
              </a:rPr>
              <a:t>, </a:t>
            </a:r>
            <a:r>
              <a:rPr lang="es-ES" altLang="es-ES_tradnl" sz="1800" dirty="0">
                <a:solidFill>
                  <a:srgbClr val="00B050"/>
                </a:solidFill>
                <a:latin typeface="Arial" charset="0"/>
              </a:rPr>
              <a:t>atributos</a:t>
            </a:r>
            <a:r>
              <a:rPr lang="es-ES" altLang="es-ES_tradnl" sz="1800" dirty="0">
                <a:latin typeface="Arial" charset="0"/>
              </a:rPr>
              <a:t>, </a:t>
            </a:r>
            <a:r>
              <a:rPr lang="es-ES" altLang="es-ES_tradnl" sz="1800" dirty="0" err="1">
                <a:solidFill>
                  <a:srgbClr val="00B0F0"/>
                </a:solidFill>
                <a:latin typeface="Arial" charset="0"/>
              </a:rPr>
              <a:t>pordefecto</a:t>
            </a:r>
            <a:r>
              <a:rPr lang="es-ES" altLang="es-ES_tradnl" sz="1800" dirty="0">
                <a:latin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// 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nodo</a:t>
            </a:r>
            <a:r>
              <a:rPr lang="es-ES" altLang="es-ES_tradnl" sz="1600" dirty="0">
                <a:latin typeface="Arial" charset="0"/>
              </a:rPr>
              <a:t> = nodo actual al que se quiere asignar un atributo/valor de clasificación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// </a:t>
            </a:r>
            <a:r>
              <a:rPr lang="es-ES" altLang="es-ES_tradnl" sz="1600" dirty="0">
                <a:solidFill>
                  <a:srgbClr val="FF0000"/>
                </a:solidFill>
                <a:latin typeface="Arial" charset="0"/>
              </a:rPr>
              <a:t>ejemplos</a:t>
            </a:r>
            <a:r>
              <a:rPr lang="es-ES" altLang="es-ES_tradnl" sz="1600" dirty="0">
                <a:latin typeface="Arial" charset="0"/>
              </a:rPr>
              <a:t> = conjunto de ejemplos clasificados para 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nodo</a:t>
            </a:r>
            <a:r>
              <a:rPr lang="es-ES" altLang="es-ES_tradnl" sz="1600" dirty="0">
                <a:latin typeface="Arial" charset="0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     // </a:t>
            </a:r>
            <a:r>
              <a:rPr lang="es-ES" altLang="es-ES_tradnl" sz="1600" dirty="0">
                <a:solidFill>
                  <a:srgbClr val="00B050"/>
                </a:solidFill>
                <a:latin typeface="Arial" charset="0"/>
              </a:rPr>
              <a:t>atributos</a:t>
            </a:r>
            <a:r>
              <a:rPr lang="es-ES" altLang="es-ES_tradnl" sz="1600" dirty="0">
                <a:latin typeface="Arial" charset="0"/>
              </a:rPr>
              <a:t> = conjunto de atributos disponibles para 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nodo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// </a:t>
            </a:r>
            <a:r>
              <a:rPr lang="es-ES" altLang="es-ES_tradnl" sz="1600" dirty="0" err="1">
                <a:solidFill>
                  <a:srgbClr val="00B0F0"/>
                </a:solidFill>
                <a:latin typeface="Arial" charset="0"/>
              </a:rPr>
              <a:t>pordefecto</a:t>
            </a:r>
            <a:r>
              <a:rPr lang="es-ES" altLang="es-ES_tradnl" sz="16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s-ES" altLang="es-ES_tradnl" sz="1600" dirty="0">
                <a:latin typeface="Arial" charset="0"/>
              </a:rPr>
              <a:t>= valor de clasificación por defecto para el 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nodo</a:t>
            </a:r>
            <a:r>
              <a:rPr lang="es-ES" altLang="es-ES_tradnl" sz="1600" dirty="0">
                <a:latin typeface="Arial" charset="0"/>
              </a:rPr>
              <a:t> si no hubiera ejemplos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IF </a:t>
            </a:r>
            <a:r>
              <a:rPr lang="es-ES" altLang="es-ES_tradnl" sz="1600" dirty="0">
                <a:solidFill>
                  <a:srgbClr val="FF0000"/>
                </a:solidFill>
                <a:latin typeface="Arial" charset="0"/>
              </a:rPr>
              <a:t>ejemplos</a:t>
            </a:r>
            <a:r>
              <a:rPr lang="es-ES" altLang="es-ES_tradnl" sz="1600" dirty="0">
                <a:latin typeface="Arial" charset="0"/>
              </a:rPr>
              <a:t> es vació THEN 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nodo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_tradnl" sz="1600" dirty="0">
                <a:latin typeface="Arial" charset="0"/>
                <a:sym typeface="Symbol" pitchFamily="18" charset="2"/>
              </a:rPr>
              <a:t>←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" altLang="es-ES_tradnl" sz="1600" dirty="0" err="1">
                <a:solidFill>
                  <a:srgbClr val="00B0F0"/>
                </a:solidFill>
                <a:latin typeface="Arial" charset="0"/>
              </a:rPr>
              <a:t>pordefecto</a:t>
            </a:r>
            <a:endParaRPr lang="es-ES" altLang="es-ES_tradnl" sz="1600" dirty="0">
              <a:solidFill>
                <a:srgbClr val="00B0F0"/>
              </a:solidFill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ELSEIF todos </a:t>
            </a:r>
            <a:r>
              <a:rPr lang="es-ES" altLang="es-ES_tradnl" sz="1600" dirty="0" err="1">
                <a:latin typeface="Arial" charset="0"/>
              </a:rPr>
              <a:t>e∈</a:t>
            </a:r>
            <a:r>
              <a:rPr lang="es-ES" altLang="es-ES_tradnl" sz="1600" dirty="0" err="1">
                <a:solidFill>
                  <a:srgbClr val="FF0000"/>
                </a:solidFill>
                <a:latin typeface="Arial" charset="0"/>
              </a:rPr>
              <a:t>ejemplos</a:t>
            </a:r>
            <a:r>
              <a:rPr lang="es-ES" altLang="es-ES_tradnl" sz="1600" dirty="0">
                <a:latin typeface="Arial" charset="0"/>
              </a:rPr>
              <a:t> son de la misma clase THEN 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nodo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_tradnl" sz="1600" dirty="0">
                <a:latin typeface="Arial" charset="0"/>
                <a:sym typeface="Symbol" pitchFamily="18" charset="2"/>
              </a:rPr>
              <a:t>←</a:t>
            </a:r>
            <a:r>
              <a:rPr lang="es-ES" altLang="es-ES_tradnl" sz="1600" dirty="0">
                <a:latin typeface="Arial" charset="0"/>
              </a:rPr>
              <a:t> esta clasificación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ELSEIF </a:t>
            </a:r>
            <a:r>
              <a:rPr lang="es-ES" altLang="es-ES_tradnl" sz="1600" dirty="0">
                <a:solidFill>
                  <a:srgbClr val="00B050"/>
                </a:solidFill>
                <a:latin typeface="Arial" charset="0"/>
              </a:rPr>
              <a:t>atributos</a:t>
            </a:r>
            <a:r>
              <a:rPr lang="es-ES" altLang="es-ES_tradnl" sz="1600" dirty="0">
                <a:latin typeface="Arial" charset="0"/>
              </a:rPr>
              <a:t> es vacío THEN 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nodo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_tradnl" sz="1600" dirty="0">
                <a:latin typeface="Arial" charset="0"/>
                <a:sym typeface="Symbol" pitchFamily="18" charset="2"/>
              </a:rPr>
              <a:t>←</a:t>
            </a:r>
            <a:r>
              <a:rPr lang="es-ES" altLang="es-ES_tradnl" sz="1600" dirty="0">
                <a:latin typeface="Arial" charset="0"/>
              </a:rPr>
              <a:t> clasificación de la mayoría de los </a:t>
            </a:r>
            <a:r>
              <a:rPr lang="es-ES" altLang="es-ES_tradnl" sz="1600" dirty="0">
                <a:solidFill>
                  <a:srgbClr val="FF0000"/>
                </a:solidFill>
                <a:latin typeface="Arial" charset="0"/>
              </a:rPr>
              <a:t>ejemplos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ELSE 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	</a:t>
            </a:r>
            <a:r>
              <a:rPr lang="es-ES" altLang="es-ES_tradnl" sz="1600" dirty="0" err="1">
                <a:solidFill>
                  <a:srgbClr val="00B050"/>
                </a:solidFill>
                <a:latin typeface="Arial" charset="0"/>
              </a:rPr>
              <a:t>At</a:t>
            </a:r>
            <a:r>
              <a:rPr lang="es-ES" altLang="es-ES_tradnl" sz="1600" baseline="-25000" dirty="0" err="1">
                <a:solidFill>
                  <a:srgbClr val="00B050"/>
                </a:solidFill>
                <a:latin typeface="Arial" charset="0"/>
              </a:rPr>
              <a:t>mejor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_tradnl" sz="1600" dirty="0">
                <a:latin typeface="Arial" charset="0"/>
                <a:sym typeface="Symbol" pitchFamily="18" charset="2"/>
              </a:rPr>
              <a:t>←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" altLang="es-ES_tradnl" sz="1600" dirty="0" err="1">
                <a:latin typeface="Arial" charset="0"/>
              </a:rPr>
              <a:t>mejorAtributo</a:t>
            </a:r>
            <a:r>
              <a:rPr lang="es-ES" altLang="es-ES_tradnl" sz="1600" dirty="0">
                <a:latin typeface="Arial" charset="0"/>
              </a:rPr>
              <a:t>(</a:t>
            </a:r>
            <a:r>
              <a:rPr lang="es-ES" altLang="es-ES_tradnl" sz="1600" dirty="0">
                <a:solidFill>
                  <a:srgbClr val="FF0000"/>
                </a:solidFill>
                <a:latin typeface="Arial" charset="0"/>
              </a:rPr>
              <a:t>ejemplos</a:t>
            </a:r>
            <a:r>
              <a:rPr lang="es-ES" altLang="es-ES_tradnl" sz="1600" dirty="0">
                <a:latin typeface="Arial" charset="0"/>
              </a:rPr>
              <a:t>, </a:t>
            </a:r>
            <a:r>
              <a:rPr lang="es-ES" altLang="es-ES_tradnl" sz="1600" dirty="0">
                <a:solidFill>
                  <a:srgbClr val="00B050"/>
                </a:solidFill>
                <a:latin typeface="Arial" charset="0"/>
              </a:rPr>
              <a:t>atributos</a:t>
            </a:r>
            <a:r>
              <a:rPr lang="es-ES" altLang="es-ES_tradnl" sz="1600" dirty="0">
                <a:latin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	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nodo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_tradnl" sz="1600" dirty="0">
                <a:latin typeface="Arial" charset="0"/>
                <a:sym typeface="Symbol" pitchFamily="18" charset="2"/>
              </a:rPr>
              <a:t>←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" altLang="es-ES_tradnl" sz="1600" dirty="0" err="1">
                <a:solidFill>
                  <a:srgbClr val="00B050"/>
                </a:solidFill>
                <a:latin typeface="Arial" charset="0"/>
              </a:rPr>
              <a:t>At</a:t>
            </a:r>
            <a:r>
              <a:rPr lang="es-ES" altLang="es-ES_tradnl" sz="1600" baseline="-25000" dirty="0" err="1">
                <a:solidFill>
                  <a:srgbClr val="00B050"/>
                </a:solidFill>
                <a:latin typeface="Arial" charset="0"/>
              </a:rPr>
              <a:t>mejor</a:t>
            </a:r>
            <a:endParaRPr lang="es-ES" altLang="es-ES_tradnl" sz="1600" dirty="0">
              <a:solidFill>
                <a:srgbClr val="00B050"/>
              </a:solidFill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	</a:t>
            </a:r>
            <a:r>
              <a:rPr lang="es-ES" altLang="es-ES_tradnl" sz="1600" dirty="0" err="1">
                <a:solidFill>
                  <a:srgbClr val="00B0F0"/>
                </a:solidFill>
                <a:latin typeface="Arial" charset="0"/>
              </a:rPr>
              <a:t>pd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_tradnl" sz="1600" dirty="0">
                <a:latin typeface="Arial" charset="0"/>
                <a:sym typeface="Symbol" pitchFamily="18" charset="2"/>
              </a:rPr>
              <a:t>←</a:t>
            </a:r>
            <a:r>
              <a:rPr lang="es-ES" altLang="es-ES_tradnl" sz="1600" dirty="0">
                <a:latin typeface="Arial" charset="0"/>
              </a:rPr>
              <a:t> clasificación de la mayoría de </a:t>
            </a:r>
            <a:r>
              <a:rPr lang="es-ES" altLang="es-ES_tradnl" sz="1600" dirty="0">
                <a:solidFill>
                  <a:srgbClr val="FF0000"/>
                </a:solidFill>
                <a:latin typeface="Arial" charset="0"/>
              </a:rPr>
              <a:t>ejemplos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	FOR ALL valores v</a:t>
            </a:r>
            <a:r>
              <a:rPr lang="es-ES" altLang="es-ES_tradnl" sz="1600" baseline="-25000" dirty="0">
                <a:latin typeface="Arial" charset="0"/>
              </a:rPr>
              <a:t>i</a:t>
            </a:r>
            <a:r>
              <a:rPr lang="es-ES" altLang="es-ES_tradnl" sz="1600" dirty="0">
                <a:latin typeface="Arial" charset="0"/>
              </a:rPr>
              <a:t> de </a:t>
            </a:r>
            <a:r>
              <a:rPr lang="es-ES" altLang="es-ES_tradnl" sz="1600" dirty="0" err="1">
                <a:solidFill>
                  <a:srgbClr val="00B050"/>
                </a:solidFill>
                <a:latin typeface="Arial" charset="0"/>
              </a:rPr>
              <a:t>At</a:t>
            </a:r>
            <a:r>
              <a:rPr lang="es-ES" altLang="es-ES_tradnl" sz="1600" baseline="-25000" dirty="0" err="1">
                <a:solidFill>
                  <a:srgbClr val="00B050"/>
                </a:solidFill>
                <a:latin typeface="Arial" charset="0"/>
              </a:rPr>
              <a:t>mejor</a:t>
            </a:r>
            <a:endParaRPr lang="es-ES" altLang="es-ES_tradnl" sz="1600" dirty="0">
              <a:solidFill>
                <a:srgbClr val="00B050"/>
              </a:solidFill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		</a:t>
            </a:r>
            <a:r>
              <a:rPr lang="es-ES" altLang="es-ES_tradnl" sz="1600" dirty="0" err="1">
                <a:solidFill>
                  <a:srgbClr val="FF0000"/>
                </a:solidFill>
                <a:latin typeface="Arial" charset="0"/>
              </a:rPr>
              <a:t>ejemplos</a:t>
            </a:r>
            <a:r>
              <a:rPr lang="es-ES" altLang="es-ES_tradnl" sz="1600" baseline="-25000" dirty="0" err="1">
                <a:solidFill>
                  <a:srgbClr val="FF0000"/>
                </a:solidFill>
                <a:latin typeface="Arial" charset="0"/>
              </a:rPr>
              <a:t>i</a:t>
            </a:r>
            <a:r>
              <a:rPr lang="es-ES" altLang="es-ES_tradnl" sz="1600" baseline="-25000" dirty="0">
                <a:latin typeface="Arial" charset="0"/>
              </a:rPr>
              <a:t> </a:t>
            </a:r>
            <a:r>
              <a:rPr lang="es-ES_tradnl" sz="1600" dirty="0">
                <a:latin typeface="Arial" charset="0"/>
                <a:sym typeface="Symbol" pitchFamily="18" charset="2"/>
              </a:rPr>
              <a:t>←</a:t>
            </a:r>
            <a:r>
              <a:rPr lang="es-ES" altLang="es-ES_tradnl" sz="1600" dirty="0">
                <a:latin typeface="Arial" charset="0"/>
              </a:rPr>
              <a:t> {</a:t>
            </a:r>
            <a:r>
              <a:rPr lang="es-ES" altLang="es-ES_tradnl" sz="1600" dirty="0" err="1">
                <a:latin typeface="Arial" charset="0"/>
              </a:rPr>
              <a:t>e∈</a:t>
            </a:r>
            <a:r>
              <a:rPr lang="es-ES" altLang="es-ES_tradnl" sz="1600" dirty="0" err="1">
                <a:solidFill>
                  <a:srgbClr val="FF0000"/>
                </a:solidFill>
                <a:latin typeface="Arial" charset="0"/>
              </a:rPr>
              <a:t>ejemplos</a:t>
            </a:r>
            <a:r>
              <a:rPr lang="es-ES" altLang="es-ES_tradnl" sz="1600" dirty="0">
                <a:latin typeface="Arial" charset="0"/>
              </a:rPr>
              <a:t> con valor v</a:t>
            </a:r>
            <a:r>
              <a:rPr lang="es-ES" altLang="es-ES_tradnl" sz="1600" baseline="-25000" dirty="0">
                <a:latin typeface="Arial" charset="0"/>
              </a:rPr>
              <a:t>i</a:t>
            </a:r>
            <a:r>
              <a:rPr lang="es-ES" altLang="es-ES_tradnl" sz="1600" dirty="0">
                <a:latin typeface="Arial" charset="0"/>
              </a:rPr>
              <a:t> en el atributo </a:t>
            </a:r>
            <a:r>
              <a:rPr lang="es-ES" altLang="es-ES_tradnl" sz="1600" dirty="0" err="1">
                <a:solidFill>
                  <a:srgbClr val="00B050"/>
                </a:solidFill>
                <a:latin typeface="Arial" charset="0"/>
              </a:rPr>
              <a:t>At</a:t>
            </a:r>
            <a:r>
              <a:rPr lang="es-ES" altLang="es-ES_tradnl" sz="1600" baseline="-25000" dirty="0" err="1">
                <a:solidFill>
                  <a:srgbClr val="00B050"/>
                </a:solidFill>
                <a:latin typeface="Arial" charset="0"/>
              </a:rPr>
              <a:t>mejor</a:t>
            </a:r>
            <a:r>
              <a:rPr lang="es-ES" altLang="es-ES_tradnl" sz="1600" dirty="0">
                <a:latin typeface="Arial" charset="0"/>
              </a:rPr>
              <a:t>}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		</a:t>
            </a:r>
            <a:r>
              <a:rPr lang="es-ES" altLang="es-ES_tradnl" sz="1600" dirty="0" err="1">
                <a:solidFill>
                  <a:srgbClr val="00B050"/>
                </a:solidFill>
                <a:latin typeface="Arial" charset="0"/>
              </a:rPr>
              <a:t>atributos</a:t>
            </a:r>
            <a:r>
              <a:rPr lang="es-ES" altLang="es-ES_tradnl" sz="1600" baseline="-25000" dirty="0" err="1">
                <a:solidFill>
                  <a:srgbClr val="00B050"/>
                </a:solidFill>
                <a:latin typeface="Arial" charset="0"/>
              </a:rPr>
              <a:t>i</a:t>
            </a:r>
            <a:r>
              <a:rPr lang="es-ES" altLang="es-ES_tradnl" sz="1600" baseline="-25000" dirty="0">
                <a:latin typeface="Arial" charset="0"/>
              </a:rPr>
              <a:t> </a:t>
            </a:r>
            <a:r>
              <a:rPr lang="es-ES_tradnl" sz="1600" dirty="0">
                <a:latin typeface="Arial" charset="0"/>
                <a:sym typeface="Symbol" pitchFamily="18" charset="2"/>
              </a:rPr>
              <a:t>←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" altLang="es-ES_tradnl" sz="1600" dirty="0">
                <a:solidFill>
                  <a:srgbClr val="00B050"/>
                </a:solidFill>
                <a:latin typeface="Arial" charset="0"/>
              </a:rPr>
              <a:t>atributos</a:t>
            </a:r>
            <a:r>
              <a:rPr lang="es-ES" altLang="es-ES_tradnl" sz="1600" dirty="0">
                <a:latin typeface="Arial" charset="0"/>
              </a:rPr>
              <a:t> - </a:t>
            </a:r>
            <a:r>
              <a:rPr lang="es-ES" altLang="es-ES_tradnl" sz="1600" dirty="0" err="1">
                <a:solidFill>
                  <a:srgbClr val="00B050"/>
                </a:solidFill>
                <a:latin typeface="Arial" charset="0"/>
              </a:rPr>
              <a:t>At</a:t>
            </a:r>
            <a:r>
              <a:rPr lang="es-ES" altLang="es-ES_tradnl" sz="1600" baseline="-25000" dirty="0" err="1">
                <a:solidFill>
                  <a:srgbClr val="00B050"/>
                </a:solidFill>
                <a:latin typeface="Arial" charset="0"/>
              </a:rPr>
              <a:t>mejor</a:t>
            </a:r>
            <a:endParaRPr lang="es-ES" altLang="es-ES_tradnl" sz="1600" dirty="0">
              <a:solidFill>
                <a:srgbClr val="00B050"/>
              </a:solidFill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		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</a:t>
            </a:r>
            <a:r>
              <a:rPr lang="es-ES" altLang="es-ES_tradnl" sz="1600" baseline="-25000" dirty="0">
                <a:solidFill>
                  <a:schemeClr val="accent2"/>
                </a:solidFill>
                <a:latin typeface="Arial" charset="0"/>
              </a:rPr>
              <a:t>i</a:t>
            </a:r>
            <a:r>
              <a:rPr lang="es-ES" altLang="es-ES_tradnl" sz="1600" dirty="0">
                <a:latin typeface="Arial" charset="0"/>
              </a:rPr>
              <a:t> </a:t>
            </a:r>
            <a:r>
              <a:rPr lang="es-ES_tradnl" sz="1600" dirty="0">
                <a:latin typeface="Arial" charset="0"/>
                <a:sym typeface="Symbol" pitchFamily="18" charset="2"/>
              </a:rPr>
              <a:t>← nodo hijo de 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nodo</a:t>
            </a:r>
            <a:r>
              <a:rPr lang="es-ES" altLang="es-ES_tradnl" sz="1600" dirty="0">
                <a:latin typeface="Arial" charset="0"/>
              </a:rPr>
              <a:t> marcando el arco con la etiqueta v</a:t>
            </a:r>
            <a:r>
              <a:rPr lang="es-ES" altLang="es-ES_tradnl" sz="1600" baseline="-25000" dirty="0">
                <a:latin typeface="Arial" charset="0"/>
              </a:rPr>
              <a:t>i</a:t>
            </a:r>
            <a:endParaRPr lang="es-ES" altLang="es-ES_tradnl" sz="1600" dirty="0">
              <a:latin typeface="Arial" charset="0"/>
            </a:endParaRPr>
          </a:p>
          <a:p>
            <a:pPr>
              <a:spcBef>
                <a:spcPct val="20000"/>
              </a:spcBef>
            </a:pPr>
            <a:r>
              <a:rPr lang="es-ES" altLang="es-ES_tradnl" sz="1600" dirty="0">
                <a:latin typeface="Arial" charset="0"/>
              </a:rPr>
              <a:t>			ID3(</a:t>
            </a:r>
            <a:r>
              <a:rPr lang="es-ES" altLang="es-ES_tradnl" sz="1600" dirty="0">
                <a:solidFill>
                  <a:schemeClr val="accent2"/>
                </a:solidFill>
                <a:latin typeface="Arial" charset="0"/>
              </a:rPr>
              <a:t>n</a:t>
            </a:r>
            <a:r>
              <a:rPr lang="es-ES" altLang="es-ES_tradnl" sz="1600" baseline="-25000" dirty="0">
                <a:solidFill>
                  <a:schemeClr val="accent2"/>
                </a:solidFill>
                <a:latin typeface="Arial" charset="0"/>
              </a:rPr>
              <a:t>i</a:t>
            </a:r>
            <a:r>
              <a:rPr lang="es-ES" altLang="es-ES_tradnl" sz="1600" dirty="0">
                <a:latin typeface="Arial" charset="0"/>
              </a:rPr>
              <a:t>, </a:t>
            </a:r>
            <a:r>
              <a:rPr lang="es-ES" altLang="es-ES_tradnl" sz="1600" dirty="0" err="1">
                <a:solidFill>
                  <a:srgbClr val="FF0000"/>
                </a:solidFill>
                <a:latin typeface="Arial" charset="0"/>
              </a:rPr>
              <a:t>ejemplos</a:t>
            </a:r>
            <a:r>
              <a:rPr lang="es-ES" altLang="es-ES_tradnl" sz="1600" baseline="-25000" dirty="0" err="1">
                <a:solidFill>
                  <a:srgbClr val="FF0000"/>
                </a:solidFill>
                <a:latin typeface="Arial" charset="0"/>
              </a:rPr>
              <a:t>i</a:t>
            </a:r>
            <a:r>
              <a:rPr lang="es-ES" altLang="es-ES_tradnl" sz="1600" dirty="0">
                <a:latin typeface="Arial" charset="0"/>
              </a:rPr>
              <a:t>, </a:t>
            </a:r>
            <a:r>
              <a:rPr lang="es-ES" altLang="es-ES_tradnl" sz="1600" dirty="0" err="1">
                <a:solidFill>
                  <a:srgbClr val="00B050"/>
                </a:solidFill>
                <a:latin typeface="Arial" charset="0"/>
              </a:rPr>
              <a:t>atributos</a:t>
            </a:r>
            <a:r>
              <a:rPr lang="es-ES" altLang="es-ES_tradnl" sz="1600" baseline="-25000" dirty="0" err="1">
                <a:solidFill>
                  <a:srgbClr val="00B050"/>
                </a:solidFill>
                <a:latin typeface="Arial" charset="0"/>
              </a:rPr>
              <a:t>i</a:t>
            </a:r>
            <a:r>
              <a:rPr lang="es-ES" altLang="es-ES_tradnl" sz="1600" dirty="0">
                <a:latin typeface="Arial" charset="0"/>
              </a:rPr>
              <a:t>, </a:t>
            </a:r>
            <a:r>
              <a:rPr lang="es-ES" altLang="es-ES_tradnl" sz="1600" dirty="0" err="1">
                <a:solidFill>
                  <a:srgbClr val="00B0F0"/>
                </a:solidFill>
                <a:latin typeface="Arial" charset="0"/>
              </a:rPr>
              <a:t>pd</a:t>
            </a:r>
            <a:r>
              <a:rPr lang="es-ES" altLang="es-ES_tradnl" sz="1600" dirty="0">
                <a:latin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es-ES" altLang="es-ES_tradnl" sz="1800" dirty="0">
                <a:latin typeface="Arial" charset="0"/>
              </a:rPr>
              <a:t>END </a:t>
            </a:r>
          </a:p>
          <a:p>
            <a:pPr>
              <a:spcBef>
                <a:spcPct val="20000"/>
              </a:spcBef>
            </a:pPr>
            <a:endParaRPr lang="es-ES" altLang="es-ES_tradnl" sz="1800" dirty="0">
              <a:latin typeface="Arial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 rot="5400000">
            <a:off x="8070323" y="2636104"/>
            <a:ext cx="1200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>
                <a:solidFill>
                  <a:schemeClr val="tx2">
                    <a:lumMod val="95000"/>
                    <a:lumOff val="5000"/>
                  </a:schemeClr>
                </a:solidFill>
              </a:rPr>
              <a:t>Termina-</a:t>
            </a:r>
          </a:p>
          <a:p>
            <a:pPr algn="ctr"/>
            <a:r>
              <a:rPr lang="es-ES_tradnl" sz="20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ci</a:t>
            </a:r>
            <a:r>
              <a:rPr lang="es-ES" sz="2000" b="1" dirty="0" err="1">
                <a:solidFill>
                  <a:schemeClr val="tx2">
                    <a:lumMod val="95000"/>
                    <a:lumOff val="5000"/>
                  </a:schemeClr>
                </a:solidFill>
              </a:rPr>
              <a:t>ón</a:t>
            </a:r>
            <a:endParaRPr lang="es-ES_tradnl" sz="2000" b="1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4" name="Conector recto 3"/>
          <p:cNvCxnSpPr/>
          <p:nvPr/>
        </p:nvCxnSpPr>
        <p:spPr bwMode="auto">
          <a:xfrm>
            <a:off x="7740352" y="2420888"/>
            <a:ext cx="1224136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Conector recto 8"/>
          <p:cNvCxnSpPr/>
          <p:nvPr/>
        </p:nvCxnSpPr>
        <p:spPr bwMode="auto">
          <a:xfrm>
            <a:off x="7740352" y="3573016"/>
            <a:ext cx="1224136" cy="17067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Conector recto 9"/>
          <p:cNvCxnSpPr/>
          <p:nvPr/>
        </p:nvCxnSpPr>
        <p:spPr bwMode="auto">
          <a:xfrm>
            <a:off x="7668344" y="5949280"/>
            <a:ext cx="1196290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CuadroTexto 10"/>
          <p:cNvSpPr txBox="1"/>
          <p:nvPr/>
        </p:nvSpPr>
        <p:spPr>
          <a:xfrm rot="5400000">
            <a:off x="7639298" y="4540594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Nodo de atributo</a:t>
            </a:r>
            <a:endParaRPr lang="es-ES_tradnl" sz="2000" b="1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42055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Algoritmo ID3: Un ejemplo</a:t>
            </a:r>
          </a:p>
        </p:txBody>
      </p:sp>
      <p:grpSp>
        <p:nvGrpSpPr>
          <p:cNvPr id="7" name="Agrupar 6"/>
          <p:cNvGrpSpPr/>
          <p:nvPr/>
        </p:nvGrpSpPr>
        <p:grpSpPr>
          <a:xfrm>
            <a:off x="5781675" y="1565275"/>
            <a:ext cx="1724025" cy="688975"/>
            <a:chOff x="5781675" y="1565275"/>
            <a:chExt cx="1724025" cy="688975"/>
          </a:xfrm>
        </p:grpSpPr>
        <p:sp>
          <p:nvSpPr>
            <p:cNvPr id="28724" name="Rectangle 52"/>
            <p:cNvSpPr>
              <a:spLocks noChangeArrowheads="1"/>
            </p:cNvSpPr>
            <p:nvPr/>
          </p:nvSpPr>
          <p:spPr bwMode="auto">
            <a:xfrm>
              <a:off x="6203950" y="1901825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sp>
          <p:nvSpPr>
            <p:cNvPr id="28725" name="Text Box 53"/>
            <p:cNvSpPr txBox="1">
              <a:spLocks noChangeArrowheads="1"/>
            </p:cNvSpPr>
            <p:nvPr/>
          </p:nvSpPr>
          <p:spPr bwMode="auto">
            <a:xfrm>
              <a:off x="5781675" y="1565275"/>
              <a:ext cx="1724025" cy="341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{E1,E2,E3,E4,E5}</a:t>
              </a:r>
            </a:p>
          </p:txBody>
        </p:sp>
      </p:grpSp>
      <p:sp>
        <p:nvSpPr>
          <p:cNvPr id="28727" name="Text Box 55"/>
          <p:cNvSpPr txBox="1">
            <a:spLocks noChangeArrowheads="1"/>
          </p:cNvSpPr>
          <p:nvPr/>
        </p:nvSpPr>
        <p:spPr bwMode="auto">
          <a:xfrm>
            <a:off x="5311775" y="2681288"/>
            <a:ext cx="4905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 err="1">
                <a:solidFill>
                  <a:srgbClr val="000000"/>
                </a:solidFill>
              </a:rPr>
              <a:t>s_a</a:t>
            </a:r>
            <a:endParaRPr lang="es-ES_tradnl" altLang="es-ES_tradnl" sz="1800" dirty="0">
              <a:solidFill>
                <a:srgbClr val="000000"/>
              </a:solidFill>
            </a:endParaRPr>
          </a:p>
        </p:txBody>
      </p:sp>
      <p:grpSp>
        <p:nvGrpSpPr>
          <p:cNvPr id="9" name="Agrupar 8"/>
          <p:cNvGrpSpPr/>
          <p:nvPr/>
        </p:nvGrpSpPr>
        <p:grpSpPr>
          <a:xfrm>
            <a:off x="3173121" y="3109276"/>
            <a:ext cx="3652838" cy="936624"/>
            <a:chOff x="3173121" y="3109276"/>
            <a:chExt cx="3652838" cy="936624"/>
          </a:xfrm>
        </p:grpSpPr>
        <p:sp>
          <p:nvSpPr>
            <p:cNvPr id="56389" name="Line 57"/>
            <p:cNvSpPr>
              <a:spLocks noChangeShapeType="1"/>
            </p:cNvSpPr>
            <p:nvPr/>
          </p:nvSpPr>
          <p:spPr bwMode="auto">
            <a:xfrm flipH="1">
              <a:off x="3576346" y="3109276"/>
              <a:ext cx="2012950" cy="650874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6390" name="Line 58"/>
            <p:cNvSpPr>
              <a:spLocks noChangeShapeType="1"/>
            </p:cNvSpPr>
            <p:nvPr/>
          </p:nvSpPr>
          <p:spPr bwMode="auto">
            <a:xfrm>
              <a:off x="5587709" y="3109276"/>
              <a:ext cx="1588" cy="650874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6391" name="Line 59"/>
            <p:cNvSpPr>
              <a:spLocks noChangeShapeType="1"/>
            </p:cNvSpPr>
            <p:nvPr/>
          </p:nvSpPr>
          <p:spPr bwMode="auto">
            <a:xfrm>
              <a:off x="5587709" y="3109276"/>
              <a:ext cx="1238250" cy="650874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6392" name="Rectangle 60"/>
            <p:cNvSpPr>
              <a:spLocks noChangeArrowheads="1"/>
            </p:cNvSpPr>
            <p:nvPr/>
          </p:nvSpPr>
          <p:spPr bwMode="auto">
            <a:xfrm>
              <a:off x="3173121" y="3760150"/>
              <a:ext cx="868363" cy="28575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sp>
        <p:nvSpPr>
          <p:cNvPr id="56393" name="Rectangle 61"/>
          <p:cNvSpPr>
            <a:spLocks noChangeArrowheads="1"/>
          </p:cNvSpPr>
          <p:nvPr/>
        </p:nvSpPr>
        <p:spPr bwMode="auto">
          <a:xfrm>
            <a:off x="5152734" y="3760150"/>
            <a:ext cx="868363" cy="285750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6395" name="Text Box 63"/>
          <p:cNvSpPr txBox="1">
            <a:spLocks noChangeArrowheads="1"/>
          </p:cNvSpPr>
          <p:nvPr/>
        </p:nvSpPr>
        <p:spPr bwMode="auto">
          <a:xfrm>
            <a:off x="4000209" y="3217226"/>
            <a:ext cx="485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alto</a:t>
            </a:r>
          </a:p>
        </p:txBody>
      </p:sp>
      <p:sp>
        <p:nvSpPr>
          <p:cNvPr id="56386" name="Text Box 67"/>
          <p:cNvSpPr txBox="1">
            <a:spLocks noChangeArrowheads="1"/>
          </p:cNvSpPr>
          <p:nvPr/>
        </p:nvSpPr>
        <p:spPr bwMode="auto">
          <a:xfrm>
            <a:off x="4442192" y="2402212"/>
            <a:ext cx="11652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FF33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3333CC"/>
                </a:solidFill>
              </a:rPr>
              <a:t>{E3,E4,E5}</a:t>
            </a:r>
          </a:p>
        </p:txBody>
      </p:sp>
      <p:sp>
        <p:nvSpPr>
          <p:cNvPr id="56379" name="Text Box 74"/>
          <p:cNvSpPr txBox="1">
            <a:spLocks noChangeArrowheads="1"/>
          </p:cNvSpPr>
          <p:nvPr/>
        </p:nvSpPr>
        <p:spPr bwMode="auto">
          <a:xfrm>
            <a:off x="5472114" y="2279654"/>
            <a:ext cx="6604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18-25</a:t>
            </a:r>
          </a:p>
        </p:txBody>
      </p:sp>
      <p:grpSp>
        <p:nvGrpSpPr>
          <p:cNvPr id="8" name="Agrupar 7"/>
          <p:cNvGrpSpPr/>
          <p:nvPr/>
        </p:nvGrpSpPr>
        <p:grpSpPr>
          <a:xfrm>
            <a:off x="5106989" y="2254254"/>
            <a:ext cx="3136900" cy="846138"/>
            <a:chOff x="5106989" y="2254254"/>
            <a:chExt cx="3136900" cy="846138"/>
          </a:xfrm>
        </p:grpSpPr>
        <p:sp>
          <p:nvSpPr>
            <p:cNvPr id="56377" name="Line 72"/>
            <p:cNvSpPr>
              <a:spLocks noChangeShapeType="1"/>
            </p:cNvSpPr>
            <p:nvPr/>
          </p:nvSpPr>
          <p:spPr bwMode="auto">
            <a:xfrm flipH="1">
              <a:off x="5580064" y="2254254"/>
              <a:ext cx="1081088" cy="493713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6378" name="Line 73"/>
            <p:cNvSpPr>
              <a:spLocks noChangeShapeType="1"/>
            </p:cNvSpPr>
            <p:nvPr/>
          </p:nvSpPr>
          <p:spPr bwMode="auto">
            <a:xfrm>
              <a:off x="6659564" y="2254254"/>
              <a:ext cx="254000" cy="511175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6381" name="Rectangle 76"/>
            <p:cNvSpPr>
              <a:spLocks noChangeArrowheads="1"/>
            </p:cNvSpPr>
            <p:nvPr/>
          </p:nvSpPr>
          <p:spPr bwMode="auto">
            <a:xfrm>
              <a:off x="5106989" y="2747967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56383" name="Line 78"/>
            <p:cNvSpPr>
              <a:spLocks noChangeShapeType="1"/>
            </p:cNvSpPr>
            <p:nvPr/>
          </p:nvSpPr>
          <p:spPr bwMode="auto">
            <a:xfrm>
              <a:off x="6659564" y="2254254"/>
              <a:ext cx="1584325" cy="473075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</p:grpSp>
      <p:sp>
        <p:nvSpPr>
          <p:cNvPr id="56374" name="Text Box 83"/>
          <p:cNvSpPr txBox="1">
            <a:spLocks noChangeArrowheads="1"/>
          </p:cNvSpPr>
          <p:nvPr/>
        </p:nvSpPr>
        <p:spPr bwMode="auto">
          <a:xfrm>
            <a:off x="3063025" y="3419489"/>
            <a:ext cx="604951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FF9933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FF0000"/>
                </a:solidFill>
              </a:rPr>
              <a:t>{E4}</a:t>
            </a:r>
          </a:p>
        </p:txBody>
      </p:sp>
      <p:sp>
        <p:nvSpPr>
          <p:cNvPr id="56329" name="92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476D850-3E27-F045-80B3-0ED3AA8749CE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29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94" name="Text Box 26"/>
          <p:cNvSpPr txBox="1">
            <a:spLocks noChangeArrowheads="1"/>
          </p:cNvSpPr>
          <p:nvPr/>
        </p:nvSpPr>
        <p:spPr bwMode="auto">
          <a:xfrm>
            <a:off x="6611738" y="3661417"/>
            <a:ext cx="485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dirty="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101" name="Rectangle 2"/>
          <p:cNvSpPr>
            <a:spLocks noChangeArrowheads="1"/>
          </p:cNvSpPr>
          <p:nvPr/>
        </p:nvSpPr>
        <p:spPr bwMode="auto">
          <a:xfrm>
            <a:off x="1765671" y="4732098"/>
            <a:ext cx="5831879" cy="83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</a:pPr>
            <a:r>
              <a:rPr lang="es-ES_tradnl" altLang="es-ES_tradnl" dirty="0">
                <a:solidFill>
                  <a:schemeClr val="tx1"/>
                </a:solidFill>
              </a:rPr>
              <a:t>¿Cómo seleccionar el mejor </a:t>
            </a:r>
            <a:r>
              <a:rPr lang="es-ES_tradnl" altLang="es-ES_tradnl">
                <a:solidFill>
                  <a:schemeClr val="tx1"/>
                </a:solidFill>
              </a:rPr>
              <a:t>atributo?:</a:t>
            </a:r>
          </a:p>
          <a:p>
            <a:pPr lvl="1" eaLnBrk="1" hangingPunct="1">
              <a:spcBef>
                <a:spcPts val="500"/>
              </a:spcBef>
              <a:buClr>
                <a:srgbClr val="000000"/>
              </a:buClr>
              <a:buSzPct val="100000"/>
            </a:pPr>
            <a:r>
              <a:rPr lang="es-ES_tradnl" altLang="es-ES_tradnl" sz="2000" i="1" dirty="0" err="1">
                <a:solidFill>
                  <a:srgbClr val="FF0000"/>
                </a:solidFill>
                <a:latin typeface="+mj-lt"/>
              </a:rPr>
              <a:t>mejorAtributo</a:t>
            </a:r>
            <a:r>
              <a:rPr lang="es-ES_tradnl" altLang="es-ES_tradnl" sz="2000" i="1" dirty="0">
                <a:solidFill>
                  <a:srgbClr val="FF0000"/>
                </a:solidFill>
                <a:latin typeface="+mj-lt"/>
              </a:rPr>
              <a:t> (</a:t>
            </a:r>
            <a:r>
              <a:rPr lang="es-ES_tradnl" altLang="es-ES_tradnl" sz="2000" i="1" dirty="0" err="1">
                <a:solidFill>
                  <a:srgbClr val="FF0000"/>
                </a:solidFill>
                <a:latin typeface="+mj-lt"/>
              </a:rPr>
              <a:t>ejemplos,atributos</a:t>
            </a:r>
            <a:r>
              <a:rPr lang="es-ES_tradnl" altLang="es-ES_tradnl" sz="2000" i="1" dirty="0">
                <a:solidFill>
                  <a:srgbClr val="FF0000"/>
                </a:solidFill>
                <a:latin typeface="+mj-lt"/>
              </a:rPr>
              <a:t>)</a:t>
            </a:r>
            <a:endParaRPr lang="es-ES_tradnl" altLang="es-ES_tradnl" sz="2000" dirty="0">
              <a:solidFill>
                <a:schemeClr val="tx1"/>
              </a:solidFill>
            </a:endParaRPr>
          </a:p>
        </p:txBody>
      </p:sp>
      <p:grpSp>
        <p:nvGrpSpPr>
          <p:cNvPr id="56332" name="Agrupar 1"/>
          <p:cNvGrpSpPr>
            <a:grpSpLocks/>
          </p:cNvGrpSpPr>
          <p:nvPr/>
        </p:nvGrpSpPr>
        <p:grpSpPr bwMode="auto">
          <a:xfrm>
            <a:off x="468313" y="1268413"/>
            <a:ext cx="3095625" cy="2020887"/>
            <a:chOff x="611560" y="1268760"/>
            <a:chExt cx="3816351" cy="2020887"/>
          </a:xfrm>
        </p:grpSpPr>
        <p:grpSp>
          <p:nvGrpSpPr>
            <p:cNvPr id="56337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56343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56344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56345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56346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56347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Ej1</a:t>
                </a:r>
              </a:p>
            </p:txBody>
          </p:sp>
          <p:sp>
            <p:nvSpPr>
              <p:cNvPr id="56348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56349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56350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6351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Ej2</a:t>
                </a:r>
              </a:p>
            </p:txBody>
          </p:sp>
          <p:sp>
            <p:nvSpPr>
              <p:cNvPr id="56352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56353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56354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6355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Ej3</a:t>
                </a:r>
              </a:p>
            </p:txBody>
          </p:sp>
          <p:sp>
            <p:nvSpPr>
              <p:cNvPr id="56356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56357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70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56358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56359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Ej4</a:t>
                </a:r>
              </a:p>
            </p:txBody>
          </p:sp>
          <p:sp>
            <p:nvSpPr>
              <p:cNvPr id="56360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56361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56362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56363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64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65" name="Line 25"/>
              <p:cNvSpPr>
                <a:spLocks noChangeShapeType="1"/>
              </p:cNvSpPr>
              <p:nvPr/>
            </p:nvSpPr>
            <p:spPr bwMode="auto">
              <a:xfrm flipH="1">
                <a:off x="2258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66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67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68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69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70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71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72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6373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6338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6339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Ej5</a:t>
              </a:r>
            </a:p>
          </p:txBody>
        </p:sp>
        <p:sp>
          <p:nvSpPr>
            <p:cNvPr id="56340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56341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127126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56342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grpSp>
        <p:nvGrpSpPr>
          <p:cNvPr id="162" name="Agrupar 161"/>
          <p:cNvGrpSpPr>
            <a:grpSpLocks/>
          </p:cNvGrpSpPr>
          <p:nvPr/>
        </p:nvGrpSpPr>
        <p:grpSpPr bwMode="auto">
          <a:xfrm>
            <a:off x="468313" y="2276872"/>
            <a:ext cx="3095625" cy="1008063"/>
            <a:chOff x="358775" y="2182813"/>
            <a:chExt cx="3673475" cy="1339850"/>
          </a:xfrm>
        </p:grpSpPr>
        <p:sp>
          <p:nvSpPr>
            <p:cNvPr id="56334" name="Rectangle 81"/>
            <p:cNvSpPr>
              <a:spLocks noChangeArrowheads="1"/>
            </p:cNvSpPr>
            <p:nvPr/>
          </p:nvSpPr>
          <p:spPr bwMode="auto">
            <a:xfrm>
              <a:off x="358775" y="2182813"/>
              <a:ext cx="3673475" cy="1339850"/>
            </a:xfrm>
            <a:prstGeom prst="rect">
              <a:avLst/>
            </a:prstGeom>
            <a:noFill/>
            <a:ln w="28440">
              <a:solidFill>
                <a:srgbClr val="33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cxnSp>
          <p:nvCxnSpPr>
            <p:cNvPr id="56335" name="Conector recto 6"/>
            <p:cNvCxnSpPr>
              <a:cxnSpLocks noChangeShapeType="1"/>
            </p:cNvCxnSpPr>
            <p:nvPr/>
          </p:nvCxnSpPr>
          <p:spPr bwMode="auto">
            <a:xfrm>
              <a:off x="1347288" y="2204864"/>
              <a:ext cx="720080" cy="1296144"/>
            </a:xfrm>
            <a:prstGeom prst="line">
              <a:avLst/>
            </a:prstGeom>
            <a:noFill/>
            <a:ln w="28440">
              <a:solidFill>
                <a:srgbClr val="33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336" name="Conector recto 96"/>
            <p:cNvCxnSpPr>
              <a:cxnSpLocks noChangeShapeType="1"/>
            </p:cNvCxnSpPr>
            <p:nvPr/>
          </p:nvCxnSpPr>
          <p:spPr bwMode="auto">
            <a:xfrm flipH="1">
              <a:off x="1347288" y="2204864"/>
              <a:ext cx="720080" cy="1296144"/>
            </a:xfrm>
            <a:prstGeom prst="line">
              <a:avLst/>
            </a:prstGeom>
            <a:noFill/>
            <a:ln w="28440">
              <a:solidFill>
                <a:srgbClr val="3333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2" name="Text Box 55"/>
          <p:cNvSpPr txBox="1">
            <a:spLocks noChangeArrowheads="1"/>
          </p:cNvSpPr>
          <p:nvPr/>
        </p:nvSpPr>
        <p:spPr bwMode="auto">
          <a:xfrm>
            <a:off x="6359408" y="1868961"/>
            <a:ext cx="617775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edad</a:t>
            </a:r>
          </a:p>
        </p:txBody>
      </p:sp>
      <p:grpSp>
        <p:nvGrpSpPr>
          <p:cNvPr id="10" name="Agrupar 9"/>
          <p:cNvGrpSpPr/>
          <p:nvPr/>
        </p:nvGrpSpPr>
        <p:grpSpPr>
          <a:xfrm>
            <a:off x="477328" y="2597753"/>
            <a:ext cx="3107613" cy="328431"/>
            <a:chOff x="477328" y="2597753"/>
            <a:chExt cx="3107613" cy="328431"/>
          </a:xfrm>
        </p:grpSpPr>
        <p:grpSp>
          <p:nvGrpSpPr>
            <p:cNvPr id="85" name="Agrupar 84"/>
            <p:cNvGrpSpPr>
              <a:grpSpLocks/>
            </p:cNvGrpSpPr>
            <p:nvPr/>
          </p:nvGrpSpPr>
          <p:grpSpPr bwMode="auto">
            <a:xfrm>
              <a:off x="477328" y="2597753"/>
              <a:ext cx="3107613" cy="328431"/>
              <a:chOff x="358775" y="2182813"/>
              <a:chExt cx="3673475" cy="1339850"/>
            </a:xfrm>
          </p:grpSpPr>
          <p:sp>
            <p:nvSpPr>
              <p:cNvPr id="86" name="Rectangle 81"/>
              <p:cNvSpPr>
                <a:spLocks noChangeArrowheads="1"/>
              </p:cNvSpPr>
              <p:nvPr/>
            </p:nvSpPr>
            <p:spPr bwMode="auto">
              <a:xfrm>
                <a:off x="358775" y="2182813"/>
                <a:ext cx="3673475" cy="1339850"/>
              </a:xfrm>
              <a:prstGeom prst="rect">
                <a:avLst/>
              </a:prstGeom>
              <a:noFill/>
              <a:ln w="2844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s-ES" altLang="es-ES_tradnl"/>
              </a:p>
            </p:txBody>
          </p:sp>
          <p:cxnSp>
            <p:nvCxnSpPr>
              <p:cNvPr id="87" name="Conector recto 6"/>
              <p:cNvCxnSpPr>
                <a:cxnSpLocks noChangeShapeType="1"/>
              </p:cNvCxnSpPr>
              <p:nvPr/>
            </p:nvCxnSpPr>
            <p:spPr bwMode="auto">
              <a:xfrm>
                <a:off x="1347288" y="2204864"/>
                <a:ext cx="720080" cy="1296144"/>
              </a:xfrm>
              <a:prstGeom prst="line">
                <a:avLst/>
              </a:prstGeom>
              <a:noFill/>
              <a:ln w="2844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8" name="Conector recto 96"/>
              <p:cNvCxnSpPr>
                <a:cxnSpLocks noChangeShapeType="1"/>
              </p:cNvCxnSpPr>
              <p:nvPr/>
            </p:nvCxnSpPr>
            <p:spPr bwMode="auto">
              <a:xfrm flipH="1">
                <a:off x="1347288" y="2204864"/>
                <a:ext cx="720080" cy="1296144"/>
              </a:xfrm>
              <a:prstGeom prst="line">
                <a:avLst/>
              </a:prstGeom>
              <a:noFill/>
              <a:ln w="2844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89" name="Conector recto 6"/>
            <p:cNvCxnSpPr>
              <a:cxnSpLocks noChangeShapeType="1"/>
            </p:cNvCxnSpPr>
            <p:nvPr/>
          </p:nvCxnSpPr>
          <p:spPr bwMode="auto">
            <a:xfrm>
              <a:off x="2044152" y="2605292"/>
              <a:ext cx="609159" cy="317718"/>
            </a:xfrm>
            <a:prstGeom prst="line">
              <a:avLst/>
            </a:prstGeom>
            <a:noFill/>
            <a:ln w="2844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Conector recto 96"/>
            <p:cNvCxnSpPr>
              <a:cxnSpLocks noChangeShapeType="1"/>
            </p:cNvCxnSpPr>
            <p:nvPr/>
          </p:nvCxnSpPr>
          <p:spPr bwMode="auto">
            <a:xfrm flipH="1">
              <a:off x="2044152" y="2605292"/>
              <a:ext cx="609159" cy="317718"/>
            </a:xfrm>
            <a:prstGeom prst="line">
              <a:avLst/>
            </a:prstGeom>
            <a:noFill/>
            <a:ln w="2844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" name="Text Box 55"/>
          <p:cNvSpPr txBox="1">
            <a:spLocks noChangeArrowheads="1"/>
          </p:cNvSpPr>
          <p:nvPr/>
        </p:nvSpPr>
        <p:spPr bwMode="auto">
          <a:xfrm>
            <a:off x="3413830" y="3707757"/>
            <a:ext cx="386943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SI</a:t>
            </a:r>
          </a:p>
        </p:txBody>
      </p:sp>
      <p:sp>
        <p:nvSpPr>
          <p:cNvPr id="93" name="Text Box 63"/>
          <p:cNvSpPr txBox="1">
            <a:spLocks noChangeArrowheads="1"/>
          </p:cNvSpPr>
          <p:nvPr/>
        </p:nvSpPr>
        <p:spPr bwMode="auto">
          <a:xfrm>
            <a:off x="4913140" y="3353029"/>
            <a:ext cx="696322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medio</a:t>
            </a:r>
            <a:endParaRPr lang="es-ES_tradnl" altLang="es-ES_tradnl" sz="1600" dirty="0">
              <a:solidFill>
                <a:srgbClr val="000000"/>
              </a:solidFill>
            </a:endParaRPr>
          </a:p>
        </p:txBody>
      </p:sp>
      <p:sp>
        <p:nvSpPr>
          <p:cNvPr id="95" name="Text Box 85"/>
          <p:cNvSpPr txBox="1">
            <a:spLocks noChangeArrowheads="1"/>
          </p:cNvSpPr>
          <p:nvPr/>
        </p:nvSpPr>
        <p:spPr bwMode="auto">
          <a:xfrm>
            <a:off x="5531214" y="3442053"/>
            <a:ext cx="936625" cy="34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CC66FF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B050"/>
                </a:solidFill>
              </a:rPr>
              <a:t>{E3, E5}</a:t>
            </a:r>
          </a:p>
        </p:txBody>
      </p:sp>
      <p:grpSp>
        <p:nvGrpSpPr>
          <p:cNvPr id="96" name="Agrupar 95"/>
          <p:cNvGrpSpPr/>
          <p:nvPr/>
        </p:nvGrpSpPr>
        <p:grpSpPr>
          <a:xfrm>
            <a:off x="470293" y="2264305"/>
            <a:ext cx="3107613" cy="328431"/>
            <a:chOff x="477328" y="2597753"/>
            <a:chExt cx="3107613" cy="328431"/>
          </a:xfrm>
        </p:grpSpPr>
        <p:grpSp>
          <p:nvGrpSpPr>
            <p:cNvPr id="97" name="Agrupar 96"/>
            <p:cNvGrpSpPr>
              <a:grpSpLocks/>
            </p:cNvGrpSpPr>
            <p:nvPr/>
          </p:nvGrpSpPr>
          <p:grpSpPr bwMode="auto">
            <a:xfrm>
              <a:off x="477328" y="2597753"/>
              <a:ext cx="3107613" cy="328431"/>
              <a:chOff x="358775" y="2182813"/>
              <a:chExt cx="3673475" cy="1339850"/>
            </a:xfrm>
          </p:grpSpPr>
          <p:sp>
            <p:nvSpPr>
              <p:cNvPr id="100" name="Rectangle 81"/>
              <p:cNvSpPr>
                <a:spLocks noChangeArrowheads="1"/>
              </p:cNvSpPr>
              <p:nvPr/>
            </p:nvSpPr>
            <p:spPr bwMode="auto">
              <a:xfrm>
                <a:off x="358775" y="2182813"/>
                <a:ext cx="3673475" cy="1339850"/>
              </a:xfrm>
              <a:prstGeom prst="rect">
                <a:avLst/>
              </a:prstGeom>
              <a:noFill/>
              <a:ln w="28440">
                <a:solidFill>
                  <a:srgbClr val="00B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s-ES" altLang="es-ES_tradnl"/>
              </a:p>
            </p:txBody>
          </p:sp>
          <p:cxnSp>
            <p:nvCxnSpPr>
              <p:cNvPr id="102" name="Conector recto 101"/>
              <p:cNvCxnSpPr>
                <a:cxnSpLocks noChangeShapeType="1"/>
              </p:cNvCxnSpPr>
              <p:nvPr/>
            </p:nvCxnSpPr>
            <p:spPr bwMode="auto">
              <a:xfrm>
                <a:off x="1347288" y="2204864"/>
                <a:ext cx="720080" cy="1296144"/>
              </a:xfrm>
              <a:prstGeom prst="line">
                <a:avLst/>
              </a:prstGeom>
              <a:noFill/>
              <a:ln w="28440">
                <a:solidFill>
                  <a:srgbClr val="00B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3" name="Conector recto 96"/>
              <p:cNvCxnSpPr>
                <a:cxnSpLocks noChangeShapeType="1"/>
              </p:cNvCxnSpPr>
              <p:nvPr/>
            </p:nvCxnSpPr>
            <p:spPr bwMode="auto">
              <a:xfrm flipH="1">
                <a:off x="1347288" y="2204864"/>
                <a:ext cx="720080" cy="1296144"/>
              </a:xfrm>
              <a:prstGeom prst="line">
                <a:avLst/>
              </a:prstGeom>
              <a:noFill/>
              <a:ln w="28440">
                <a:solidFill>
                  <a:srgbClr val="00B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98" name="Conector recto 6"/>
            <p:cNvCxnSpPr>
              <a:cxnSpLocks noChangeShapeType="1"/>
            </p:cNvCxnSpPr>
            <p:nvPr/>
          </p:nvCxnSpPr>
          <p:spPr bwMode="auto">
            <a:xfrm>
              <a:off x="2044152" y="2605292"/>
              <a:ext cx="609159" cy="317718"/>
            </a:xfrm>
            <a:prstGeom prst="line">
              <a:avLst/>
            </a:prstGeom>
            <a:noFill/>
            <a:ln w="2844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9" name="Conector recto 96"/>
            <p:cNvCxnSpPr>
              <a:cxnSpLocks noChangeShapeType="1"/>
            </p:cNvCxnSpPr>
            <p:nvPr/>
          </p:nvCxnSpPr>
          <p:spPr bwMode="auto">
            <a:xfrm flipH="1">
              <a:off x="2044152" y="2605292"/>
              <a:ext cx="609159" cy="317718"/>
            </a:xfrm>
            <a:prstGeom prst="line">
              <a:avLst/>
            </a:prstGeom>
            <a:noFill/>
            <a:ln w="2844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4" name="Agrupar 103"/>
          <p:cNvGrpSpPr/>
          <p:nvPr/>
        </p:nvGrpSpPr>
        <p:grpSpPr>
          <a:xfrm>
            <a:off x="482693" y="2944770"/>
            <a:ext cx="3107613" cy="328431"/>
            <a:chOff x="477328" y="2597753"/>
            <a:chExt cx="3107613" cy="328431"/>
          </a:xfrm>
        </p:grpSpPr>
        <p:grpSp>
          <p:nvGrpSpPr>
            <p:cNvPr id="105" name="Agrupar 104"/>
            <p:cNvGrpSpPr>
              <a:grpSpLocks/>
            </p:cNvGrpSpPr>
            <p:nvPr/>
          </p:nvGrpSpPr>
          <p:grpSpPr bwMode="auto">
            <a:xfrm>
              <a:off x="477328" y="2597753"/>
              <a:ext cx="3107613" cy="328431"/>
              <a:chOff x="358775" y="2182813"/>
              <a:chExt cx="3673475" cy="1339850"/>
            </a:xfrm>
          </p:grpSpPr>
          <p:sp>
            <p:nvSpPr>
              <p:cNvPr id="108" name="Rectangle 81"/>
              <p:cNvSpPr>
                <a:spLocks noChangeArrowheads="1"/>
              </p:cNvSpPr>
              <p:nvPr/>
            </p:nvSpPr>
            <p:spPr bwMode="auto">
              <a:xfrm>
                <a:off x="358775" y="2182813"/>
                <a:ext cx="3673475" cy="1339850"/>
              </a:xfrm>
              <a:prstGeom prst="rect">
                <a:avLst/>
              </a:prstGeom>
              <a:noFill/>
              <a:ln w="28440">
                <a:solidFill>
                  <a:srgbClr val="00B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s-ES" altLang="es-ES_tradnl"/>
              </a:p>
            </p:txBody>
          </p:sp>
          <p:cxnSp>
            <p:nvCxnSpPr>
              <p:cNvPr id="109" name="Conector recto 108"/>
              <p:cNvCxnSpPr>
                <a:cxnSpLocks noChangeShapeType="1"/>
              </p:cNvCxnSpPr>
              <p:nvPr/>
            </p:nvCxnSpPr>
            <p:spPr bwMode="auto">
              <a:xfrm>
                <a:off x="1347288" y="2204864"/>
                <a:ext cx="720080" cy="1296144"/>
              </a:xfrm>
              <a:prstGeom prst="line">
                <a:avLst/>
              </a:prstGeom>
              <a:noFill/>
              <a:ln w="28440">
                <a:solidFill>
                  <a:srgbClr val="00B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0" name="Conector recto 96"/>
              <p:cNvCxnSpPr>
                <a:cxnSpLocks noChangeShapeType="1"/>
              </p:cNvCxnSpPr>
              <p:nvPr/>
            </p:nvCxnSpPr>
            <p:spPr bwMode="auto">
              <a:xfrm flipH="1">
                <a:off x="1347288" y="2204864"/>
                <a:ext cx="720080" cy="1296144"/>
              </a:xfrm>
              <a:prstGeom prst="line">
                <a:avLst/>
              </a:prstGeom>
              <a:noFill/>
              <a:ln w="28440">
                <a:solidFill>
                  <a:srgbClr val="00B05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06" name="Conector recto 6"/>
            <p:cNvCxnSpPr>
              <a:cxnSpLocks noChangeShapeType="1"/>
            </p:cNvCxnSpPr>
            <p:nvPr/>
          </p:nvCxnSpPr>
          <p:spPr bwMode="auto">
            <a:xfrm>
              <a:off x="2044152" y="2605292"/>
              <a:ext cx="609159" cy="317718"/>
            </a:xfrm>
            <a:prstGeom prst="line">
              <a:avLst/>
            </a:prstGeom>
            <a:noFill/>
            <a:ln w="2844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" name="Conector recto 96"/>
            <p:cNvCxnSpPr>
              <a:cxnSpLocks noChangeShapeType="1"/>
            </p:cNvCxnSpPr>
            <p:nvPr/>
          </p:nvCxnSpPr>
          <p:spPr bwMode="auto">
            <a:xfrm flipH="1">
              <a:off x="2044152" y="2605292"/>
              <a:ext cx="609159" cy="317718"/>
            </a:xfrm>
            <a:prstGeom prst="line">
              <a:avLst/>
            </a:prstGeom>
            <a:noFill/>
            <a:ln w="2844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1" name="Text Box 55"/>
          <p:cNvSpPr txBox="1">
            <a:spLocks noChangeArrowheads="1"/>
          </p:cNvSpPr>
          <p:nvPr/>
        </p:nvSpPr>
        <p:spPr bwMode="auto">
          <a:xfrm>
            <a:off x="5156056" y="3701592"/>
            <a:ext cx="784487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SI/NO</a:t>
            </a:r>
          </a:p>
        </p:txBody>
      </p:sp>
      <p:sp>
        <p:nvSpPr>
          <p:cNvPr id="112" name="Text Box 26"/>
          <p:cNvSpPr txBox="1">
            <a:spLocks noChangeArrowheads="1"/>
          </p:cNvSpPr>
          <p:nvPr/>
        </p:nvSpPr>
        <p:spPr bwMode="auto">
          <a:xfrm>
            <a:off x="6977610" y="2818345"/>
            <a:ext cx="485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dirty="0">
                <a:solidFill>
                  <a:srgbClr val="000000"/>
                </a:solidFill>
              </a:rPr>
              <a:t>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27" grpId="0"/>
      <p:bldP spid="56393" grpId="0" animBg="1"/>
      <p:bldP spid="56395" grpId="0"/>
      <p:bldP spid="56386" grpId="0"/>
      <p:bldP spid="56379" grpId="0"/>
      <p:bldP spid="56374" grpId="0"/>
      <p:bldP spid="94" grpId="0"/>
      <p:bldP spid="101" grpId="0"/>
      <p:bldP spid="82" grpId="0"/>
      <p:bldP spid="92" grpId="0"/>
      <p:bldP spid="93" grpId="0"/>
      <p:bldP spid="95" grpId="0"/>
      <p:bldP spid="111" grpId="0"/>
      <p:bldP spid="1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Aprendizaje: motivación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96888" y="1168400"/>
            <a:ext cx="7292975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457200" indent="-4572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AutoNum type="arabicPeriod"/>
            </a:pPr>
            <a:r>
              <a:rPr lang="es-ES_tradnl" altLang="es-ES_tradnl" sz="2000" dirty="0">
                <a:solidFill>
                  <a:schemeClr val="tx1"/>
                </a:solidFill>
              </a:rPr>
              <a:t>El desarrollo de software compleja es complicado</a:t>
            </a:r>
          </a:p>
          <a:p>
            <a:pPr marL="644525" lvl="1" indent="-342900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chemeClr val="tx1"/>
                </a:solidFill>
              </a:rPr>
              <a:t>Es difícil especificar el conocimiento necesario para realizar una </a:t>
            </a:r>
            <a:r>
              <a:rPr lang="es-ES_tradnl" altLang="es-ES_tradnl" sz="1800" dirty="0">
                <a:solidFill>
                  <a:srgbClr val="000000"/>
                </a:solidFill>
              </a:rPr>
              <a:t>determinada tarea</a:t>
            </a:r>
          </a:p>
          <a:p>
            <a:pPr marL="644525" lvl="1" indent="-342900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Ejemplo: diagnosis de cáncer de mama a partir de imágenes</a:t>
            </a:r>
          </a:p>
          <a:p>
            <a:pPr eaLnBrk="1" hangingPunct="1">
              <a:spcBef>
                <a:spcPts val="175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s-ES_tradnl" altLang="es-ES_tradnl" sz="2000" dirty="0">
                <a:solidFill>
                  <a:schemeClr val="tx1"/>
                </a:solidFill>
              </a:rPr>
              <a:t>La sociedad de la información genera una cantidad creciente de información</a:t>
            </a:r>
          </a:p>
          <a:p>
            <a:pPr marL="644525" lvl="1" indent="-342900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chemeClr val="tx1"/>
                </a:solidFill>
              </a:rPr>
              <a:t>C</a:t>
            </a:r>
            <a:r>
              <a:rPr lang="es-ES" altLang="es-ES_tradnl" sz="1800" dirty="0" err="1">
                <a:solidFill>
                  <a:schemeClr val="tx1"/>
                </a:solidFill>
              </a:rPr>
              <a:t>ómo</a:t>
            </a:r>
            <a:r>
              <a:rPr lang="es-ES" altLang="es-ES_tradnl" sz="1800" dirty="0">
                <a:solidFill>
                  <a:schemeClr val="tx1"/>
                </a:solidFill>
              </a:rPr>
              <a:t> o</a:t>
            </a:r>
            <a:r>
              <a:rPr lang="es-ES_tradnl" altLang="es-ES_tradnl" sz="1800" dirty="0" err="1">
                <a:solidFill>
                  <a:schemeClr val="tx1"/>
                </a:solidFill>
              </a:rPr>
              <a:t>rganizar</a:t>
            </a:r>
            <a:r>
              <a:rPr lang="es-ES_tradnl" altLang="es-ES_tradnl" sz="1800" dirty="0">
                <a:solidFill>
                  <a:schemeClr val="tx1"/>
                </a:solidFill>
              </a:rPr>
              <a:t>, analizar y estructurar los datos y la información?</a:t>
            </a:r>
          </a:p>
          <a:p>
            <a:pPr eaLnBrk="1" hangingPunct="1"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buAutoNum type="arabicPeriod"/>
            </a:pPr>
            <a:r>
              <a:rPr lang="es-ES_tradnl" altLang="es-ES_tradnl" sz="2000" dirty="0">
                <a:solidFill>
                  <a:srgbClr val="000000"/>
                </a:solidFill>
              </a:rPr>
              <a:t>Automatizar los sistemas y personalizarlos a los individuos</a:t>
            </a:r>
          </a:p>
          <a:p>
            <a:pPr marL="644525" lvl="1" indent="-342900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chemeClr val="tx1"/>
                </a:solidFill>
              </a:rPr>
              <a:t>C</a:t>
            </a:r>
            <a:r>
              <a:rPr lang="es-ES" altLang="es-ES_tradnl" sz="1800" dirty="0" err="1">
                <a:solidFill>
                  <a:schemeClr val="tx1"/>
                </a:solidFill>
              </a:rPr>
              <a:t>ómo</a:t>
            </a:r>
            <a:r>
              <a:rPr lang="es-ES_tradnl" altLang="es-ES_tradnl" sz="1800" dirty="0">
                <a:solidFill>
                  <a:schemeClr val="tx1"/>
                </a:solidFill>
              </a:rPr>
              <a:t> prever las necesidades especificas de los diferentes usuarios actuales y futuros?</a:t>
            </a:r>
            <a:endParaRPr lang="es-ES_tradnl" altLang="es-ES_tradnl" sz="180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2800" b="1" dirty="0">
                <a:solidFill>
                  <a:srgbClr val="000000"/>
                </a:solidFill>
              </a:rPr>
              <a:t>Solución: sistemas que aprendan y se adaptan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2000" dirty="0">
              <a:solidFill>
                <a:srgbClr val="000000"/>
              </a:solidFill>
            </a:endParaRPr>
          </a:p>
        </p:txBody>
      </p:sp>
      <p:sp>
        <p:nvSpPr>
          <p:cNvPr id="20483" name="4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56DE583-89A9-3542-8055-60AE18D754F7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3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539750" y="158750"/>
            <a:ext cx="8064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¿Cómo seleccionar el mejor atributo?</a:t>
            </a:r>
          </a:p>
        </p:txBody>
      </p:sp>
      <p:sp>
        <p:nvSpPr>
          <p:cNvPr id="58372" name="36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C0E4851-3AC2-C74E-A3C2-39CA5348D8FD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30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58373" name="Agrupar 69"/>
          <p:cNvGrpSpPr>
            <a:grpSpLocks/>
          </p:cNvGrpSpPr>
          <p:nvPr/>
        </p:nvGrpSpPr>
        <p:grpSpPr bwMode="auto">
          <a:xfrm>
            <a:off x="539750" y="836613"/>
            <a:ext cx="3095625" cy="2020887"/>
            <a:chOff x="611560" y="1268760"/>
            <a:chExt cx="3816351" cy="2020887"/>
          </a:xfrm>
        </p:grpSpPr>
        <p:grpSp>
          <p:nvGrpSpPr>
            <p:cNvPr id="58374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58380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58381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58382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58383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58384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58385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58386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58387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8388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58389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58390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58391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58392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58393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58394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58395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58396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58397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58398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58399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58400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01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02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03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04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05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06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07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08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09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8410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8375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8376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58377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58378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58379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grpSp>
        <p:nvGrpSpPr>
          <p:cNvPr id="3" name="Agrupar 2"/>
          <p:cNvGrpSpPr/>
          <p:nvPr/>
        </p:nvGrpSpPr>
        <p:grpSpPr>
          <a:xfrm>
            <a:off x="4663" y="3096150"/>
            <a:ext cx="4076023" cy="1511721"/>
            <a:chOff x="2513" y="3429000"/>
            <a:chExt cx="4076023" cy="1511721"/>
          </a:xfrm>
        </p:grpSpPr>
        <p:sp>
          <p:nvSpPr>
            <p:cNvPr id="45" name="Text Box 55"/>
            <p:cNvSpPr txBox="1">
              <a:spLocks noChangeArrowheads="1"/>
            </p:cNvSpPr>
            <p:nvPr/>
          </p:nvSpPr>
          <p:spPr bwMode="auto">
            <a:xfrm>
              <a:off x="1923091" y="3711575"/>
              <a:ext cx="490538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 err="1">
                  <a:solidFill>
                    <a:srgbClr val="000000"/>
                  </a:solidFill>
                </a:rPr>
                <a:t>s_a</a:t>
              </a: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sp>
          <p:nvSpPr>
            <p:cNvPr id="47" name="Line 57"/>
            <p:cNvSpPr>
              <a:spLocks noChangeShapeType="1"/>
            </p:cNvSpPr>
            <p:nvPr/>
          </p:nvSpPr>
          <p:spPr bwMode="auto">
            <a:xfrm flipH="1">
              <a:off x="796726" y="4091029"/>
              <a:ext cx="1195482" cy="262826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8" name="Line 58"/>
            <p:cNvSpPr>
              <a:spLocks noChangeShapeType="1"/>
            </p:cNvSpPr>
            <p:nvPr/>
          </p:nvSpPr>
          <p:spPr bwMode="auto">
            <a:xfrm>
              <a:off x="2138003" y="4083050"/>
              <a:ext cx="0" cy="282575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9" name="Line 59"/>
            <p:cNvSpPr>
              <a:spLocks noChangeShapeType="1"/>
            </p:cNvSpPr>
            <p:nvPr/>
          </p:nvSpPr>
          <p:spPr bwMode="auto">
            <a:xfrm>
              <a:off x="2264618" y="4083051"/>
              <a:ext cx="1195482" cy="256670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2" name="Text Box 63"/>
            <p:cNvSpPr txBox="1">
              <a:spLocks noChangeArrowheads="1"/>
            </p:cNvSpPr>
            <p:nvPr/>
          </p:nvSpPr>
          <p:spPr bwMode="auto">
            <a:xfrm>
              <a:off x="886446" y="3997084"/>
              <a:ext cx="4857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56" name="Text Box 63"/>
            <p:cNvSpPr txBox="1">
              <a:spLocks noChangeArrowheads="1"/>
            </p:cNvSpPr>
            <p:nvPr/>
          </p:nvSpPr>
          <p:spPr bwMode="auto">
            <a:xfrm>
              <a:off x="2077459" y="4055757"/>
              <a:ext cx="696322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1706312" y="3794172"/>
              <a:ext cx="868363" cy="28575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63" name="Text Box 63"/>
            <p:cNvSpPr txBox="1">
              <a:spLocks noChangeArrowheads="1"/>
            </p:cNvSpPr>
            <p:nvPr/>
          </p:nvSpPr>
          <p:spPr bwMode="auto">
            <a:xfrm>
              <a:off x="3280453" y="3995236"/>
              <a:ext cx="536022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64" name="Text Box 85"/>
            <p:cNvSpPr txBox="1">
              <a:spLocks noChangeArrowheads="1"/>
            </p:cNvSpPr>
            <p:nvPr/>
          </p:nvSpPr>
          <p:spPr bwMode="auto">
            <a:xfrm>
              <a:off x="213077" y="3429000"/>
              <a:ext cx="3865459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{E1(NO), E2(NO), E3(SI), E4(SI), E5(NO)}</a:t>
              </a:r>
            </a:p>
          </p:txBody>
        </p:sp>
        <p:sp>
          <p:nvSpPr>
            <p:cNvPr id="2" name="Rectángulo 1"/>
            <p:cNvSpPr/>
            <p:nvPr/>
          </p:nvSpPr>
          <p:spPr>
            <a:xfrm>
              <a:off x="2513" y="4355946"/>
              <a:ext cx="17009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{E2(NO), </a:t>
              </a:r>
            </a:p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E4(SI)}</a:t>
              </a:r>
            </a:p>
          </p:txBody>
        </p:sp>
        <p:sp>
          <p:nvSpPr>
            <p:cNvPr id="66" name="Rectángulo 65"/>
            <p:cNvSpPr/>
            <p:nvPr/>
          </p:nvSpPr>
          <p:spPr>
            <a:xfrm>
              <a:off x="1308931" y="4350828"/>
              <a:ext cx="169190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{E3(SI), </a:t>
              </a:r>
            </a:p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E5(NO)}</a:t>
              </a:r>
            </a:p>
          </p:txBody>
        </p:sp>
        <p:sp>
          <p:nvSpPr>
            <p:cNvPr id="67" name="Text Box 85"/>
            <p:cNvSpPr txBox="1">
              <a:spLocks noChangeArrowheads="1"/>
            </p:cNvSpPr>
            <p:nvPr/>
          </p:nvSpPr>
          <p:spPr bwMode="auto">
            <a:xfrm>
              <a:off x="2960138" y="4391104"/>
              <a:ext cx="1037761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FF0000"/>
                  </a:solidFill>
                </a:rPr>
                <a:t>{E1(NO)}</a:t>
              </a:r>
              <a:endParaRPr lang="es-ES_tradnl" altLang="es-ES_tradnl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9" name="Agrupar 68"/>
          <p:cNvGrpSpPr/>
          <p:nvPr/>
        </p:nvGrpSpPr>
        <p:grpSpPr>
          <a:xfrm>
            <a:off x="4533356" y="3081186"/>
            <a:ext cx="4080686" cy="1523617"/>
            <a:chOff x="-2150" y="3429000"/>
            <a:chExt cx="4080686" cy="1523617"/>
          </a:xfrm>
        </p:grpSpPr>
        <p:sp>
          <p:nvSpPr>
            <p:cNvPr id="70" name="Text Box 55"/>
            <p:cNvSpPr txBox="1">
              <a:spLocks noChangeArrowheads="1"/>
            </p:cNvSpPr>
            <p:nvPr/>
          </p:nvSpPr>
          <p:spPr bwMode="auto">
            <a:xfrm>
              <a:off x="1859473" y="3711575"/>
              <a:ext cx="617775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edad</a:t>
              </a:r>
            </a:p>
          </p:txBody>
        </p:sp>
        <p:sp>
          <p:nvSpPr>
            <p:cNvPr id="71" name="Line 57"/>
            <p:cNvSpPr>
              <a:spLocks noChangeShapeType="1"/>
            </p:cNvSpPr>
            <p:nvPr/>
          </p:nvSpPr>
          <p:spPr bwMode="auto">
            <a:xfrm flipH="1">
              <a:off x="815648" y="4091029"/>
              <a:ext cx="1176559" cy="269217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2" name="Line 58"/>
            <p:cNvSpPr>
              <a:spLocks noChangeShapeType="1"/>
            </p:cNvSpPr>
            <p:nvPr/>
          </p:nvSpPr>
          <p:spPr bwMode="auto">
            <a:xfrm>
              <a:off x="2138002" y="4083050"/>
              <a:ext cx="7365" cy="297539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3" name="Line 59"/>
            <p:cNvSpPr>
              <a:spLocks noChangeShapeType="1"/>
            </p:cNvSpPr>
            <p:nvPr/>
          </p:nvSpPr>
          <p:spPr bwMode="auto">
            <a:xfrm>
              <a:off x="2264618" y="4083050"/>
              <a:ext cx="1151355" cy="26943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6" name="Text Box 63"/>
            <p:cNvSpPr txBox="1">
              <a:spLocks noChangeArrowheads="1"/>
            </p:cNvSpPr>
            <p:nvPr/>
          </p:nvSpPr>
          <p:spPr bwMode="auto">
            <a:xfrm>
              <a:off x="811899" y="4013950"/>
              <a:ext cx="502359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77" name="Text Box 63"/>
            <p:cNvSpPr txBox="1">
              <a:spLocks noChangeArrowheads="1"/>
            </p:cNvSpPr>
            <p:nvPr/>
          </p:nvSpPr>
          <p:spPr bwMode="auto">
            <a:xfrm>
              <a:off x="2087623" y="4079282"/>
              <a:ext cx="661056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18</a:t>
              </a:r>
              <a:r>
                <a:rPr lang="es-ES" altLang="es-ES_tradnl" sz="1600" dirty="0">
                  <a:solidFill>
                    <a:srgbClr val="000000"/>
                  </a:solidFill>
                </a:rPr>
                <a:t>-25</a:t>
              </a:r>
              <a:endParaRPr lang="es-ES_tradnl" altLang="es-ES_tradnl" sz="1600" dirty="0">
                <a:solidFill>
                  <a:srgbClr val="000000"/>
                </a:solidFill>
              </a:endParaRPr>
            </a:p>
          </p:txBody>
        </p:sp>
        <p:sp>
          <p:nvSpPr>
            <p:cNvPr id="79" name="Rectangle 60"/>
            <p:cNvSpPr>
              <a:spLocks noChangeArrowheads="1"/>
            </p:cNvSpPr>
            <p:nvPr/>
          </p:nvSpPr>
          <p:spPr bwMode="auto">
            <a:xfrm>
              <a:off x="1706312" y="3794172"/>
              <a:ext cx="868363" cy="28575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0" name="Text Box 63"/>
            <p:cNvSpPr txBox="1">
              <a:spLocks noChangeArrowheads="1"/>
            </p:cNvSpPr>
            <p:nvPr/>
          </p:nvSpPr>
          <p:spPr bwMode="auto">
            <a:xfrm>
              <a:off x="3297284" y="4010200"/>
              <a:ext cx="502358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&gt;25</a:t>
              </a:r>
            </a:p>
          </p:txBody>
        </p:sp>
        <p:sp>
          <p:nvSpPr>
            <p:cNvPr id="81" name="Text Box 85"/>
            <p:cNvSpPr txBox="1">
              <a:spLocks noChangeArrowheads="1"/>
            </p:cNvSpPr>
            <p:nvPr/>
          </p:nvSpPr>
          <p:spPr bwMode="auto">
            <a:xfrm>
              <a:off x="213077" y="3429000"/>
              <a:ext cx="3865459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{E1(NO), E2(NO), E3(SI), E4(SI), E5(NO)}</a:t>
              </a:r>
            </a:p>
          </p:txBody>
        </p:sp>
        <p:sp>
          <p:nvSpPr>
            <p:cNvPr id="82" name="Rectángulo 81"/>
            <p:cNvSpPr/>
            <p:nvPr/>
          </p:nvSpPr>
          <p:spPr>
            <a:xfrm>
              <a:off x="-2150" y="4367842"/>
              <a:ext cx="170092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{E1(NO), </a:t>
              </a:r>
            </a:p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E2(NO)}</a:t>
              </a:r>
            </a:p>
          </p:txBody>
        </p:sp>
        <p:sp>
          <p:nvSpPr>
            <p:cNvPr id="83" name="Rectángulo 82"/>
            <p:cNvSpPr/>
            <p:nvPr/>
          </p:nvSpPr>
          <p:spPr>
            <a:xfrm>
              <a:off x="1322406" y="4352878"/>
              <a:ext cx="169190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{E3(SI), E4(SI),</a:t>
              </a:r>
            </a:p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E5(NO)}</a:t>
              </a:r>
            </a:p>
          </p:txBody>
        </p:sp>
        <p:sp>
          <p:nvSpPr>
            <p:cNvPr id="84" name="Text Box 85"/>
            <p:cNvSpPr txBox="1">
              <a:spLocks noChangeArrowheads="1"/>
            </p:cNvSpPr>
            <p:nvPr/>
          </p:nvSpPr>
          <p:spPr bwMode="auto">
            <a:xfrm>
              <a:off x="3274184" y="4428944"/>
              <a:ext cx="377324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CC66FF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FF0000"/>
                  </a:solidFill>
                </a:rPr>
                <a:t>{}</a:t>
              </a:r>
            </a:p>
          </p:txBody>
        </p:sp>
      </p:grpSp>
      <p:sp>
        <p:nvSpPr>
          <p:cNvPr id="85" name="Text Box 34"/>
          <p:cNvSpPr txBox="1">
            <a:spLocks noChangeArrowheads="1"/>
          </p:cNvSpPr>
          <p:nvPr/>
        </p:nvSpPr>
        <p:spPr bwMode="auto">
          <a:xfrm>
            <a:off x="215227" y="4996557"/>
            <a:ext cx="8749261" cy="92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El mejor atributo es aquel que, al clasificar los ejemplos por </a:t>
            </a:r>
            <a:r>
              <a:rPr lang="es-ES" altLang="es-ES_tradnl" sz="1800" dirty="0">
                <a:solidFill>
                  <a:srgbClr val="000000"/>
                </a:solidFill>
              </a:rPr>
              <a:t>él</a:t>
            </a:r>
            <a:r>
              <a:rPr lang="es-ES_tradnl" altLang="es-ES_tradnl" sz="1800" dirty="0">
                <a:solidFill>
                  <a:srgbClr val="000000"/>
                </a:solidFill>
              </a:rPr>
              <a:t>:</a:t>
            </a:r>
          </a:p>
          <a:p>
            <a:pPr marL="285750" indent="-285750" eaLnBrk="1" hangingPunct="1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agrupa los ejemplos m</a:t>
            </a:r>
            <a:r>
              <a:rPr lang="es-ES" altLang="es-ES_tradnl" sz="1800" dirty="0" err="1">
                <a:solidFill>
                  <a:srgbClr val="000000"/>
                </a:solidFill>
              </a:rPr>
              <a:t>ás</a:t>
            </a:r>
            <a:r>
              <a:rPr lang="es-ES" altLang="es-ES_tradnl" sz="1800" dirty="0">
                <a:solidFill>
                  <a:srgbClr val="000000"/>
                </a:solidFill>
              </a:rPr>
              <a:t> </a:t>
            </a:r>
            <a:r>
              <a:rPr lang="es-ES_tradnl" altLang="es-ES_tradnl" sz="1800" dirty="0">
                <a:solidFill>
                  <a:srgbClr val="000000"/>
                </a:solidFill>
              </a:rPr>
              <a:t>según</a:t>
            </a:r>
            <a:r>
              <a:rPr lang="es-ES" altLang="es-ES_tradnl" sz="1800" dirty="0">
                <a:solidFill>
                  <a:srgbClr val="000000"/>
                </a:solidFill>
              </a:rPr>
              <a:t> la clase que queremos aprender</a:t>
            </a:r>
            <a:r>
              <a:rPr lang="es-ES_tradnl" altLang="es-ES_tradnl" sz="1800" dirty="0">
                <a:solidFill>
                  <a:srgbClr val="000000"/>
                </a:solidFill>
              </a:rPr>
              <a:t>. </a:t>
            </a:r>
          </a:p>
          <a:p>
            <a:pPr marL="285750" indent="-285750" eaLnBrk="1" hangingPunct="1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reduce el “desorden” de los posibles valores de clase en cada nuevo conjunto de ejemplos.</a:t>
            </a:r>
          </a:p>
        </p:txBody>
      </p:sp>
      <p:sp>
        <p:nvSpPr>
          <p:cNvPr id="74" name="Text Box 34"/>
          <p:cNvSpPr txBox="1">
            <a:spLocks noChangeArrowheads="1"/>
          </p:cNvSpPr>
          <p:nvPr/>
        </p:nvSpPr>
        <p:spPr bwMode="auto">
          <a:xfrm>
            <a:off x="4331865" y="1341671"/>
            <a:ext cx="3752104" cy="147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Dado un conjunto de ejemplos (S) y un conjunto de atributos ({edad, 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s_a</a:t>
            </a:r>
            <a:r>
              <a:rPr lang="es-ES_tradnl" altLang="es-ES_tradnl" sz="1800" dirty="0">
                <a:solidFill>
                  <a:srgbClr val="000000"/>
                </a:solidFill>
              </a:rPr>
              <a:t>}):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b="1" dirty="0">
              <a:solidFill>
                <a:srgbClr val="000000"/>
              </a:solidFill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b="1" dirty="0">
                <a:solidFill>
                  <a:srgbClr val="000000"/>
                </a:solidFill>
              </a:rPr>
              <a:t>¿Cuál es el </a:t>
            </a:r>
            <a:r>
              <a:rPr lang="es-ES_tradnl" altLang="en-GB" sz="1800" b="1" dirty="0">
                <a:solidFill>
                  <a:srgbClr val="000000"/>
                </a:solidFill>
              </a:rPr>
              <a:t>“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mejor</a:t>
            </a:r>
            <a:r>
              <a:rPr lang="es-ES_tradnl" altLang="en-GB" sz="1800" b="1" dirty="0">
                <a:solidFill>
                  <a:srgbClr val="000000"/>
                </a:solidFill>
              </a:rPr>
              <a:t>”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 atributo:  </a:t>
            </a:r>
            <a:r>
              <a:rPr lang="es-ES_tradnl" altLang="es-ES_tradnl" sz="1800" b="1" dirty="0" err="1">
                <a:solidFill>
                  <a:srgbClr val="000000"/>
                </a:solidFill>
              </a:rPr>
              <a:t>s_a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 o edad?</a:t>
            </a:r>
          </a:p>
        </p:txBody>
      </p:sp>
    </p:spTree>
    <p:extLst>
      <p:ext uri="{BB962C8B-B14F-4D97-AF65-F5344CB8AC3E}">
        <p14:creationId xmlns:p14="http://schemas.microsoft.com/office/powerpoint/2010/main" val="6297834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539750" y="158750"/>
            <a:ext cx="8064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¿Cómo seleccionar el mejor atributo?</a:t>
            </a:r>
          </a:p>
        </p:txBody>
      </p:sp>
      <p:sp>
        <p:nvSpPr>
          <p:cNvPr id="58372" name="36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C0E4851-3AC2-C74E-A3C2-39CA5348D8FD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31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3752" y="1215254"/>
            <a:ext cx="893649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Empleamos el concepto de la </a:t>
            </a:r>
            <a:r>
              <a:rPr lang="es-ES_tradnl" altLang="es-ES_tradnl" sz="1800" b="1" i="1" dirty="0">
                <a:solidFill>
                  <a:srgbClr val="000000"/>
                </a:solidFill>
              </a:rPr>
              <a:t>entropía </a:t>
            </a:r>
            <a:r>
              <a:rPr lang="es-ES_tradnl" altLang="es-ES_tradnl" sz="1800" dirty="0">
                <a:solidFill>
                  <a:srgbClr val="000000"/>
                </a:solidFill>
              </a:rPr>
              <a:t>para formalizar esta idea: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dirty="0">
              <a:solidFill>
                <a:srgbClr val="000000"/>
              </a:solidFill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600" dirty="0">
                <a:solidFill>
                  <a:srgbClr val="000000"/>
                </a:solidFill>
              </a:rPr>
              <a:t>Mide el “desorden” o la “incertidumbre” de los posibles valores sobre un conjunto</a:t>
            </a:r>
          </a:p>
          <a:p>
            <a:pPr marL="625475" lvl="1" indent="-168275">
              <a:buClr>
                <a:srgbClr val="000000"/>
              </a:buClr>
              <a:buSzPct val="100000"/>
              <a:buFont typeface="Times New Roman" charset="0"/>
              <a:buChar char="–"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600" dirty="0">
                <a:solidFill>
                  <a:srgbClr val="000000"/>
                </a:solidFill>
              </a:rPr>
              <a:t>Sea 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S</a:t>
            </a:r>
            <a:r>
              <a:rPr lang="es-ES_tradnl" altLang="es-ES_tradnl" sz="1600" dirty="0">
                <a:solidFill>
                  <a:srgbClr val="000000"/>
                </a:solidFill>
              </a:rPr>
              <a:t> un conjunto de casos, c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1</a:t>
            </a:r>
            <a:r>
              <a:rPr lang="es-ES_tradnl" altLang="es-ES_tradnl" sz="1600" dirty="0">
                <a:solidFill>
                  <a:srgbClr val="000000"/>
                </a:solidFill>
              </a:rPr>
              <a:t>,…,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c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n</a:t>
            </a:r>
            <a:r>
              <a:rPr lang="es-ES_tradnl" altLang="es-ES_tradnl" sz="1600" dirty="0">
                <a:solidFill>
                  <a:srgbClr val="000000"/>
                </a:solidFill>
              </a:rPr>
              <a:t> los posibles valores de 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S</a:t>
            </a:r>
            <a:r>
              <a:rPr lang="es-ES_tradnl" altLang="es-ES_tradnl" sz="1600" dirty="0">
                <a:solidFill>
                  <a:srgbClr val="000000"/>
                </a:solidFill>
              </a:rPr>
              <a:t> y 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(S) </a:t>
            </a:r>
            <a:r>
              <a:rPr lang="es-ES_tradnl" altLang="es-ES_tradnl" sz="1600" dirty="0">
                <a:solidFill>
                  <a:srgbClr val="000000"/>
                </a:solidFill>
              </a:rPr>
              <a:t>la probabilidad de </a:t>
            </a:r>
            <a:r>
              <a:rPr lang="es-ES_tradnl" altLang="es-ES_tradnl" sz="1600" dirty="0" err="1">
                <a:solidFill>
                  <a:srgbClr val="000000"/>
                </a:solidFill>
              </a:rPr>
              <a:t>aparici</a:t>
            </a:r>
            <a:r>
              <a:rPr lang="es-ES" altLang="es-ES_tradnl" sz="1600" dirty="0" err="1">
                <a:solidFill>
                  <a:srgbClr val="000000"/>
                </a:solidFill>
              </a:rPr>
              <a:t>ón</a:t>
            </a:r>
            <a:r>
              <a:rPr lang="es-ES" altLang="es-ES_tradnl" sz="1600" dirty="0">
                <a:solidFill>
                  <a:srgbClr val="000000"/>
                </a:solidFill>
              </a:rPr>
              <a:t> </a:t>
            </a:r>
            <a:r>
              <a:rPr lang="es-ES_tradnl" altLang="es-ES_tradnl" sz="1600" dirty="0">
                <a:solidFill>
                  <a:srgbClr val="000000"/>
                </a:solidFill>
              </a:rPr>
              <a:t>del valor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c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600" dirty="0">
                <a:solidFill>
                  <a:srgbClr val="000000"/>
                </a:solidFill>
              </a:rPr>
              <a:t> en S:</a:t>
            </a:r>
            <a:endParaRPr lang="es-ES_tradnl" altLang="es-ES_tradnl" sz="1600" i="1" dirty="0">
              <a:solidFill>
                <a:srgbClr val="000000"/>
              </a:solidFill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000" i="1" dirty="0">
              <a:solidFill>
                <a:srgbClr val="000000"/>
              </a:solidFill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i="1" dirty="0">
                <a:solidFill>
                  <a:srgbClr val="000000"/>
                </a:solidFill>
              </a:rPr>
              <a:t>E[S]=E(p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1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(S),…,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(S)) = ∑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(- p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p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(S)) </a:t>
            </a:r>
          </a:p>
        </p:txBody>
      </p:sp>
      <p:sp>
        <p:nvSpPr>
          <p:cNvPr id="85" name="Rectángulo 84"/>
          <p:cNvSpPr/>
          <p:nvPr/>
        </p:nvSpPr>
        <p:spPr>
          <a:xfrm>
            <a:off x="103751" y="3376116"/>
            <a:ext cx="50801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s-ES_tradnl" altLang="es-ES_tradnl" sz="1800" dirty="0">
                <a:solidFill>
                  <a:srgbClr val="000000"/>
                </a:solidFill>
              </a:rPr>
              <a:t>En nuestro ejemplo:</a:t>
            </a:r>
          </a:p>
          <a:p>
            <a:pPr>
              <a:buClr>
                <a:srgbClr val="000000"/>
              </a:buClr>
              <a:buSzPct val="100000"/>
            </a:pPr>
            <a:endParaRPr lang="es-ES_tradnl" altLang="es-ES_tradnl" sz="1000" dirty="0">
              <a:solidFill>
                <a:srgbClr val="000000"/>
              </a:solidFill>
            </a:endParaRPr>
          </a:p>
        </p:txBody>
      </p:sp>
      <p:grpSp>
        <p:nvGrpSpPr>
          <p:cNvPr id="88" name="Agrupar 69"/>
          <p:cNvGrpSpPr>
            <a:grpSpLocks/>
          </p:cNvGrpSpPr>
          <p:nvPr/>
        </p:nvGrpSpPr>
        <p:grpSpPr bwMode="auto">
          <a:xfrm>
            <a:off x="525653" y="3928393"/>
            <a:ext cx="3095625" cy="2020887"/>
            <a:chOff x="611560" y="1268760"/>
            <a:chExt cx="3816351" cy="2020887"/>
          </a:xfrm>
        </p:grpSpPr>
        <p:grpSp>
          <p:nvGrpSpPr>
            <p:cNvPr id="89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95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96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97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98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99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100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101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102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103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104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105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106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107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108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109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110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111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112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113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114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115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6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7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8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9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0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1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2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3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4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5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90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1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92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93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94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sp>
        <p:nvSpPr>
          <p:cNvPr id="44" name="Rectángulo 43"/>
          <p:cNvSpPr/>
          <p:nvPr/>
        </p:nvSpPr>
        <p:spPr>
          <a:xfrm>
            <a:off x="3779912" y="4244818"/>
            <a:ext cx="508016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endParaRPr lang="es-ES_tradnl" altLang="es-ES_tradnl" sz="1000" dirty="0">
              <a:solidFill>
                <a:srgbClr val="000000"/>
              </a:solidFill>
            </a:endParaRPr>
          </a:p>
          <a:p>
            <a:pPr lvl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i="1" dirty="0">
                <a:solidFill>
                  <a:srgbClr val="000000"/>
                </a:solidFill>
              </a:rPr>
              <a:t>E[S]= E(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(S),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(S))</a:t>
            </a:r>
          </a:p>
          <a:p>
            <a:pPr lvl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i="1" dirty="0">
                <a:solidFill>
                  <a:srgbClr val="000000"/>
                </a:solidFill>
              </a:rPr>
              <a:t>	= -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 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-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 </a:t>
            </a:r>
          </a:p>
          <a:p>
            <a:pPr lvl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i="1" dirty="0">
                <a:solidFill>
                  <a:srgbClr val="000000"/>
                </a:solidFill>
              </a:rPr>
              <a:t>        = -2/5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[2/5] -3/5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[3/5] </a:t>
            </a:r>
          </a:p>
          <a:p>
            <a:pPr lvl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i="1" dirty="0">
                <a:solidFill>
                  <a:srgbClr val="000000"/>
                </a:solidFill>
              </a:rPr>
              <a:t>        = 0,97</a:t>
            </a:r>
          </a:p>
        </p:txBody>
      </p:sp>
    </p:spTree>
    <p:extLst>
      <p:ext uri="{BB962C8B-B14F-4D97-AF65-F5344CB8AC3E}">
        <p14:creationId xmlns:p14="http://schemas.microsoft.com/office/powerpoint/2010/main" val="18487774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4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4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800"/>
              <a:t>Inteligencia Artificial</a:t>
            </a:r>
          </a:p>
          <a:p>
            <a:r>
              <a:rPr lang="es-ES_tradnl" altLang="es-ES_tradnl" sz="800"/>
              <a:t>Diploma de Informática Militar </a:t>
            </a:r>
          </a:p>
        </p:txBody>
      </p:sp>
      <p:sp>
        <p:nvSpPr>
          <p:cNvPr id="6149" name="5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6F630073-9CA1-744A-BA45-E5102EA763E3}" type="slidenum">
              <a:rPr lang="es-ES_tradnl" altLang="es-ES_tradnl" sz="1000"/>
              <a:pPr/>
              <a:t>32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6151" name="Rectangle 105"/>
          <p:cNvSpPr>
            <a:spLocks noChangeArrowheads="1"/>
          </p:cNvSpPr>
          <p:nvPr/>
        </p:nvSpPr>
        <p:spPr bwMode="auto">
          <a:xfrm>
            <a:off x="163513" y="1220788"/>
            <a:ext cx="86645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13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985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La entropía se puede entender como el grado de desorden o la variabilidad de una fuente de información (aquí: los ejemplos)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Mucha variabilidad 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Distribución de probabilidad de los valores uniforme 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Mucha entropía = poca información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Poca variabilidad 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Distribución de probabilidad de los valores con “pico” 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" altLang="es-ES_tradnl" sz="1800"/>
              <a:t>Poca entropía = mucha información</a:t>
            </a:r>
          </a:p>
          <a:p>
            <a:pPr lvl="2">
              <a:spcBef>
                <a:spcPct val="20000"/>
              </a:spcBef>
              <a:buFontTx/>
              <a:buChar char="•"/>
            </a:pPr>
            <a:endParaRPr lang="es-ES" altLang="es-ES_tradnl" sz="1800"/>
          </a:p>
        </p:txBody>
      </p:sp>
      <p:grpSp>
        <p:nvGrpSpPr>
          <p:cNvPr id="6152" name="31 Grupo"/>
          <p:cNvGrpSpPr>
            <a:grpSpLocks/>
          </p:cNvGrpSpPr>
          <p:nvPr/>
        </p:nvGrpSpPr>
        <p:grpSpPr bwMode="auto">
          <a:xfrm>
            <a:off x="525463" y="4211638"/>
            <a:ext cx="2211387" cy="1817687"/>
            <a:chOff x="434898" y="4259766"/>
            <a:chExt cx="2211658" cy="1818223"/>
          </a:xfrm>
        </p:grpSpPr>
        <p:cxnSp>
          <p:nvCxnSpPr>
            <p:cNvPr id="6161" name="19 Conector recto de flecha"/>
            <p:cNvCxnSpPr>
              <a:cxnSpLocks noChangeShapeType="1"/>
            </p:cNvCxnSpPr>
            <p:nvPr/>
          </p:nvCxnSpPr>
          <p:spPr bwMode="auto">
            <a:xfrm>
              <a:off x="947854" y="5753236"/>
              <a:ext cx="1698702" cy="1588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62" name="16 Conector recto de flecha"/>
            <p:cNvCxnSpPr>
              <a:cxnSpLocks noChangeShapeType="1"/>
            </p:cNvCxnSpPr>
            <p:nvPr/>
          </p:nvCxnSpPr>
          <p:spPr bwMode="auto">
            <a:xfrm rot="16200000" flipV="1">
              <a:off x="217051" y="5001719"/>
              <a:ext cx="1495058" cy="11152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3" name="21 CuadroTexto"/>
            <p:cNvSpPr txBox="1">
              <a:spLocks noChangeArrowheads="1"/>
            </p:cNvSpPr>
            <p:nvPr/>
          </p:nvSpPr>
          <p:spPr bwMode="auto">
            <a:xfrm>
              <a:off x="434898" y="4475505"/>
              <a:ext cx="546408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s-ES" altLang="es-ES_tradnl" sz="1500"/>
                <a:t>P(x)</a:t>
              </a:r>
            </a:p>
          </p:txBody>
        </p:sp>
        <p:cxnSp>
          <p:nvCxnSpPr>
            <p:cNvPr id="25" name="24 Conector recto"/>
            <p:cNvCxnSpPr/>
            <p:nvPr/>
          </p:nvCxnSpPr>
          <p:spPr bwMode="auto">
            <a:xfrm>
              <a:off x="981065" y="5096625"/>
              <a:ext cx="1349540" cy="158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165" name="26 CuadroTexto"/>
            <p:cNvSpPr txBox="1">
              <a:spLocks noChangeArrowheads="1"/>
            </p:cNvSpPr>
            <p:nvPr/>
          </p:nvSpPr>
          <p:spPr bwMode="auto">
            <a:xfrm>
              <a:off x="981306" y="5754824"/>
              <a:ext cx="546408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s-ES" altLang="es-ES_tradnl" sz="1500"/>
                <a:t>x</a:t>
              </a:r>
              <a:r>
                <a:rPr lang="es-ES" altLang="es-ES_tradnl" sz="1500" baseline="-25000"/>
                <a:t>1</a:t>
              </a:r>
            </a:p>
          </p:txBody>
        </p:sp>
        <p:sp>
          <p:nvSpPr>
            <p:cNvPr id="6166" name="27 CuadroTexto"/>
            <p:cNvSpPr txBox="1">
              <a:spLocks noChangeArrowheads="1"/>
            </p:cNvSpPr>
            <p:nvPr/>
          </p:nvSpPr>
          <p:spPr bwMode="auto">
            <a:xfrm>
              <a:off x="1323273" y="5751110"/>
              <a:ext cx="546408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s-ES" altLang="es-ES_tradnl" sz="1500"/>
                <a:t>x</a:t>
              </a:r>
              <a:r>
                <a:rPr lang="es-ES" altLang="es-ES_tradnl" sz="1500" baseline="-25000"/>
                <a:t>2</a:t>
              </a:r>
            </a:p>
          </p:txBody>
        </p:sp>
        <p:sp>
          <p:nvSpPr>
            <p:cNvPr id="6167" name="28 CuadroTexto"/>
            <p:cNvSpPr txBox="1">
              <a:spLocks noChangeArrowheads="1"/>
            </p:cNvSpPr>
            <p:nvPr/>
          </p:nvSpPr>
          <p:spPr bwMode="auto">
            <a:xfrm>
              <a:off x="2008265" y="5754824"/>
              <a:ext cx="546408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s-ES" altLang="es-ES_tradnl" sz="1500"/>
                <a:t>x</a:t>
              </a:r>
              <a:r>
                <a:rPr lang="es-ES" altLang="es-ES_tradnl" sz="1500" baseline="-25000"/>
                <a:t>N</a:t>
              </a:r>
            </a:p>
          </p:txBody>
        </p:sp>
      </p:grpSp>
      <p:graphicFrame>
        <p:nvGraphicFramePr>
          <p:cNvPr id="6146" name="Object 106"/>
          <p:cNvGraphicFramePr>
            <a:graphicFrameLocks noChangeAspect="1"/>
          </p:cNvGraphicFramePr>
          <p:nvPr/>
        </p:nvGraphicFramePr>
        <p:xfrm>
          <a:off x="2646363" y="4800600"/>
          <a:ext cx="1731962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80" name="Ecuación" r:id="rId4" imgW="1333440" imgH="228600" progId="Equation.3">
                  <p:embed/>
                </p:oleObj>
              </mc:Choice>
              <mc:Fallback>
                <p:oleObj name="Ecuación" r:id="rId4" imgW="1333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6363" y="4800600"/>
                        <a:ext cx="1731962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53" name="46 Grupo"/>
          <p:cNvGrpSpPr>
            <a:grpSpLocks/>
          </p:cNvGrpSpPr>
          <p:nvPr/>
        </p:nvGrpSpPr>
        <p:grpSpPr bwMode="auto">
          <a:xfrm>
            <a:off x="4470400" y="4184650"/>
            <a:ext cx="2211388" cy="1817688"/>
            <a:chOff x="4258713" y="4184306"/>
            <a:chExt cx="2211658" cy="1818223"/>
          </a:xfrm>
        </p:grpSpPr>
        <p:sp>
          <p:nvSpPr>
            <p:cNvPr id="45" name="44 Forma libre"/>
            <p:cNvSpPr/>
            <p:nvPr/>
          </p:nvSpPr>
          <p:spPr bwMode="auto">
            <a:xfrm>
              <a:off x="4815994" y="4598766"/>
              <a:ext cx="1295558" cy="1167155"/>
            </a:xfrm>
            <a:custGeom>
              <a:avLst/>
              <a:gdLst>
                <a:gd name="connsiteX0" fmla="*/ 0 w 2096429"/>
                <a:gd name="connsiteY0" fmla="*/ 1077951 h 1293541"/>
                <a:gd name="connsiteX1" fmla="*/ 646770 w 2096429"/>
                <a:gd name="connsiteY1" fmla="*/ 1077951 h 1293541"/>
                <a:gd name="connsiteX2" fmla="*/ 869795 w 2096429"/>
                <a:gd name="connsiteY2" fmla="*/ 7434 h 1293541"/>
                <a:gd name="connsiteX3" fmla="*/ 1103970 w 2096429"/>
                <a:gd name="connsiteY3" fmla="*/ 1122556 h 1293541"/>
                <a:gd name="connsiteX4" fmla="*/ 2096429 w 2096429"/>
                <a:gd name="connsiteY4" fmla="*/ 1033346 h 1293541"/>
                <a:gd name="connsiteX5" fmla="*/ 2096429 w 2096429"/>
                <a:gd name="connsiteY5" fmla="*/ 1033346 h 1293541"/>
                <a:gd name="connsiteX0" fmla="*/ 0 w 2118907"/>
                <a:gd name="connsiteY0" fmla="*/ 1077951 h 1293541"/>
                <a:gd name="connsiteX1" fmla="*/ 646770 w 2118907"/>
                <a:gd name="connsiteY1" fmla="*/ 1077951 h 1293541"/>
                <a:gd name="connsiteX2" fmla="*/ 869795 w 2118907"/>
                <a:gd name="connsiteY2" fmla="*/ 7434 h 1293541"/>
                <a:gd name="connsiteX3" fmla="*/ 1103970 w 2118907"/>
                <a:gd name="connsiteY3" fmla="*/ 1122556 h 1293541"/>
                <a:gd name="connsiteX4" fmla="*/ 2096429 w 2118907"/>
                <a:gd name="connsiteY4" fmla="*/ 1033346 h 1293541"/>
                <a:gd name="connsiteX5" fmla="*/ 1238840 w 2118907"/>
                <a:gd name="connsiteY5" fmla="*/ 1033346 h 1293541"/>
                <a:gd name="connsiteX0" fmla="*/ 0 w 2118907"/>
                <a:gd name="connsiteY0" fmla="*/ 1077951 h 1293541"/>
                <a:gd name="connsiteX1" fmla="*/ 646770 w 2118907"/>
                <a:gd name="connsiteY1" fmla="*/ 1077951 h 1293541"/>
                <a:gd name="connsiteX2" fmla="*/ 869795 w 2118907"/>
                <a:gd name="connsiteY2" fmla="*/ 7434 h 1293541"/>
                <a:gd name="connsiteX3" fmla="*/ 1103970 w 2118907"/>
                <a:gd name="connsiteY3" fmla="*/ 1122556 h 1293541"/>
                <a:gd name="connsiteX4" fmla="*/ 2096429 w 2118907"/>
                <a:gd name="connsiteY4" fmla="*/ 1033346 h 1293541"/>
                <a:gd name="connsiteX5" fmla="*/ 1238840 w 2118907"/>
                <a:gd name="connsiteY5" fmla="*/ 1033346 h 1293541"/>
                <a:gd name="connsiteX0" fmla="*/ 0 w 1294596"/>
                <a:gd name="connsiteY0" fmla="*/ 1077951 h 1293541"/>
                <a:gd name="connsiteX1" fmla="*/ 646770 w 1294596"/>
                <a:gd name="connsiteY1" fmla="*/ 1077951 h 1293541"/>
                <a:gd name="connsiteX2" fmla="*/ 869795 w 1294596"/>
                <a:gd name="connsiteY2" fmla="*/ 7434 h 1293541"/>
                <a:gd name="connsiteX3" fmla="*/ 1103970 w 1294596"/>
                <a:gd name="connsiteY3" fmla="*/ 1122556 h 1293541"/>
                <a:gd name="connsiteX4" fmla="*/ 1272118 w 1294596"/>
                <a:gd name="connsiteY4" fmla="*/ 1033346 h 1293541"/>
                <a:gd name="connsiteX5" fmla="*/ 1238840 w 1294596"/>
                <a:gd name="connsiteY5" fmla="*/ 1033346 h 1293541"/>
                <a:gd name="connsiteX0" fmla="*/ 0 w 1294596"/>
                <a:gd name="connsiteY0" fmla="*/ 1077951 h 1293541"/>
                <a:gd name="connsiteX1" fmla="*/ 646770 w 1294596"/>
                <a:gd name="connsiteY1" fmla="*/ 1077951 h 1293541"/>
                <a:gd name="connsiteX2" fmla="*/ 869795 w 1294596"/>
                <a:gd name="connsiteY2" fmla="*/ 7434 h 1293541"/>
                <a:gd name="connsiteX3" fmla="*/ 1103970 w 1294596"/>
                <a:gd name="connsiteY3" fmla="*/ 1122556 h 1293541"/>
                <a:gd name="connsiteX4" fmla="*/ 1272118 w 1294596"/>
                <a:gd name="connsiteY4" fmla="*/ 1033346 h 1293541"/>
                <a:gd name="connsiteX5" fmla="*/ 1238840 w 1294596"/>
                <a:gd name="connsiteY5" fmla="*/ 1033346 h 1293541"/>
                <a:gd name="connsiteX0" fmla="*/ 0 w 1294596"/>
                <a:gd name="connsiteY0" fmla="*/ 1077951 h 1293541"/>
                <a:gd name="connsiteX1" fmla="*/ 646770 w 1294596"/>
                <a:gd name="connsiteY1" fmla="*/ 1077951 h 1293541"/>
                <a:gd name="connsiteX2" fmla="*/ 869795 w 1294596"/>
                <a:gd name="connsiteY2" fmla="*/ 7434 h 1293541"/>
                <a:gd name="connsiteX3" fmla="*/ 1103970 w 1294596"/>
                <a:gd name="connsiteY3" fmla="*/ 1122556 h 1293541"/>
                <a:gd name="connsiteX4" fmla="*/ 1272118 w 1294596"/>
                <a:gd name="connsiteY4" fmla="*/ 1033346 h 1293541"/>
                <a:gd name="connsiteX5" fmla="*/ 1238840 w 1294596"/>
                <a:gd name="connsiteY5" fmla="*/ 1033346 h 1293541"/>
                <a:gd name="connsiteX0" fmla="*/ 0 w 1294596"/>
                <a:gd name="connsiteY0" fmla="*/ 1077951 h 1167160"/>
                <a:gd name="connsiteX1" fmla="*/ 646770 w 1294596"/>
                <a:gd name="connsiteY1" fmla="*/ 1077951 h 1167160"/>
                <a:gd name="connsiteX2" fmla="*/ 869795 w 1294596"/>
                <a:gd name="connsiteY2" fmla="*/ 7434 h 1167160"/>
                <a:gd name="connsiteX3" fmla="*/ 1103970 w 1294596"/>
                <a:gd name="connsiteY3" fmla="*/ 1122556 h 1167160"/>
                <a:gd name="connsiteX4" fmla="*/ 1272118 w 1294596"/>
                <a:gd name="connsiteY4" fmla="*/ 1033346 h 1167160"/>
                <a:gd name="connsiteX5" fmla="*/ 1238840 w 1294596"/>
                <a:gd name="connsiteY5" fmla="*/ 1033346 h 116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4596" h="1167160">
                  <a:moveTo>
                    <a:pt x="0" y="1077951"/>
                  </a:moveTo>
                  <a:cubicBezTo>
                    <a:pt x="250902" y="1167160"/>
                    <a:pt x="134870" y="1029629"/>
                    <a:pt x="646770" y="1077951"/>
                  </a:cubicBezTo>
                  <a:cubicBezTo>
                    <a:pt x="791736" y="899532"/>
                    <a:pt x="793595" y="0"/>
                    <a:pt x="869795" y="7434"/>
                  </a:cubicBezTo>
                  <a:cubicBezTo>
                    <a:pt x="945995" y="14868"/>
                    <a:pt x="1036916" y="951571"/>
                    <a:pt x="1103970" y="1122556"/>
                  </a:cubicBezTo>
                  <a:cubicBezTo>
                    <a:pt x="1282536" y="1033347"/>
                    <a:pt x="1249640" y="1048214"/>
                    <a:pt x="1272118" y="1033346"/>
                  </a:cubicBezTo>
                  <a:cubicBezTo>
                    <a:pt x="1294596" y="1018478"/>
                    <a:pt x="1078664" y="1033667"/>
                    <a:pt x="1238840" y="1033346"/>
                  </a:cubicBezTo>
                </a:path>
              </a:pathLst>
            </a:custGeom>
            <a:noFill/>
            <a:ln w="190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  <a:buFontTx/>
                <a:buChar char="•"/>
                <a:defRPr/>
              </a:pPr>
              <a:endParaRPr lang="es-ES">
                <a:latin typeface="Times New Roman" pitchFamily="18" charset="0"/>
                <a:sym typeface="Symbol" pitchFamily="18" charset="2"/>
              </a:endParaRPr>
            </a:p>
          </p:txBody>
        </p:sp>
        <p:cxnSp>
          <p:nvCxnSpPr>
            <p:cNvPr id="6155" name="33 Conector recto de flecha"/>
            <p:cNvCxnSpPr>
              <a:cxnSpLocks noChangeShapeType="1"/>
            </p:cNvCxnSpPr>
            <p:nvPr/>
          </p:nvCxnSpPr>
          <p:spPr bwMode="auto">
            <a:xfrm>
              <a:off x="4771669" y="5677776"/>
              <a:ext cx="1698702" cy="1588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6" name="34 Conector recto de flecha"/>
            <p:cNvCxnSpPr>
              <a:cxnSpLocks noChangeShapeType="1"/>
            </p:cNvCxnSpPr>
            <p:nvPr/>
          </p:nvCxnSpPr>
          <p:spPr bwMode="auto">
            <a:xfrm rot="16200000" flipV="1">
              <a:off x="4040866" y="4926259"/>
              <a:ext cx="1495058" cy="11152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7" name="35 CuadroTexto"/>
            <p:cNvSpPr txBox="1">
              <a:spLocks noChangeArrowheads="1"/>
            </p:cNvSpPr>
            <p:nvPr/>
          </p:nvSpPr>
          <p:spPr bwMode="auto">
            <a:xfrm>
              <a:off x="4258713" y="4400045"/>
              <a:ext cx="546408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s-ES" altLang="es-ES_tradnl" sz="1500"/>
                <a:t>P(x)</a:t>
              </a:r>
            </a:p>
          </p:txBody>
        </p:sp>
        <p:sp>
          <p:nvSpPr>
            <p:cNvPr id="6158" name="37 CuadroTexto"/>
            <p:cNvSpPr txBox="1">
              <a:spLocks noChangeArrowheads="1"/>
            </p:cNvSpPr>
            <p:nvPr/>
          </p:nvSpPr>
          <p:spPr bwMode="auto">
            <a:xfrm>
              <a:off x="4805121" y="5679364"/>
              <a:ext cx="546408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s-ES" altLang="es-ES_tradnl" sz="1500"/>
                <a:t>x</a:t>
              </a:r>
              <a:r>
                <a:rPr lang="es-ES" altLang="es-ES_tradnl" sz="1500" baseline="-25000"/>
                <a:t>1</a:t>
              </a:r>
            </a:p>
          </p:txBody>
        </p:sp>
        <p:sp>
          <p:nvSpPr>
            <p:cNvPr id="6159" name="38 CuadroTexto"/>
            <p:cNvSpPr txBox="1">
              <a:spLocks noChangeArrowheads="1"/>
            </p:cNvSpPr>
            <p:nvPr/>
          </p:nvSpPr>
          <p:spPr bwMode="auto">
            <a:xfrm>
              <a:off x="5147088" y="5675650"/>
              <a:ext cx="546408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s-ES" altLang="es-ES_tradnl" sz="1500"/>
                <a:t>x</a:t>
              </a:r>
              <a:r>
                <a:rPr lang="es-ES" altLang="es-ES_tradnl" sz="1500" baseline="-25000"/>
                <a:t>2</a:t>
              </a:r>
            </a:p>
          </p:txBody>
        </p:sp>
        <p:sp>
          <p:nvSpPr>
            <p:cNvPr id="6160" name="39 CuadroTexto"/>
            <p:cNvSpPr txBox="1">
              <a:spLocks noChangeArrowheads="1"/>
            </p:cNvSpPr>
            <p:nvPr/>
          </p:nvSpPr>
          <p:spPr bwMode="auto">
            <a:xfrm>
              <a:off x="5832080" y="5679364"/>
              <a:ext cx="546408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es-ES" altLang="es-ES_tradnl" sz="1500"/>
                <a:t>x</a:t>
              </a:r>
              <a:r>
                <a:rPr lang="es-ES" altLang="es-ES_tradnl" sz="1500" baseline="-25000"/>
                <a:t>N</a:t>
              </a:r>
            </a:p>
          </p:txBody>
        </p:sp>
      </p:grpSp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6556375" y="4784725"/>
          <a:ext cx="1781175" cy="29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81" name="Ecuación" r:id="rId6" imgW="1371600" imgH="228600" progId="Equation.3">
                  <p:embed/>
                </p:oleObj>
              </mc:Choice>
              <mc:Fallback>
                <p:oleObj name="Ecuación" r:id="rId6" imgW="1371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6375" y="4784725"/>
                        <a:ext cx="1781175" cy="296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1"/>
          <p:cNvSpPr txBox="1">
            <a:spLocks noChangeArrowheads="1"/>
          </p:cNvSpPr>
          <p:nvPr/>
        </p:nvSpPr>
        <p:spPr bwMode="auto">
          <a:xfrm>
            <a:off x="539750" y="158750"/>
            <a:ext cx="8064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¿Cómo seleccionar el mejor atributo?</a:t>
            </a:r>
          </a:p>
        </p:txBody>
      </p:sp>
    </p:spTree>
    <p:extLst>
      <p:ext uri="{BB962C8B-B14F-4D97-AF65-F5344CB8AC3E}">
        <p14:creationId xmlns:p14="http://schemas.microsoft.com/office/powerpoint/2010/main" val="1701987124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395536" y="980728"/>
            <a:ext cx="84994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Dado un conjunto de ejemplos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S.</a:t>
            </a:r>
            <a:r>
              <a:rPr lang="es-ES_tradnl" altLang="es-ES_tradnl" sz="1800" dirty="0">
                <a:solidFill>
                  <a:srgbClr val="000000"/>
                </a:solidFill>
              </a:rPr>
              <a:t> Los elementos de S pertenecen a las posibles clases c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1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,…,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c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</a:t>
            </a:r>
            <a:r>
              <a:rPr lang="es-ES_tradnl" altLang="es-ES_tradnl" sz="1800" dirty="0">
                <a:solidFill>
                  <a:srgbClr val="000000"/>
                </a:solidFill>
              </a:rPr>
              <a:t> (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p.Ej.</a:t>
            </a:r>
            <a:r>
              <a:rPr lang="es-ES_tradnl" altLang="es-ES_tradnl" sz="1800" dirty="0">
                <a:solidFill>
                  <a:srgbClr val="000000"/>
                </a:solidFill>
              </a:rPr>
              <a:t>: c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1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=SI, c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=NO</a:t>
            </a:r>
            <a:r>
              <a:rPr lang="es-ES_tradnl" altLang="es-ES_tradnl" sz="1800" dirty="0">
                <a:solidFill>
                  <a:srgbClr val="000000"/>
                </a:solidFill>
              </a:rPr>
              <a:t>)</a:t>
            </a:r>
            <a:r>
              <a:rPr lang="ar-SA" altLang="es-ES_tradnl" sz="1800" dirty="0">
                <a:solidFill>
                  <a:srgbClr val="000000"/>
                </a:solidFill>
              </a:rPr>
              <a:t>‏</a:t>
            </a:r>
            <a:r>
              <a:rPr lang="es-ES" altLang="es-ES_tradnl" sz="1800" dirty="0">
                <a:solidFill>
                  <a:srgbClr val="000000"/>
                </a:solidFill>
              </a:rPr>
              <a:t>.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 </a:t>
            </a:r>
            <a:r>
              <a:rPr lang="es-ES_tradnl" altLang="es-ES_tradnl" sz="1800" dirty="0">
                <a:solidFill>
                  <a:srgbClr val="000000"/>
                </a:solidFill>
              </a:rPr>
              <a:t>es la probabilidad de la clase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c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800" dirty="0">
                <a:solidFill>
                  <a:srgbClr val="000000"/>
                </a:solidFill>
              </a:rPr>
              <a:t> en un conjunto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S.</a:t>
            </a:r>
            <a:endParaRPr lang="es-ES" altLang="es-ES_tradnl" sz="1800" i="1" dirty="0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</a:rPr>
              <a:t>Cada atributo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A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j</a:t>
            </a:r>
            <a:r>
              <a:rPr lang="es-ES_tradnl" altLang="es-ES_tradnl" sz="1800" dirty="0">
                <a:solidFill>
                  <a:srgbClr val="000000"/>
                </a:solidFill>
              </a:rPr>
              <a:t> </a:t>
            </a:r>
            <a:r>
              <a:rPr lang="es-ES_tradnl" altLang="es-ES_tradnl" sz="1800" dirty="0">
                <a:solidFill>
                  <a:schemeClr val="tx1"/>
                </a:solidFill>
                <a:latin typeface="Symbol" charset="2"/>
              </a:rPr>
              <a:t></a:t>
            </a:r>
            <a:r>
              <a:rPr lang="es-ES_tradnl" altLang="es-ES_tradnl" sz="1800" dirty="0">
                <a:solidFill>
                  <a:srgbClr val="000000"/>
                </a:solidFill>
              </a:rPr>
              <a:t>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A</a:t>
            </a:r>
            <a:r>
              <a:rPr lang="es-ES_tradnl" altLang="es-ES_tradnl" sz="1800" dirty="0">
                <a:solidFill>
                  <a:srgbClr val="000000"/>
                </a:solidFill>
              </a:rPr>
              <a:t> tiene una serie de posibles valores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v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1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,…,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v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m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.</a:t>
            </a:r>
            <a:r>
              <a:rPr lang="es-ES_tradnl" altLang="es-ES_tradnl" sz="1800" dirty="0">
                <a:solidFill>
                  <a:srgbClr val="000000"/>
                </a:solidFill>
              </a:rPr>
              <a:t>. Los valores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v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</a:t>
            </a:r>
            <a:r>
              <a:rPr lang="es-ES_tradnl" altLang="es-ES_tradnl" sz="1800" dirty="0">
                <a:solidFill>
                  <a:srgbClr val="000000"/>
                </a:solidFill>
              </a:rPr>
              <a:t>dividen los ejemplos del conjunto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S</a:t>
            </a:r>
            <a:r>
              <a:rPr lang="es-ES_tradnl" altLang="es-ES_tradnl" sz="1800" dirty="0">
                <a:solidFill>
                  <a:srgbClr val="000000"/>
                </a:solidFill>
              </a:rPr>
              <a:t> en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m</a:t>
            </a:r>
            <a:r>
              <a:rPr lang="es-ES_tradnl" altLang="es-ES_tradnl" sz="1800" dirty="0">
                <a:solidFill>
                  <a:srgbClr val="000000"/>
                </a:solidFill>
              </a:rPr>
              <a:t> subconjuntos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S(v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1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), …, S(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v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m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): 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1800" i="1" dirty="0">
                <a:solidFill>
                  <a:srgbClr val="000000"/>
                </a:solidFill>
              </a:rPr>
              <a:t>S(v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)</a:t>
            </a:r>
            <a:r>
              <a:rPr lang="es-ES_tradnl" altLang="es-ES_tradnl" sz="1800" dirty="0">
                <a:solidFill>
                  <a:srgbClr val="000000"/>
                </a:solidFill>
              </a:rPr>
              <a:t> son los ejemplos de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S</a:t>
            </a:r>
            <a:r>
              <a:rPr lang="es-ES_tradnl" altLang="es-ES_tradnl" sz="1800" dirty="0">
                <a:solidFill>
                  <a:srgbClr val="000000"/>
                </a:solidFill>
              </a:rPr>
              <a:t> con valor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v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800" dirty="0">
                <a:solidFill>
                  <a:srgbClr val="000000"/>
                </a:solidFill>
              </a:rPr>
              <a:t>;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P(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v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i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|S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) </a:t>
            </a:r>
            <a:r>
              <a:rPr lang="es-ES_tradnl" altLang="es-ES_tradnl" sz="1800" dirty="0">
                <a:solidFill>
                  <a:srgbClr val="000000"/>
                </a:solidFill>
              </a:rPr>
              <a:t>denota la probabilidad de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v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</a:t>
            </a:r>
            <a:r>
              <a:rPr lang="es-ES_tradnl" altLang="es-ES_tradnl" sz="1800" dirty="0">
                <a:solidFill>
                  <a:srgbClr val="000000"/>
                </a:solidFill>
              </a:rPr>
              <a:t>en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S</a:t>
            </a:r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395536" y="2636912"/>
            <a:ext cx="84994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eaLnBrk="1" hangingPunct="1"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es-ES_tradnl" altLang="es-ES_tradnl" sz="1800" b="1" dirty="0" err="1">
                <a:solidFill>
                  <a:srgbClr val="000000"/>
                </a:solidFill>
                <a:latin typeface="+mj-lt"/>
              </a:rPr>
              <a:t>mejorAtributo</a:t>
            </a:r>
            <a:r>
              <a:rPr lang="es-ES_tradnl" altLang="es-ES_tradnl" sz="1800" b="1" dirty="0">
                <a:solidFill>
                  <a:srgbClr val="000000"/>
                </a:solidFill>
                <a:latin typeface="+mj-lt"/>
              </a:rPr>
              <a:t>(S, A)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:</a:t>
            </a:r>
          </a:p>
        </p:txBody>
      </p:sp>
      <p:sp>
        <p:nvSpPr>
          <p:cNvPr id="60419" name="Rectangle 4"/>
          <p:cNvSpPr>
            <a:spLocks noChangeArrowheads="1"/>
          </p:cNvSpPr>
          <p:nvPr/>
        </p:nvSpPr>
        <p:spPr bwMode="auto">
          <a:xfrm>
            <a:off x="465137" y="2976910"/>
            <a:ext cx="84994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473075" lvl="1" indent="0" eaLnBrk="1" hangingPunct="1">
              <a:spcBef>
                <a:spcPts val="675"/>
              </a:spcBef>
              <a:buClr>
                <a:srgbClr val="000000"/>
              </a:buClr>
              <a:buSzPct val="100000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1: Calcula la entropía de </a:t>
            </a:r>
            <a:r>
              <a:rPr lang="es-ES_tradnl" altLang="es-ES_tradnl" sz="1800" i="1" dirty="0">
                <a:solidFill>
                  <a:srgbClr val="000000"/>
                </a:solidFill>
                <a:latin typeface="+mj-lt"/>
              </a:rPr>
              <a:t>S:</a:t>
            </a:r>
          </a:p>
          <a:p>
            <a:pPr lvl="1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i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0420" name="Rectangle 5"/>
          <p:cNvSpPr>
            <a:spLocks noChangeArrowheads="1"/>
          </p:cNvSpPr>
          <p:nvPr/>
        </p:nvSpPr>
        <p:spPr bwMode="auto">
          <a:xfrm>
            <a:off x="475156" y="3342437"/>
            <a:ext cx="8668844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473075" lvl="1" indent="0" eaLnBrk="1" hangingPunct="1">
              <a:spcBef>
                <a:spcPts val="225"/>
              </a:spcBef>
              <a:buClr>
                <a:srgbClr val="000000"/>
              </a:buClr>
              <a:buSzPct val="100000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2: Para cada atributo </a:t>
            </a:r>
            <a:r>
              <a:rPr lang="es-ES_tradnl" altLang="es-ES_tradnl" sz="1800" i="1" dirty="0">
                <a:solidFill>
                  <a:srgbClr val="000000"/>
                </a:solidFill>
                <a:latin typeface="+mj-lt"/>
              </a:rPr>
              <a:t>A</a:t>
            </a:r>
            <a:r>
              <a:rPr lang="es-ES_tradnl" altLang="es-ES_tradnl" sz="1800" i="1" baseline="-25000" dirty="0">
                <a:solidFill>
                  <a:srgbClr val="000000"/>
                </a:solidFill>
                <a:latin typeface="+mj-lt"/>
              </a:rPr>
              <a:t>j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509075" lvl="1" indent="0" eaLnBrk="1" hangingPunct="1">
              <a:spcBef>
                <a:spcPts val="225"/>
              </a:spcBef>
              <a:buClr>
                <a:srgbClr val="000000"/>
              </a:buClr>
              <a:buSzPct val="100000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	</a:t>
            </a:r>
            <a:r>
              <a:rPr lang="es-ES_tradnl" altLang="es-ES_tradnl" sz="1800" dirty="0">
                <a:solidFill>
                  <a:schemeClr val="tx1"/>
                </a:solidFill>
                <a:latin typeface="Arial" charset="0"/>
                <a:sym typeface="Symbol" pitchFamily="18" charset="2"/>
              </a:rPr>
              <a:t>2.1: </a:t>
            </a:r>
            <a:r>
              <a:rPr lang="es-ES_tradnl" altLang="es-ES_tradnl" sz="1800" dirty="0">
                <a:solidFill>
                  <a:schemeClr val="tx1"/>
                </a:solidFill>
                <a:latin typeface="+mj-lt"/>
              </a:rPr>
              <a:t>Determina 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los subconjuntos S(v</a:t>
            </a:r>
            <a:r>
              <a:rPr lang="es-ES_tradnl" altLang="es-ES_tradnl" sz="1800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) para todos los valores v</a:t>
            </a:r>
            <a:r>
              <a:rPr lang="es-ES_tradnl" altLang="es-ES_tradnl" sz="1800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sz="1800" dirty="0">
                <a:solidFill>
                  <a:schemeClr val="tx1"/>
                </a:solidFill>
                <a:latin typeface="+mj-lt"/>
                <a:sym typeface="Symbol" pitchFamily="18" charset="2"/>
              </a:rPr>
              <a:t> DOM(A</a:t>
            </a:r>
            <a:r>
              <a:rPr lang="es-ES_tradnl" sz="1800" baseline="-25000" dirty="0">
                <a:solidFill>
                  <a:schemeClr val="tx1"/>
                </a:solidFill>
                <a:latin typeface="+mj-lt"/>
                <a:sym typeface="Symbol" pitchFamily="18" charset="2"/>
              </a:rPr>
              <a:t>j</a:t>
            </a:r>
            <a:r>
              <a:rPr lang="es-ES_tradnl" sz="1800" dirty="0">
                <a:solidFill>
                  <a:schemeClr val="tx1"/>
                </a:solidFill>
                <a:latin typeface="+mj-lt"/>
                <a:sym typeface="Symbol" pitchFamily="18" charset="2"/>
              </a:rPr>
              <a:t>)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  </a:t>
            </a:r>
          </a:p>
          <a:p>
            <a:pPr marL="473075" lvl="1" indent="0" eaLnBrk="1" hangingPunct="1">
              <a:spcBef>
                <a:spcPts val="225"/>
              </a:spcBef>
              <a:buClr>
                <a:srgbClr val="000000"/>
              </a:buClr>
              <a:buSzPct val="100000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	2.2: Calcula la entropía de cada subconjunto S(v</a:t>
            </a:r>
            <a:r>
              <a:rPr lang="es-ES_tradnl" altLang="es-ES_tradnl" sz="1800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) : </a:t>
            </a:r>
          </a:p>
          <a:p>
            <a:pPr marL="930275" lvl="2" indent="0" eaLnBrk="1" hangingPunct="1">
              <a:spcBef>
                <a:spcPts val="225"/>
              </a:spcBef>
              <a:buClr>
                <a:srgbClr val="000000"/>
              </a:buClr>
              <a:buSzPct val="100000"/>
            </a:pPr>
            <a:endParaRPr lang="es-ES_tradnl" altLang="es-ES_tradnl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0421" name="Rectangle 6"/>
          <p:cNvSpPr>
            <a:spLocks noChangeArrowheads="1"/>
          </p:cNvSpPr>
          <p:nvPr/>
        </p:nvSpPr>
        <p:spPr bwMode="auto">
          <a:xfrm>
            <a:off x="485230" y="4660483"/>
            <a:ext cx="84994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473075" lvl="1" indent="0" eaLnBrk="1" hangingPunct="1">
              <a:spcBef>
                <a:spcPts val="225"/>
              </a:spcBef>
              <a:buClr>
                <a:srgbClr val="000000"/>
              </a:buClr>
              <a:buSzPct val="100000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	2.3: Calcula la entropía del atributo como media ponderada:</a:t>
            </a:r>
          </a:p>
          <a:p>
            <a:pPr lvl="1" eaLnBrk="1" hangingPunct="1">
              <a:spcBef>
                <a:spcPts val="225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dirty="0">
              <a:solidFill>
                <a:srgbClr val="000000"/>
              </a:solidFill>
              <a:latin typeface="+mj-lt"/>
            </a:endParaRPr>
          </a:p>
          <a:p>
            <a:pPr lvl="1" eaLnBrk="1" hangingPunct="1">
              <a:spcBef>
                <a:spcPts val="225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0422" name="Rectangle 7"/>
          <p:cNvSpPr>
            <a:spLocks noChangeArrowheads="1"/>
          </p:cNvSpPr>
          <p:nvPr/>
        </p:nvSpPr>
        <p:spPr bwMode="auto">
          <a:xfrm>
            <a:off x="485229" y="5313561"/>
            <a:ext cx="8499475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  <a:tab pos="1081722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473075" lvl="1" indent="0" eaLnBrk="1" hangingPunct="1">
              <a:spcBef>
                <a:spcPts val="225"/>
              </a:spcBef>
              <a:buClr>
                <a:srgbClr val="000000"/>
              </a:buClr>
              <a:buSzPct val="100000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3: Devuelve el atributo que obtiene la </a:t>
            </a:r>
            <a:r>
              <a:rPr lang="es-ES_tradnl" altLang="es-ES_tradnl" sz="1800" b="1" dirty="0">
                <a:solidFill>
                  <a:srgbClr val="000000"/>
                </a:solidFill>
                <a:latin typeface="+mj-lt"/>
              </a:rPr>
              <a:t>mayor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s-ES_tradnl" sz="1800" b="1" i="1" dirty="0">
                <a:solidFill>
                  <a:srgbClr val="FF0000"/>
                </a:solidFill>
                <a:latin typeface="+mj-lt"/>
              </a:rPr>
              <a:t>ganancia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 de información:</a:t>
            </a:r>
          </a:p>
        </p:txBody>
      </p:sp>
      <p:sp>
        <p:nvSpPr>
          <p:cNvPr id="60423" name="Rectangle 8"/>
          <p:cNvSpPr>
            <a:spLocks noChangeArrowheads="1"/>
          </p:cNvSpPr>
          <p:nvPr/>
        </p:nvSpPr>
        <p:spPr bwMode="auto">
          <a:xfrm>
            <a:off x="3717677" y="3005922"/>
            <a:ext cx="5030787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  <a:latin typeface="+mj-lt"/>
              </a:rPr>
              <a:t>global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 = E[p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1</a:t>
            </a:r>
            <a:r>
              <a:rPr lang="es-ES_tradnl" altLang="es-ES_tradnl" sz="1600" dirty="0">
                <a:solidFill>
                  <a:srgbClr val="000000"/>
                </a:solidFill>
                <a:latin typeface="+mj-lt"/>
              </a:rPr>
              <a:t>(S)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,…,</a:t>
            </a: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p</a:t>
            </a:r>
            <a:r>
              <a:rPr lang="es-ES_tradnl" altLang="es-ES_tradnl" sz="1600" baseline="-25000" dirty="0" err="1">
                <a:solidFill>
                  <a:srgbClr val="000000"/>
                </a:solidFill>
                <a:latin typeface="+mj-lt"/>
              </a:rPr>
              <a:t>n</a:t>
            </a:r>
            <a:r>
              <a:rPr lang="es-ES_tradnl" altLang="es-ES_tradnl" sz="1600" dirty="0">
                <a:solidFill>
                  <a:srgbClr val="000000"/>
                </a:solidFill>
                <a:latin typeface="+mj-lt"/>
              </a:rPr>
              <a:t>(S)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] = ∑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 – p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(S) · log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 p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(S)</a:t>
            </a:r>
          </a:p>
        </p:txBody>
      </p:sp>
      <p:sp>
        <p:nvSpPr>
          <p:cNvPr id="60424" name="Rectangle 9"/>
          <p:cNvSpPr>
            <a:spLocks noChangeArrowheads="1"/>
          </p:cNvSpPr>
          <p:nvPr/>
        </p:nvSpPr>
        <p:spPr bwMode="auto">
          <a:xfrm>
            <a:off x="1547813" y="4264517"/>
            <a:ext cx="6097587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  <a:latin typeface="+mj-lt"/>
              </a:rPr>
              <a:t>Aj_vi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  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= E[p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1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(S(v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)),…,</a:t>
            </a: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  <a:latin typeface="+mj-lt"/>
              </a:rPr>
              <a:t>n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(S(v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))] = ∑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 – p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(S(v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)) · log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 p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(S(v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))</a:t>
            </a:r>
          </a:p>
        </p:txBody>
      </p:sp>
      <p:sp>
        <p:nvSpPr>
          <p:cNvPr id="60425" name="Rectangle 10"/>
          <p:cNvSpPr>
            <a:spLocks noChangeArrowheads="1"/>
          </p:cNvSpPr>
          <p:nvPr/>
        </p:nvSpPr>
        <p:spPr bwMode="auto">
          <a:xfrm>
            <a:off x="1581639" y="4961350"/>
            <a:ext cx="6097587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  <a:latin typeface="+mj-lt"/>
              </a:rPr>
              <a:t>Aj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 = ∑ 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vi </a:t>
            </a:r>
            <a:r>
              <a:rPr lang="es-ES_tradnl" sz="1600" i="1" baseline="-25000" dirty="0">
                <a:solidFill>
                  <a:schemeClr val="tx1"/>
                </a:solidFill>
                <a:latin typeface="+mj-lt"/>
                <a:sym typeface="Symbol" pitchFamily="18" charset="2"/>
              </a:rPr>
              <a:t> DOM(Aj)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P(</a:t>
            </a: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v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  <a:latin typeface="+mj-lt"/>
              </a:rPr>
              <a:t>i</a:t>
            </a: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|S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) · </a:t>
            </a: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  <a:latin typeface="+mj-lt"/>
              </a:rPr>
              <a:t>Aj_vi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 </a:t>
            </a:r>
          </a:p>
        </p:txBody>
      </p:sp>
      <p:sp>
        <p:nvSpPr>
          <p:cNvPr id="60426" name="Rectangle 11"/>
          <p:cNvSpPr>
            <a:spLocks noChangeArrowheads="1"/>
          </p:cNvSpPr>
          <p:nvPr/>
        </p:nvSpPr>
        <p:spPr bwMode="auto">
          <a:xfrm>
            <a:off x="1331640" y="5628099"/>
            <a:ext cx="609917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Ganancia(A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j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) = </a:t>
            </a: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  <a:latin typeface="+mj-lt"/>
              </a:rPr>
              <a:t>global</a:t>
            </a:r>
            <a:r>
              <a:rPr lang="es-ES_tradnl" altLang="es-ES_tradnl" sz="1600" i="1" baseline="-25000" dirty="0">
                <a:solidFill>
                  <a:srgbClr val="000000"/>
                </a:solidFill>
                <a:latin typeface="+mj-lt"/>
              </a:rPr>
              <a:t>  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- </a:t>
            </a:r>
            <a:r>
              <a:rPr lang="es-ES_tradnl" altLang="es-ES_tradnl" sz="1600" i="1" dirty="0" err="1">
                <a:solidFill>
                  <a:srgbClr val="000000"/>
                </a:solidFill>
                <a:latin typeface="+mj-lt"/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  <a:latin typeface="+mj-lt"/>
              </a:rPr>
              <a:t>Aj</a:t>
            </a:r>
            <a:r>
              <a:rPr lang="es-ES_tradnl" altLang="es-ES_tradnl" sz="1600" i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ar-SA" altLang="es-ES_tradnl" sz="1600" i="1" dirty="0">
                <a:solidFill>
                  <a:srgbClr val="000000"/>
                </a:solidFill>
                <a:latin typeface="+mj-lt"/>
              </a:rPr>
              <a:t>‏</a:t>
            </a:r>
            <a:endParaRPr lang="es-ES_tradnl" altLang="es-ES_tradnl" sz="1600" i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0427" name="12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8B9A276-9588-0945-97AA-5F60C6AD711E}" type="slidenum">
              <a:rPr lang="es-ES" altLang="es-ES_tradnl" sz="1400">
                <a:solidFill>
                  <a:srgbClr val="898989"/>
                </a:solidFill>
                <a:latin typeface="+mj-lt"/>
              </a:rPr>
              <a:pPr eaLnBrk="1" hangingPunct="1"/>
              <a:t>33</a:t>
            </a:fld>
            <a:endParaRPr lang="es-ES" altLang="es-ES_tradnl" sz="1400">
              <a:solidFill>
                <a:srgbClr val="898989"/>
              </a:solidFill>
              <a:latin typeface="+mj-lt"/>
            </a:endParaRPr>
          </a:p>
        </p:txBody>
      </p:sp>
      <p:sp>
        <p:nvSpPr>
          <p:cNvPr id="60428" name="Text Box 1"/>
          <p:cNvSpPr txBox="1">
            <a:spLocks noChangeArrowheads="1"/>
          </p:cNvSpPr>
          <p:nvPr/>
        </p:nvSpPr>
        <p:spPr bwMode="auto">
          <a:xfrm>
            <a:off x="539750" y="158750"/>
            <a:ext cx="8064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Algoritmo ID3: ¿Cómo seleccionar el mejor atributo?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7206790"/>
      </p:ext>
    </p:extLst>
  </p:cSld>
  <p:clrMapOvr>
    <a:masterClrMapping/>
  </p:clrMapOvr>
  <p:transition advTm="14827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/>
      <p:bldP spid="60422" grpId="0"/>
      <p:bldP spid="60423" grpId="0"/>
      <p:bldP spid="60424" grpId="0"/>
      <p:bldP spid="60425" grpId="0"/>
      <p:bldP spid="6042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539750" y="158750"/>
            <a:ext cx="8064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¿Cómo seleccionar el mejor atributo?</a:t>
            </a:r>
          </a:p>
        </p:txBody>
      </p:sp>
      <p:sp>
        <p:nvSpPr>
          <p:cNvPr id="58372" name="36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C0E4851-3AC2-C74E-A3C2-39CA5348D8FD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34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55" name="Agrupar 69"/>
          <p:cNvGrpSpPr>
            <a:grpSpLocks/>
          </p:cNvGrpSpPr>
          <p:nvPr/>
        </p:nvGrpSpPr>
        <p:grpSpPr bwMode="auto">
          <a:xfrm>
            <a:off x="156281" y="1124744"/>
            <a:ext cx="3095625" cy="2020887"/>
            <a:chOff x="611560" y="1268760"/>
            <a:chExt cx="3816351" cy="2020887"/>
          </a:xfrm>
        </p:grpSpPr>
        <p:grpSp>
          <p:nvGrpSpPr>
            <p:cNvPr id="57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63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64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65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66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67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68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69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70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72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3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4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5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76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7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78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9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80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81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82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83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4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5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7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8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9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0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1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2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3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4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8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9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60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61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62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sp>
        <p:nvSpPr>
          <p:cNvPr id="133" name="Rectángulo 132"/>
          <p:cNvSpPr/>
          <p:nvPr/>
        </p:nvSpPr>
        <p:spPr>
          <a:xfrm>
            <a:off x="3933348" y="2060848"/>
            <a:ext cx="54269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0000"/>
              </a:buClr>
              <a:buSzPct val="100000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global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 E[S] = E(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(S),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(S))</a:t>
            </a:r>
          </a:p>
          <a:p>
            <a:pPr marL="0" lvl="1">
              <a:buClr>
                <a:srgbClr val="000000"/>
              </a:buClr>
              <a:buSzPct val="100000"/>
            </a:pPr>
            <a:r>
              <a:rPr lang="es-ES_tradnl" altLang="es-ES_tradnl" sz="1800" i="1" dirty="0">
                <a:solidFill>
                  <a:srgbClr val="000000"/>
                </a:solidFill>
              </a:rPr>
              <a:t>	 = E(2/5,3/5)= </a:t>
            </a:r>
          </a:p>
          <a:p>
            <a:pPr marL="0" lvl="1">
              <a:buClr>
                <a:srgbClr val="000000"/>
              </a:buClr>
              <a:buSzPct val="100000"/>
            </a:pPr>
            <a:r>
              <a:rPr lang="es-ES_tradnl" altLang="es-ES_tradnl" sz="1800" i="1" dirty="0">
                <a:solidFill>
                  <a:srgbClr val="000000"/>
                </a:solidFill>
              </a:rPr>
              <a:t>	 = -2/5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[2/5] -3/5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[3/5]= 0,97</a:t>
            </a:r>
          </a:p>
        </p:txBody>
      </p:sp>
      <p:sp>
        <p:nvSpPr>
          <p:cNvPr id="181" name="52 Marcador de número de diapositiva"/>
          <p:cNvSpPr txBox="1">
            <a:spLocks/>
          </p:cNvSpPr>
          <p:nvPr/>
        </p:nvSpPr>
        <p:spPr bwMode="auto">
          <a:xfrm>
            <a:off x="7351216" y="5990454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fld id="{CB086A39-C3A0-5643-A810-67EAEE4504F6}" type="slidenum">
              <a:rPr lang="es-ES" altLang="es-ES_tradnl" sz="1400" smtClean="0">
                <a:solidFill>
                  <a:srgbClr val="898989"/>
                </a:solidFill>
              </a:rPr>
              <a:pPr eaLnBrk="1" hangingPunct="1"/>
              <a:t>34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3" name="Elipse 2"/>
          <p:cNvSpPr/>
          <p:nvPr/>
        </p:nvSpPr>
        <p:spPr bwMode="auto">
          <a:xfrm>
            <a:off x="3590112" y="1279696"/>
            <a:ext cx="2062008" cy="3349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Paso 1</a:t>
            </a:r>
          </a:p>
        </p:txBody>
      </p:sp>
      <p:sp>
        <p:nvSpPr>
          <p:cNvPr id="95" name="Rectangle 1"/>
          <p:cNvSpPr>
            <a:spLocks noChangeArrowheads="1"/>
          </p:cNvSpPr>
          <p:nvPr/>
        </p:nvSpPr>
        <p:spPr bwMode="auto">
          <a:xfrm>
            <a:off x="644525" y="3328666"/>
            <a:ext cx="7239843" cy="89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" altLang="es-ES_tradnl" sz="1800" dirty="0">
                <a:solidFill>
                  <a:srgbClr val="FF0000"/>
                </a:solidFill>
              </a:rPr>
              <a:t>La </a:t>
            </a:r>
            <a:r>
              <a:rPr lang="es-ES" altLang="es-ES_tradnl" sz="1800" dirty="0" err="1">
                <a:solidFill>
                  <a:srgbClr val="FF0000"/>
                </a:solidFill>
              </a:rPr>
              <a:t>entropia</a:t>
            </a:r>
            <a:r>
              <a:rPr lang="es-ES" altLang="es-ES_tradnl" sz="1800" dirty="0">
                <a:solidFill>
                  <a:srgbClr val="FF0000"/>
                </a:solidFill>
              </a:rPr>
              <a:t> del conjunto de ejemplos S sin ninguna clasificación es 0,97 </a:t>
            </a:r>
            <a:endParaRPr lang="es-ES_tradnl" altLang="es-ES_tradnl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2666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539750" y="158750"/>
            <a:ext cx="8064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¿Cómo seleccionar el mejor atributo?</a:t>
            </a:r>
          </a:p>
        </p:txBody>
      </p:sp>
      <p:sp>
        <p:nvSpPr>
          <p:cNvPr id="58372" name="36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C0E4851-3AC2-C74E-A3C2-39CA5348D8FD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35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55" name="Agrupar 69"/>
          <p:cNvGrpSpPr>
            <a:grpSpLocks/>
          </p:cNvGrpSpPr>
          <p:nvPr/>
        </p:nvGrpSpPr>
        <p:grpSpPr bwMode="auto">
          <a:xfrm>
            <a:off x="156281" y="1124744"/>
            <a:ext cx="3095625" cy="2020887"/>
            <a:chOff x="611560" y="1268760"/>
            <a:chExt cx="3816351" cy="2020887"/>
          </a:xfrm>
        </p:grpSpPr>
        <p:grpSp>
          <p:nvGrpSpPr>
            <p:cNvPr id="57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63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64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65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66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67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68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69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70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72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3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4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5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76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7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78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9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80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81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82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83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4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5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7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8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9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0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1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2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3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4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8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9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60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61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62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sp>
        <p:nvSpPr>
          <p:cNvPr id="178" name="Text Box 49"/>
          <p:cNvSpPr txBox="1">
            <a:spLocks noChangeArrowheads="1"/>
          </p:cNvSpPr>
          <p:nvPr/>
        </p:nvSpPr>
        <p:spPr bwMode="auto">
          <a:xfrm>
            <a:off x="47921" y="3937314"/>
            <a:ext cx="3729806" cy="145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s_a,alto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=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E(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(S(alto)),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(S(alto)))=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 – 1/2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[1/2] –1/2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[1/2]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= 1</a:t>
            </a:r>
          </a:p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i="1" dirty="0">
              <a:solidFill>
                <a:srgbClr val="000000"/>
              </a:solidFill>
            </a:endParaRPr>
          </a:p>
        </p:txBody>
      </p:sp>
      <p:sp>
        <p:nvSpPr>
          <p:cNvPr id="179" name="Text Box 50"/>
          <p:cNvSpPr txBox="1">
            <a:spLocks noChangeArrowheads="1"/>
          </p:cNvSpPr>
          <p:nvPr/>
        </p:nvSpPr>
        <p:spPr bwMode="auto">
          <a:xfrm>
            <a:off x="3297251" y="4008256"/>
            <a:ext cx="4243710" cy="145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s_a,medio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=</a:t>
            </a: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E(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(S(medio)),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(S(medio)))=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-1/2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[1/2] – 1/2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[1/2]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= 1</a:t>
            </a:r>
          </a:p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i="1" dirty="0">
              <a:solidFill>
                <a:srgbClr val="000000"/>
              </a:solidFill>
            </a:endParaRPr>
          </a:p>
        </p:txBody>
      </p:sp>
      <p:sp>
        <p:nvSpPr>
          <p:cNvPr id="180" name="Text Box 51"/>
          <p:cNvSpPr txBox="1">
            <a:spLocks noChangeArrowheads="1"/>
          </p:cNvSpPr>
          <p:nvPr/>
        </p:nvSpPr>
        <p:spPr bwMode="auto">
          <a:xfrm>
            <a:off x="6442163" y="3987638"/>
            <a:ext cx="2953764" cy="145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s_a,bajo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=</a:t>
            </a: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E(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(S(bajo)),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(S(bajo)))=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1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[1] – 0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[0]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= 0</a:t>
            </a:r>
          </a:p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i="1" dirty="0">
              <a:solidFill>
                <a:srgbClr val="000000"/>
              </a:solidFill>
            </a:endParaRPr>
          </a:p>
        </p:txBody>
      </p:sp>
      <p:sp>
        <p:nvSpPr>
          <p:cNvPr id="181" name="52 Marcador de número de diapositiva"/>
          <p:cNvSpPr txBox="1">
            <a:spLocks/>
          </p:cNvSpPr>
          <p:nvPr/>
        </p:nvSpPr>
        <p:spPr bwMode="auto">
          <a:xfrm>
            <a:off x="7351216" y="5990454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fld id="{CB086A39-C3A0-5643-A810-67EAEE4504F6}" type="slidenum">
              <a:rPr lang="es-ES" altLang="es-ES_tradnl" sz="1400" smtClean="0">
                <a:solidFill>
                  <a:srgbClr val="898989"/>
                </a:solidFill>
              </a:rPr>
              <a:pPr eaLnBrk="1" hangingPunct="1"/>
              <a:t>35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182" name="Text Box 50"/>
          <p:cNvSpPr txBox="1">
            <a:spLocks noChangeArrowheads="1"/>
          </p:cNvSpPr>
          <p:nvPr/>
        </p:nvSpPr>
        <p:spPr bwMode="auto">
          <a:xfrm>
            <a:off x="395536" y="5085184"/>
            <a:ext cx="8496944" cy="1238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s_a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= ∑ 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vi </a:t>
            </a:r>
            <a:r>
              <a:rPr lang="es-ES_tradnl" altLang="es-ES_tradnl" sz="1600" baseline="-25000" dirty="0">
                <a:solidFill>
                  <a:srgbClr val="000000"/>
                </a:solidFill>
              </a:rPr>
              <a:t>∈</a:t>
            </a:r>
            <a:r>
              <a:rPr lang="es-ES_tradnl" sz="1600" i="1" baseline="-25000" dirty="0">
                <a:solidFill>
                  <a:schemeClr val="tx1"/>
                </a:solidFill>
                <a:sym typeface="Symbol" pitchFamily="18" charset="2"/>
              </a:rPr>
              <a:t> DOM(</a:t>
            </a:r>
            <a:r>
              <a:rPr lang="es-ES_tradnl" sz="1600" i="1" baseline="-25000" dirty="0" err="1">
                <a:solidFill>
                  <a:schemeClr val="tx1"/>
                </a:solidFill>
                <a:sym typeface="Symbol" pitchFamily="18" charset="2"/>
              </a:rPr>
              <a:t>s_a</a:t>
            </a:r>
            <a:r>
              <a:rPr lang="es-ES_tradnl" sz="1600" i="1" baseline="-25000" dirty="0">
                <a:solidFill>
                  <a:schemeClr val="tx1"/>
                </a:solidFill>
                <a:sym typeface="Symbol" pitchFamily="18" charset="2"/>
              </a:rPr>
              <a:t>)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 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P(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v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i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|S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) ·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s_a_vi</a:t>
            </a:r>
            <a:endParaRPr lang="es-ES_tradnl" altLang="es-ES_tradnl" sz="1600" i="1" baseline="-250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=P(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alto|S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) ·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s_a,alto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+P(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medio|S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) ·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s_a,medio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+P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bajo|S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) ·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s_a,bajo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=2/5 ·1+2/5 ·1+1/5 ·0=0,8</a:t>
            </a:r>
          </a:p>
          <a:p>
            <a:pPr eaLnBrk="1" hangingPunct="1">
              <a:buClr>
                <a:srgbClr val="000000"/>
              </a:buClr>
              <a:buSzPct val="100000"/>
            </a:pPr>
            <a:endParaRPr lang="es-ES_tradnl" altLang="es-ES_tradnl" sz="1600" i="1" dirty="0">
              <a:solidFill>
                <a:srgbClr val="000000"/>
              </a:solidFill>
            </a:endParaRPr>
          </a:p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i="1" dirty="0">
              <a:solidFill>
                <a:srgbClr val="000000"/>
              </a:solidFill>
            </a:endParaRPr>
          </a:p>
        </p:txBody>
      </p:sp>
      <p:grpSp>
        <p:nvGrpSpPr>
          <p:cNvPr id="2" name="Agrupar 1"/>
          <p:cNvGrpSpPr/>
          <p:nvPr/>
        </p:nvGrpSpPr>
        <p:grpSpPr>
          <a:xfrm>
            <a:off x="804662" y="2564904"/>
            <a:ext cx="7775577" cy="1521564"/>
            <a:chOff x="804662" y="2564904"/>
            <a:chExt cx="7775577" cy="1521564"/>
          </a:xfrm>
        </p:grpSpPr>
        <p:sp>
          <p:nvSpPr>
            <p:cNvPr id="165" name="Rectangle 36"/>
            <p:cNvSpPr>
              <a:spLocks noChangeArrowheads="1"/>
            </p:cNvSpPr>
            <p:nvPr/>
          </p:nvSpPr>
          <p:spPr bwMode="auto">
            <a:xfrm>
              <a:off x="4067218" y="2884954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 err="1">
                  <a:solidFill>
                    <a:srgbClr val="000000"/>
                  </a:solidFill>
                </a:rPr>
                <a:t>s_a</a:t>
              </a: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sp>
          <p:nvSpPr>
            <p:cNvPr id="166" name="Text Box 37"/>
            <p:cNvSpPr txBox="1">
              <a:spLocks noChangeArrowheads="1"/>
            </p:cNvSpPr>
            <p:nvPr/>
          </p:nvSpPr>
          <p:spPr bwMode="auto">
            <a:xfrm>
              <a:off x="3563888" y="2564904"/>
              <a:ext cx="2070095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S={E1,E2,E3,E4, E5}</a:t>
              </a:r>
            </a:p>
          </p:txBody>
        </p:sp>
        <p:grpSp>
          <p:nvGrpSpPr>
            <p:cNvPr id="167" name="Group 38"/>
            <p:cNvGrpSpPr>
              <a:grpSpLocks/>
            </p:cNvGrpSpPr>
            <p:nvPr/>
          </p:nvGrpSpPr>
          <p:grpSpPr bwMode="auto">
            <a:xfrm>
              <a:off x="1637409" y="3154593"/>
              <a:ext cx="6268141" cy="610554"/>
              <a:chOff x="1284" y="2769"/>
              <a:chExt cx="3163" cy="413"/>
            </a:xfrm>
          </p:grpSpPr>
          <p:sp>
            <p:nvSpPr>
              <p:cNvPr id="168" name="Line 39"/>
              <p:cNvSpPr>
                <a:spLocks noChangeShapeType="1"/>
              </p:cNvSpPr>
              <p:nvPr/>
            </p:nvSpPr>
            <p:spPr bwMode="auto">
              <a:xfrm flipH="1">
                <a:off x="1284" y="2812"/>
                <a:ext cx="1432" cy="335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69" name="Line 40"/>
              <p:cNvSpPr>
                <a:spLocks noChangeShapeType="1"/>
              </p:cNvSpPr>
              <p:nvPr/>
            </p:nvSpPr>
            <p:spPr bwMode="auto">
              <a:xfrm flipH="1">
                <a:off x="2716" y="2830"/>
                <a:ext cx="0" cy="352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70" name="Text Box 41"/>
              <p:cNvSpPr txBox="1">
                <a:spLocks noChangeArrowheads="1"/>
              </p:cNvSpPr>
              <p:nvPr/>
            </p:nvSpPr>
            <p:spPr bwMode="auto">
              <a:xfrm>
                <a:off x="1480" y="2838"/>
                <a:ext cx="248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171" name="Text Box 42"/>
              <p:cNvSpPr txBox="1">
                <a:spLocks noChangeArrowheads="1"/>
              </p:cNvSpPr>
              <p:nvPr/>
            </p:nvSpPr>
            <p:spPr bwMode="auto">
              <a:xfrm>
                <a:off x="2510" y="2878"/>
                <a:ext cx="35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172" name="Line 43"/>
              <p:cNvSpPr>
                <a:spLocks noChangeShapeType="1"/>
              </p:cNvSpPr>
              <p:nvPr/>
            </p:nvSpPr>
            <p:spPr bwMode="auto">
              <a:xfrm>
                <a:off x="2716" y="2825"/>
                <a:ext cx="1731" cy="315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73" name="Text Box 44"/>
              <p:cNvSpPr txBox="1">
                <a:spLocks noChangeArrowheads="1"/>
              </p:cNvSpPr>
              <p:nvPr/>
            </p:nvSpPr>
            <p:spPr bwMode="auto">
              <a:xfrm>
                <a:off x="3320" y="2769"/>
                <a:ext cx="270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bajo</a:t>
                </a:r>
              </a:p>
            </p:txBody>
          </p:sp>
        </p:grpSp>
        <p:grpSp>
          <p:nvGrpSpPr>
            <p:cNvPr id="174" name="Group 45"/>
            <p:cNvGrpSpPr>
              <a:grpSpLocks/>
            </p:cNvGrpSpPr>
            <p:nvPr/>
          </p:nvGrpSpPr>
          <p:grpSpPr bwMode="auto">
            <a:xfrm>
              <a:off x="804662" y="3710229"/>
              <a:ext cx="7775577" cy="376239"/>
              <a:chOff x="-26" y="3119"/>
              <a:chExt cx="4898" cy="237"/>
            </a:xfrm>
          </p:grpSpPr>
          <p:sp>
            <p:nvSpPr>
              <p:cNvPr id="175" name="Text Box 46"/>
              <p:cNvSpPr txBox="1">
                <a:spLocks noChangeArrowheads="1"/>
              </p:cNvSpPr>
              <p:nvPr/>
            </p:nvSpPr>
            <p:spPr bwMode="auto">
              <a:xfrm>
                <a:off x="-26" y="3119"/>
                <a:ext cx="983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S(alto)={E2,E4}</a:t>
                </a:r>
              </a:p>
            </p:txBody>
          </p:sp>
          <p:sp>
            <p:nvSpPr>
              <p:cNvPr id="176" name="Text Box 47"/>
              <p:cNvSpPr txBox="1">
                <a:spLocks noChangeArrowheads="1"/>
              </p:cNvSpPr>
              <p:nvPr/>
            </p:nvSpPr>
            <p:spPr bwMode="auto">
              <a:xfrm>
                <a:off x="1756" y="3125"/>
                <a:ext cx="114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S(medio)={E3, E5}</a:t>
                </a:r>
              </a:p>
            </p:txBody>
          </p:sp>
          <p:sp>
            <p:nvSpPr>
              <p:cNvPr id="177" name="Text Box 48"/>
              <p:cNvSpPr txBox="1">
                <a:spLocks noChangeArrowheads="1"/>
              </p:cNvSpPr>
              <p:nvPr/>
            </p:nvSpPr>
            <p:spPr bwMode="auto">
              <a:xfrm>
                <a:off x="4037" y="3141"/>
                <a:ext cx="835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S(bajo)={E1}</a:t>
                </a:r>
              </a:p>
            </p:txBody>
          </p:sp>
        </p:grpSp>
        <p:sp>
          <p:nvSpPr>
            <p:cNvPr id="184" name="Elipse 183"/>
            <p:cNvSpPr/>
            <p:nvPr/>
          </p:nvSpPr>
          <p:spPr bwMode="auto">
            <a:xfrm>
              <a:off x="4918491" y="3375267"/>
              <a:ext cx="359314" cy="334962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es-ES_tradnl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6" charset="0"/>
                </a:rPr>
                <a:t>2.1</a:t>
              </a:r>
            </a:p>
          </p:txBody>
        </p:sp>
      </p:grpSp>
      <p:sp>
        <p:nvSpPr>
          <p:cNvPr id="185" name="Elipse 184"/>
          <p:cNvSpPr/>
          <p:nvPr/>
        </p:nvSpPr>
        <p:spPr bwMode="auto">
          <a:xfrm>
            <a:off x="195944" y="3607510"/>
            <a:ext cx="359314" cy="3349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2.2</a:t>
            </a:r>
          </a:p>
        </p:txBody>
      </p:sp>
      <p:sp>
        <p:nvSpPr>
          <p:cNvPr id="186" name="Elipse 185"/>
          <p:cNvSpPr/>
          <p:nvPr/>
        </p:nvSpPr>
        <p:spPr bwMode="auto">
          <a:xfrm>
            <a:off x="36222" y="5354041"/>
            <a:ext cx="359314" cy="3349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2.3</a:t>
            </a:r>
          </a:p>
        </p:txBody>
      </p:sp>
      <p:sp>
        <p:nvSpPr>
          <p:cNvPr id="95" name="Rectangle 1"/>
          <p:cNvSpPr>
            <a:spLocks noChangeArrowheads="1"/>
          </p:cNvSpPr>
          <p:nvPr/>
        </p:nvSpPr>
        <p:spPr bwMode="auto">
          <a:xfrm>
            <a:off x="3783407" y="1784549"/>
            <a:ext cx="3386435" cy="89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" altLang="es-ES_tradnl" sz="1800" dirty="0">
                <a:solidFill>
                  <a:srgbClr val="FF0000"/>
                </a:solidFill>
              </a:rPr>
              <a:t>Para el atributo </a:t>
            </a:r>
            <a:r>
              <a:rPr lang="es-ES" altLang="es-ES_tradnl" sz="1800" dirty="0" err="1">
                <a:solidFill>
                  <a:srgbClr val="FF0000"/>
                </a:solidFill>
              </a:rPr>
              <a:t>s_a</a:t>
            </a:r>
            <a:r>
              <a:rPr lang="es-ES" altLang="es-ES_tradnl" sz="1800" dirty="0">
                <a:solidFill>
                  <a:srgbClr val="FF0000"/>
                </a:solidFill>
              </a:rPr>
              <a:t>: </a:t>
            </a:r>
            <a:endParaRPr lang="es-ES_tradnl" altLang="es-ES_tradnl" sz="1800" i="1" dirty="0">
              <a:solidFill>
                <a:srgbClr val="FF0000"/>
              </a:solidFill>
            </a:endParaRPr>
          </a:p>
        </p:txBody>
      </p:sp>
      <p:sp>
        <p:nvSpPr>
          <p:cNvPr id="96" name="Elipse 95"/>
          <p:cNvSpPr/>
          <p:nvPr/>
        </p:nvSpPr>
        <p:spPr bwMode="auto">
          <a:xfrm>
            <a:off x="3590112" y="1279696"/>
            <a:ext cx="2062008" cy="3349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Paso 2</a:t>
            </a:r>
          </a:p>
        </p:txBody>
      </p:sp>
      <p:sp>
        <p:nvSpPr>
          <p:cNvPr id="97" name="Rectangle 1"/>
          <p:cNvSpPr>
            <a:spLocks noChangeArrowheads="1"/>
          </p:cNvSpPr>
          <p:nvPr/>
        </p:nvSpPr>
        <p:spPr bwMode="auto">
          <a:xfrm>
            <a:off x="1698070" y="5747944"/>
            <a:ext cx="5504938" cy="43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" altLang="es-ES_tradnl" sz="1800" dirty="0">
                <a:solidFill>
                  <a:srgbClr val="FF0000"/>
                </a:solidFill>
              </a:rPr>
              <a:t>La entropía posterior (clasificando por </a:t>
            </a:r>
            <a:r>
              <a:rPr lang="es-ES" altLang="es-ES_tradnl" sz="1800" dirty="0" err="1">
                <a:solidFill>
                  <a:srgbClr val="FF0000"/>
                </a:solidFill>
              </a:rPr>
              <a:t>s_a</a:t>
            </a:r>
            <a:r>
              <a:rPr lang="es-ES" altLang="es-ES_tradnl" sz="1800" dirty="0">
                <a:solidFill>
                  <a:srgbClr val="FF0000"/>
                </a:solidFill>
              </a:rPr>
              <a:t>) sería 0,8 </a:t>
            </a:r>
            <a:endParaRPr lang="es-ES_tradnl" altLang="es-ES_tradnl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3784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/>
      <p:bldP spid="179" grpId="0"/>
      <p:bldP spid="180" grpId="0"/>
      <p:bldP spid="182" grpId="0"/>
      <p:bldP spid="185" grpId="0" animBg="1"/>
      <p:bldP spid="186" grpId="0" animBg="1"/>
      <p:bldP spid="9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539750" y="158750"/>
            <a:ext cx="8064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¿Cómo seleccionar el mejor atributo?</a:t>
            </a:r>
          </a:p>
        </p:txBody>
      </p:sp>
      <p:sp>
        <p:nvSpPr>
          <p:cNvPr id="58372" name="36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C0E4851-3AC2-C74E-A3C2-39CA5348D8FD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36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55" name="Agrupar 69"/>
          <p:cNvGrpSpPr>
            <a:grpSpLocks/>
          </p:cNvGrpSpPr>
          <p:nvPr/>
        </p:nvGrpSpPr>
        <p:grpSpPr bwMode="auto">
          <a:xfrm>
            <a:off x="156281" y="1124744"/>
            <a:ext cx="3095625" cy="2020887"/>
            <a:chOff x="611560" y="1268760"/>
            <a:chExt cx="3816351" cy="2020887"/>
          </a:xfrm>
        </p:grpSpPr>
        <p:grpSp>
          <p:nvGrpSpPr>
            <p:cNvPr id="57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63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64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65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66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67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68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69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70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72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3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4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5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76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7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78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9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80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81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82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83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4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5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7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8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9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0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1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2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3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4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8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9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60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61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62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sp>
        <p:nvSpPr>
          <p:cNvPr id="165" name="Rectangle 36"/>
          <p:cNvSpPr>
            <a:spLocks noChangeArrowheads="1"/>
          </p:cNvSpPr>
          <p:nvPr/>
        </p:nvSpPr>
        <p:spPr bwMode="auto">
          <a:xfrm>
            <a:off x="4067218" y="2884954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edad</a:t>
            </a:r>
          </a:p>
        </p:txBody>
      </p:sp>
      <p:sp>
        <p:nvSpPr>
          <p:cNvPr id="166" name="Text Box 37"/>
          <p:cNvSpPr txBox="1">
            <a:spLocks noChangeArrowheads="1"/>
          </p:cNvSpPr>
          <p:nvPr/>
        </p:nvSpPr>
        <p:spPr bwMode="auto">
          <a:xfrm>
            <a:off x="3563888" y="2564904"/>
            <a:ext cx="2070095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S={E1,E2,E3,E4, E5}</a:t>
            </a:r>
          </a:p>
        </p:txBody>
      </p:sp>
      <p:grpSp>
        <p:nvGrpSpPr>
          <p:cNvPr id="167" name="Group 38"/>
          <p:cNvGrpSpPr>
            <a:grpSpLocks/>
          </p:cNvGrpSpPr>
          <p:nvPr/>
        </p:nvGrpSpPr>
        <p:grpSpPr bwMode="auto">
          <a:xfrm>
            <a:off x="1637409" y="3154593"/>
            <a:ext cx="6268141" cy="610554"/>
            <a:chOff x="1284" y="2769"/>
            <a:chExt cx="3163" cy="413"/>
          </a:xfrm>
        </p:grpSpPr>
        <p:sp>
          <p:nvSpPr>
            <p:cNvPr id="168" name="Line 39"/>
            <p:cNvSpPr>
              <a:spLocks noChangeShapeType="1"/>
            </p:cNvSpPr>
            <p:nvPr/>
          </p:nvSpPr>
          <p:spPr bwMode="auto">
            <a:xfrm flipH="1">
              <a:off x="1284" y="2812"/>
              <a:ext cx="1432" cy="335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9" name="Line 40"/>
            <p:cNvSpPr>
              <a:spLocks noChangeShapeType="1"/>
            </p:cNvSpPr>
            <p:nvPr/>
          </p:nvSpPr>
          <p:spPr bwMode="auto">
            <a:xfrm flipH="1">
              <a:off x="2716" y="2830"/>
              <a:ext cx="0" cy="352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0" name="Text Box 41"/>
            <p:cNvSpPr txBox="1">
              <a:spLocks noChangeArrowheads="1"/>
            </p:cNvSpPr>
            <p:nvPr/>
          </p:nvSpPr>
          <p:spPr bwMode="auto">
            <a:xfrm>
              <a:off x="1446" y="2838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171" name="Text Box 42"/>
            <p:cNvSpPr txBox="1">
              <a:spLocks noChangeArrowheads="1"/>
            </p:cNvSpPr>
            <p:nvPr/>
          </p:nvSpPr>
          <p:spPr bwMode="auto">
            <a:xfrm>
              <a:off x="2479" y="2878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172" name="Line 43"/>
            <p:cNvSpPr>
              <a:spLocks noChangeShapeType="1"/>
            </p:cNvSpPr>
            <p:nvPr/>
          </p:nvSpPr>
          <p:spPr bwMode="auto">
            <a:xfrm>
              <a:off x="2716" y="2825"/>
              <a:ext cx="1731" cy="315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3" name="Text Box 44"/>
            <p:cNvSpPr txBox="1">
              <a:spLocks noChangeArrowheads="1"/>
            </p:cNvSpPr>
            <p:nvPr/>
          </p:nvSpPr>
          <p:spPr bwMode="auto">
            <a:xfrm>
              <a:off x="3297" y="2769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&gt;25</a:t>
              </a:r>
            </a:p>
          </p:txBody>
        </p:sp>
      </p:grpSp>
      <p:grpSp>
        <p:nvGrpSpPr>
          <p:cNvPr id="174" name="Group 45"/>
          <p:cNvGrpSpPr>
            <a:grpSpLocks/>
          </p:cNvGrpSpPr>
          <p:nvPr/>
        </p:nvGrpSpPr>
        <p:grpSpPr bwMode="auto">
          <a:xfrm>
            <a:off x="799900" y="3710229"/>
            <a:ext cx="7651752" cy="376239"/>
            <a:chOff x="-29" y="3119"/>
            <a:chExt cx="4820" cy="237"/>
          </a:xfrm>
        </p:grpSpPr>
        <p:sp>
          <p:nvSpPr>
            <p:cNvPr id="175" name="Text Box 46"/>
            <p:cNvSpPr txBox="1">
              <a:spLocks noChangeArrowheads="1"/>
            </p:cNvSpPr>
            <p:nvPr/>
          </p:nvSpPr>
          <p:spPr bwMode="auto">
            <a:xfrm>
              <a:off x="-29" y="3119"/>
              <a:ext cx="990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S(&lt;18)={E1,E2}</a:t>
              </a:r>
            </a:p>
          </p:txBody>
        </p:sp>
        <p:sp>
          <p:nvSpPr>
            <p:cNvPr id="176" name="Text Box 47"/>
            <p:cNvSpPr txBox="1">
              <a:spLocks noChangeArrowheads="1"/>
            </p:cNvSpPr>
            <p:nvPr/>
          </p:nvSpPr>
          <p:spPr bwMode="auto">
            <a:xfrm>
              <a:off x="1642" y="3125"/>
              <a:ext cx="1374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S(18-25)={E3, E4, E5}</a:t>
              </a:r>
            </a:p>
          </p:txBody>
        </p:sp>
        <p:sp>
          <p:nvSpPr>
            <p:cNvPr id="177" name="Text Box 48"/>
            <p:cNvSpPr txBox="1">
              <a:spLocks noChangeArrowheads="1"/>
            </p:cNvSpPr>
            <p:nvPr/>
          </p:nvSpPr>
          <p:spPr bwMode="auto">
            <a:xfrm>
              <a:off x="4120" y="3141"/>
              <a:ext cx="671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S(&gt;25)={}</a:t>
              </a:r>
            </a:p>
          </p:txBody>
        </p:sp>
      </p:grpSp>
      <p:sp>
        <p:nvSpPr>
          <p:cNvPr id="178" name="Text Box 49"/>
          <p:cNvSpPr txBox="1">
            <a:spLocks noChangeArrowheads="1"/>
          </p:cNvSpPr>
          <p:nvPr/>
        </p:nvSpPr>
        <p:spPr bwMode="auto">
          <a:xfrm>
            <a:off x="47921" y="3937314"/>
            <a:ext cx="3729806" cy="145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edad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,&lt;18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=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E(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(S(&lt;18)),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(S(&lt;18)))=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 – 0/2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[0/2] –2/2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[2/2]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= 0</a:t>
            </a:r>
          </a:p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i="1" dirty="0">
              <a:solidFill>
                <a:srgbClr val="000000"/>
              </a:solidFill>
            </a:endParaRPr>
          </a:p>
        </p:txBody>
      </p:sp>
      <p:sp>
        <p:nvSpPr>
          <p:cNvPr id="179" name="Text Box 50"/>
          <p:cNvSpPr txBox="1">
            <a:spLocks noChangeArrowheads="1"/>
          </p:cNvSpPr>
          <p:nvPr/>
        </p:nvSpPr>
        <p:spPr bwMode="auto">
          <a:xfrm>
            <a:off x="3297251" y="4008256"/>
            <a:ext cx="4243710" cy="145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edad,18-25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=</a:t>
            </a: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E(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(S(18-25)),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(S(18-25)))=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-2/3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[2/3] – 1/3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[1/3]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= 0,91</a:t>
            </a:r>
          </a:p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i="1" dirty="0">
              <a:solidFill>
                <a:srgbClr val="000000"/>
              </a:solidFill>
            </a:endParaRPr>
          </a:p>
        </p:txBody>
      </p:sp>
      <p:sp>
        <p:nvSpPr>
          <p:cNvPr id="180" name="Text Box 51"/>
          <p:cNvSpPr txBox="1">
            <a:spLocks noChangeArrowheads="1"/>
          </p:cNvSpPr>
          <p:nvPr/>
        </p:nvSpPr>
        <p:spPr bwMode="auto">
          <a:xfrm>
            <a:off x="6442163" y="3987638"/>
            <a:ext cx="2953764" cy="145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edad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,&gt;25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=</a:t>
            </a: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E(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(S(&gt;25)),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(S(&gt;25)))=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0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[0] – 0 · log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[0]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= 0</a:t>
            </a:r>
          </a:p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i="1" dirty="0">
              <a:solidFill>
                <a:srgbClr val="000000"/>
              </a:solidFill>
            </a:endParaRPr>
          </a:p>
        </p:txBody>
      </p:sp>
      <p:sp>
        <p:nvSpPr>
          <p:cNvPr id="181" name="52 Marcador de número de diapositiva"/>
          <p:cNvSpPr txBox="1">
            <a:spLocks/>
          </p:cNvSpPr>
          <p:nvPr/>
        </p:nvSpPr>
        <p:spPr bwMode="auto">
          <a:xfrm>
            <a:off x="7351216" y="5990454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fld id="{CB086A39-C3A0-5643-A810-67EAEE4504F6}" type="slidenum">
              <a:rPr lang="es-ES" altLang="es-ES_tradnl" sz="1400" smtClean="0">
                <a:solidFill>
                  <a:srgbClr val="898989"/>
                </a:solidFill>
              </a:rPr>
              <a:pPr eaLnBrk="1" hangingPunct="1"/>
              <a:t>36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182" name="Text Box 50"/>
          <p:cNvSpPr txBox="1">
            <a:spLocks noChangeArrowheads="1"/>
          </p:cNvSpPr>
          <p:nvPr/>
        </p:nvSpPr>
        <p:spPr bwMode="auto">
          <a:xfrm>
            <a:off x="395536" y="5085184"/>
            <a:ext cx="8496944" cy="1207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edad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= ∑ 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vi </a:t>
            </a:r>
            <a:r>
              <a:rPr lang="es-ES_tradnl" altLang="es-ES_tradnl" sz="1600" baseline="-25000" dirty="0">
                <a:solidFill>
                  <a:srgbClr val="000000"/>
                </a:solidFill>
              </a:rPr>
              <a:t>∈</a:t>
            </a:r>
            <a:r>
              <a:rPr lang="es-ES_tradnl" sz="1600" i="1" baseline="-25000" dirty="0">
                <a:solidFill>
                  <a:schemeClr val="tx1"/>
                </a:solidFill>
                <a:sym typeface="Symbol" pitchFamily="18" charset="2"/>
              </a:rPr>
              <a:t> DOM(edad)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 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P(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v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i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|S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) ·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edad_vi</a:t>
            </a:r>
            <a:endParaRPr lang="es-ES_tradnl" altLang="es-ES_tradnl" sz="1600" i="1" baseline="-25000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_tradnl" altLang="es-ES_tradnl" sz="1600" i="1" dirty="0">
                <a:solidFill>
                  <a:srgbClr val="000000"/>
                </a:solidFill>
              </a:rPr>
              <a:t>=P(&lt;18|S) ·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edad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,&lt;18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 +P(18-25|S) · E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edad,18-25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+P(&gt;25|S) · </a:t>
            </a:r>
            <a:r>
              <a:rPr lang="es-ES_tradnl" altLang="es-ES_tradnl" sz="16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600" i="1" baseline="-25000" dirty="0" err="1">
                <a:solidFill>
                  <a:srgbClr val="000000"/>
                </a:solidFill>
              </a:rPr>
              <a:t>edad</a:t>
            </a:r>
            <a:r>
              <a:rPr lang="es-ES_tradnl" altLang="es-ES_tradnl" sz="1600" i="1" baseline="-25000" dirty="0">
                <a:solidFill>
                  <a:srgbClr val="000000"/>
                </a:solidFill>
              </a:rPr>
              <a:t>,&gt;25</a:t>
            </a:r>
            <a:r>
              <a:rPr lang="es-ES_tradnl" altLang="es-ES_tradnl" sz="1600" i="1" dirty="0">
                <a:solidFill>
                  <a:srgbClr val="000000"/>
                </a:solidFill>
              </a:rPr>
              <a:t>=2/5 ·0+3/5 ·0,91+0 ·0=0,546</a:t>
            </a:r>
          </a:p>
          <a:p>
            <a:pPr eaLnBrk="1" hangingPunct="1">
              <a:buClr>
                <a:srgbClr val="000000"/>
              </a:buClr>
              <a:buSzPct val="100000"/>
            </a:pPr>
            <a:endParaRPr lang="es-ES_tradnl" altLang="es-ES_tradnl" sz="1600" i="1" dirty="0">
              <a:solidFill>
                <a:srgbClr val="000000"/>
              </a:solidFill>
            </a:endParaRPr>
          </a:p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i="1" dirty="0">
              <a:solidFill>
                <a:srgbClr val="000000"/>
              </a:solidFill>
            </a:endParaRPr>
          </a:p>
        </p:txBody>
      </p:sp>
      <p:sp>
        <p:nvSpPr>
          <p:cNvPr id="184" name="Elipse 183"/>
          <p:cNvSpPr/>
          <p:nvPr/>
        </p:nvSpPr>
        <p:spPr bwMode="auto">
          <a:xfrm>
            <a:off x="4918491" y="3375267"/>
            <a:ext cx="359314" cy="3349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2.1</a:t>
            </a:r>
          </a:p>
        </p:txBody>
      </p:sp>
      <p:sp>
        <p:nvSpPr>
          <p:cNvPr id="185" name="Elipse 184"/>
          <p:cNvSpPr/>
          <p:nvPr/>
        </p:nvSpPr>
        <p:spPr bwMode="auto">
          <a:xfrm>
            <a:off x="2907566" y="4139585"/>
            <a:ext cx="359314" cy="3349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2.2</a:t>
            </a:r>
          </a:p>
        </p:txBody>
      </p:sp>
      <p:sp>
        <p:nvSpPr>
          <p:cNvPr id="186" name="Elipse 185"/>
          <p:cNvSpPr/>
          <p:nvPr/>
        </p:nvSpPr>
        <p:spPr bwMode="auto">
          <a:xfrm>
            <a:off x="36222" y="5354041"/>
            <a:ext cx="359314" cy="3349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2.3</a:t>
            </a:r>
          </a:p>
        </p:txBody>
      </p:sp>
      <p:sp>
        <p:nvSpPr>
          <p:cNvPr id="86" name="Rectangle 1"/>
          <p:cNvSpPr>
            <a:spLocks noChangeArrowheads="1"/>
          </p:cNvSpPr>
          <p:nvPr/>
        </p:nvSpPr>
        <p:spPr bwMode="auto">
          <a:xfrm>
            <a:off x="3783407" y="1784549"/>
            <a:ext cx="3386435" cy="89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" altLang="es-ES_tradnl" sz="1800" dirty="0">
                <a:solidFill>
                  <a:srgbClr val="FF0000"/>
                </a:solidFill>
              </a:rPr>
              <a:t>Para el atributo edad: </a:t>
            </a:r>
            <a:endParaRPr lang="es-ES_tradnl" altLang="es-ES_tradnl" sz="1800" i="1" dirty="0">
              <a:solidFill>
                <a:srgbClr val="FF0000"/>
              </a:solidFill>
            </a:endParaRPr>
          </a:p>
        </p:txBody>
      </p:sp>
      <p:sp>
        <p:nvSpPr>
          <p:cNvPr id="95" name="Elipse 94"/>
          <p:cNvSpPr/>
          <p:nvPr/>
        </p:nvSpPr>
        <p:spPr bwMode="auto">
          <a:xfrm>
            <a:off x="3590112" y="1279696"/>
            <a:ext cx="2062008" cy="3349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Paso 2</a:t>
            </a:r>
          </a:p>
        </p:txBody>
      </p:sp>
      <p:sp>
        <p:nvSpPr>
          <p:cNvPr id="96" name="Rectangle 1"/>
          <p:cNvSpPr>
            <a:spLocks noChangeArrowheads="1"/>
          </p:cNvSpPr>
          <p:nvPr/>
        </p:nvSpPr>
        <p:spPr bwMode="auto">
          <a:xfrm>
            <a:off x="1698069" y="5747944"/>
            <a:ext cx="5688369" cy="432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" altLang="es-ES_tradnl" sz="1800" dirty="0">
                <a:solidFill>
                  <a:srgbClr val="FF0000"/>
                </a:solidFill>
              </a:rPr>
              <a:t>La entropía posterior (clasificando </a:t>
            </a:r>
            <a:r>
              <a:rPr lang="es-ES" altLang="es-ES_tradnl" sz="1800">
                <a:solidFill>
                  <a:srgbClr val="FF0000"/>
                </a:solidFill>
              </a:rPr>
              <a:t>por edad) sería 0,546 </a:t>
            </a:r>
            <a:endParaRPr lang="es-ES_tradnl" altLang="es-ES_tradnl" sz="1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4887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AutoShape 1"/>
          <p:cNvSpPr>
            <a:spLocks noChangeArrowheads="1"/>
          </p:cNvSpPr>
          <p:nvPr/>
        </p:nvSpPr>
        <p:spPr bwMode="auto">
          <a:xfrm>
            <a:off x="1547664" y="5306722"/>
            <a:ext cx="5616624" cy="546022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539750" y="158750"/>
            <a:ext cx="80645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¿Cómo seleccionar el mejor atributo?</a:t>
            </a:r>
          </a:p>
        </p:txBody>
      </p:sp>
      <p:sp>
        <p:nvSpPr>
          <p:cNvPr id="58372" name="36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2C0E4851-3AC2-C74E-A3C2-39CA5348D8FD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37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55" name="Agrupar 69"/>
          <p:cNvGrpSpPr>
            <a:grpSpLocks/>
          </p:cNvGrpSpPr>
          <p:nvPr/>
        </p:nvGrpSpPr>
        <p:grpSpPr bwMode="auto">
          <a:xfrm>
            <a:off x="156281" y="1124744"/>
            <a:ext cx="3095625" cy="2020887"/>
            <a:chOff x="611560" y="1268760"/>
            <a:chExt cx="3816351" cy="2020887"/>
          </a:xfrm>
        </p:grpSpPr>
        <p:grpSp>
          <p:nvGrpSpPr>
            <p:cNvPr id="57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63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64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65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66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67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68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69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70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72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3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4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5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76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7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78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9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80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81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82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83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4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5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7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8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9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0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1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2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3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4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8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9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60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61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62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sp>
        <p:nvSpPr>
          <p:cNvPr id="181" name="52 Marcador de número de diapositiva"/>
          <p:cNvSpPr txBox="1">
            <a:spLocks/>
          </p:cNvSpPr>
          <p:nvPr/>
        </p:nvSpPr>
        <p:spPr bwMode="auto">
          <a:xfrm>
            <a:off x="7351216" y="5990454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-128"/>
                <a:cs typeface="+mn-cs"/>
              </a:defRPr>
            </a:lvl9pPr>
          </a:lstStyle>
          <a:p>
            <a:pPr eaLnBrk="1" hangingPunct="1"/>
            <a:fld id="{CB086A39-C3A0-5643-A810-67EAEE4504F6}" type="slidenum">
              <a:rPr lang="es-ES" altLang="es-ES_tradnl" sz="1400" smtClean="0">
                <a:solidFill>
                  <a:srgbClr val="898989"/>
                </a:solidFill>
              </a:rPr>
              <a:pPr eaLnBrk="1" hangingPunct="1"/>
              <a:t>37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183" name="Text Box 50"/>
          <p:cNvSpPr txBox="1">
            <a:spLocks noChangeArrowheads="1"/>
          </p:cNvSpPr>
          <p:nvPr/>
        </p:nvSpPr>
        <p:spPr bwMode="auto">
          <a:xfrm>
            <a:off x="1589488" y="5375701"/>
            <a:ext cx="6336704" cy="745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lvl="1" indent="0">
              <a:buClr>
                <a:srgbClr val="000000"/>
              </a:buClr>
              <a:buSzPct val="100000"/>
            </a:pPr>
            <a:r>
              <a:rPr lang="es-ES_tradnl" altLang="es-ES_tradnl" sz="1800" dirty="0">
                <a:solidFill>
                  <a:srgbClr val="000000"/>
                </a:solidFill>
              </a:rPr>
              <a:t>Se elige el atributo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edad</a:t>
            </a:r>
            <a:r>
              <a:rPr lang="es-ES_tradnl" altLang="es-ES_tradnl" sz="1800" dirty="0">
                <a:solidFill>
                  <a:srgbClr val="000000"/>
                </a:solidFill>
              </a:rPr>
              <a:t> porque tiene una ganancia mayor.</a:t>
            </a:r>
            <a:endParaRPr lang="es-ES_tradnl" altLang="es-ES_tradnl" sz="1600" i="1" dirty="0">
              <a:solidFill>
                <a:srgbClr val="000000"/>
              </a:solidFill>
            </a:endParaRPr>
          </a:p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i="1" dirty="0">
              <a:solidFill>
                <a:srgbClr val="000000"/>
              </a:solidFill>
            </a:endParaRPr>
          </a:p>
        </p:txBody>
      </p:sp>
      <p:sp>
        <p:nvSpPr>
          <p:cNvPr id="95" name="Rectangle 1"/>
          <p:cNvSpPr>
            <a:spLocks noChangeArrowheads="1"/>
          </p:cNvSpPr>
          <p:nvPr/>
        </p:nvSpPr>
        <p:spPr bwMode="auto">
          <a:xfrm>
            <a:off x="3783407" y="1784549"/>
            <a:ext cx="5181081" cy="178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" altLang="es-ES_tradnl" sz="1800" dirty="0">
                <a:solidFill>
                  <a:srgbClr val="FF0000"/>
                </a:solidFill>
              </a:rPr>
              <a:t>Comparar los diferentes atributos</a:t>
            </a:r>
          </a:p>
          <a:p>
            <a:pPr marL="0" lvl="1">
              <a:buClr>
                <a:srgbClr val="000000"/>
              </a:buClr>
              <a:buSzPct val="100000"/>
            </a:pPr>
            <a:endParaRPr lang="es-ES_tradnl" altLang="es-ES_tradnl" sz="1800" i="1" dirty="0">
              <a:solidFill>
                <a:srgbClr val="000000"/>
              </a:solidFill>
            </a:endParaRP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global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 0,97</a:t>
            </a: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s_a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= 0,8</a:t>
            </a: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edad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 0,546</a:t>
            </a: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800" i="1" dirty="0">
              <a:solidFill>
                <a:srgbClr val="000000"/>
              </a:solidFill>
            </a:endParaRP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Ganancia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s_a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 0,97 - 0,8 = 0,17</a:t>
            </a: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800" i="1" dirty="0">
              <a:solidFill>
                <a:srgbClr val="000000"/>
              </a:solidFill>
            </a:endParaRP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Ganancia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edad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 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 0,97 - 0,546 = 0,424</a:t>
            </a: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800" i="1" dirty="0">
              <a:solidFill>
                <a:srgbClr val="000000"/>
              </a:solidFill>
            </a:endParaRP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800" i="1" dirty="0">
              <a:solidFill>
                <a:srgbClr val="000000"/>
              </a:solidFill>
            </a:endParaRP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800" i="1" dirty="0">
              <a:solidFill>
                <a:srgbClr val="000000"/>
              </a:solidFill>
            </a:endParaRPr>
          </a:p>
          <a:p>
            <a:pPr marL="1298575" lvl="4"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800" i="1" dirty="0">
              <a:solidFill>
                <a:srgbClr val="000000"/>
              </a:solidFill>
            </a:endParaRPr>
          </a:p>
          <a:p>
            <a:pPr marL="0" lvl="1">
              <a:buClr>
                <a:srgbClr val="000000"/>
              </a:buClr>
              <a:buSzPct val="100000"/>
              <a:buFont typeface="Arial" charset="0"/>
              <a:buChar char="•"/>
            </a:pPr>
            <a:endParaRPr lang="es-ES_tradnl" altLang="es-ES_tradnl" sz="1800" i="1" dirty="0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es-ES_tradnl" altLang="es-ES_tradnl" sz="1800" i="1" dirty="0">
              <a:solidFill>
                <a:srgbClr val="FF0000"/>
              </a:solidFill>
            </a:endParaRPr>
          </a:p>
        </p:txBody>
      </p:sp>
      <p:sp>
        <p:nvSpPr>
          <p:cNvPr id="96" name="Elipse 95"/>
          <p:cNvSpPr/>
          <p:nvPr/>
        </p:nvSpPr>
        <p:spPr bwMode="auto">
          <a:xfrm>
            <a:off x="3590112" y="1279696"/>
            <a:ext cx="2062008" cy="33496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s-ES_tradnl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</a:rPr>
              <a:t>Paso 3</a:t>
            </a:r>
          </a:p>
        </p:txBody>
      </p:sp>
    </p:spTree>
    <p:extLst>
      <p:ext uri="{BB962C8B-B14F-4D97-AF65-F5344CB8AC3E}">
        <p14:creationId xmlns:p14="http://schemas.microsoft.com/office/powerpoint/2010/main" val="14532827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/>
      <p:bldP spid="9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"/>
          <p:cNvSpPr>
            <a:spLocks noChangeArrowheads="1"/>
          </p:cNvSpPr>
          <p:nvPr/>
        </p:nvSpPr>
        <p:spPr bwMode="auto">
          <a:xfrm>
            <a:off x="3707904" y="2276873"/>
            <a:ext cx="1800200" cy="36004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7" name="AutoShape 1"/>
          <p:cNvSpPr>
            <a:spLocks noChangeArrowheads="1"/>
          </p:cNvSpPr>
          <p:nvPr/>
        </p:nvSpPr>
        <p:spPr bwMode="auto">
          <a:xfrm>
            <a:off x="3755715" y="4221088"/>
            <a:ext cx="1800200" cy="36004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5" name="AutoShape 1"/>
          <p:cNvSpPr>
            <a:spLocks noChangeArrowheads="1"/>
          </p:cNvSpPr>
          <p:nvPr/>
        </p:nvSpPr>
        <p:spPr bwMode="auto">
          <a:xfrm>
            <a:off x="251520" y="5373217"/>
            <a:ext cx="8568952" cy="79174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4995" name="Rectangle 35"/>
          <p:cNvSpPr>
            <a:spLocks noChangeArrowheads="1"/>
          </p:cNvSpPr>
          <p:nvPr/>
        </p:nvSpPr>
        <p:spPr bwMode="auto">
          <a:xfrm>
            <a:off x="251520" y="1268760"/>
            <a:ext cx="8736583" cy="489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4730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7303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1875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6447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31019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5591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40163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s-ES" altLang="es-ES_tradnl" sz="2000" dirty="0">
                <a:solidFill>
                  <a:schemeClr val="tx1"/>
                </a:solidFill>
                <a:latin typeface="Arial" charset="0"/>
              </a:rPr>
              <a:t>ID3 (</a:t>
            </a:r>
            <a:r>
              <a:rPr lang="es-ES" altLang="es-ES_tradnl" sz="2000" i="1" dirty="0">
                <a:solidFill>
                  <a:schemeClr val="tx1"/>
                </a:solidFill>
                <a:latin typeface="Arial" charset="0"/>
              </a:rPr>
              <a:t>nodo, ejemplos, atributos, </a:t>
            </a:r>
            <a:r>
              <a:rPr lang="es-ES" altLang="es-ES_tradnl" sz="2000" i="1" dirty="0" err="1">
                <a:solidFill>
                  <a:schemeClr val="tx1"/>
                </a:solidFill>
                <a:latin typeface="Arial" charset="0"/>
              </a:rPr>
              <a:t>pordefecto</a:t>
            </a:r>
            <a:r>
              <a:rPr lang="es-ES" altLang="es-ES_tradnl" sz="2000" dirty="0">
                <a:solidFill>
                  <a:schemeClr val="tx1"/>
                </a:solidFill>
                <a:latin typeface="Arial" charset="0"/>
              </a:rPr>
              <a:t>)</a:t>
            </a:r>
          </a:p>
          <a:p>
            <a:r>
              <a:rPr lang="es-ES_tradnl" altLang="es-ES_tradnl" sz="2000" b="1" dirty="0">
                <a:solidFill>
                  <a:schemeClr val="tx1"/>
                </a:solidFill>
                <a:latin typeface="+mj-lt"/>
              </a:rPr>
              <a:t>	  </a:t>
            </a:r>
            <a:r>
              <a:rPr lang="es-ES_tradnl" altLang="es-ES_tradnl" sz="1800" b="1" dirty="0">
                <a:solidFill>
                  <a:schemeClr val="tx1"/>
                </a:solidFill>
                <a:latin typeface="+mj-lt"/>
              </a:rPr>
              <a:t>IF</a:t>
            </a:r>
            <a:r>
              <a:rPr lang="es-ES_tradnl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_tradnl" sz="1800" i="1" dirty="0">
                <a:solidFill>
                  <a:schemeClr val="tx1"/>
                </a:solidFill>
                <a:latin typeface="+mj-lt"/>
              </a:rPr>
              <a:t>ejemplos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 es </a:t>
            </a:r>
            <a:r>
              <a:rPr lang="es-ES_tradnl" sz="1800" dirty="0" err="1">
                <a:solidFill>
                  <a:schemeClr val="tx1"/>
                </a:solidFill>
                <a:latin typeface="+mj-lt"/>
              </a:rPr>
              <a:t>vac</a:t>
            </a:r>
            <a:r>
              <a:rPr lang="es-ES" sz="1800" dirty="0" err="1">
                <a:solidFill>
                  <a:schemeClr val="tx1"/>
                </a:solidFill>
                <a:latin typeface="+mj-lt"/>
              </a:rPr>
              <a:t>ío</a:t>
            </a:r>
            <a:r>
              <a:rPr lang="es-ES" sz="18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800" b="1" dirty="0">
                <a:solidFill>
                  <a:schemeClr val="tx1"/>
                </a:solidFill>
                <a:latin typeface="+mj-lt"/>
              </a:rPr>
              <a:t>THEN</a:t>
            </a:r>
            <a:r>
              <a:rPr lang="es-ES_tradnl" sz="1800" i="1" dirty="0">
                <a:solidFill>
                  <a:schemeClr val="tx1"/>
                </a:solidFill>
                <a:latin typeface="+mj-lt"/>
              </a:rPr>
              <a:t>    					//CASO1	</a:t>
            </a:r>
            <a:endParaRPr lang="es-ES_tradnl" sz="1800" dirty="0">
              <a:solidFill>
                <a:srgbClr val="FF0000"/>
              </a:solidFill>
              <a:latin typeface="+mj-lt"/>
            </a:endParaRPr>
          </a:p>
          <a:p>
            <a:pPr marL="0" indent="0">
              <a:spcBef>
                <a:spcPct val="20000"/>
              </a:spcBef>
              <a:buNone/>
            </a:pPr>
            <a:r>
              <a:rPr lang="es-ES_tradnl" sz="1800" b="1" dirty="0">
                <a:solidFill>
                  <a:schemeClr val="tx1"/>
                </a:solidFill>
                <a:latin typeface="Arial" charset="0"/>
              </a:rPr>
              <a:t>		</a:t>
            </a:r>
            <a:r>
              <a:rPr lang="es-ES_tradnl" sz="1800" i="1" dirty="0">
                <a:solidFill>
                  <a:srgbClr val="FF0000"/>
                </a:solidFill>
              </a:rPr>
              <a:t> </a:t>
            </a:r>
            <a:r>
              <a:rPr lang="es-ES_tradnl" sz="1800" dirty="0">
                <a:solidFill>
                  <a:srgbClr val="FF0000"/>
                </a:solidFill>
                <a:latin typeface="+mj-lt"/>
              </a:rPr>
              <a:t>// no hay ejemplos clasificados para este nodo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es-ES_tradnl" sz="1800" dirty="0">
                <a:solidFill>
                  <a:srgbClr val="FF0000"/>
                </a:solidFill>
                <a:latin typeface="+mj-lt"/>
              </a:rPr>
              <a:t>		nodo 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←</a:t>
            </a:r>
            <a:r>
              <a:rPr lang="es-ES_tradnl" sz="18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se asigna la clase mayoritaria del padre (</a:t>
            </a:r>
            <a:r>
              <a:rPr lang="es-ES_tradnl" sz="1800" i="1" dirty="0" err="1">
                <a:solidFill>
                  <a:schemeClr val="tx1"/>
                </a:solidFill>
                <a:latin typeface="+mj-lt"/>
              </a:rPr>
              <a:t>pordefecto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r>
              <a:rPr lang="es-ES_tradnl" sz="1800" dirty="0">
                <a:solidFill>
                  <a:schemeClr val="tx1"/>
                </a:solidFill>
                <a:latin typeface="Arial" charset="0"/>
              </a:rPr>
              <a:t>	  </a:t>
            </a:r>
            <a:r>
              <a:rPr lang="es-ES_tradnl" sz="1800" b="1" dirty="0">
                <a:solidFill>
                  <a:schemeClr val="tx1"/>
                </a:solidFill>
                <a:latin typeface="Arial" charset="0"/>
              </a:rPr>
              <a:t>ELSEI</a:t>
            </a:r>
            <a:r>
              <a:rPr lang="es-ES_tradnl" altLang="es-ES_tradnl" sz="1800" b="1" dirty="0">
                <a:solidFill>
                  <a:schemeClr val="tx1"/>
                </a:solidFill>
                <a:latin typeface="+mj-lt"/>
              </a:rPr>
              <a:t>F</a:t>
            </a:r>
            <a:r>
              <a:rPr lang="es-ES_tradnl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todos </a:t>
            </a:r>
            <a:r>
              <a:rPr lang="es-ES" altLang="es-ES_tradnl" sz="1800" b="1" dirty="0">
                <a:solidFill>
                  <a:schemeClr val="tx1"/>
                </a:solidFill>
                <a:latin typeface="Arial" charset="0"/>
              </a:rPr>
              <a:t>e∈</a:t>
            </a:r>
            <a:r>
              <a:rPr lang="es-ES_tradnl" sz="1800" i="1" dirty="0">
                <a:solidFill>
                  <a:schemeClr val="tx1"/>
                </a:solidFill>
                <a:latin typeface="+mj-lt"/>
              </a:rPr>
              <a:t>ejemplos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_tradnl" altLang="es-ES_tradnl" sz="1800" dirty="0">
                <a:solidFill>
                  <a:schemeClr val="tx1"/>
                </a:solidFill>
                <a:latin typeface="+mj-lt"/>
              </a:rPr>
              <a:t>son de una misma clase </a:t>
            </a:r>
            <a:r>
              <a:rPr lang="es-ES_tradnl" altLang="ja-JP" sz="1800" i="1" dirty="0" err="1">
                <a:solidFill>
                  <a:schemeClr val="tx1"/>
                </a:solidFill>
                <a:latin typeface="+mj-lt"/>
              </a:rPr>
              <a:t>c</a:t>
            </a:r>
            <a:r>
              <a:rPr lang="es-ES_tradnl" altLang="ja-JP" sz="1800" i="1" baseline="-25000" dirty="0" err="1">
                <a:solidFill>
                  <a:schemeClr val="tx1"/>
                </a:solidFill>
                <a:latin typeface="+mj-lt"/>
              </a:rPr>
              <a:t>k</a:t>
            </a:r>
            <a:r>
              <a:rPr lang="es-ES_tradnl" altLang="ja-JP" sz="1800" dirty="0">
                <a:solidFill>
                  <a:schemeClr val="tx1"/>
                </a:solidFill>
                <a:latin typeface="+mj-lt"/>
              </a:rPr>
              <a:t>  </a:t>
            </a:r>
            <a:r>
              <a:rPr lang="es-ES_tradnl" altLang="ja-JP" sz="1800" b="1" dirty="0">
                <a:solidFill>
                  <a:schemeClr val="tx1"/>
                </a:solidFill>
                <a:latin typeface="+mj-lt"/>
              </a:rPr>
              <a:t>THEN</a:t>
            </a:r>
            <a:r>
              <a:rPr lang="es-ES_tradnl" altLang="ja-JP" sz="1800" dirty="0">
                <a:solidFill>
                  <a:schemeClr val="tx1"/>
                </a:solidFill>
                <a:latin typeface="+mj-lt"/>
              </a:rPr>
              <a:t> 	</a:t>
            </a:r>
            <a:r>
              <a:rPr lang="es-ES_tradnl" sz="1800" i="1" dirty="0">
                <a:solidFill>
                  <a:schemeClr val="tx1"/>
                </a:solidFill>
                <a:latin typeface="+mj-lt"/>
              </a:rPr>
              <a:t>//CASO2</a:t>
            </a:r>
            <a:r>
              <a:rPr lang="es-ES_tradnl" altLang="ja-JP" sz="18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es-ES_tradnl" altLang="ja-JP" sz="1800" dirty="0">
                <a:solidFill>
                  <a:schemeClr val="tx1"/>
                </a:solidFill>
                <a:latin typeface="+mj-lt"/>
              </a:rPr>
              <a:t>	</a:t>
            </a:r>
            <a:r>
              <a:rPr lang="es-ES" altLang="ja-JP" sz="1800" dirty="0">
                <a:solidFill>
                  <a:schemeClr val="tx1"/>
                </a:solidFill>
                <a:latin typeface="+mj-lt"/>
              </a:rPr>
              <a:t>	</a:t>
            </a:r>
            <a:r>
              <a:rPr lang="es-ES_tradnl" sz="1800" dirty="0">
                <a:solidFill>
                  <a:srgbClr val="FF0000"/>
                </a:solidFill>
              </a:rPr>
              <a:t> </a:t>
            </a:r>
            <a:r>
              <a:rPr lang="es-ES_tradnl" sz="1800" dirty="0">
                <a:solidFill>
                  <a:srgbClr val="FF0000"/>
                </a:solidFill>
                <a:latin typeface="+mj-lt"/>
              </a:rPr>
              <a:t>// Los </a:t>
            </a:r>
            <a:r>
              <a:rPr lang="es-ES_tradnl" sz="1800" i="1" dirty="0">
                <a:solidFill>
                  <a:srgbClr val="FF0000"/>
                </a:solidFill>
                <a:latin typeface="+mj-lt"/>
              </a:rPr>
              <a:t>ejemplos</a:t>
            </a:r>
            <a:r>
              <a:rPr lang="es-ES_tradnl" sz="1800" dirty="0">
                <a:solidFill>
                  <a:srgbClr val="FF0000"/>
                </a:solidFill>
                <a:latin typeface="+mj-lt"/>
              </a:rPr>
              <a:t> del nodo están bien clasificados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es-ES_tradnl" sz="1800" dirty="0">
                <a:solidFill>
                  <a:srgbClr val="FF0000"/>
                </a:solidFill>
                <a:latin typeface="+mj-lt"/>
              </a:rPr>
              <a:t>		</a:t>
            </a:r>
            <a:r>
              <a:rPr lang="es-ES_tradnl" sz="1800" dirty="0">
                <a:solidFill>
                  <a:srgbClr val="FF0000"/>
                </a:solidFill>
              </a:rPr>
              <a:t> </a:t>
            </a:r>
            <a:r>
              <a:rPr lang="es-ES_tradnl" sz="1800" dirty="0">
                <a:solidFill>
                  <a:srgbClr val="FF0000"/>
                </a:solidFill>
                <a:latin typeface="+mj-lt"/>
              </a:rPr>
              <a:t>nodo 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←</a:t>
            </a:r>
            <a:r>
              <a:rPr lang="es-ES_tradnl" sz="1800" dirty="0">
                <a:solidFill>
                  <a:srgbClr val="FF0000"/>
                </a:solidFill>
              </a:rPr>
              <a:t> 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se asigna la clase </a:t>
            </a:r>
            <a:r>
              <a:rPr lang="es-ES_tradnl" altLang="ja-JP" sz="1800" i="1" dirty="0" err="1">
                <a:solidFill>
                  <a:schemeClr val="tx1"/>
                </a:solidFill>
                <a:latin typeface="+mj-lt"/>
              </a:rPr>
              <a:t>c</a:t>
            </a:r>
            <a:r>
              <a:rPr lang="es-ES_tradnl" altLang="ja-JP" sz="1800" i="1" baseline="-25000" dirty="0" err="1">
                <a:solidFill>
                  <a:schemeClr val="tx1"/>
                </a:solidFill>
                <a:latin typeface="+mj-lt"/>
              </a:rPr>
              <a:t>k</a:t>
            </a:r>
            <a:r>
              <a:rPr lang="es-ES_tradnl" altLang="ja-JP" sz="18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marL="0" indent="0">
              <a:spcBef>
                <a:spcPct val="20000"/>
              </a:spcBef>
              <a:buNone/>
            </a:pPr>
            <a:r>
              <a:rPr lang="es-ES_tradnl" altLang="es-ES_tradnl" sz="1800" b="1" dirty="0">
                <a:solidFill>
                  <a:schemeClr val="tx1"/>
                </a:solidFill>
                <a:latin typeface="+mj-lt"/>
              </a:rPr>
              <a:t>	  ELSEIF</a:t>
            </a:r>
            <a:r>
              <a:rPr lang="es-ES_tradnl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_tradnl" sz="1800" i="1" dirty="0">
                <a:solidFill>
                  <a:schemeClr val="tx1"/>
                </a:solidFill>
                <a:latin typeface="+mj-lt"/>
              </a:rPr>
              <a:t>atributos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 es vacío </a:t>
            </a:r>
            <a:r>
              <a:rPr lang="es-ES_tradnl" altLang="ja-JP" sz="1800" b="1" dirty="0">
                <a:solidFill>
                  <a:schemeClr val="tx1"/>
                </a:solidFill>
                <a:latin typeface="+mj-lt"/>
              </a:rPr>
              <a:t>THEN</a:t>
            </a:r>
            <a:r>
              <a:rPr lang="es-ES_tradnl" altLang="ja-JP" sz="1800" b="1" dirty="0">
                <a:solidFill>
                  <a:schemeClr val="tx1"/>
                </a:solidFill>
              </a:rPr>
              <a:t> 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					</a:t>
            </a:r>
            <a:r>
              <a:rPr lang="es-ES_tradnl" sz="1800" i="1" dirty="0">
                <a:solidFill>
                  <a:schemeClr val="tx1"/>
                </a:solidFill>
                <a:latin typeface="+mj-lt"/>
              </a:rPr>
              <a:t>//CASO3</a:t>
            </a:r>
            <a:r>
              <a:rPr lang="es-ES_tradnl" altLang="ja-JP" sz="1800" dirty="0">
                <a:solidFill>
                  <a:schemeClr val="tx1"/>
                </a:solidFill>
                <a:latin typeface="+mj-lt"/>
              </a:rPr>
              <a:t> </a:t>
            </a:r>
            <a:endParaRPr lang="es-ES_tradnl" sz="1800" dirty="0">
              <a:solidFill>
                <a:schemeClr val="tx1"/>
              </a:solidFill>
              <a:latin typeface="+mj-lt"/>
            </a:endParaRPr>
          </a:p>
          <a:p>
            <a:pPr marL="0" indent="0">
              <a:spcBef>
                <a:spcPct val="20000"/>
              </a:spcBef>
              <a:buNone/>
            </a:pPr>
            <a:r>
              <a:rPr lang="es-ES" sz="1800" dirty="0">
                <a:solidFill>
                  <a:schemeClr val="tx1"/>
                </a:solidFill>
                <a:latin typeface="+mj-lt"/>
              </a:rPr>
              <a:t>		</a:t>
            </a:r>
            <a:r>
              <a:rPr lang="es-ES_tradnl" sz="1800" dirty="0">
                <a:solidFill>
                  <a:srgbClr val="FF0000"/>
                </a:solidFill>
                <a:latin typeface="+mj-lt"/>
              </a:rPr>
              <a:t>// no hay m</a:t>
            </a:r>
            <a:r>
              <a:rPr lang="es-ES" sz="1800" dirty="0" err="1">
                <a:solidFill>
                  <a:srgbClr val="FF0000"/>
                </a:solidFill>
                <a:latin typeface="+mj-lt"/>
              </a:rPr>
              <a:t>ás</a:t>
            </a:r>
            <a:r>
              <a:rPr lang="es-ES" sz="1800" dirty="0">
                <a:solidFill>
                  <a:srgbClr val="FF0000"/>
                </a:solidFill>
                <a:latin typeface="+mj-lt"/>
              </a:rPr>
              <a:t> atributos para clasificar</a:t>
            </a:r>
            <a:endParaRPr lang="es-ES_tradnl" sz="1800" dirty="0">
              <a:solidFill>
                <a:srgbClr val="FF0000"/>
              </a:solidFill>
              <a:latin typeface="+mj-lt"/>
            </a:endParaRPr>
          </a:p>
          <a:p>
            <a:pPr marL="0" indent="0">
              <a:spcBef>
                <a:spcPct val="20000"/>
              </a:spcBef>
              <a:buNone/>
            </a:pPr>
            <a:r>
              <a:rPr lang="es-ES_tradnl" sz="1800" dirty="0">
                <a:solidFill>
                  <a:srgbClr val="FF0000"/>
                </a:solidFill>
                <a:latin typeface="+mj-lt"/>
              </a:rPr>
              <a:t>		</a:t>
            </a:r>
            <a:r>
              <a:rPr lang="es-ES_tradnl" sz="1800" dirty="0">
                <a:solidFill>
                  <a:srgbClr val="FF0000"/>
                </a:solidFill>
              </a:rPr>
              <a:t> </a:t>
            </a:r>
            <a:r>
              <a:rPr lang="es-ES_tradnl" sz="1800" dirty="0">
                <a:solidFill>
                  <a:srgbClr val="FF0000"/>
                </a:solidFill>
                <a:latin typeface="+mj-lt"/>
              </a:rPr>
              <a:t>nodo 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←</a:t>
            </a:r>
            <a:r>
              <a:rPr lang="es-ES_tradnl" sz="1800" dirty="0">
                <a:solidFill>
                  <a:srgbClr val="FF0000"/>
                </a:solidFill>
              </a:rPr>
              <a:t> </a:t>
            </a:r>
            <a:r>
              <a:rPr lang="es-ES_tradnl" sz="1800" dirty="0">
                <a:solidFill>
                  <a:schemeClr val="tx1"/>
                </a:solidFill>
                <a:latin typeface="+mj-lt"/>
              </a:rPr>
              <a:t>se asigna la clase mayoritaria de de los ejemplo</a:t>
            </a:r>
            <a:endParaRPr lang="es-ES_tradnl" sz="1800" i="1" baseline="-25000" dirty="0">
              <a:solidFill>
                <a:schemeClr val="tx1"/>
              </a:solidFill>
              <a:latin typeface="+mj-lt"/>
            </a:endParaRPr>
          </a:p>
          <a:p>
            <a:r>
              <a:rPr lang="es-ES_tradnl" sz="1800" b="1" dirty="0">
                <a:solidFill>
                  <a:schemeClr val="tx1"/>
                </a:solidFill>
                <a:latin typeface="Arial" charset="0"/>
              </a:rPr>
              <a:t>	  ELSE</a:t>
            </a:r>
            <a:r>
              <a:rPr lang="es-ES_tradnl" sz="1800" b="1" dirty="0">
                <a:solidFill>
                  <a:schemeClr val="tx1"/>
                </a:solidFill>
                <a:latin typeface="+mj-lt"/>
              </a:rPr>
              <a:t>	</a:t>
            </a:r>
          </a:p>
          <a:p>
            <a:pPr marL="930275" lvl="2" indent="0" eaLnBrk="1" hangingPunct="1"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is-IS" altLang="es-ES_tradnl" sz="1800" b="1" dirty="0">
                <a:solidFill>
                  <a:schemeClr val="tx1"/>
                </a:solidFill>
                <a:latin typeface="+mj-lt"/>
              </a:rPr>
              <a:t>…buscar el mejor atributo....</a:t>
            </a:r>
          </a:p>
        </p:txBody>
      </p:sp>
      <p:sp>
        <p:nvSpPr>
          <p:cNvPr id="76809" name="Text Box 1"/>
          <p:cNvSpPr txBox="1">
            <a:spLocks noChangeArrowheads="1"/>
          </p:cNvSpPr>
          <p:nvPr/>
        </p:nvSpPr>
        <p:spPr bwMode="auto">
          <a:xfrm>
            <a:off x="685800" y="158750"/>
            <a:ext cx="777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Determinar si un nodo debe ser final y como etiquetar los nodos finales</a:t>
            </a:r>
          </a:p>
        </p:txBody>
      </p:sp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-16531" y="5373217"/>
            <a:ext cx="883700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4730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7303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1875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6447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31019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5591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40163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r>
              <a:rPr lang="es-ES_tradnl" altLang="es-ES_tradnl" sz="2000" dirty="0">
                <a:solidFill>
                  <a:schemeClr val="tx1"/>
                </a:solidFill>
              </a:rPr>
              <a:t>	</a:t>
            </a:r>
            <a:r>
              <a:rPr lang="es-ES_tradnl" altLang="es-ES_tradnl" sz="2000" b="1" dirty="0">
                <a:solidFill>
                  <a:schemeClr val="tx1"/>
                </a:solidFill>
                <a:latin typeface="+mj-lt"/>
              </a:rPr>
              <a:t>Nota:</a:t>
            </a:r>
            <a:r>
              <a:rPr lang="es-ES_tradnl" altLang="es-ES_tradnl" sz="2000" dirty="0">
                <a:solidFill>
                  <a:schemeClr val="tx1"/>
                </a:solidFill>
                <a:latin typeface="+mj-lt"/>
              </a:rPr>
              <a:t> en el caso 1 y 3, en vez de asignar la clase mayoritaria puede ser</a:t>
            </a:r>
            <a:r>
              <a:rPr lang="es-ES" altLang="es-ES_tradnl" sz="2000" dirty="0">
                <a:solidFill>
                  <a:schemeClr val="tx1"/>
                </a:solidFill>
                <a:latin typeface="+mj-lt"/>
              </a:rPr>
              <a:t> adecuado asignar una clasificación </a:t>
            </a:r>
            <a:r>
              <a:rPr lang="es-ES" altLang="es-ES_tradnl" sz="2000" b="1" dirty="0">
                <a:solidFill>
                  <a:schemeClr val="tx1"/>
                </a:solidFill>
                <a:latin typeface="+mj-lt"/>
              </a:rPr>
              <a:t>aleatoria ponderada.</a:t>
            </a:r>
            <a:r>
              <a:rPr lang="es-ES" altLang="es-ES_tradnl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s-ES_tradnl" altLang="es-ES_tradnl" sz="1800" dirty="0" err="1">
                <a:solidFill>
                  <a:srgbClr val="000000"/>
                </a:solidFill>
                <a:latin typeface="+mj-lt"/>
              </a:rPr>
              <a:t>seg</a:t>
            </a:r>
            <a:r>
              <a:rPr lang="es-ES" altLang="es-ES_tradnl" sz="1800" dirty="0" err="1">
                <a:solidFill>
                  <a:srgbClr val="000000"/>
                </a:solidFill>
                <a:latin typeface="+mj-lt"/>
              </a:rPr>
              <a:t>ún</a:t>
            </a:r>
            <a:r>
              <a:rPr lang="es-ES" altLang="es-ES_tradnl" sz="1800" dirty="0">
                <a:solidFill>
                  <a:srgbClr val="000000"/>
                </a:solidFill>
                <a:latin typeface="+mj-lt"/>
              </a:rPr>
              <a:t> el caso)</a:t>
            </a:r>
            <a:endParaRPr lang="es-ES_tradnl" altLang="es-ES_tradnl" sz="1800" dirty="0">
              <a:solidFill>
                <a:srgbClr val="000000"/>
              </a:solidFill>
              <a:latin typeface="+mj-lt"/>
            </a:endParaRPr>
          </a:p>
          <a:p>
            <a:pPr lvl="1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047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5"/>
          <p:cNvSpPr>
            <a:spLocks noChangeArrowheads="1"/>
          </p:cNvSpPr>
          <p:nvPr/>
        </p:nvSpPr>
        <p:spPr bwMode="auto">
          <a:xfrm>
            <a:off x="179388" y="1197669"/>
            <a:ext cx="866457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4730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7303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1875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6447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31019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5591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40163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eaLnBrk="1" hangingPunct="1"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es-ES_tradnl" sz="2000" b="1" i="1" dirty="0">
                <a:solidFill>
                  <a:schemeClr val="tx1"/>
                </a:solidFill>
                <a:latin typeface="+mj-lt"/>
              </a:rPr>
              <a:t>ID3(nodo, ejemplos, atributos, </a:t>
            </a:r>
            <a:r>
              <a:rPr lang="es-ES_tradnl" sz="2000" b="1" i="1" dirty="0" err="1">
                <a:solidFill>
                  <a:schemeClr val="tx1"/>
                </a:solidFill>
                <a:latin typeface="+mj-lt"/>
              </a:rPr>
              <a:t>pordefecto</a:t>
            </a:r>
            <a:r>
              <a:rPr lang="es-ES_tradnl" sz="2000" b="1" i="1" dirty="0">
                <a:solidFill>
                  <a:schemeClr val="tx1"/>
                </a:solidFill>
                <a:latin typeface="+mj-lt"/>
              </a:rPr>
              <a:t>):</a:t>
            </a:r>
          </a:p>
          <a:p>
            <a:r>
              <a:rPr lang="es-ES_tradnl" altLang="es-ES_tradnl" sz="2000" dirty="0">
                <a:solidFill>
                  <a:schemeClr val="tx1"/>
                </a:solidFill>
              </a:rPr>
              <a:t>	  </a:t>
            </a:r>
            <a:r>
              <a:rPr lang="es-ES_tradnl" altLang="es-ES_tradnl" sz="2000" dirty="0">
                <a:solidFill>
                  <a:schemeClr val="tx1"/>
                </a:solidFill>
                <a:latin typeface="+mj-lt"/>
              </a:rPr>
              <a:t>Caso 1: </a:t>
            </a:r>
            <a:r>
              <a:rPr lang="es-ES_tradnl" sz="2000" b="1" dirty="0">
                <a:solidFill>
                  <a:schemeClr val="tx1"/>
                </a:solidFill>
                <a:latin typeface="+mj-lt"/>
              </a:rPr>
              <a:t>IF </a:t>
            </a:r>
            <a:r>
              <a:rPr lang="es-ES_tradnl" sz="2000" b="1" i="1" dirty="0">
                <a:solidFill>
                  <a:schemeClr val="tx1"/>
                </a:solidFill>
                <a:latin typeface="+mj-lt"/>
              </a:rPr>
              <a:t>ejemplos</a:t>
            </a:r>
            <a:r>
              <a:rPr lang="es-ES_tradnl" sz="2000" dirty="0">
                <a:solidFill>
                  <a:schemeClr val="tx1"/>
                </a:solidFill>
                <a:latin typeface="+mj-lt"/>
              </a:rPr>
              <a:t> es </a:t>
            </a:r>
            <a:r>
              <a:rPr lang="es-ES_tradnl" sz="2000" dirty="0" err="1">
                <a:solidFill>
                  <a:schemeClr val="tx1"/>
                </a:solidFill>
                <a:latin typeface="+mj-lt"/>
              </a:rPr>
              <a:t>vacío</a:t>
            </a:r>
            <a:r>
              <a:rPr lang="es-ES_tradnl" sz="2000" i="1" dirty="0">
                <a:solidFill>
                  <a:schemeClr val="tx1"/>
                </a:solidFill>
                <a:latin typeface="+mj-lt"/>
              </a:rPr>
              <a:t> 	//</a:t>
            </a:r>
            <a:r>
              <a:rPr lang="es-ES_tradnl" sz="2000" dirty="0">
                <a:solidFill>
                  <a:schemeClr val="tx1"/>
                </a:solidFill>
                <a:latin typeface="+mj-lt"/>
              </a:rPr>
              <a:t>no hay ejemplos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i="1" dirty="0">
                <a:solidFill>
                  <a:srgbClr val="000000"/>
                </a:solidFill>
                <a:latin typeface="+mj-lt"/>
              </a:rPr>
              <a:t>Se 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asigna en función de las clases de los ejemplos del nodo padre; 2 opciones:</a:t>
            </a:r>
          </a:p>
          <a:p>
            <a:pPr lvl="4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AutoNum type="arabicPeriod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Clasificación con la clase </a:t>
            </a:r>
            <a:r>
              <a:rPr lang="es-ES_tradnl" altLang="en-GB" sz="1800" dirty="0">
                <a:solidFill>
                  <a:srgbClr val="000000"/>
                </a:solidFill>
                <a:latin typeface="+mj-lt"/>
              </a:rPr>
              <a:t>“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mayoritaria</a:t>
            </a:r>
            <a:r>
              <a:rPr lang="es-ES_tradnl" altLang="en-GB" sz="1800" dirty="0">
                <a:solidFill>
                  <a:srgbClr val="000000"/>
                </a:solidFill>
                <a:latin typeface="+mj-lt"/>
              </a:rPr>
              <a:t>”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 </a:t>
            </a:r>
          </a:p>
          <a:p>
            <a:pPr lvl="4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AutoNum type="arabicPeriod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Clasificación aleatoria (o aleatoria ponderada)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Y se termina esta rama del árbol</a:t>
            </a:r>
          </a:p>
          <a:p>
            <a:pPr lvl="1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dirty="0">
              <a:solidFill>
                <a:srgbClr val="000000"/>
              </a:solidFill>
            </a:endParaRPr>
          </a:p>
        </p:txBody>
      </p:sp>
      <p:sp>
        <p:nvSpPr>
          <p:cNvPr id="76802" name="Rectangle 52"/>
          <p:cNvSpPr>
            <a:spLocks noChangeArrowheads="1"/>
          </p:cNvSpPr>
          <p:nvPr/>
        </p:nvSpPr>
        <p:spPr bwMode="auto">
          <a:xfrm>
            <a:off x="5524500" y="4684713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edad</a:t>
            </a:r>
          </a:p>
        </p:txBody>
      </p:sp>
      <p:sp>
        <p:nvSpPr>
          <p:cNvPr id="76803" name="Text Box 53"/>
          <p:cNvSpPr txBox="1">
            <a:spLocks noChangeArrowheads="1"/>
          </p:cNvSpPr>
          <p:nvPr/>
        </p:nvSpPr>
        <p:spPr bwMode="auto">
          <a:xfrm>
            <a:off x="5102225" y="4348163"/>
            <a:ext cx="172402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{E1,E2,E3,E4,E5}</a:t>
            </a:r>
          </a:p>
        </p:txBody>
      </p:sp>
      <p:grpSp>
        <p:nvGrpSpPr>
          <p:cNvPr id="76804" name="Group 71"/>
          <p:cNvGrpSpPr>
            <a:grpSpLocks/>
          </p:cNvGrpSpPr>
          <p:nvPr/>
        </p:nvGrpSpPr>
        <p:grpSpPr bwMode="auto">
          <a:xfrm>
            <a:off x="4427538" y="5000625"/>
            <a:ext cx="3744912" cy="1236663"/>
            <a:chOff x="2728" y="1687"/>
            <a:chExt cx="2359" cy="779"/>
          </a:xfrm>
        </p:grpSpPr>
        <p:sp>
          <p:nvSpPr>
            <p:cNvPr id="76850" name="Line 72"/>
            <p:cNvSpPr>
              <a:spLocks noChangeShapeType="1"/>
            </p:cNvSpPr>
            <p:nvPr/>
          </p:nvSpPr>
          <p:spPr bwMode="auto">
            <a:xfrm flipH="1">
              <a:off x="3026" y="1710"/>
              <a:ext cx="681" cy="31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6851" name="Line 73"/>
            <p:cNvSpPr>
              <a:spLocks noChangeShapeType="1"/>
            </p:cNvSpPr>
            <p:nvPr/>
          </p:nvSpPr>
          <p:spPr bwMode="auto">
            <a:xfrm>
              <a:off x="3706" y="1710"/>
              <a:ext cx="160" cy="322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6852" name="Text Box 74"/>
            <p:cNvSpPr txBox="1">
              <a:spLocks noChangeArrowheads="1"/>
            </p:cNvSpPr>
            <p:nvPr/>
          </p:nvSpPr>
          <p:spPr bwMode="auto">
            <a:xfrm>
              <a:off x="3028" y="1763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76853" name="Text Box 75"/>
            <p:cNvSpPr txBox="1">
              <a:spLocks noChangeArrowheads="1"/>
            </p:cNvSpPr>
            <p:nvPr/>
          </p:nvSpPr>
          <p:spPr bwMode="auto">
            <a:xfrm>
              <a:off x="3746" y="1763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76854" name="Rectangle 76"/>
            <p:cNvSpPr>
              <a:spLocks noChangeArrowheads="1"/>
            </p:cNvSpPr>
            <p:nvPr/>
          </p:nvSpPr>
          <p:spPr bwMode="auto">
            <a:xfrm>
              <a:off x="2728" y="2021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6855" name="Rectangle 77"/>
            <p:cNvSpPr>
              <a:spLocks noChangeArrowheads="1"/>
            </p:cNvSpPr>
            <p:nvPr/>
          </p:nvSpPr>
          <p:spPr bwMode="auto">
            <a:xfrm>
              <a:off x="3578" y="2032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6856" name="Line 78"/>
            <p:cNvSpPr>
              <a:spLocks noChangeShapeType="1"/>
            </p:cNvSpPr>
            <p:nvPr/>
          </p:nvSpPr>
          <p:spPr bwMode="auto">
            <a:xfrm>
              <a:off x="3706" y="1710"/>
              <a:ext cx="998" cy="298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6857" name="Rectangle 79"/>
            <p:cNvSpPr>
              <a:spLocks noChangeArrowheads="1"/>
            </p:cNvSpPr>
            <p:nvPr/>
          </p:nvSpPr>
          <p:spPr bwMode="auto">
            <a:xfrm>
              <a:off x="4430" y="2021"/>
              <a:ext cx="657" cy="44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6858" name="Text Box 80"/>
            <p:cNvSpPr txBox="1">
              <a:spLocks noChangeArrowheads="1"/>
            </p:cNvSpPr>
            <p:nvPr/>
          </p:nvSpPr>
          <p:spPr bwMode="auto">
            <a:xfrm>
              <a:off x="4272" y="1687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&gt;25</a:t>
              </a:r>
            </a:p>
          </p:txBody>
        </p:sp>
      </p:grpSp>
      <p:sp>
        <p:nvSpPr>
          <p:cNvPr id="76805" name="Text Box 91"/>
          <p:cNvSpPr txBox="1">
            <a:spLocks noChangeArrowheads="1"/>
          </p:cNvSpPr>
          <p:nvPr/>
        </p:nvSpPr>
        <p:spPr bwMode="auto">
          <a:xfrm>
            <a:off x="7092950" y="5589588"/>
            <a:ext cx="1100138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P(NO)=0,6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P(SI)=0,4)</a:t>
            </a:r>
          </a:p>
        </p:txBody>
      </p:sp>
      <p:grpSp>
        <p:nvGrpSpPr>
          <p:cNvPr id="76806" name="Group 66"/>
          <p:cNvGrpSpPr>
            <a:grpSpLocks/>
          </p:cNvGrpSpPr>
          <p:nvPr/>
        </p:nvGrpSpPr>
        <p:grpSpPr bwMode="auto">
          <a:xfrm>
            <a:off x="4848225" y="5948363"/>
            <a:ext cx="2979738" cy="554037"/>
            <a:chOff x="2948" y="2243"/>
            <a:chExt cx="1877" cy="349"/>
          </a:xfrm>
        </p:grpSpPr>
        <p:sp>
          <p:nvSpPr>
            <p:cNvPr id="76848" name="Text Box 67"/>
            <p:cNvSpPr txBox="1">
              <a:spLocks noChangeArrowheads="1"/>
            </p:cNvSpPr>
            <p:nvPr/>
          </p:nvSpPr>
          <p:spPr bwMode="auto">
            <a:xfrm>
              <a:off x="2948" y="2243"/>
              <a:ext cx="115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FF3300"/>
                </a:buClr>
                <a:buSzPct val="100000"/>
                <a:buFont typeface="Times New Roman" charset="0"/>
                <a:buNone/>
              </a:pPr>
              <a:endParaRPr lang="es-ES_tradnl" altLang="es-ES_tradnl" sz="1600">
                <a:solidFill>
                  <a:srgbClr val="FF3300"/>
                </a:solidFill>
              </a:endParaRPr>
            </a:p>
          </p:txBody>
        </p:sp>
        <p:sp>
          <p:nvSpPr>
            <p:cNvPr id="76849" name="Text Box 69"/>
            <p:cNvSpPr txBox="1">
              <a:spLocks noChangeArrowheads="1"/>
            </p:cNvSpPr>
            <p:nvPr/>
          </p:nvSpPr>
          <p:spPr bwMode="auto">
            <a:xfrm>
              <a:off x="4588" y="2380"/>
              <a:ext cx="23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CC99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CC99"/>
                  </a:solidFill>
                </a:rPr>
                <a:t>{}</a:t>
              </a:r>
            </a:p>
          </p:txBody>
        </p:sp>
      </p:grpSp>
      <p:sp>
        <p:nvSpPr>
          <p:cNvPr id="76807" name="83 Elipse"/>
          <p:cNvSpPr>
            <a:spLocks noChangeArrowheads="1"/>
          </p:cNvSpPr>
          <p:nvPr/>
        </p:nvSpPr>
        <p:spPr bwMode="auto">
          <a:xfrm>
            <a:off x="6948488" y="5229225"/>
            <a:ext cx="1368425" cy="1295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76808" name="70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B2F63F07-A75A-814F-A354-558283A21B93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39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76809" name="Text Box 1"/>
          <p:cNvSpPr txBox="1">
            <a:spLocks noChangeArrowheads="1"/>
          </p:cNvSpPr>
          <p:nvPr/>
        </p:nvSpPr>
        <p:spPr bwMode="auto">
          <a:xfrm>
            <a:off x="685800" y="158750"/>
            <a:ext cx="777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Determinar si un nodo debe ser final y como etiquetar los nodos finales</a:t>
            </a:r>
          </a:p>
        </p:txBody>
      </p:sp>
      <p:grpSp>
        <p:nvGrpSpPr>
          <p:cNvPr id="76810" name="Agrupar 75"/>
          <p:cNvGrpSpPr>
            <a:grpSpLocks/>
          </p:cNvGrpSpPr>
          <p:nvPr/>
        </p:nvGrpSpPr>
        <p:grpSpPr bwMode="auto">
          <a:xfrm>
            <a:off x="684213" y="3716338"/>
            <a:ext cx="3095625" cy="2020887"/>
            <a:chOff x="611560" y="1268760"/>
            <a:chExt cx="3816351" cy="2020887"/>
          </a:xfrm>
        </p:grpSpPr>
        <p:grpSp>
          <p:nvGrpSpPr>
            <p:cNvPr id="76811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76817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76818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76819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76820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76821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76822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6823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76824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6825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76826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6827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6828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6829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76830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6831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76832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6833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76834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6835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6836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6837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38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39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0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1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2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3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4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5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6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7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76812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6813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76814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76815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76816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9711519"/>
      </p:ext>
    </p:extLst>
  </p:cSld>
  <p:clrMapOvr>
    <a:masterClrMapping/>
  </p:clrMapOvr>
  <p:transition advTm="8651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41313"/>
            <a:ext cx="7766050" cy="458787"/>
          </a:xfrm>
        </p:spPr>
        <p:txBody>
          <a:bodyPr/>
          <a:lstStyle/>
          <a:p>
            <a:r>
              <a:rPr lang="es-ES_tradnl" altLang="es-ES_tradnl">
                <a:ea typeface="ＭＳ Ｐゴシック" charset="-128"/>
              </a:rPr>
              <a:t>¿Qué es aprendizaje?</a:t>
            </a:r>
            <a:endParaRPr lang="es-ES" altLang="es-ES_tradnl" b="0">
              <a:ea typeface="ＭＳ Ｐゴシック" charset="-128"/>
            </a:endParaRPr>
          </a:p>
        </p:txBody>
      </p:sp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496888" y="1460500"/>
            <a:ext cx="79613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es-ES_tradnl" sz="2000">
                <a:solidFill>
                  <a:schemeClr val="tx1"/>
                </a:solidFill>
              </a:rPr>
              <a:t>Memorizar algo</a:t>
            </a:r>
          </a:p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es-ES_tradnl" sz="2000">
                <a:solidFill>
                  <a:schemeClr val="tx1"/>
                </a:solidFill>
              </a:rPr>
              <a:t>Mejorar las capacidades con la experiencia</a:t>
            </a:r>
          </a:p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es-ES_tradnl" sz="2000">
                <a:solidFill>
                  <a:schemeClr val="tx1"/>
                </a:solidFill>
              </a:rPr>
              <a:t>Descubrir hechos a través de observaciones y exploraciones</a:t>
            </a:r>
          </a:p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es-ES_tradnl" sz="2000">
                <a:solidFill>
                  <a:schemeClr val="tx1"/>
                </a:solidFill>
              </a:rPr>
              <a:t>Organizar el conocimiento adquerido en representaciones eficientes </a:t>
            </a:r>
          </a:p>
        </p:txBody>
      </p:sp>
      <p:sp>
        <p:nvSpPr>
          <p:cNvPr id="22531" name="4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823DB2A-150B-D64B-A629-20724C5CC7D2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4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685800" y="158750"/>
            <a:ext cx="777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Determinar si un nodo debe ser final y como etiquetar los nodos finales</a:t>
            </a:r>
          </a:p>
        </p:txBody>
      </p:sp>
      <p:sp>
        <p:nvSpPr>
          <p:cNvPr id="74754" name="Rectangle 52"/>
          <p:cNvSpPr>
            <a:spLocks noChangeArrowheads="1"/>
          </p:cNvSpPr>
          <p:nvPr/>
        </p:nvSpPr>
        <p:spPr bwMode="auto">
          <a:xfrm>
            <a:off x="5427663" y="4078288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edad</a:t>
            </a:r>
          </a:p>
        </p:txBody>
      </p:sp>
      <p:sp>
        <p:nvSpPr>
          <p:cNvPr id="74755" name="Text Box 53"/>
          <p:cNvSpPr txBox="1">
            <a:spLocks noChangeArrowheads="1"/>
          </p:cNvSpPr>
          <p:nvPr/>
        </p:nvSpPr>
        <p:spPr bwMode="auto">
          <a:xfrm>
            <a:off x="5005388" y="3741738"/>
            <a:ext cx="172402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{E1,E2,E3,E4,E5}</a:t>
            </a:r>
          </a:p>
        </p:txBody>
      </p:sp>
      <p:sp>
        <p:nvSpPr>
          <p:cNvPr id="74756" name="Text Box 54"/>
          <p:cNvSpPr txBox="1">
            <a:spLocks noChangeArrowheads="1"/>
          </p:cNvSpPr>
          <p:nvPr/>
        </p:nvSpPr>
        <p:spPr bwMode="auto">
          <a:xfrm>
            <a:off x="4513263" y="4900613"/>
            <a:ext cx="509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NO</a:t>
            </a:r>
          </a:p>
        </p:txBody>
      </p:sp>
      <p:sp>
        <p:nvSpPr>
          <p:cNvPr id="74757" name="Text Box 67"/>
          <p:cNvSpPr txBox="1">
            <a:spLocks noChangeArrowheads="1"/>
          </p:cNvSpPr>
          <p:nvPr/>
        </p:nvSpPr>
        <p:spPr bwMode="auto">
          <a:xfrm>
            <a:off x="4332288" y="5276850"/>
            <a:ext cx="877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FF33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FF3300"/>
                </a:solidFill>
              </a:rPr>
              <a:t>{E1,E2}</a:t>
            </a:r>
          </a:p>
        </p:txBody>
      </p:sp>
      <p:grpSp>
        <p:nvGrpSpPr>
          <p:cNvPr id="74758" name="Group 71"/>
          <p:cNvGrpSpPr>
            <a:grpSpLocks/>
          </p:cNvGrpSpPr>
          <p:nvPr/>
        </p:nvGrpSpPr>
        <p:grpSpPr bwMode="auto">
          <a:xfrm>
            <a:off x="4330700" y="4394200"/>
            <a:ext cx="3570288" cy="900113"/>
            <a:chOff x="2728" y="1687"/>
            <a:chExt cx="2249" cy="567"/>
          </a:xfrm>
        </p:grpSpPr>
        <p:sp>
          <p:nvSpPr>
            <p:cNvPr id="74801" name="Line 72"/>
            <p:cNvSpPr>
              <a:spLocks noChangeShapeType="1"/>
            </p:cNvSpPr>
            <p:nvPr/>
          </p:nvSpPr>
          <p:spPr bwMode="auto">
            <a:xfrm flipH="1">
              <a:off x="3026" y="1710"/>
              <a:ext cx="681" cy="31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4802" name="Line 73"/>
            <p:cNvSpPr>
              <a:spLocks noChangeShapeType="1"/>
            </p:cNvSpPr>
            <p:nvPr/>
          </p:nvSpPr>
          <p:spPr bwMode="auto">
            <a:xfrm>
              <a:off x="3706" y="1710"/>
              <a:ext cx="160" cy="322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4803" name="Text Box 74"/>
            <p:cNvSpPr txBox="1">
              <a:spLocks noChangeArrowheads="1"/>
            </p:cNvSpPr>
            <p:nvPr/>
          </p:nvSpPr>
          <p:spPr bwMode="auto">
            <a:xfrm>
              <a:off x="3107" y="1714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74804" name="Text Box 75"/>
            <p:cNvSpPr txBox="1">
              <a:spLocks noChangeArrowheads="1"/>
            </p:cNvSpPr>
            <p:nvPr/>
          </p:nvSpPr>
          <p:spPr bwMode="auto">
            <a:xfrm>
              <a:off x="3746" y="1763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74805" name="Rectangle 76"/>
            <p:cNvSpPr>
              <a:spLocks noChangeArrowheads="1"/>
            </p:cNvSpPr>
            <p:nvPr/>
          </p:nvSpPr>
          <p:spPr bwMode="auto">
            <a:xfrm>
              <a:off x="2728" y="2021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4806" name="Rectangle 77"/>
            <p:cNvSpPr>
              <a:spLocks noChangeArrowheads="1"/>
            </p:cNvSpPr>
            <p:nvPr/>
          </p:nvSpPr>
          <p:spPr bwMode="auto">
            <a:xfrm>
              <a:off x="3578" y="2032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4807" name="Line 78"/>
            <p:cNvSpPr>
              <a:spLocks noChangeShapeType="1"/>
            </p:cNvSpPr>
            <p:nvPr/>
          </p:nvSpPr>
          <p:spPr bwMode="auto">
            <a:xfrm>
              <a:off x="3706" y="1710"/>
              <a:ext cx="998" cy="298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4808" name="Rectangle 79"/>
            <p:cNvSpPr>
              <a:spLocks noChangeArrowheads="1"/>
            </p:cNvSpPr>
            <p:nvPr/>
          </p:nvSpPr>
          <p:spPr bwMode="auto">
            <a:xfrm>
              <a:off x="4430" y="2021"/>
              <a:ext cx="547" cy="211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4809" name="Text Box 80"/>
            <p:cNvSpPr txBox="1">
              <a:spLocks noChangeArrowheads="1"/>
            </p:cNvSpPr>
            <p:nvPr/>
          </p:nvSpPr>
          <p:spPr bwMode="auto">
            <a:xfrm>
              <a:off x="4272" y="1687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&gt;25</a:t>
              </a:r>
            </a:p>
          </p:txBody>
        </p:sp>
      </p:grpSp>
      <p:sp>
        <p:nvSpPr>
          <p:cNvPr id="80905" name="Rectangle 35"/>
          <p:cNvSpPr>
            <a:spLocks noChangeArrowheads="1"/>
          </p:cNvSpPr>
          <p:nvPr/>
        </p:nvSpPr>
        <p:spPr bwMode="auto">
          <a:xfrm>
            <a:off x="179388" y="1285379"/>
            <a:ext cx="866457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4730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eaLnBrk="1" hangingPunct="1"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es-ES_tradnl" sz="2000" b="1" i="1" dirty="0">
                <a:solidFill>
                  <a:schemeClr val="tx1"/>
                </a:solidFill>
                <a:latin typeface="+mj-lt"/>
              </a:rPr>
              <a:t>ID3(nodo, ejemplos, atributos, </a:t>
            </a:r>
            <a:r>
              <a:rPr lang="es-ES_tradnl" sz="2000" b="1" i="1" dirty="0" err="1">
                <a:solidFill>
                  <a:schemeClr val="tx1"/>
                </a:solidFill>
                <a:latin typeface="+mj-lt"/>
              </a:rPr>
              <a:t>pordefecto</a:t>
            </a:r>
            <a:r>
              <a:rPr lang="es-ES_tradnl" sz="2000" b="1" i="1" dirty="0">
                <a:solidFill>
                  <a:schemeClr val="tx1"/>
                </a:solidFill>
                <a:latin typeface="+mj-lt"/>
              </a:rPr>
              <a:t>):</a:t>
            </a:r>
            <a:endParaRPr lang="es-ES_tradnl" sz="1800" b="1" i="1" dirty="0">
              <a:solidFill>
                <a:schemeClr val="tx1"/>
              </a:solidFill>
              <a:latin typeface="+mj-lt"/>
            </a:endParaRPr>
          </a:p>
          <a:p>
            <a:r>
              <a:rPr lang="es-ES_tradnl" altLang="es-ES_tradnl" sz="1800" dirty="0">
                <a:solidFill>
                  <a:schemeClr val="tx1"/>
                </a:solidFill>
                <a:latin typeface="+mj-lt"/>
              </a:rPr>
              <a:t>	  Caso 2: </a:t>
            </a:r>
            <a:r>
              <a:rPr lang="es-ES_tradnl" altLang="es-ES_tradnl" sz="1800" b="1" dirty="0">
                <a:solidFill>
                  <a:schemeClr val="tx1"/>
                </a:solidFill>
                <a:latin typeface="+mj-lt"/>
              </a:rPr>
              <a:t>IF</a:t>
            </a:r>
            <a:r>
              <a:rPr lang="es-ES_tradnl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_tradnl" sz="2000" dirty="0">
                <a:solidFill>
                  <a:schemeClr val="tx1"/>
                </a:solidFill>
                <a:latin typeface="+mj-lt"/>
              </a:rPr>
              <a:t>todos </a:t>
            </a:r>
            <a:r>
              <a:rPr lang="es-ES" altLang="es-ES_tradnl" sz="2000" b="1" dirty="0">
                <a:solidFill>
                  <a:schemeClr val="tx1"/>
                </a:solidFill>
                <a:latin typeface="+mj-lt"/>
              </a:rPr>
              <a:t>e∈ </a:t>
            </a:r>
            <a:r>
              <a:rPr lang="es-ES_tradnl" sz="2000" i="1" dirty="0">
                <a:solidFill>
                  <a:schemeClr val="tx1"/>
                </a:solidFill>
                <a:latin typeface="+mj-lt"/>
              </a:rPr>
              <a:t>ejemplos</a:t>
            </a:r>
            <a:r>
              <a:rPr lang="es-ES_tradnl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_tradnl" altLang="es-ES_tradnl" sz="2000" dirty="0">
                <a:solidFill>
                  <a:schemeClr val="tx1"/>
                </a:solidFill>
                <a:latin typeface="+mj-lt"/>
              </a:rPr>
              <a:t>son de una misma clase </a:t>
            </a:r>
            <a:r>
              <a:rPr lang="es-ES_tradnl" altLang="ja-JP" sz="2000" i="1" dirty="0" err="1">
                <a:solidFill>
                  <a:schemeClr val="tx1"/>
                </a:solidFill>
                <a:latin typeface="+mj-lt"/>
              </a:rPr>
              <a:t>c</a:t>
            </a:r>
            <a:r>
              <a:rPr lang="es-ES_tradnl" altLang="ja-JP" sz="2000" i="1" baseline="-25000" dirty="0" err="1">
                <a:solidFill>
                  <a:schemeClr val="tx1"/>
                </a:solidFill>
                <a:latin typeface="+mj-lt"/>
              </a:rPr>
              <a:t>k</a:t>
            </a:r>
            <a:endParaRPr lang="es-ES_tradnl" sz="2000" i="1" dirty="0">
              <a:solidFill>
                <a:schemeClr val="tx1"/>
              </a:solidFill>
              <a:latin typeface="+mj-lt"/>
            </a:endParaRP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i="1" dirty="0">
                <a:solidFill>
                  <a:srgbClr val="000000"/>
                </a:solidFill>
                <a:latin typeface="+mj-lt"/>
              </a:rPr>
              <a:t>Se asigna la clase </a:t>
            </a:r>
            <a:r>
              <a:rPr lang="es-ES_tradnl" altLang="ja-JP" sz="1800" i="1" dirty="0" err="1">
                <a:solidFill>
                  <a:srgbClr val="000000"/>
                </a:solidFill>
                <a:latin typeface="+mj-lt"/>
              </a:rPr>
              <a:t>c</a:t>
            </a:r>
            <a:r>
              <a:rPr lang="es-ES_tradnl" altLang="ja-JP" sz="1800" i="1" baseline="-25000" dirty="0" err="1">
                <a:solidFill>
                  <a:srgbClr val="000000"/>
                </a:solidFill>
                <a:latin typeface="+mj-lt"/>
              </a:rPr>
              <a:t>k</a:t>
            </a:r>
            <a:r>
              <a:rPr lang="es-ES_tradnl" altLang="ja-JP" sz="1800" i="1" dirty="0">
                <a:solidFill>
                  <a:srgbClr val="000000"/>
                </a:solidFill>
                <a:latin typeface="+mj-lt"/>
              </a:rPr>
              <a:t> a este nodo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Y se termina esta rama del árbol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endParaRPr lang="es-ES_tradnl" altLang="es-ES_tradnl" sz="18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dirty="0">
              <a:solidFill>
                <a:srgbClr val="000000"/>
              </a:solidFill>
            </a:endParaRPr>
          </a:p>
        </p:txBody>
      </p:sp>
      <p:sp>
        <p:nvSpPr>
          <p:cNvPr id="74760" name="129 Elipse"/>
          <p:cNvSpPr>
            <a:spLocks noChangeArrowheads="1"/>
          </p:cNvSpPr>
          <p:nvPr/>
        </p:nvSpPr>
        <p:spPr bwMode="auto">
          <a:xfrm>
            <a:off x="4140200" y="4652963"/>
            <a:ext cx="1295400" cy="12969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74761" name="69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45DF1CE2-8F1A-1C48-936F-6F0B13770ADA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40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74762" name="Agrupar 70"/>
          <p:cNvGrpSpPr>
            <a:grpSpLocks/>
          </p:cNvGrpSpPr>
          <p:nvPr/>
        </p:nvGrpSpPr>
        <p:grpSpPr bwMode="auto">
          <a:xfrm>
            <a:off x="539750" y="3068638"/>
            <a:ext cx="3095625" cy="2020887"/>
            <a:chOff x="611560" y="1268760"/>
            <a:chExt cx="3816351" cy="2020887"/>
          </a:xfrm>
        </p:grpSpPr>
        <p:grpSp>
          <p:nvGrpSpPr>
            <p:cNvPr id="74764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74770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74771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74772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74773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74774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74775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4776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74777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4778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74779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4780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4781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4782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74783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4784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74785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4786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74787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4788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4789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4790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791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792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793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794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795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796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797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798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799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4800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74765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4766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74767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74768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74769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sp>
        <p:nvSpPr>
          <p:cNvPr id="74763" name="Rectangle 70"/>
          <p:cNvSpPr>
            <a:spLocks noChangeArrowheads="1"/>
          </p:cNvSpPr>
          <p:nvPr/>
        </p:nvSpPr>
        <p:spPr bwMode="auto">
          <a:xfrm>
            <a:off x="531813" y="3398838"/>
            <a:ext cx="3095625" cy="669925"/>
          </a:xfrm>
          <a:prstGeom prst="rect">
            <a:avLst/>
          </a:prstGeom>
          <a:noFill/>
          <a:ln w="2844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639276233"/>
      </p:ext>
    </p:extLst>
  </p:cSld>
  <p:clrMapOvr>
    <a:masterClrMapping/>
  </p:clrMapOvr>
  <p:transition advTm="31222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5"/>
          <p:cNvSpPr>
            <a:spLocks noChangeArrowheads="1"/>
          </p:cNvSpPr>
          <p:nvPr/>
        </p:nvSpPr>
        <p:spPr bwMode="auto">
          <a:xfrm>
            <a:off x="179388" y="981075"/>
            <a:ext cx="866457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4730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7303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1875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6447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31019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5591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40163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eaLnBrk="1" hangingPunct="1"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es-ES_tradnl" sz="2000" b="1" i="1" dirty="0">
                <a:solidFill>
                  <a:schemeClr val="tx1"/>
                </a:solidFill>
                <a:latin typeface="+mj-lt"/>
              </a:rPr>
              <a:t>ID3(nodo, ejemplos, atributos, </a:t>
            </a:r>
            <a:r>
              <a:rPr lang="es-ES_tradnl" sz="2000" b="1" i="1" dirty="0" err="1">
                <a:solidFill>
                  <a:schemeClr val="tx1"/>
                </a:solidFill>
                <a:latin typeface="+mj-lt"/>
              </a:rPr>
              <a:t>pordefecto</a:t>
            </a:r>
            <a:r>
              <a:rPr lang="es-ES_tradnl" sz="2000" b="1" i="1" dirty="0">
                <a:solidFill>
                  <a:schemeClr val="tx1"/>
                </a:solidFill>
                <a:latin typeface="+mj-lt"/>
              </a:rPr>
              <a:t>):</a:t>
            </a:r>
          </a:p>
          <a:p>
            <a:r>
              <a:rPr lang="es-ES_tradnl" altLang="es-ES_tradnl" sz="2000" dirty="0">
                <a:solidFill>
                  <a:schemeClr val="tx1"/>
                </a:solidFill>
                <a:latin typeface="+mj-lt"/>
              </a:rPr>
              <a:t>	  Caso 3: </a:t>
            </a:r>
            <a:r>
              <a:rPr lang="es-ES_tradnl" altLang="es-ES_tradnl" sz="2000" b="1" dirty="0">
                <a:solidFill>
                  <a:schemeClr val="tx1"/>
                </a:solidFill>
                <a:latin typeface="+mj-lt"/>
              </a:rPr>
              <a:t>IF</a:t>
            </a:r>
            <a:r>
              <a:rPr lang="es-ES_tradnl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2000" dirty="0">
                <a:solidFill>
                  <a:schemeClr val="tx1"/>
                </a:solidFill>
                <a:latin typeface="+mj-lt"/>
              </a:rPr>
              <a:t>atributos es vacío </a:t>
            </a:r>
            <a:endParaRPr lang="es-ES_tradnl" sz="2000" i="1" dirty="0">
              <a:solidFill>
                <a:schemeClr val="tx1"/>
              </a:solidFill>
              <a:latin typeface="+mj-lt"/>
            </a:endParaRP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i="1" dirty="0">
                <a:solidFill>
                  <a:srgbClr val="000000"/>
                </a:solidFill>
                <a:latin typeface="+mj-lt"/>
              </a:rPr>
              <a:t>Se asigna la clase en función de las clases de los ejemplos; 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i="1" dirty="0">
                <a:solidFill>
                  <a:srgbClr val="000000"/>
                </a:solidFill>
                <a:latin typeface="+mj-lt"/>
              </a:rPr>
              <a:t>2 opciones</a:t>
            </a:r>
          </a:p>
          <a:p>
            <a:pPr lvl="4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AutoNum type="arabicPeriod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Clasificación con la clase </a:t>
            </a:r>
            <a:r>
              <a:rPr lang="es-ES_tradnl" altLang="en-GB" sz="1800" dirty="0">
                <a:solidFill>
                  <a:srgbClr val="000000"/>
                </a:solidFill>
                <a:latin typeface="+mj-lt"/>
              </a:rPr>
              <a:t>“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mayoritaria</a:t>
            </a:r>
            <a:r>
              <a:rPr lang="es-ES_tradnl" altLang="en-GB" sz="1800" dirty="0">
                <a:solidFill>
                  <a:srgbClr val="000000"/>
                </a:solidFill>
                <a:latin typeface="+mj-lt"/>
              </a:rPr>
              <a:t>”</a:t>
            </a: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 </a:t>
            </a:r>
          </a:p>
          <a:p>
            <a:pPr lvl="4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AutoNum type="arabicPeriod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Clasificación aleatoria (o aleatoria ponderada)</a:t>
            </a:r>
          </a:p>
          <a:p>
            <a:pPr lvl="2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s-ES_tradnl" altLang="es-ES_tradnl" sz="1800" dirty="0">
                <a:solidFill>
                  <a:srgbClr val="000000"/>
                </a:solidFill>
                <a:latin typeface="+mj-lt"/>
              </a:rPr>
              <a:t>Y se termina esta rama del árbol</a:t>
            </a:r>
          </a:p>
          <a:p>
            <a:pPr lvl="1"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6809" name="Text Box 1"/>
          <p:cNvSpPr txBox="1">
            <a:spLocks noChangeArrowheads="1"/>
          </p:cNvSpPr>
          <p:nvPr/>
        </p:nvSpPr>
        <p:spPr bwMode="auto">
          <a:xfrm>
            <a:off x="685800" y="158750"/>
            <a:ext cx="777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Determinar si un nodo debe ser final y como etiquetar los nodos finales</a:t>
            </a:r>
          </a:p>
        </p:txBody>
      </p:sp>
      <p:grpSp>
        <p:nvGrpSpPr>
          <p:cNvPr id="76810" name="Agrupar 75"/>
          <p:cNvGrpSpPr>
            <a:grpSpLocks/>
          </p:cNvGrpSpPr>
          <p:nvPr/>
        </p:nvGrpSpPr>
        <p:grpSpPr bwMode="auto">
          <a:xfrm>
            <a:off x="684213" y="3911110"/>
            <a:ext cx="3095625" cy="2020887"/>
            <a:chOff x="611560" y="1268760"/>
            <a:chExt cx="3816351" cy="2020887"/>
          </a:xfrm>
        </p:grpSpPr>
        <p:grpSp>
          <p:nvGrpSpPr>
            <p:cNvPr id="76811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76817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76818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76819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76820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76821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76822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6823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76824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6825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76826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6827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6828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6829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76830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6831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76832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6833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76834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6835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6836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6837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38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39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0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1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2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3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4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5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6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7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76812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6813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76814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76815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76816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sp>
        <p:nvSpPr>
          <p:cNvPr id="60" name="79 Marcador de número de diapositiva"/>
          <p:cNvSpPr>
            <a:spLocks noGrp="1"/>
          </p:cNvSpPr>
          <p:nvPr>
            <p:ph type="sldNum" sz="quarter" idx="10"/>
          </p:nvPr>
        </p:nvSpPr>
        <p:spPr bwMode="auto">
          <a:xfrm>
            <a:off x="6804025" y="64992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94E97F58-C5BA-7540-9ABC-F7C1109CD012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41</a:t>
            </a:fld>
            <a:endParaRPr lang="es-ES" altLang="es-ES_tradnl" sz="1400" dirty="0">
              <a:solidFill>
                <a:srgbClr val="898989"/>
              </a:solidFill>
            </a:endParaRPr>
          </a:p>
        </p:txBody>
      </p:sp>
      <p:sp>
        <p:nvSpPr>
          <p:cNvPr id="61" name="Rectangle 52"/>
          <p:cNvSpPr>
            <a:spLocks noChangeArrowheads="1"/>
          </p:cNvSpPr>
          <p:nvPr/>
        </p:nvSpPr>
        <p:spPr bwMode="auto">
          <a:xfrm>
            <a:off x="5642979" y="3815858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edad</a:t>
            </a:r>
          </a:p>
        </p:txBody>
      </p:sp>
      <p:sp>
        <p:nvSpPr>
          <p:cNvPr id="62" name="Text Box 53"/>
          <p:cNvSpPr txBox="1">
            <a:spLocks noChangeArrowheads="1"/>
          </p:cNvSpPr>
          <p:nvPr/>
        </p:nvSpPr>
        <p:spPr bwMode="auto">
          <a:xfrm>
            <a:off x="5220704" y="3284536"/>
            <a:ext cx="17240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{E1,E2,E3,E4,E5}</a:t>
            </a:r>
          </a:p>
        </p:txBody>
      </p:sp>
      <p:sp>
        <p:nvSpPr>
          <p:cNvPr id="63" name="Text Box 55"/>
          <p:cNvSpPr txBox="1">
            <a:spLocks noChangeArrowheads="1"/>
          </p:cNvSpPr>
          <p:nvPr/>
        </p:nvSpPr>
        <p:spPr bwMode="auto">
          <a:xfrm>
            <a:off x="6089568" y="4661996"/>
            <a:ext cx="489534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 err="1">
                <a:solidFill>
                  <a:srgbClr val="000000"/>
                </a:solidFill>
              </a:rPr>
              <a:t>s_a</a:t>
            </a:r>
            <a:endParaRPr lang="es-ES_tradnl" altLang="es-ES_tradnl" sz="1800" dirty="0">
              <a:solidFill>
                <a:srgbClr val="000000"/>
              </a:solidFill>
            </a:endParaRPr>
          </a:p>
        </p:txBody>
      </p:sp>
      <p:sp>
        <p:nvSpPr>
          <p:cNvPr id="64" name="Text Box 68"/>
          <p:cNvSpPr txBox="1">
            <a:spLocks noChangeArrowheads="1"/>
          </p:cNvSpPr>
          <p:nvPr/>
        </p:nvSpPr>
        <p:spPr bwMode="auto">
          <a:xfrm>
            <a:off x="7227515" y="6327051"/>
            <a:ext cx="883873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3333CC"/>
                </a:solidFill>
              </a:rPr>
              <a:t>{E3,E5}</a:t>
            </a:r>
          </a:p>
        </p:txBody>
      </p:sp>
      <p:grpSp>
        <p:nvGrpSpPr>
          <p:cNvPr id="65" name="Group 71"/>
          <p:cNvGrpSpPr>
            <a:grpSpLocks/>
          </p:cNvGrpSpPr>
          <p:nvPr/>
        </p:nvGrpSpPr>
        <p:grpSpPr bwMode="auto">
          <a:xfrm>
            <a:off x="4546017" y="4131771"/>
            <a:ext cx="3568700" cy="898525"/>
            <a:chOff x="2728" y="1687"/>
            <a:chExt cx="2248" cy="566"/>
          </a:xfrm>
        </p:grpSpPr>
        <p:sp>
          <p:nvSpPr>
            <p:cNvPr id="66" name="Line 72"/>
            <p:cNvSpPr>
              <a:spLocks noChangeShapeType="1"/>
            </p:cNvSpPr>
            <p:nvPr/>
          </p:nvSpPr>
          <p:spPr bwMode="auto">
            <a:xfrm flipH="1">
              <a:off x="3026" y="1710"/>
              <a:ext cx="681" cy="31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7" name="Line 73"/>
            <p:cNvSpPr>
              <a:spLocks noChangeShapeType="1"/>
            </p:cNvSpPr>
            <p:nvPr/>
          </p:nvSpPr>
          <p:spPr bwMode="auto">
            <a:xfrm>
              <a:off x="3706" y="1710"/>
              <a:ext cx="160" cy="322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8" name="Text Box 74"/>
            <p:cNvSpPr txBox="1">
              <a:spLocks noChangeArrowheads="1"/>
            </p:cNvSpPr>
            <p:nvPr/>
          </p:nvSpPr>
          <p:spPr bwMode="auto">
            <a:xfrm>
              <a:off x="3028" y="1763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69" name="Text Box 75"/>
            <p:cNvSpPr txBox="1">
              <a:spLocks noChangeArrowheads="1"/>
            </p:cNvSpPr>
            <p:nvPr/>
          </p:nvSpPr>
          <p:spPr bwMode="auto">
            <a:xfrm>
              <a:off x="3746" y="1763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70" name="Rectangle 76"/>
            <p:cNvSpPr>
              <a:spLocks noChangeArrowheads="1"/>
            </p:cNvSpPr>
            <p:nvPr/>
          </p:nvSpPr>
          <p:spPr bwMode="auto">
            <a:xfrm>
              <a:off x="2728" y="2021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1" name="Rectangle 77"/>
            <p:cNvSpPr>
              <a:spLocks noChangeArrowheads="1"/>
            </p:cNvSpPr>
            <p:nvPr/>
          </p:nvSpPr>
          <p:spPr bwMode="auto">
            <a:xfrm>
              <a:off x="3578" y="2032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2" name="Line 78"/>
            <p:cNvSpPr>
              <a:spLocks noChangeShapeType="1"/>
            </p:cNvSpPr>
            <p:nvPr/>
          </p:nvSpPr>
          <p:spPr bwMode="auto">
            <a:xfrm>
              <a:off x="3706" y="1710"/>
              <a:ext cx="998" cy="298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3" name="Rectangle 79"/>
            <p:cNvSpPr>
              <a:spLocks noChangeArrowheads="1"/>
            </p:cNvSpPr>
            <p:nvPr/>
          </p:nvSpPr>
          <p:spPr bwMode="auto">
            <a:xfrm>
              <a:off x="4430" y="2021"/>
              <a:ext cx="547" cy="211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4" name="Text Box 80"/>
            <p:cNvSpPr txBox="1">
              <a:spLocks noChangeArrowheads="1"/>
            </p:cNvSpPr>
            <p:nvPr/>
          </p:nvSpPr>
          <p:spPr bwMode="auto">
            <a:xfrm>
              <a:off x="4272" y="1687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&gt;25</a:t>
              </a:r>
            </a:p>
          </p:txBody>
        </p:sp>
      </p:grpSp>
      <p:grpSp>
        <p:nvGrpSpPr>
          <p:cNvPr id="75" name="Group 56"/>
          <p:cNvGrpSpPr>
            <a:grpSpLocks/>
          </p:cNvGrpSpPr>
          <p:nvPr/>
        </p:nvGrpSpPr>
        <p:grpSpPr bwMode="auto">
          <a:xfrm>
            <a:off x="3939308" y="5047757"/>
            <a:ext cx="4108450" cy="1269999"/>
            <a:chOff x="2296" y="2455"/>
            <a:chExt cx="2588" cy="800"/>
          </a:xfrm>
        </p:grpSpPr>
        <p:sp>
          <p:nvSpPr>
            <p:cNvPr id="76" name="Line 57"/>
            <p:cNvSpPr>
              <a:spLocks noChangeShapeType="1"/>
            </p:cNvSpPr>
            <p:nvPr/>
          </p:nvSpPr>
          <p:spPr bwMode="auto">
            <a:xfrm flipH="1">
              <a:off x="2550" y="2455"/>
              <a:ext cx="1268" cy="410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7" name="Line 58"/>
            <p:cNvSpPr>
              <a:spLocks noChangeShapeType="1"/>
            </p:cNvSpPr>
            <p:nvPr/>
          </p:nvSpPr>
          <p:spPr bwMode="auto">
            <a:xfrm>
              <a:off x="3817" y="2455"/>
              <a:ext cx="1" cy="410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8" name="Line 59"/>
            <p:cNvSpPr>
              <a:spLocks noChangeShapeType="1"/>
            </p:cNvSpPr>
            <p:nvPr/>
          </p:nvSpPr>
          <p:spPr bwMode="auto">
            <a:xfrm>
              <a:off x="3817" y="2455"/>
              <a:ext cx="780" cy="410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9" name="Rectangle 60"/>
            <p:cNvSpPr>
              <a:spLocks noChangeArrowheads="1"/>
            </p:cNvSpPr>
            <p:nvPr/>
          </p:nvSpPr>
          <p:spPr bwMode="auto">
            <a:xfrm>
              <a:off x="2296" y="2865"/>
              <a:ext cx="547" cy="18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0" name="Rectangle 61"/>
            <p:cNvSpPr>
              <a:spLocks noChangeArrowheads="1"/>
            </p:cNvSpPr>
            <p:nvPr/>
          </p:nvSpPr>
          <p:spPr bwMode="auto">
            <a:xfrm>
              <a:off x="3543" y="2865"/>
              <a:ext cx="547" cy="18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1" name="Rectangle 62"/>
            <p:cNvSpPr>
              <a:spLocks noChangeArrowheads="1"/>
            </p:cNvSpPr>
            <p:nvPr/>
          </p:nvSpPr>
          <p:spPr bwMode="auto">
            <a:xfrm>
              <a:off x="4354" y="2865"/>
              <a:ext cx="530" cy="39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2" name="Text Box 63"/>
            <p:cNvSpPr txBox="1">
              <a:spLocks noChangeArrowheads="1"/>
            </p:cNvSpPr>
            <p:nvPr/>
          </p:nvSpPr>
          <p:spPr bwMode="auto">
            <a:xfrm>
              <a:off x="2817" y="2523"/>
              <a:ext cx="30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3" name="Text Box 64"/>
            <p:cNvSpPr txBox="1">
              <a:spLocks noChangeArrowheads="1"/>
            </p:cNvSpPr>
            <p:nvPr/>
          </p:nvSpPr>
          <p:spPr bwMode="auto">
            <a:xfrm>
              <a:off x="3530" y="2553"/>
              <a:ext cx="33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84" name="Text Box 65"/>
            <p:cNvSpPr txBox="1">
              <a:spLocks noChangeArrowheads="1"/>
            </p:cNvSpPr>
            <p:nvPr/>
          </p:nvSpPr>
          <p:spPr bwMode="auto">
            <a:xfrm>
              <a:off x="4163" y="2523"/>
              <a:ext cx="43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</p:grpSp>
      <p:sp>
        <p:nvSpPr>
          <p:cNvPr id="85" name="207 Elipse"/>
          <p:cNvSpPr>
            <a:spLocks noChangeArrowheads="1"/>
          </p:cNvSpPr>
          <p:nvPr/>
        </p:nvSpPr>
        <p:spPr bwMode="auto">
          <a:xfrm>
            <a:off x="6979370" y="5517976"/>
            <a:ext cx="1295400" cy="1295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125" name="Rectangle 81"/>
          <p:cNvSpPr>
            <a:spLocks noChangeArrowheads="1"/>
          </p:cNvSpPr>
          <p:nvPr/>
        </p:nvSpPr>
        <p:spPr bwMode="auto">
          <a:xfrm>
            <a:off x="693227" y="4914083"/>
            <a:ext cx="3085460" cy="340051"/>
          </a:xfrm>
          <a:prstGeom prst="rect">
            <a:avLst/>
          </a:prstGeom>
          <a:noFill/>
          <a:ln w="28440">
            <a:solidFill>
              <a:srgbClr val="33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126" name="Rectangle 81"/>
          <p:cNvSpPr>
            <a:spLocks noChangeArrowheads="1"/>
          </p:cNvSpPr>
          <p:nvPr/>
        </p:nvSpPr>
        <p:spPr bwMode="auto">
          <a:xfrm>
            <a:off x="697662" y="5567294"/>
            <a:ext cx="3085460" cy="359941"/>
          </a:xfrm>
          <a:prstGeom prst="rect">
            <a:avLst/>
          </a:prstGeom>
          <a:noFill/>
          <a:ln w="28440">
            <a:solidFill>
              <a:srgbClr val="33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127" name="Text Box 55"/>
          <p:cNvSpPr txBox="1">
            <a:spLocks noChangeArrowheads="1"/>
          </p:cNvSpPr>
          <p:nvPr/>
        </p:nvSpPr>
        <p:spPr bwMode="auto">
          <a:xfrm>
            <a:off x="7181720" y="5688844"/>
            <a:ext cx="960652" cy="64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SI(0,5)/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NO(0,5)</a:t>
            </a:r>
          </a:p>
        </p:txBody>
      </p:sp>
    </p:spTree>
    <p:extLst>
      <p:ext uri="{BB962C8B-B14F-4D97-AF65-F5344CB8AC3E}">
        <p14:creationId xmlns:p14="http://schemas.microsoft.com/office/powerpoint/2010/main" val="2375497427"/>
      </p:ext>
    </p:extLst>
  </p:cSld>
  <p:clrMapOvr>
    <a:masterClrMapping/>
  </p:clrMapOvr>
  <p:transition advTm="129549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5"/>
          <p:cNvSpPr>
            <a:spLocks noChangeArrowheads="1"/>
          </p:cNvSpPr>
          <p:nvPr/>
        </p:nvSpPr>
        <p:spPr bwMode="auto">
          <a:xfrm>
            <a:off x="179388" y="981075"/>
            <a:ext cx="866457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4730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7303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1875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6447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31019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5591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4016375" indent="-3429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marL="0" indent="0" eaLnBrk="1" hangingPunct="1"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es-ES_tradnl" sz="1800" b="1" dirty="0">
                <a:solidFill>
                  <a:schemeClr val="tx1"/>
                </a:solidFill>
                <a:latin typeface="+mj-lt"/>
              </a:rPr>
              <a:t>Ejemplos:</a:t>
            </a:r>
          </a:p>
          <a:p>
            <a:pPr marL="0" indent="0" eaLnBrk="1" hangingPunct="1"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es-ES_tradnl" sz="1800" b="1" i="1" dirty="0">
                <a:solidFill>
                  <a:schemeClr val="tx1"/>
                </a:solidFill>
                <a:latin typeface="+mj-lt"/>
              </a:rPr>
              <a:t>	</a:t>
            </a:r>
            <a:endParaRPr lang="es-ES_tradnl" altLang="es-ES_tradnl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6809" name="Text Box 1"/>
          <p:cNvSpPr txBox="1">
            <a:spLocks noChangeArrowheads="1"/>
          </p:cNvSpPr>
          <p:nvPr/>
        </p:nvSpPr>
        <p:spPr bwMode="auto">
          <a:xfrm>
            <a:off x="685800" y="158750"/>
            <a:ext cx="7772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Algoritmo ID3: Casos de </a:t>
            </a:r>
            <a:r>
              <a:rPr lang="es-ES_tradnl" altLang="es-ES_tradnl" b="1" dirty="0" err="1">
                <a:solidFill>
                  <a:srgbClr val="000000"/>
                </a:solidFill>
                <a:latin typeface="Arial" charset="0"/>
              </a:rPr>
              <a:t>terminaci</a:t>
            </a:r>
            <a:r>
              <a:rPr lang="es-ES" altLang="es-ES_tradnl" b="1" dirty="0" err="1">
                <a:solidFill>
                  <a:srgbClr val="000000"/>
                </a:solidFill>
                <a:latin typeface="Arial" charset="0"/>
              </a:rPr>
              <a:t>ón</a:t>
            </a:r>
            <a:endParaRPr lang="es-ES_tradnl" altLang="es-ES_tradnl" b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76810" name="Agrupar 75"/>
          <p:cNvGrpSpPr>
            <a:grpSpLocks/>
          </p:cNvGrpSpPr>
          <p:nvPr/>
        </p:nvGrpSpPr>
        <p:grpSpPr bwMode="auto">
          <a:xfrm>
            <a:off x="467544" y="1543052"/>
            <a:ext cx="3095625" cy="2020887"/>
            <a:chOff x="611560" y="1268760"/>
            <a:chExt cx="3816351" cy="2020887"/>
          </a:xfrm>
        </p:grpSpPr>
        <p:grpSp>
          <p:nvGrpSpPr>
            <p:cNvPr id="76811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020887"/>
              <a:chOff x="432" y="662"/>
              <a:chExt cx="2404" cy="1273"/>
            </a:xfrm>
          </p:grpSpPr>
          <p:sp>
            <p:nvSpPr>
              <p:cNvPr id="76817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76818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76819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76820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76821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76822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6823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76824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6825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76826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76827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6828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76829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76830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6831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76832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6833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76834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76835" name="Rectangle 21"/>
              <p:cNvSpPr>
                <a:spLocks noChangeArrowheads="1"/>
              </p:cNvSpPr>
              <p:nvPr/>
            </p:nvSpPr>
            <p:spPr bwMode="auto">
              <a:xfrm>
                <a:off x="1549" y="1507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76836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76837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38" name="Line 24"/>
              <p:cNvSpPr>
                <a:spLocks noChangeShapeType="1"/>
              </p:cNvSpPr>
              <p:nvPr/>
            </p:nvSpPr>
            <p:spPr bwMode="auto">
              <a:xfrm flipH="1">
                <a:off x="1545" y="662"/>
                <a:ext cx="4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39" name="Line 25"/>
              <p:cNvSpPr>
                <a:spLocks noChangeShapeType="1"/>
              </p:cNvSpPr>
              <p:nvPr/>
            </p:nvSpPr>
            <p:spPr bwMode="auto">
              <a:xfrm flipH="1">
                <a:off x="2232" y="662"/>
                <a:ext cx="1" cy="127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0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1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2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3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4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7" cy="1268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5" name="Line 31"/>
              <p:cNvSpPr>
                <a:spLocks noChangeShapeType="1"/>
              </p:cNvSpPr>
              <p:nvPr/>
            </p:nvSpPr>
            <p:spPr bwMode="auto">
              <a:xfrm>
                <a:off x="2832" y="662"/>
                <a:ext cx="4" cy="127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6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76847" name="Line 33"/>
              <p:cNvSpPr>
                <a:spLocks noChangeShapeType="1"/>
              </p:cNvSpPr>
              <p:nvPr/>
            </p:nvSpPr>
            <p:spPr bwMode="auto">
              <a:xfrm>
                <a:off x="432" y="193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76812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6813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76814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76815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76816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sp>
        <p:nvSpPr>
          <p:cNvPr id="61" name="Rectangle 52"/>
          <p:cNvSpPr>
            <a:spLocks noChangeArrowheads="1"/>
          </p:cNvSpPr>
          <p:nvPr/>
        </p:nvSpPr>
        <p:spPr bwMode="auto">
          <a:xfrm>
            <a:off x="5680394" y="2272576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edad</a:t>
            </a:r>
          </a:p>
        </p:txBody>
      </p:sp>
      <p:sp>
        <p:nvSpPr>
          <p:cNvPr id="62" name="Text Box 53"/>
          <p:cNvSpPr txBox="1">
            <a:spLocks noChangeArrowheads="1"/>
          </p:cNvSpPr>
          <p:nvPr/>
        </p:nvSpPr>
        <p:spPr bwMode="auto">
          <a:xfrm>
            <a:off x="5264970" y="1850389"/>
            <a:ext cx="172402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{E1,E2,E3,E4,E5}</a:t>
            </a:r>
          </a:p>
        </p:txBody>
      </p:sp>
      <p:sp>
        <p:nvSpPr>
          <p:cNvPr id="63" name="Text Box 55"/>
          <p:cNvSpPr txBox="1">
            <a:spLocks noChangeArrowheads="1"/>
          </p:cNvSpPr>
          <p:nvPr/>
        </p:nvSpPr>
        <p:spPr bwMode="auto">
          <a:xfrm>
            <a:off x="6126983" y="3118714"/>
            <a:ext cx="489534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 err="1">
                <a:solidFill>
                  <a:srgbClr val="000000"/>
                </a:solidFill>
              </a:rPr>
              <a:t>s_a</a:t>
            </a:r>
            <a:endParaRPr lang="es-ES_tradnl" altLang="es-ES_tradnl" sz="1800" dirty="0">
              <a:solidFill>
                <a:srgbClr val="000000"/>
              </a:solidFill>
            </a:endParaRPr>
          </a:p>
        </p:txBody>
      </p:sp>
      <p:grpSp>
        <p:nvGrpSpPr>
          <p:cNvPr id="65" name="Group 71"/>
          <p:cNvGrpSpPr>
            <a:grpSpLocks/>
          </p:cNvGrpSpPr>
          <p:nvPr/>
        </p:nvGrpSpPr>
        <p:grpSpPr bwMode="auto">
          <a:xfrm>
            <a:off x="4583433" y="2588489"/>
            <a:ext cx="3729038" cy="1181100"/>
            <a:chOff x="2728" y="1687"/>
            <a:chExt cx="2349" cy="744"/>
          </a:xfrm>
        </p:grpSpPr>
        <p:sp>
          <p:nvSpPr>
            <p:cNvPr id="66" name="Line 72"/>
            <p:cNvSpPr>
              <a:spLocks noChangeShapeType="1"/>
            </p:cNvSpPr>
            <p:nvPr/>
          </p:nvSpPr>
          <p:spPr bwMode="auto">
            <a:xfrm flipH="1">
              <a:off x="3026" y="1710"/>
              <a:ext cx="681" cy="31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7" name="Line 73"/>
            <p:cNvSpPr>
              <a:spLocks noChangeShapeType="1"/>
            </p:cNvSpPr>
            <p:nvPr/>
          </p:nvSpPr>
          <p:spPr bwMode="auto">
            <a:xfrm>
              <a:off x="3706" y="1710"/>
              <a:ext cx="160" cy="322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8" name="Text Box 74"/>
            <p:cNvSpPr txBox="1">
              <a:spLocks noChangeArrowheads="1"/>
            </p:cNvSpPr>
            <p:nvPr/>
          </p:nvSpPr>
          <p:spPr bwMode="auto">
            <a:xfrm>
              <a:off x="3098" y="1717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69" name="Text Box 75"/>
            <p:cNvSpPr txBox="1">
              <a:spLocks noChangeArrowheads="1"/>
            </p:cNvSpPr>
            <p:nvPr/>
          </p:nvSpPr>
          <p:spPr bwMode="auto">
            <a:xfrm>
              <a:off x="3746" y="1763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70" name="Rectangle 76"/>
            <p:cNvSpPr>
              <a:spLocks noChangeArrowheads="1"/>
            </p:cNvSpPr>
            <p:nvPr/>
          </p:nvSpPr>
          <p:spPr bwMode="auto">
            <a:xfrm>
              <a:off x="2728" y="2021"/>
              <a:ext cx="576" cy="41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1" name="Rectangle 77"/>
            <p:cNvSpPr>
              <a:spLocks noChangeArrowheads="1"/>
            </p:cNvSpPr>
            <p:nvPr/>
          </p:nvSpPr>
          <p:spPr bwMode="auto">
            <a:xfrm>
              <a:off x="3578" y="2032"/>
              <a:ext cx="576" cy="399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2" name="Line 78"/>
            <p:cNvSpPr>
              <a:spLocks noChangeShapeType="1"/>
            </p:cNvSpPr>
            <p:nvPr/>
          </p:nvSpPr>
          <p:spPr bwMode="auto">
            <a:xfrm>
              <a:off x="3706" y="1710"/>
              <a:ext cx="998" cy="298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3" name="Rectangle 79"/>
            <p:cNvSpPr>
              <a:spLocks noChangeArrowheads="1"/>
            </p:cNvSpPr>
            <p:nvPr/>
          </p:nvSpPr>
          <p:spPr bwMode="auto">
            <a:xfrm>
              <a:off x="4430" y="2021"/>
              <a:ext cx="647" cy="410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4" name="Text Box 80"/>
            <p:cNvSpPr txBox="1">
              <a:spLocks noChangeArrowheads="1"/>
            </p:cNvSpPr>
            <p:nvPr/>
          </p:nvSpPr>
          <p:spPr bwMode="auto">
            <a:xfrm>
              <a:off x="4272" y="1687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&gt;25</a:t>
              </a:r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B8CE479D-88F7-674D-B847-DE2CDFA3FE39}"/>
              </a:ext>
            </a:extLst>
          </p:cNvPr>
          <p:cNvGrpSpPr/>
          <p:nvPr/>
        </p:nvGrpSpPr>
        <p:grpSpPr>
          <a:xfrm>
            <a:off x="4137061" y="3764384"/>
            <a:ext cx="4117979" cy="1557336"/>
            <a:chOff x="4137061" y="3764384"/>
            <a:chExt cx="4117979" cy="1557336"/>
          </a:xfrm>
        </p:grpSpPr>
        <p:sp>
          <p:nvSpPr>
            <p:cNvPr id="76" name="Line 57"/>
            <p:cNvSpPr>
              <a:spLocks noChangeShapeType="1"/>
            </p:cNvSpPr>
            <p:nvPr/>
          </p:nvSpPr>
          <p:spPr bwMode="auto">
            <a:xfrm flipH="1">
              <a:off x="4572036" y="3792959"/>
              <a:ext cx="1817688" cy="890587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7" name="Line 58"/>
            <p:cNvSpPr>
              <a:spLocks noChangeShapeType="1"/>
            </p:cNvSpPr>
            <p:nvPr/>
          </p:nvSpPr>
          <p:spPr bwMode="auto">
            <a:xfrm flipH="1">
              <a:off x="6227799" y="3786609"/>
              <a:ext cx="161925" cy="896937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8" name="Line 59"/>
            <p:cNvSpPr>
              <a:spLocks noChangeShapeType="1"/>
            </p:cNvSpPr>
            <p:nvPr/>
          </p:nvSpPr>
          <p:spPr bwMode="auto">
            <a:xfrm>
              <a:off x="6389724" y="3764384"/>
              <a:ext cx="1336675" cy="944562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9" name="Rectangle 60"/>
            <p:cNvSpPr>
              <a:spLocks noChangeArrowheads="1"/>
            </p:cNvSpPr>
            <p:nvPr/>
          </p:nvSpPr>
          <p:spPr bwMode="auto">
            <a:xfrm>
              <a:off x="4137061" y="4696246"/>
              <a:ext cx="893763" cy="625474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0" name="Rectangle 61"/>
            <p:cNvSpPr>
              <a:spLocks noChangeArrowheads="1"/>
            </p:cNvSpPr>
            <p:nvPr/>
          </p:nvSpPr>
          <p:spPr bwMode="auto">
            <a:xfrm>
              <a:off x="5680110" y="4696246"/>
              <a:ext cx="1080651" cy="625474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1" name="Rectangle 62"/>
            <p:cNvSpPr>
              <a:spLocks noChangeArrowheads="1"/>
            </p:cNvSpPr>
            <p:nvPr/>
          </p:nvSpPr>
          <p:spPr bwMode="auto">
            <a:xfrm>
              <a:off x="7261262" y="4702596"/>
              <a:ext cx="993778" cy="619124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2" name="Text Box 63"/>
            <p:cNvSpPr txBox="1">
              <a:spLocks noChangeArrowheads="1"/>
            </p:cNvSpPr>
            <p:nvPr/>
          </p:nvSpPr>
          <p:spPr bwMode="auto">
            <a:xfrm>
              <a:off x="4695861" y="4185071"/>
              <a:ext cx="48577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3" name="Text Box 64"/>
            <p:cNvSpPr txBox="1">
              <a:spLocks noChangeArrowheads="1"/>
            </p:cNvSpPr>
            <p:nvPr/>
          </p:nvSpPr>
          <p:spPr bwMode="auto">
            <a:xfrm>
              <a:off x="5799174" y="4234284"/>
              <a:ext cx="531813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84" name="Text Box 65"/>
            <p:cNvSpPr txBox="1">
              <a:spLocks noChangeArrowheads="1"/>
            </p:cNvSpPr>
            <p:nvPr/>
          </p:nvSpPr>
          <p:spPr bwMode="auto">
            <a:xfrm>
              <a:off x="7092987" y="4023146"/>
              <a:ext cx="6858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</p:grpSp>
      <p:sp>
        <p:nvSpPr>
          <p:cNvPr id="88" name="Text Box 67"/>
          <p:cNvSpPr txBox="1">
            <a:spLocks noChangeArrowheads="1"/>
          </p:cNvSpPr>
          <p:nvPr/>
        </p:nvSpPr>
        <p:spPr bwMode="auto">
          <a:xfrm>
            <a:off x="4848225" y="5948364"/>
            <a:ext cx="182563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FF3300"/>
              </a:buClr>
              <a:buSzPct val="100000"/>
              <a:buFont typeface="Times New Roman" charset="0"/>
              <a:buNone/>
            </a:pPr>
            <a:endParaRPr lang="es-ES_tradnl" altLang="es-ES_tradnl" sz="1600">
              <a:solidFill>
                <a:srgbClr val="FF3300"/>
              </a:solidFill>
            </a:endParaRPr>
          </a:p>
        </p:txBody>
      </p:sp>
      <p:grpSp>
        <p:nvGrpSpPr>
          <p:cNvPr id="6" name="Agrupar 5"/>
          <p:cNvGrpSpPr/>
          <p:nvPr/>
        </p:nvGrpSpPr>
        <p:grpSpPr>
          <a:xfrm>
            <a:off x="7257609" y="2765444"/>
            <a:ext cx="1482356" cy="1309671"/>
            <a:chOff x="7257609" y="2765444"/>
            <a:chExt cx="1482356" cy="1309671"/>
          </a:xfrm>
        </p:grpSpPr>
        <p:sp>
          <p:nvSpPr>
            <p:cNvPr id="86" name="Text Box 91"/>
            <p:cNvSpPr txBox="1">
              <a:spLocks noChangeArrowheads="1"/>
            </p:cNvSpPr>
            <p:nvPr/>
          </p:nvSpPr>
          <p:spPr bwMode="auto">
            <a:xfrm>
              <a:off x="7257609" y="3165011"/>
              <a:ext cx="1177223" cy="586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chemeClr val="accent2">
                      <a:lumMod val="50000"/>
                    </a:schemeClr>
                  </a:solidFill>
                </a:rPr>
                <a:t>P(NO)=0,6 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chemeClr val="accent2">
                      <a:lumMod val="50000"/>
                    </a:schemeClr>
                  </a:solidFill>
                </a:rPr>
                <a:t>P(SI)=0,4</a:t>
              </a:r>
            </a:p>
          </p:txBody>
        </p:sp>
        <p:sp>
          <p:nvSpPr>
            <p:cNvPr id="89" name="Text Box 69"/>
            <p:cNvSpPr txBox="1">
              <a:spLocks noChangeArrowheads="1"/>
            </p:cNvSpPr>
            <p:nvPr/>
          </p:nvSpPr>
          <p:spPr bwMode="auto">
            <a:xfrm>
              <a:off x="7661275" y="3733803"/>
              <a:ext cx="341313" cy="34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CC99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chemeClr val="accent2">
                      <a:lumMod val="50000"/>
                    </a:schemeClr>
                  </a:solidFill>
                </a:rPr>
                <a:t>{}</a:t>
              </a:r>
            </a:p>
          </p:txBody>
        </p:sp>
        <p:sp>
          <p:nvSpPr>
            <p:cNvPr id="4" name="CuadroTexto 3"/>
            <p:cNvSpPr txBox="1"/>
            <p:nvPr/>
          </p:nvSpPr>
          <p:spPr>
            <a:xfrm>
              <a:off x="7824330" y="2765444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800" dirty="0">
                  <a:solidFill>
                    <a:schemeClr val="accent2">
                      <a:lumMod val="50000"/>
                    </a:schemeClr>
                  </a:solidFill>
                </a:rPr>
                <a:t>CASO1</a:t>
              </a:r>
            </a:p>
          </p:txBody>
        </p:sp>
      </p:grpSp>
      <p:grpSp>
        <p:nvGrpSpPr>
          <p:cNvPr id="7" name="Agrupar 6"/>
          <p:cNvGrpSpPr/>
          <p:nvPr/>
        </p:nvGrpSpPr>
        <p:grpSpPr>
          <a:xfrm>
            <a:off x="5592763" y="4360712"/>
            <a:ext cx="1539871" cy="1314443"/>
            <a:chOff x="5592763" y="4360712"/>
            <a:chExt cx="1539871" cy="1314443"/>
          </a:xfrm>
        </p:grpSpPr>
        <p:sp>
          <p:nvSpPr>
            <p:cNvPr id="95" name="Text Box 69"/>
            <p:cNvSpPr txBox="1">
              <a:spLocks noChangeArrowheads="1"/>
            </p:cNvSpPr>
            <p:nvPr/>
          </p:nvSpPr>
          <p:spPr bwMode="auto">
            <a:xfrm>
              <a:off x="6056770" y="5334420"/>
              <a:ext cx="342058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CC99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B0F0"/>
                  </a:solidFill>
                </a:rPr>
                <a:t>{}</a:t>
              </a:r>
            </a:p>
          </p:txBody>
        </p:sp>
        <p:sp>
          <p:nvSpPr>
            <p:cNvPr id="97" name="Text Box 91"/>
            <p:cNvSpPr txBox="1">
              <a:spLocks noChangeArrowheads="1"/>
            </p:cNvSpPr>
            <p:nvPr/>
          </p:nvSpPr>
          <p:spPr bwMode="auto">
            <a:xfrm>
              <a:off x="5592763" y="4730696"/>
              <a:ext cx="1279815" cy="586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B0F0"/>
                  </a:solidFill>
                </a:rPr>
                <a:t>P(NO)=0,66 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B0F0"/>
                  </a:solidFill>
                </a:rPr>
                <a:t>P(SI)=0,33</a:t>
              </a:r>
            </a:p>
          </p:txBody>
        </p:sp>
        <p:sp>
          <p:nvSpPr>
            <p:cNvPr id="100" name="CuadroTexto 99"/>
            <p:cNvSpPr txBox="1"/>
            <p:nvPr/>
          </p:nvSpPr>
          <p:spPr>
            <a:xfrm>
              <a:off x="6216999" y="4360712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800" dirty="0">
                  <a:solidFill>
                    <a:srgbClr val="00B0F0"/>
                  </a:solidFill>
                </a:rPr>
                <a:t>CASO1</a:t>
              </a:r>
            </a:p>
          </p:txBody>
        </p:sp>
      </p:grpSp>
      <p:grpSp>
        <p:nvGrpSpPr>
          <p:cNvPr id="8" name="Agrupar 7"/>
          <p:cNvGrpSpPr/>
          <p:nvPr/>
        </p:nvGrpSpPr>
        <p:grpSpPr>
          <a:xfrm>
            <a:off x="480993" y="1869494"/>
            <a:ext cx="5003896" cy="2199020"/>
            <a:chOff x="480993" y="1869494"/>
            <a:chExt cx="5003896" cy="2199020"/>
          </a:xfrm>
        </p:grpSpPr>
        <p:grpSp>
          <p:nvGrpSpPr>
            <p:cNvPr id="3" name="Agrupar 2"/>
            <p:cNvGrpSpPr/>
            <p:nvPr/>
          </p:nvGrpSpPr>
          <p:grpSpPr>
            <a:xfrm>
              <a:off x="480993" y="1869494"/>
              <a:ext cx="5003896" cy="2199020"/>
              <a:chOff x="480993" y="1869494"/>
              <a:chExt cx="5003896" cy="2199020"/>
            </a:xfrm>
          </p:grpSpPr>
          <p:sp>
            <p:nvSpPr>
              <p:cNvPr id="91" name="Text Box 67"/>
              <p:cNvSpPr txBox="1">
                <a:spLocks noChangeArrowheads="1"/>
              </p:cNvSpPr>
              <p:nvPr/>
            </p:nvSpPr>
            <p:spPr bwMode="auto">
              <a:xfrm>
                <a:off x="4613840" y="3727779"/>
                <a:ext cx="871049" cy="340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FF33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FF3300"/>
                    </a:solidFill>
                  </a:rPr>
                  <a:t>{E1,E2}</a:t>
                </a:r>
              </a:p>
            </p:txBody>
          </p:sp>
          <p:sp>
            <p:nvSpPr>
              <p:cNvPr id="96" name="Text Box 91"/>
              <p:cNvSpPr txBox="1">
                <a:spLocks noChangeArrowheads="1"/>
              </p:cNvSpPr>
              <p:nvPr/>
            </p:nvSpPr>
            <p:spPr bwMode="auto">
              <a:xfrm>
                <a:off x="4816977" y="3183500"/>
                <a:ext cx="489535" cy="340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FF0000"/>
                    </a:solidFill>
                  </a:rPr>
                  <a:t>NO</a:t>
                </a:r>
              </a:p>
            </p:txBody>
          </p:sp>
          <p:sp>
            <p:nvSpPr>
              <p:cNvPr id="99" name="Rectangle 70"/>
              <p:cNvSpPr>
                <a:spLocks noChangeArrowheads="1"/>
              </p:cNvSpPr>
              <p:nvPr/>
            </p:nvSpPr>
            <p:spPr bwMode="auto">
              <a:xfrm>
                <a:off x="480993" y="1869494"/>
                <a:ext cx="3095625" cy="669925"/>
              </a:xfrm>
              <a:prstGeom prst="rect">
                <a:avLst/>
              </a:prstGeom>
              <a:noFill/>
              <a:ln w="28440">
                <a:solidFill>
                  <a:srgbClr val="FF33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endParaRPr lang="es-ES" altLang="es-ES_tradnl"/>
              </a:p>
            </p:txBody>
          </p:sp>
        </p:grpSp>
        <p:sp>
          <p:nvSpPr>
            <p:cNvPr id="102" name="CuadroTexto 101"/>
            <p:cNvSpPr txBox="1"/>
            <p:nvPr/>
          </p:nvSpPr>
          <p:spPr>
            <a:xfrm>
              <a:off x="4234843" y="2756764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800" dirty="0">
                  <a:solidFill>
                    <a:srgbClr val="FF0000"/>
                  </a:solidFill>
                </a:rPr>
                <a:t>CASO2</a:t>
              </a:r>
            </a:p>
          </p:txBody>
        </p:sp>
      </p:grpSp>
      <p:grpSp>
        <p:nvGrpSpPr>
          <p:cNvPr id="9" name="Agrupar 8"/>
          <p:cNvGrpSpPr/>
          <p:nvPr/>
        </p:nvGrpSpPr>
        <p:grpSpPr>
          <a:xfrm>
            <a:off x="486075" y="2875663"/>
            <a:ext cx="4376378" cy="2786140"/>
            <a:chOff x="486075" y="2875663"/>
            <a:chExt cx="4376378" cy="2786140"/>
          </a:xfrm>
        </p:grpSpPr>
        <p:sp>
          <p:nvSpPr>
            <p:cNvPr id="93" name="Text Box 69"/>
            <p:cNvSpPr txBox="1">
              <a:spLocks noChangeArrowheads="1"/>
            </p:cNvSpPr>
            <p:nvPr/>
          </p:nvSpPr>
          <p:spPr bwMode="auto">
            <a:xfrm>
              <a:off x="4281548" y="5321068"/>
              <a:ext cx="580905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CC99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B050"/>
                  </a:solidFill>
                </a:rPr>
                <a:t>{E4}</a:t>
              </a:r>
            </a:p>
          </p:txBody>
        </p:sp>
        <p:sp>
          <p:nvSpPr>
            <p:cNvPr id="98" name="Text Box 91"/>
            <p:cNvSpPr txBox="1">
              <a:spLocks noChangeArrowheads="1"/>
            </p:cNvSpPr>
            <p:nvPr/>
          </p:nvSpPr>
          <p:spPr bwMode="auto">
            <a:xfrm>
              <a:off x="4384139" y="4813401"/>
              <a:ext cx="375722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B050"/>
                  </a:solidFill>
                </a:rPr>
                <a:t>SI</a:t>
              </a:r>
            </a:p>
          </p:txBody>
        </p:sp>
        <p:sp>
          <p:nvSpPr>
            <p:cNvPr id="103" name="CuadroTexto 102"/>
            <p:cNvSpPr txBox="1"/>
            <p:nvPr/>
          </p:nvSpPr>
          <p:spPr>
            <a:xfrm>
              <a:off x="3651001" y="4319061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800" dirty="0">
                  <a:solidFill>
                    <a:srgbClr val="00B050"/>
                  </a:solidFill>
                </a:rPr>
                <a:t>CASO2</a:t>
              </a:r>
            </a:p>
          </p:txBody>
        </p:sp>
        <p:sp>
          <p:nvSpPr>
            <p:cNvPr id="104" name="Rectangle 81"/>
            <p:cNvSpPr>
              <a:spLocks noChangeArrowheads="1"/>
            </p:cNvSpPr>
            <p:nvPr/>
          </p:nvSpPr>
          <p:spPr bwMode="auto">
            <a:xfrm>
              <a:off x="486075" y="2875663"/>
              <a:ext cx="3085460" cy="340051"/>
            </a:xfrm>
            <a:prstGeom prst="rect">
              <a:avLst/>
            </a:prstGeom>
            <a:noFill/>
            <a:ln w="28440">
              <a:solidFill>
                <a:srgbClr val="00B05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grpSp>
        <p:nvGrpSpPr>
          <p:cNvPr id="10" name="Agrupar 9"/>
          <p:cNvGrpSpPr/>
          <p:nvPr/>
        </p:nvGrpSpPr>
        <p:grpSpPr>
          <a:xfrm>
            <a:off x="476558" y="2546025"/>
            <a:ext cx="8100352" cy="3082603"/>
            <a:chOff x="476558" y="2546025"/>
            <a:chExt cx="8100352" cy="3082603"/>
          </a:xfrm>
        </p:grpSpPr>
        <p:sp>
          <p:nvSpPr>
            <p:cNvPr id="64" name="Text Box 68"/>
            <p:cNvSpPr txBox="1">
              <a:spLocks noChangeArrowheads="1"/>
            </p:cNvSpPr>
            <p:nvPr/>
          </p:nvSpPr>
          <p:spPr bwMode="auto">
            <a:xfrm>
              <a:off x="7277465" y="5287893"/>
              <a:ext cx="968626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3333CC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942093"/>
                  </a:solidFill>
                </a:rPr>
                <a:t>{E3,E5}</a:t>
              </a:r>
            </a:p>
          </p:txBody>
        </p:sp>
        <p:sp>
          <p:nvSpPr>
            <p:cNvPr id="127" name="Text Box 55"/>
            <p:cNvSpPr txBox="1">
              <a:spLocks noChangeArrowheads="1"/>
            </p:cNvSpPr>
            <p:nvPr/>
          </p:nvSpPr>
          <p:spPr bwMode="auto">
            <a:xfrm>
              <a:off x="7164288" y="4672882"/>
              <a:ext cx="1172049" cy="586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942093"/>
                  </a:solidFill>
                </a:rPr>
                <a:t>P(NO)=0,5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942093"/>
                  </a:solidFill>
                </a:rPr>
                <a:t>P(SI)=0,5</a:t>
              </a:r>
            </a:p>
          </p:txBody>
        </p:sp>
        <p:sp>
          <p:nvSpPr>
            <p:cNvPr id="105" name="CuadroTexto 104"/>
            <p:cNvSpPr txBox="1"/>
            <p:nvPr/>
          </p:nvSpPr>
          <p:spPr>
            <a:xfrm>
              <a:off x="7661275" y="433695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800" dirty="0">
                  <a:solidFill>
                    <a:srgbClr val="942093"/>
                  </a:solidFill>
                </a:rPr>
                <a:t>CASO3</a:t>
              </a:r>
            </a:p>
          </p:txBody>
        </p:sp>
        <p:sp>
          <p:nvSpPr>
            <p:cNvPr id="125" name="Rectangle 81"/>
            <p:cNvSpPr>
              <a:spLocks noChangeArrowheads="1"/>
            </p:cNvSpPr>
            <p:nvPr/>
          </p:nvSpPr>
          <p:spPr bwMode="auto">
            <a:xfrm>
              <a:off x="476558" y="2546025"/>
              <a:ext cx="3085460" cy="340051"/>
            </a:xfrm>
            <a:prstGeom prst="rect">
              <a:avLst/>
            </a:prstGeom>
            <a:noFill/>
            <a:ln w="28440">
              <a:solidFill>
                <a:srgbClr val="94209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126" name="Rectangle 81"/>
            <p:cNvSpPr>
              <a:spLocks noChangeArrowheads="1"/>
            </p:cNvSpPr>
            <p:nvPr/>
          </p:nvSpPr>
          <p:spPr bwMode="auto">
            <a:xfrm>
              <a:off x="480993" y="3199236"/>
              <a:ext cx="3085460" cy="359941"/>
            </a:xfrm>
            <a:prstGeom prst="rect">
              <a:avLst/>
            </a:prstGeom>
            <a:noFill/>
            <a:ln w="28440">
              <a:solidFill>
                <a:srgbClr val="94209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sp>
        <p:nvSpPr>
          <p:cNvPr id="92" name="Rectangle 81">
            <a:extLst>
              <a:ext uri="{FF2B5EF4-FFF2-40B4-BE49-F238E27FC236}">
                <a16:creationId xmlns:a16="http://schemas.microsoft.com/office/drawing/2014/main" id="{360E53D7-937C-424D-88EB-F18E6BAB8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993" y="2544892"/>
            <a:ext cx="3085460" cy="1035633"/>
          </a:xfrm>
          <a:prstGeom prst="rect">
            <a:avLst/>
          </a:prstGeom>
          <a:noFill/>
          <a:ln w="2844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9693498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92" grpId="0" animBg="1"/>
      <p:bldP spid="92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Ejercicio</a:t>
            </a:r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468313" y="1011238"/>
            <a:ext cx="79613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2000" b="1">
                <a:solidFill>
                  <a:srgbClr val="000000"/>
                </a:solidFill>
              </a:rPr>
              <a:t>Aprendizaje de árboles de decisión:</a:t>
            </a: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	Aplique el algoritmo de aprendizaje de árboles de decisión al siguiente conjunto de ejemplos. Especifique el árbol aprendido y los valores de ganancia de los atributos elegidos en los diferentes nodos. </a:t>
            </a:r>
          </a:p>
        </p:txBody>
      </p:sp>
      <p:grpSp>
        <p:nvGrpSpPr>
          <p:cNvPr id="87043" name="Group 3"/>
          <p:cNvGrpSpPr>
            <a:grpSpLocks/>
          </p:cNvGrpSpPr>
          <p:nvPr/>
        </p:nvGrpSpPr>
        <p:grpSpPr bwMode="auto">
          <a:xfrm>
            <a:off x="1697038" y="2532063"/>
            <a:ext cx="5761037" cy="3016250"/>
            <a:chOff x="1069" y="1595"/>
            <a:chExt cx="3629" cy="1900"/>
          </a:xfrm>
        </p:grpSpPr>
        <p:sp>
          <p:nvSpPr>
            <p:cNvPr id="87045" name="Rectangle 4"/>
            <p:cNvSpPr>
              <a:spLocks noChangeArrowheads="1"/>
            </p:cNvSpPr>
            <p:nvPr/>
          </p:nvSpPr>
          <p:spPr bwMode="auto">
            <a:xfrm>
              <a:off x="1069" y="1595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Pelo</a:t>
              </a:r>
            </a:p>
          </p:txBody>
        </p:sp>
        <p:sp>
          <p:nvSpPr>
            <p:cNvPr id="87046" name="Rectangle 5"/>
            <p:cNvSpPr>
              <a:spLocks noChangeArrowheads="1"/>
            </p:cNvSpPr>
            <p:nvPr/>
          </p:nvSpPr>
          <p:spPr bwMode="auto">
            <a:xfrm>
              <a:off x="1795" y="1595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Altura</a:t>
              </a:r>
            </a:p>
          </p:txBody>
        </p:sp>
        <p:sp>
          <p:nvSpPr>
            <p:cNvPr id="87047" name="Rectangle 6"/>
            <p:cNvSpPr>
              <a:spLocks noChangeArrowheads="1"/>
            </p:cNvSpPr>
            <p:nvPr/>
          </p:nvSpPr>
          <p:spPr bwMode="auto">
            <a:xfrm>
              <a:off x="2521" y="1595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Peso</a:t>
              </a:r>
            </a:p>
          </p:txBody>
        </p:sp>
        <p:sp>
          <p:nvSpPr>
            <p:cNvPr id="87048" name="Rectangle 7"/>
            <p:cNvSpPr>
              <a:spLocks noChangeArrowheads="1"/>
            </p:cNvSpPr>
            <p:nvPr/>
          </p:nvSpPr>
          <p:spPr bwMode="auto">
            <a:xfrm>
              <a:off x="3247" y="1595"/>
              <a:ext cx="72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Protección</a:t>
              </a:r>
            </a:p>
          </p:txBody>
        </p:sp>
        <p:sp>
          <p:nvSpPr>
            <p:cNvPr id="87049" name="Rectangle 8"/>
            <p:cNvSpPr>
              <a:spLocks noChangeArrowheads="1"/>
            </p:cNvSpPr>
            <p:nvPr/>
          </p:nvSpPr>
          <p:spPr bwMode="auto">
            <a:xfrm>
              <a:off x="3974" y="1595"/>
              <a:ext cx="725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Quemadura</a:t>
              </a:r>
            </a:p>
          </p:txBody>
        </p:sp>
        <p:sp>
          <p:nvSpPr>
            <p:cNvPr id="87050" name="Rectangle 9"/>
            <p:cNvSpPr>
              <a:spLocks noChangeArrowheads="1"/>
            </p:cNvSpPr>
            <p:nvPr/>
          </p:nvSpPr>
          <p:spPr bwMode="auto">
            <a:xfrm>
              <a:off x="1069" y="1806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87051" name="Rectangle 10"/>
            <p:cNvSpPr>
              <a:spLocks noChangeArrowheads="1"/>
            </p:cNvSpPr>
            <p:nvPr/>
          </p:nvSpPr>
          <p:spPr bwMode="auto">
            <a:xfrm>
              <a:off x="1795" y="1806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87052" name="Rectangle 11"/>
            <p:cNvSpPr>
              <a:spLocks noChangeArrowheads="1"/>
            </p:cNvSpPr>
            <p:nvPr/>
          </p:nvSpPr>
          <p:spPr bwMode="auto">
            <a:xfrm>
              <a:off x="2521" y="1806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87053" name="Rectangle 12"/>
            <p:cNvSpPr>
              <a:spLocks noChangeArrowheads="1"/>
            </p:cNvSpPr>
            <p:nvPr/>
          </p:nvSpPr>
          <p:spPr bwMode="auto">
            <a:xfrm>
              <a:off x="3247" y="1806"/>
              <a:ext cx="72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54" name="Rectangle 13"/>
            <p:cNvSpPr>
              <a:spLocks noChangeArrowheads="1"/>
            </p:cNvSpPr>
            <p:nvPr/>
          </p:nvSpPr>
          <p:spPr bwMode="auto">
            <a:xfrm>
              <a:off x="3974" y="1806"/>
              <a:ext cx="725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87055" name="Rectangle 14"/>
            <p:cNvSpPr>
              <a:spLocks noChangeArrowheads="1"/>
            </p:cNvSpPr>
            <p:nvPr/>
          </p:nvSpPr>
          <p:spPr bwMode="auto">
            <a:xfrm>
              <a:off x="1069" y="2017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87056" name="Rectangle 15"/>
            <p:cNvSpPr>
              <a:spLocks noChangeArrowheads="1"/>
            </p:cNvSpPr>
            <p:nvPr/>
          </p:nvSpPr>
          <p:spPr bwMode="auto">
            <a:xfrm>
              <a:off x="1795" y="2017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7057" name="Rectangle 16"/>
            <p:cNvSpPr>
              <a:spLocks noChangeArrowheads="1"/>
            </p:cNvSpPr>
            <p:nvPr/>
          </p:nvSpPr>
          <p:spPr bwMode="auto">
            <a:xfrm>
              <a:off x="2521" y="2017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87058" name="Rectangle 17"/>
            <p:cNvSpPr>
              <a:spLocks noChangeArrowheads="1"/>
            </p:cNvSpPr>
            <p:nvPr/>
          </p:nvSpPr>
          <p:spPr bwMode="auto">
            <a:xfrm>
              <a:off x="3247" y="2017"/>
              <a:ext cx="72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87059" name="Rectangle 18"/>
            <p:cNvSpPr>
              <a:spLocks noChangeArrowheads="1"/>
            </p:cNvSpPr>
            <p:nvPr/>
          </p:nvSpPr>
          <p:spPr bwMode="auto">
            <a:xfrm>
              <a:off x="3974" y="2017"/>
              <a:ext cx="72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60" name="Rectangle 19"/>
            <p:cNvSpPr>
              <a:spLocks noChangeArrowheads="1"/>
            </p:cNvSpPr>
            <p:nvPr/>
          </p:nvSpPr>
          <p:spPr bwMode="auto">
            <a:xfrm>
              <a:off x="1069" y="2229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87061" name="Rectangle 20"/>
            <p:cNvSpPr>
              <a:spLocks noChangeArrowheads="1"/>
            </p:cNvSpPr>
            <p:nvPr/>
          </p:nvSpPr>
          <p:spPr bwMode="auto">
            <a:xfrm>
              <a:off x="1795" y="2229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87062" name="Rectangle 21"/>
            <p:cNvSpPr>
              <a:spLocks noChangeArrowheads="1"/>
            </p:cNvSpPr>
            <p:nvPr/>
          </p:nvSpPr>
          <p:spPr bwMode="auto">
            <a:xfrm>
              <a:off x="2521" y="2229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87063" name="Rectangle 22"/>
            <p:cNvSpPr>
              <a:spLocks noChangeArrowheads="1"/>
            </p:cNvSpPr>
            <p:nvPr/>
          </p:nvSpPr>
          <p:spPr bwMode="auto">
            <a:xfrm>
              <a:off x="3247" y="2229"/>
              <a:ext cx="72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87064" name="Rectangle 23"/>
            <p:cNvSpPr>
              <a:spLocks noChangeArrowheads="1"/>
            </p:cNvSpPr>
            <p:nvPr/>
          </p:nvSpPr>
          <p:spPr bwMode="auto">
            <a:xfrm>
              <a:off x="3974" y="2229"/>
              <a:ext cx="725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65" name="Rectangle 24"/>
            <p:cNvSpPr>
              <a:spLocks noChangeArrowheads="1"/>
            </p:cNvSpPr>
            <p:nvPr/>
          </p:nvSpPr>
          <p:spPr bwMode="auto">
            <a:xfrm>
              <a:off x="1069" y="2440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87066" name="Rectangle 25"/>
            <p:cNvSpPr>
              <a:spLocks noChangeArrowheads="1"/>
            </p:cNvSpPr>
            <p:nvPr/>
          </p:nvSpPr>
          <p:spPr bwMode="auto">
            <a:xfrm>
              <a:off x="1795" y="2440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87067" name="Rectangle 26"/>
            <p:cNvSpPr>
              <a:spLocks noChangeArrowheads="1"/>
            </p:cNvSpPr>
            <p:nvPr/>
          </p:nvSpPr>
          <p:spPr bwMode="auto">
            <a:xfrm>
              <a:off x="2521" y="2440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87068" name="Rectangle 27"/>
            <p:cNvSpPr>
              <a:spLocks noChangeArrowheads="1"/>
            </p:cNvSpPr>
            <p:nvPr/>
          </p:nvSpPr>
          <p:spPr bwMode="auto">
            <a:xfrm>
              <a:off x="3247" y="2440"/>
              <a:ext cx="72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69" name="Rectangle 28"/>
            <p:cNvSpPr>
              <a:spLocks noChangeArrowheads="1"/>
            </p:cNvSpPr>
            <p:nvPr/>
          </p:nvSpPr>
          <p:spPr bwMode="auto">
            <a:xfrm>
              <a:off x="3974" y="2440"/>
              <a:ext cx="725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87070" name="Rectangle 29"/>
            <p:cNvSpPr>
              <a:spLocks noChangeArrowheads="1"/>
            </p:cNvSpPr>
            <p:nvPr/>
          </p:nvSpPr>
          <p:spPr bwMode="auto">
            <a:xfrm>
              <a:off x="1069" y="2651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rojo</a:t>
              </a:r>
            </a:p>
          </p:txBody>
        </p:sp>
        <p:sp>
          <p:nvSpPr>
            <p:cNvPr id="87071" name="Rectangle 30"/>
            <p:cNvSpPr>
              <a:spLocks noChangeArrowheads="1"/>
            </p:cNvSpPr>
            <p:nvPr/>
          </p:nvSpPr>
          <p:spPr bwMode="auto">
            <a:xfrm>
              <a:off x="1795" y="2651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87072" name="Rectangle 31"/>
            <p:cNvSpPr>
              <a:spLocks noChangeArrowheads="1"/>
            </p:cNvSpPr>
            <p:nvPr/>
          </p:nvSpPr>
          <p:spPr bwMode="auto">
            <a:xfrm>
              <a:off x="2521" y="2651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7073" name="Rectangle 32"/>
            <p:cNvSpPr>
              <a:spLocks noChangeArrowheads="1"/>
            </p:cNvSpPr>
            <p:nvPr/>
          </p:nvSpPr>
          <p:spPr bwMode="auto">
            <a:xfrm>
              <a:off x="3247" y="2651"/>
              <a:ext cx="72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74" name="Rectangle 33"/>
            <p:cNvSpPr>
              <a:spLocks noChangeArrowheads="1"/>
            </p:cNvSpPr>
            <p:nvPr/>
          </p:nvSpPr>
          <p:spPr bwMode="auto">
            <a:xfrm>
              <a:off x="3974" y="2651"/>
              <a:ext cx="725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87075" name="Rectangle 34"/>
            <p:cNvSpPr>
              <a:spLocks noChangeArrowheads="1"/>
            </p:cNvSpPr>
            <p:nvPr/>
          </p:nvSpPr>
          <p:spPr bwMode="auto">
            <a:xfrm>
              <a:off x="1069" y="2862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87076" name="Rectangle 35"/>
            <p:cNvSpPr>
              <a:spLocks noChangeArrowheads="1"/>
            </p:cNvSpPr>
            <p:nvPr/>
          </p:nvSpPr>
          <p:spPr bwMode="auto">
            <a:xfrm>
              <a:off x="1795" y="2862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7077" name="Rectangle 36"/>
            <p:cNvSpPr>
              <a:spLocks noChangeArrowheads="1"/>
            </p:cNvSpPr>
            <p:nvPr/>
          </p:nvSpPr>
          <p:spPr bwMode="auto">
            <a:xfrm>
              <a:off x="2521" y="2862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7078" name="Rectangle 37"/>
            <p:cNvSpPr>
              <a:spLocks noChangeArrowheads="1"/>
            </p:cNvSpPr>
            <p:nvPr/>
          </p:nvSpPr>
          <p:spPr bwMode="auto">
            <a:xfrm>
              <a:off x="3247" y="2862"/>
              <a:ext cx="72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79" name="Rectangle 38"/>
            <p:cNvSpPr>
              <a:spLocks noChangeArrowheads="1"/>
            </p:cNvSpPr>
            <p:nvPr/>
          </p:nvSpPr>
          <p:spPr bwMode="auto">
            <a:xfrm>
              <a:off x="3974" y="2862"/>
              <a:ext cx="725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80" name="Rectangle 39"/>
            <p:cNvSpPr>
              <a:spLocks noChangeArrowheads="1"/>
            </p:cNvSpPr>
            <p:nvPr/>
          </p:nvSpPr>
          <p:spPr bwMode="auto">
            <a:xfrm>
              <a:off x="1069" y="3073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87081" name="Rectangle 40"/>
            <p:cNvSpPr>
              <a:spLocks noChangeArrowheads="1"/>
            </p:cNvSpPr>
            <p:nvPr/>
          </p:nvSpPr>
          <p:spPr bwMode="auto">
            <a:xfrm>
              <a:off x="1795" y="3073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87082" name="Rectangle 41"/>
            <p:cNvSpPr>
              <a:spLocks noChangeArrowheads="1"/>
            </p:cNvSpPr>
            <p:nvPr/>
          </p:nvSpPr>
          <p:spPr bwMode="auto">
            <a:xfrm>
              <a:off x="2521" y="3073"/>
              <a:ext cx="72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7083" name="Rectangle 42"/>
            <p:cNvSpPr>
              <a:spLocks noChangeArrowheads="1"/>
            </p:cNvSpPr>
            <p:nvPr/>
          </p:nvSpPr>
          <p:spPr bwMode="auto">
            <a:xfrm>
              <a:off x="3247" y="3073"/>
              <a:ext cx="72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84" name="Rectangle 43"/>
            <p:cNvSpPr>
              <a:spLocks noChangeArrowheads="1"/>
            </p:cNvSpPr>
            <p:nvPr/>
          </p:nvSpPr>
          <p:spPr bwMode="auto">
            <a:xfrm>
              <a:off x="3974" y="3073"/>
              <a:ext cx="72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85" name="Rectangle 44"/>
            <p:cNvSpPr>
              <a:spLocks noChangeArrowheads="1"/>
            </p:cNvSpPr>
            <p:nvPr/>
          </p:nvSpPr>
          <p:spPr bwMode="auto">
            <a:xfrm>
              <a:off x="1069" y="3285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87086" name="Rectangle 45"/>
            <p:cNvSpPr>
              <a:spLocks noChangeArrowheads="1"/>
            </p:cNvSpPr>
            <p:nvPr/>
          </p:nvSpPr>
          <p:spPr bwMode="auto">
            <a:xfrm>
              <a:off x="1795" y="3285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87087" name="Rectangle 46"/>
            <p:cNvSpPr>
              <a:spLocks noChangeArrowheads="1"/>
            </p:cNvSpPr>
            <p:nvPr/>
          </p:nvSpPr>
          <p:spPr bwMode="auto">
            <a:xfrm>
              <a:off x="2521" y="3285"/>
              <a:ext cx="726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87088" name="Rectangle 47"/>
            <p:cNvSpPr>
              <a:spLocks noChangeArrowheads="1"/>
            </p:cNvSpPr>
            <p:nvPr/>
          </p:nvSpPr>
          <p:spPr bwMode="auto">
            <a:xfrm>
              <a:off x="3247" y="3285"/>
              <a:ext cx="727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87089" name="Rectangle 48"/>
            <p:cNvSpPr>
              <a:spLocks noChangeArrowheads="1"/>
            </p:cNvSpPr>
            <p:nvPr/>
          </p:nvSpPr>
          <p:spPr bwMode="auto">
            <a:xfrm>
              <a:off x="3974" y="3285"/>
              <a:ext cx="725" cy="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7090" name="Line 49"/>
            <p:cNvSpPr>
              <a:spLocks noChangeShapeType="1"/>
            </p:cNvSpPr>
            <p:nvPr/>
          </p:nvSpPr>
          <p:spPr bwMode="auto">
            <a:xfrm>
              <a:off x="3974" y="1595"/>
              <a:ext cx="1" cy="190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7091" name="Line 50"/>
            <p:cNvSpPr>
              <a:spLocks noChangeShapeType="1"/>
            </p:cNvSpPr>
            <p:nvPr/>
          </p:nvSpPr>
          <p:spPr bwMode="auto">
            <a:xfrm>
              <a:off x="1069" y="1806"/>
              <a:ext cx="3630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</p:grpSp>
      <p:sp>
        <p:nvSpPr>
          <p:cNvPr id="87044" name="51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CB5B041-4D29-1949-9FBD-29D53E1C5087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43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Ejercicio</a:t>
            </a:r>
          </a:p>
        </p:txBody>
      </p:sp>
      <p:sp>
        <p:nvSpPr>
          <p:cNvPr id="87044" name="51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CB5B041-4D29-1949-9FBD-29D53E1C5087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44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2640E360-AA14-DF42-B4EB-7A3A749A7058}"/>
              </a:ext>
            </a:extLst>
          </p:cNvPr>
          <p:cNvSpPr/>
          <p:nvPr/>
        </p:nvSpPr>
        <p:spPr bwMode="auto">
          <a:xfrm>
            <a:off x="4167123" y="800100"/>
            <a:ext cx="4797365" cy="18233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grpSp>
        <p:nvGrpSpPr>
          <p:cNvPr id="55" name="Grupo 54">
            <a:extLst>
              <a:ext uri="{FF2B5EF4-FFF2-40B4-BE49-F238E27FC236}">
                <a16:creationId xmlns:a16="http://schemas.microsoft.com/office/drawing/2014/main" id="{7B5CE16A-707F-9644-8610-78EB67DC9B3C}"/>
              </a:ext>
            </a:extLst>
          </p:cNvPr>
          <p:cNvGrpSpPr/>
          <p:nvPr/>
        </p:nvGrpSpPr>
        <p:grpSpPr>
          <a:xfrm>
            <a:off x="4365021" y="730629"/>
            <a:ext cx="4734188" cy="1734275"/>
            <a:chOff x="1228614" y="1083157"/>
            <a:chExt cx="4734188" cy="1734275"/>
          </a:xfrm>
          <a:noFill/>
        </p:grpSpPr>
        <p:sp>
          <p:nvSpPr>
            <p:cNvPr id="56" name="Rectangle 4">
              <a:extLst>
                <a:ext uri="{FF2B5EF4-FFF2-40B4-BE49-F238E27FC236}">
                  <a16:creationId xmlns:a16="http://schemas.microsoft.com/office/drawing/2014/main" id="{F035F073-2D2A-AA4F-B9F0-A599C1B5B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Pelo</a:t>
              </a:r>
            </a:p>
          </p:txBody>
        </p:sp>
        <p:sp>
          <p:nvSpPr>
            <p:cNvPr id="57" name="Rectangle 5">
              <a:extLst>
                <a:ext uri="{FF2B5EF4-FFF2-40B4-BE49-F238E27FC236}">
                  <a16:creationId xmlns:a16="http://schemas.microsoft.com/office/drawing/2014/main" id="{FE74FB6A-329C-4544-B879-B51B4A7F0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Altura</a:t>
              </a:r>
            </a:p>
          </p:txBody>
        </p:sp>
        <p:sp>
          <p:nvSpPr>
            <p:cNvPr id="58" name="Rectangle 6">
              <a:extLst>
                <a:ext uri="{FF2B5EF4-FFF2-40B4-BE49-F238E27FC236}">
                  <a16:creationId xmlns:a16="http://schemas.microsoft.com/office/drawing/2014/main" id="{F1EADB90-5B05-E042-86FC-AF45206E6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Peso</a:t>
              </a:r>
            </a:p>
          </p:txBody>
        </p:sp>
        <p:sp>
          <p:nvSpPr>
            <p:cNvPr id="59" name="Rectangle 7">
              <a:extLst>
                <a:ext uri="{FF2B5EF4-FFF2-40B4-BE49-F238E27FC236}">
                  <a16:creationId xmlns:a16="http://schemas.microsoft.com/office/drawing/2014/main" id="{29CC6113-FD21-934F-B3B7-7F4E045F3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083157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600" b="1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60" name="Rectangle 8">
              <a:extLst>
                <a:ext uri="{FF2B5EF4-FFF2-40B4-BE49-F238E27FC236}">
                  <a16:creationId xmlns:a16="http://schemas.microsoft.com/office/drawing/2014/main" id="{30367FE1-6F86-1F44-9417-A8BBAD933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083157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 err="1">
                  <a:solidFill>
                    <a:srgbClr val="000000"/>
                  </a:solidFill>
                </a:rPr>
                <a:t>Quem</a:t>
              </a:r>
              <a:r>
                <a:rPr lang="es-ES_tradnl" altLang="es-ES_tradnl" sz="16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61" name="Rectangle 9">
              <a:extLst>
                <a:ext uri="{FF2B5EF4-FFF2-40B4-BE49-F238E27FC236}">
                  <a16:creationId xmlns:a16="http://schemas.microsoft.com/office/drawing/2014/main" id="{98A13967-0E01-BF49-914F-1CB1604C8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62" name="Rectangle 10">
              <a:extLst>
                <a:ext uri="{FF2B5EF4-FFF2-40B4-BE49-F238E27FC236}">
                  <a16:creationId xmlns:a16="http://schemas.microsoft.com/office/drawing/2014/main" id="{C49E9E44-9BDF-2547-8830-93185F259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63" name="Rectangle 11">
              <a:extLst>
                <a:ext uri="{FF2B5EF4-FFF2-40B4-BE49-F238E27FC236}">
                  <a16:creationId xmlns:a16="http://schemas.microsoft.com/office/drawing/2014/main" id="{31362E0B-2A63-484D-B39F-C27E7E273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64" name="Rectangle 12">
              <a:extLst>
                <a:ext uri="{FF2B5EF4-FFF2-40B4-BE49-F238E27FC236}">
                  <a16:creationId xmlns:a16="http://schemas.microsoft.com/office/drawing/2014/main" id="{A29AC504-33D4-514D-8D60-FB593F010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26253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65" name="Rectangle 13">
              <a:extLst>
                <a:ext uri="{FF2B5EF4-FFF2-40B4-BE49-F238E27FC236}">
                  <a16:creationId xmlns:a16="http://schemas.microsoft.com/office/drawing/2014/main" id="{5B96745A-58C4-234E-B2C8-7879B18B1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26253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66" name="Rectangle 14">
              <a:extLst>
                <a:ext uri="{FF2B5EF4-FFF2-40B4-BE49-F238E27FC236}">
                  <a16:creationId xmlns:a16="http://schemas.microsoft.com/office/drawing/2014/main" id="{64B4311A-38CC-FE49-914A-C5A5403E4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67" name="Rectangle 15">
              <a:extLst>
                <a:ext uri="{FF2B5EF4-FFF2-40B4-BE49-F238E27FC236}">
                  <a16:creationId xmlns:a16="http://schemas.microsoft.com/office/drawing/2014/main" id="{ECCB15FB-C0A6-FE4C-866C-BEC201979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68" name="Rectangle 16">
              <a:extLst>
                <a:ext uri="{FF2B5EF4-FFF2-40B4-BE49-F238E27FC236}">
                  <a16:creationId xmlns:a16="http://schemas.microsoft.com/office/drawing/2014/main" id="{244BD33A-9F18-D246-80B8-8314398BF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69" name="Rectangle 17">
              <a:extLst>
                <a:ext uri="{FF2B5EF4-FFF2-40B4-BE49-F238E27FC236}">
                  <a16:creationId xmlns:a16="http://schemas.microsoft.com/office/drawing/2014/main" id="{EC72CA69-A412-D646-B39E-E40B8F7A2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441914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70" name="Rectangle 18">
              <a:extLst>
                <a:ext uri="{FF2B5EF4-FFF2-40B4-BE49-F238E27FC236}">
                  <a16:creationId xmlns:a16="http://schemas.microsoft.com/office/drawing/2014/main" id="{AD24671C-D402-A544-8BAE-8533DFCBE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441914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71" name="Rectangle 19">
              <a:extLst>
                <a:ext uri="{FF2B5EF4-FFF2-40B4-BE49-F238E27FC236}">
                  <a16:creationId xmlns:a16="http://schemas.microsoft.com/office/drawing/2014/main" id="{A538ECBD-0418-F94D-9EF9-7C183DF6C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72" name="Rectangle 20">
              <a:extLst>
                <a:ext uri="{FF2B5EF4-FFF2-40B4-BE49-F238E27FC236}">
                  <a16:creationId xmlns:a16="http://schemas.microsoft.com/office/drawing/2014/main" id="{D46BE7A3-A066-8E44-82EF-0BDFD6E06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73" name="Rectangle 21">
              <a:extLst>
                <a:ext uri="{FF2B5EF4-FFF2-40B4-BE49-F238E27FC236}">
                  <a16:creationId xmlns:a16="http://schemas.microsoft.com/office/drawing/2014/main" id="{84A2939B-6D4D-E84D-8526-FE6C3FE11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74" name="Rectangle 22">
              <a:extLst>
                <a:ext uri="{FF2B5EF4-FFF2-40B4-BE49-F238E27FC236}">
                  <a16:creationId xmlns:a16="http://schemas.microsoft.com/office/drawing/2014/main" id="{90B1D066-5D27-7244-B0B8-118A0C30C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622142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75" name="Rectangle 23">
              <a:extLst>
                <a:ext uri="{FF2B5EF4-FFF2-40B4-BE49-F238E27FC236}">
                  <a16:creationId xmlns:a16="http://schemas.microsoft.com/office/drawing/2014/main" id="{581BC22E-6EDF-8741-846A-EAB11F22E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622142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76" name="Rectangle 24">
              <a:extLst>
                <a:ext uri="{FF2B5EF4-FFF2-40B4-BE49-F238E27FC236}">
                  <a16:creationId xmlns:a16="http://schemas.microsoft.com/office/drawing/2014/main" id="{2F4B904E-F044-5F45-BB55-CE25690CA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77" name="Rectangle 25">
              <a:extLst>
                <a:ext uri="{FF2B5EF4-FFF2-40B4-BE49-F238E27FC236}">
                  <a16:creationId xmlns:a16="http://schemas.microsoft.com/office/drawing/2014/main" id="{063BED6D-7399-404B-BB4B-890D8E60D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78" name="Rectangle 26">
              <a:extLst>
                <a:ext uri="{FF2B5EF4-FFF2-40B4-BE49-F238E27FC236}">
                  <a16:creationId xmlns:a16="http://schemas.microsoft.com/office/drawing/2014/main" id="{DC56D31F-5A06-C74A-A966-59123E479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79" name="Rectangle 27">
              <a:extLst>
                <a:ext uri="{FF2B5EF4-FFF2-40B4-BE49-F238E27FC236}">
                  <a16:creationId xmlns:a16="http://schemas.microsoft.com/office/drawing/2014/main" id="{36296E05-BE7E-E947-9F33-58FD8F669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801521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0" name="Rectangle 28">
              <a:extLst>
                <a:ext uri="{FF2B5EF4-FFF2-40B4-BE49-F238E27FC236}">
                  <a16:creationId xmlns:a16="http://schemas.microsoft.com/office/drawing/2014/main" id="{A0B542CF-A701-5849-AF63-DBCABE090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801521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81" name="Rectangle 29">
              <a:extLst>
                <a:ext uri="{FF2B5EF4-FFF2-40B4-BE49-F238E27FC236}">
                  <a16:creationId xmlns:a16="http://schemas.microsoft.com/office/drawing/2014/main" id="{EA60ADD9-7FD7-274C-920C-FF013CF69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rojo</a:t>
              </a:r>
            </a:p>
          </p:txBody>
        </p:sp>
        <p:sp>
          <p:nvSpPr>
            <p:cNvPr id="82" name="Rectangle 30">
              <a:extLst>
                <a:ext uri="{FF2B5EF4-FFF2-40B4-BE49-F238E27FC236}">
                  <a16:creationId xmlns:a16="http://schemas.microsoft.com/office/drawing/2014/main" id="{D47A4DCB-8EF1-FC4D-A583-83AE06B90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83" name="Rectangle 31">
              <a:extLst>
                <a:ext uri="{FF2B5EF4-FFF2-40B4-BE49-F238E27FC236}">
                  <a16:creationId xmlns:a16="http://schemas.microsoft.com/office/drawing/2014/main" id="{61910492-12EE-2642-8C6A-4B5D29154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4" name="Rectangle 32">
              <a:extLst>
                <a:ext uri="{FF2B5EF4-FFF2-40B4-BE49-F238E27FC236}">
                  <a16:creationId xmlns:a16="http://schemas.microsoft.com/office/drawing/2014/main" id="{8667B47B-BB42-0A41-92E1-5429CD607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980899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85" name="Rectangle 33">
              <a:extLst>
                <a:ext uri="{FF2B5EF4-FFF2-40B4-BE49-F238E27FC236}">
                  <a16:creationId xmlns:a16="http://schemas.microsoft.com/office/drawing/2014/main" id="{F844B986-1387-0549-9FCB-5019028A8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980899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86" name="Rectangle 34">
              <a:extLst>
                <a:ext uri="{FF2B5EF4-FFF2-40B4-BE49-F238E27FC236}">
                  <a16:creationId xmlns:a16="http://schemas.microsoft.com/office/drawing/2014/main" id="{8B97C8B1-F8BB-0F47-8587-D667AAC73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87" name="Rectangle 35">
              <a:extLst>
                <a:ext uri="{FF2B5EF4-FFF2-40B4-BE49-F238E27FC236}">
                  <a16:creationId xmlns:a16="http://schemas.microsoft.com/office/drawing/2014/main" id="{BB368D19-991C-F64F-8178-2EF09610D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88" name="Rectangle 36">
              <a:extLst>
                <a:ext uri="{FF2B5EF4-FFF2-40B4-BE49-F238E27FC236}">
                  <a16:creationId xmlns:a16="http://schemas.microsoft.com/office/drawing/2014/main" id="{FC75D4E6-2DAB-DE45-B41B-2D8211729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9" name="Rectangle 37">
              <a:extLst>
                <a:ext uri="{FF2B5EF4-FFF2-40B4-BE49-F238E27FC236}">
                  <a16:creationId xmlns:a16="http://schemas.microsoft.com/office/drawing/2014/main" id="{5DCA59A5-F3F1-414B-BCD6-E5BAB403E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160278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90" name="Rectangle 38">
              <a:extLst>
                <a:ext uri="{FF2B5EF4-FFF2-40B4-BE49-F238E27FC236}">
                  <a16:creationId xmlns:a16="http://schemas.microsoft.com/office/drawing/2014/main" id="{6515E35B-1381-F64B-A9B1-35C570FB7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160278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91" name="Rectangle 39">
              <a:extLst>
                <a:ext uri="{FF2B5EF4-FFF2-40B4-BE49-F238E27FC236}">
                  <a16:creationId xmlns:a16="http://schemas.microsoft.com/office/drawing/2014/main" id="{8405195D-7A3D-E746-A187-926E12D75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92" name="Rectangle 40">
              <a:extLst>
                <a:ext uri="{FF2B5EF4-FFF2-40B4-BE49-F238E27FC236}">
                  <a16:creationId xmlns:a16="http://schemas.microsoft.com/office/drawing/2014/main" id="{3F512F4B-EC14-9E40-8C27-73C9C1F69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93" name="Rectangle 41">
              <a:extLst>
                <a:ext uri="{FF2B5EF4-FFF2-40B4-BE49-F238E27FC236}">
                  <a16:creationId xmlns:a16="http://schemas.microsoft.com/office/drawing/2014/main" id="{FAB24838-0804-8E4F-BFB4-774D6C018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94" name="Rectangle 42">
              <a:extLst>
                <a:ext uri="{FF2B5EF4-FFF2-40B4-BE49-F238E27FC236}">
                  <a16:creationId xmlns:a16="http://schemas.microsoft.com/office/drawing/2014/main" id="{E676E3D1-61D5-734B-8A17-E7A3628D0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339656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95" name="Rectangle 43">
              <a:extLst>
                <a:ext uri="{FF2B5EF4-FFF2-40B4-BE49-F238E27FC236}">
                  <a16:creationId xmlns:a16="http://schemas.microsoft.com/office/drawing/2014/main" id="{1B5ED597-6298-244E-B955-BC5FB1AE6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339656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96" name="Rectangle 44">
              <a:extLst>
                <a:ext uri="{FF2B5EF4-FFF2-40B4-BE49-F238E27FC236}">
                  <a16:creationId xmlns:a16="http://schemas.microsoft.com/office/drawing/2014/main" id="{D57F5629-6A6E-984B-884D-D965C662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97" name="Rectangle 45">
              <a:extLst>
                <a:ext uri="{FF2B5EF4-FFF2-40B4-BE49-F238E27FC236}">
                  <a16:creationId xmlns:a16="http://schemas.microsoft.com/office/drawing/2014/main" id="{652690AC-E602-BC40-ABE2-832691C9A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98" name="Rectangle 46">
              <a:extLst>
                <a:ext uri="{FF2B5EF4-FFF2-40B4-BE49-F238E27FC236}">
                  <a16:creationId xmlns:a16="http://schemas.microsoft.com/office/drawing/2014/main" id="{2CB8BCBE-5640-654C-9A51-797663F57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99" name="Rectangle 47">
              <a:extLst>
                <a:ext uri="{FF2B5EF4-FFF2-40B4-BE49-F238E27FC236}">
                  <a16:creationId xmlns:a16="http://schemas.microsoft.com/office/drawing/2014/main" id="{A0102D06-B4F5-894C-AA44-4D17383B8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51988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00" name="Rectangle 48">
              <a:extLst>
                <a:ext uri="{FF2B5EF4-FFF2-40B4-BE49-F238E27FC236}">
                  <a16:creationId xmlns:a16="http://schemas.microsoft.com/office/drawing/2014/main" id="{853A7A04-DEDD-7547-91EA-12C2088A3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51988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01" name="Line 49">
              <a:extLst>
                <a:ext uri="{FF2B5EF4-FFF2-40B4-BE49-F238E27FC236}">
                  <a16:creationId xmlns:a16="http://schemas.microsoft.com/office/drawing/2014/main" id="{BFF51EFF-A934-C548-B741-F8DC7E2E6E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2992" y="1201326"/>
              <a:ext cx="1169" cy="161610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2" name="Line 50">
              <a:extLst>
                <a:ext uri="{FF2B5EF4-FFF2-40B4-BE49-F238E27FC236}">
                  <a16:creationId xmlns:a16="http://schemas.microsoft.com/office/drawing/2014/main" id="{23EAFF0D-9A53-3249-8B4A-94CE6A3735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8615" y="1333256"/>
              <a:ext cx="4575951" cy="1181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3" name="Rectangle 4">
              <a:extLst>
                <a:ext uri="{FF2B5EF4-FFF2-40B4-BE49-F238E27FC236}">
                  <a16:creationId xmlns:a16="http://schemas.microsoft.com/office/drawing/2014/main" id="{18DAE726-AC9A-9A4F-B572-9AE602B7D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ID</a:t>
              </a: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id="{DD4858E1-556D-4843-8D90-8DA7F569A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105" name="Rectangle 14">
              <a:extLst>
                <a:ext uri="{FF2B5EF4-FFF2-40B4-BE49-F238E27FC236}">
                  <a16:creationId xmlns:a16="http://schemas.microsoft.com/office/drawing/2014/main" id="{A6B454EA-B86F-B34F-84AF-203198E10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106" name="Rectangle 19">
              <a:extLst>
                <a:ext uri="{FF2B5EF4-FFF2-40B4-BE49-F238E27FC236}">
                  <a16:creationId xmlns:a16="http://schemas.microsoft.com/office/drawing/2014/main" id="{CB562A30-0C9F-4740-997D-229F46482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107" name="Rectangle 24">
              <a:extLst>
                <a:ext uri="{FF2B5EF4-FFF2-40B4-BE49-F238E27FC236}">
                  <a16:creationId xmlns:a16="http://schemas.microsoft.com/office/drawing/2014/main" id="{736DFABE-0469-694B-82B7-9517378C2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108" name="Rectangle 29">
              <a:extLst>
                <a:ext uri="{FF2B5EF4-FFF2-40B4-BE49-F238E27FC236}">
                  <a16:creationId xmlns:a16="http://schemas.microsoft.com/office/drawing/2014/main" id="{C9B6E711-DDF6-064E-97DC-E59FA01BC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109" name="Rectangle 34">
              <a:extLst>
                <a:ext uri="{FF2B5EF4-FFF2-40B4-BE49-F238E27FC236}">
                  <a16:creationId xmlns:a16="http://schemas.microsoft.com/office/drawing/2014/main" id="{B780AD17-FC4E-6541-84DE-243C87367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110" name="Rectangle 39">
              <a:extLst>
                <a:ext uri="{FF2B5EF4-FFF2-40B4-BE49-F238E27FC236}">
                  <a16:creationId xmlns:a16="http://schemas.microsoft.com/office/drawing/2014/main" id="{9F266757-E2C8-E543-A64B-97E016E1A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111" name="Rectangle 44">
              <a:extLst>
                <a:ext uri="{FF2B5EF4-FFF2-40B4-BE49-F238E27FC236}">
                  <a16:creationId xmlns:a16="http://schemas.microsoft.com/office/drawing/2014/main" id="{B1BE5168-D8F8-6642-9ECA-BBF204856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FC0FF623-2B87-4D4E-BCDB-CCA6CB956BDA}"/>
              </a:ext>
            </a:extLst>
          </p:cNvPr>
          <p:cNvSpPr txBox="1"/>
          <p:nvPr/>
        </p:nvSpPr>
        <p:spPr>
          <a:xfrm>
            <a:off x="683846" y="2061155"/>
            <a:ext cx="2063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1. No es nodo terminal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1C8F8D69-9EEC-B540-A583-BB774FFE2F05}"/>
              </a:ext>
            </a:extLst>
          </p:cNvPr>
          <p:cNvSpPr txBox="1"/>
          <p:nvPr/>
        </p:nvSpPr>
        <p:spPr>
          <a:xfrm>
            <a:off x="683846" y="2454197"/>
            <a:ext cx="2957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2. Encontramos el mejor atributo:</a:t>
            </a:r>
          </a:p>
        </p:txBody>
      </p:sp>
      <p:sp>
        <p:nvSpPr>
          <p:cNvPr id="114" name="Rectángulo 113">
            <a:extLst>
              <a:ext uri="{FF2B5EF4-FFF2-40B4-BE49-F238E27FC236}">
                <a16:creationId xmlns:a16="http://schemas.microsoft.com/office/drawing/2014/main" id="{7EEAC55B-BF8B-E643-8072-DFBCE36B2F83}"/>
              </a:ext>
            </a:extLst>
          </p:cNvPr>
          <p:cNvSpPr/>
          <p:nvPr/>
        </p:nvSpPr>
        <p:spPr>
          <a:xfrm>
            <a:off x="671748" y="2834358"/>
            <a:ext cx="6990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0000"/>
              </a:buClr>
              <a:buSzPct val="100000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global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=E(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(S),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(S))=E(3/8,5/8)=-3/8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3/8 -5/8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5/8 ≈ 0,95</a:t>
            </a:r>
          </a:p>
        </p:txBody>
      </p:sp>
      <p:grpSp>
        <p:nvGrpSpPr>
          <p:cNvPr id="115" name="Grupo 114">
            <a:extLst>
              <a:ext uri="{FF2B5EF4-FFF2-40B4-BE49-F238E27FC236}">
                <a16:creationId xmlns:a16="http://schemas.microsoft.com/office/drawing/2014/main" id="{24F58794-F5BF-4E46-BBEA-43B9371AE7AB}"/>
              </a:ext>
            </a:extLst>
          </p:cNvPr>
          <p:cNvGrpSpPr/>
          <p:nvPr/>
        </p:nvGrpSpPr>
        <p:grpSpPr>
          <a:xfrm>
            <a:off x="869868" y="3317261"/>
            <a:ext cx="2346326" cy="936631"/>
            <a:chOff x="138264" y="3369046"/>
            <a:chExt cx="2346326" cy="936631"/>
          </a:xfrm>
        </p:grpSpPr>
        <p:sp>
          <p:nvSpPr>
            <p:cNvPr id="116" name="Rectangle 52">
              <a:extLst>
                <a:ext uri="{FF2B5EF4-FFF2-40B4-BE49-F238E27FC236}">
                  <a16:creationId xmlns:a16="http://schemas.microsoft.com/office/drawing/2014/main" id="{33D1570E-8ED2-C245-9D8D-1874016CC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886" y="3369046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Pelo</a:t>
              </a:r>
            </a:p>
          </p:txBody>
        </p:sp>
        <p:grpSp>
          <p:nvGrpSpPr>
            <p:cNvPr id="117" name="Group 71">
              <a:extLst>
                <a:ext uri="{FF2B5EF4-FFF2-40B4-BE49-F238E27FC236}">
                  <a16:creationId xmlns:a16="http://schemas.microsoft.com/office/drawing/2014/main" id="{3589FBDD-3721-FB49-94F4-D8F13BC516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264" y="3721476"/>
              <a:ext cx="2346326" cy="584201"/>
              <a:chOff x="2909" y="1710"/>
              <a:chExt cx="1478" cy="368"/>
            </a:xfrm>
          </p:grpSpPr>
          <p:sp>
            <p:nvSpPr>
              <p:cNvPr id="118" name="Line 72">
                <a:extLst>
                  <a:ext uri="{FF2B5EF4-FFF2-40B4-BE49-F238E27FC236}">
                    <a16:creationId xmlns:a16="http://schemas.microsoft.com/office/drawing/2014/main" id="{F1EFCFC5-E666-1F41-9916-1E41EE5B5E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12" y="1710"/>
                <a:ext cx="595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9" name="Line 73">
                <a:extLst>
                  <a:ext uri="{FF2B5EF4-FFF2-40B4-BE49-F238E27FC236}">
                    <a16:creationId xmlns:a16="http://schemas.microsoft.com/office/drawing/2014/main" id="{73A28026-6786-664F-A81C-6293EC2959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0" name="Text Box 74">
                <a:extLst>
                  <a:ext uri="{FF2B5EF4-FFF2-40B4-BE49-F238E27FC236}">
                    <a16:creationId xmlns:a16="http://schemas.microsoft.com/office/drawing/2014/main" id="{179457BC-6BE8-274B-AA0F-BC14CCD9F6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9" y="1829"/>
                <a:ext cx="388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rubio</a:t>
                </a:r>
              </a:p>
            </p:txBody>
          </p:sp>
          <p:sp>
            <p:nvSpPr>
              <p:cNvPr id="121" name="Text Box 75">
                <a:extLst>
                  <a:ext uri="{FF2B5EF4-FFF2-40B4-BE49-F238E27FC236}">
                    <a16:creationId xmlns:a16="http://schemas.microsoft.com/office/drawing/2014/main" id="{100675EE-5564-8243-9EC1-0A9ADBCD3E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09" y="1786"/>
                <a:ext cx="510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moreno</a:t>
                </a:r>
              </a:p>
            </p:txBody>
          </p:sp>
          <p:sp>
            <p:nvSpPr>
              <p:cNvPr id="122" name="Line 78">
                <a:extLst>
                  <a:ext uri="{FF2B5EF4-FFF2-40B4-BE49-F238E27FC236}">
                    <a16:creationId xmlns:a16="http://schemas.microsoft.com/office/drawing/2014/main" id="{57807BD4-39C9-844B-BE12-115EE96F7D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633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3" name="Text Box 80">
                <a:extLst>
                  <a:ext uri="{FF2B5EF4-FFF2-40B4-BE49-F238E27FC236}">
                    <a16:creationId xmlns:a16="http://schemas.microsoft.com/office/drawing/2014/main" id="{A0EC32B5-AA9B-0D48-B6A0-9E96BA4A66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3" y="1739"/>
                <a:ext cx="32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rojo</a:t>
                </a:r>
              </a:p>
            </p:txBody>
          </p:sp>
        </p:grpSp>
      </p:grp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9C6204ED-00C1-1C44-8BFB-FFD73151AC24}"/>
              </a:ext>
            </a:extLst>
          </p:cNvPr>
          <p:cNvSpPr txBox="1"/>
          <p:nvPr/>
        </p:nvSpPr>
        <p:spPr>
          <a:xfrm>
            <a:off x="1735279" y="4200878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4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2 si; 2 no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4AC6D169-1CDD-3B49-A95C-6B7D426B8099}"/>
              </a:ext>
            </a:extLst>
          </p:cNvPr>
          <p:cNvSpPr txBox="1"/>
          <p:nvPr/>
        </p:nvSpPr>
        <p:spPr>
          <a:xfrm>
            <a:off x="685311" y="4199917"/>
            <a:ext cx="893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3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3 no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FF91151B-301A-574C-8754-237F98240984}"/>
              </a:ext>
            </a:extLst>
          </p:cNvPr>
          <p:cNvSpPr txBox="1"/>
          <p:nvPr/>
        </p:nvSpPr>
        <p:spPr>
          <a:xfrm>
            <a:off x="2838134" y="4224477"/>
            <a:ext cx="761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1 caso:</a:t>
            </a:r>
          </a:p>
          <a:p>
            <a:r>
              <a:rPr lang="es-ES" sz="1600" dirty="0">
                <a:solidFill>
                  <a:schemeClr val="tx1"/>
                </a:solidFill>
              </a:rPr>
              <a:t>1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CuadroTexto 126">
                <a:extLst>
                  <a:ext uri="{FF2B5EF4-FFF2-40B4-BE49-F238E27FC236}">
                    <a16:creationId xmlns:a16="http://schemas.microsoft.com/office/drawing/2014/main" id="{5801EA0F-4212-F04C-BA36-A6C8EA7145E2}"/>
                  </a:ext>
                </a:extLst>
              </p:cNvPr>
              <p:cNvSpPr txBox="1"/>
              <p:nvPr/>
            </p:nvSpPr>
            <p:spPr>
              <a:xfrm>
                <a:off x="1619486" y="4726963"/>
                <a:ext cx="1127745" cy="561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E</m:t>
                      </m:r>
                      <m:d>
                        <m:dPr>
                          <m:begChr m:val="["/>
                          <m:endChr m:val="]"/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altLang="es-ES_tradnl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,</m:t>
                          </m:r>
                          <m:f>
                            <m:fPr>
                              <m:ctrlPr>
                                <a:rPr lang="es-ES" altLang="es-ES_tradnl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=1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27" name="CuadroTexto 126">
                <a:extLst>
                  <a:ext uri="{FF2B5EF4-FFF2-40B4-BE49-F238E27FC236}">
                    <a16:creationId xmlns:a16="http://schemas.microsoft.com/office/drawing/2014/main" id="{5801EA0F-4212-F04C-BA36-A6C8EA714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486" y="4726963"/>
                <a:ext cx="1127745" cy="561885"/>
              </a:xfrm>
              <a:prstGeom prst="rect">
                <a:avLst/>
              </a:prstGeom>
              <a:blipFill>
                <a:blip r:embed="rId6"/>
                <a:stretch>
                  <a:fillRect b="-227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CuadroTexto 127">
                <a:extLst>
                  <a:ext uri="{FF2B5EF4-FFF2-40B4-BE49-F238E27FC236}">
                    <a16:creationId xmlns:a16="http://schemas.microsoft.com/office/drawing/2014/main" id="{11273859-9204-1240-BA21-998F00535182}"/>
                  </a:ext>
                </a:extLst>
              </p:cNvPr>
              <p:cNvSpPr txBox="1"/>
              <p:nvPr/>
            </p:nvSpPr>
            <p:spPr>
              <a:xfrm>
                <a:off x="522940" y="4838629"/>
                <a:ext cx="10352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E</m:t>
                      </m:r>
                      <m:d>
                        <m:dPr>
                          <m:begChr m:val="["/>
                          <m:endChr m:val="]"/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1,</m:t>
                          </m:r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0 </m:t>
                          </m:r>
                        </m:e>
                      </m:d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=0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28" name="CuadroTexto 127">
                <a:extLst>
                  <a:ext uri="{FF2B5EF4-FFF2-40B4-BE49-F238E27FC236}">
                    <a16:creationId xmlns:a16="http://schemas.microsoft.com/office/drawing/2014/main" id="{11273859-9204-1240-BA21-998F005351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940" y="4838629"/>
                <a:ext cx="1035220" cy="338554"/>
              </a:xfrm>
              <a:prstGeom prst="rect">
                <a:avLst/>
              </a:prstGeom>
              <a:blipFill>
                <a:blip r:embed="rId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CuadroTexto 128">
                <a:extLst>
                  <a:ext uri="{FF2B5EF4-FFF2-40B4-BE49-F238E27FC236}">
                    <a16:creationId xmlns:a16="http://schemas.microsoft.com/office/drawing/2014/main" id="{0FC27528-3FAE-994B-9B3B-DEC0882EC8C9}"/>
                  </a:ext>
                </a:extLst>
              </p:cNvPr>
              <p:cNvSpPr txBox="1"/>
              <p:nvPr/>
            </p:nvSpPr>
            <p:spPr>
              <a:xfrm>
                <a:off x="2831850" y="4870965"/>
                <a:ext cx="10352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E</m:t>
                      </m:r>
                      <m:d>
                        <m:dPr>
                          <m:begChr m:val="["/>
                          <m:endChr m:val="]"/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1,</m:t>
                          </m:r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0 </m:t>
                          </m:r>
                        </m:e>
                      </m:d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=0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29" name="CuadroTexto 128">
                <a:extLst>
                  <a:ext uri="{FF2B5EF4-FFF2-40B4-BE49-F238E27FC236}">
                    <a16:creationId xmlns:a16="http://schemas.microsoft.com/office/drawing/2014/main" id="{0FC27528-3FAE-994B-9B3B-DEC0882EC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850" y="4870965"/>
                <a:ext cx="1035220" cy="338554"/>
              </a:xfrm>
              <a:prstGeom prst="rect">
                <a:avLst/>
              </a:prstGeom>
              <a:blipFill>
                <a:blip r:embed="rId8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CuadroTexto 129">
                <a:extLst>
                  <a:ext uri="{FF2B5EF4-FFF2-40B4-BE49-F238E27FC236}">
                    <a16:creationId xmlns:a16="http://schemas.microsoft.com/office/drawing/2014/main" id="{6167020D-584F-8641-AFEC-77D210793754}"/>
                  </a:ext>
                </a:extLst>
              </p:cNvPr>
              <p:cNvSpPr txBox="1"/>
              <p:nvPr/>
            </p:nvSpPr>
            <p:spPr>
              <a:xfrm>
                <a:off x="1059999" y="5301208"/>
                <a:ext cx="2218300" cy="5560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E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𝑝𝑒𝑙𝑜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8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1 + 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8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0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s-ES_tradnl" altLang="es-ES_tradnl" sz="1600" i="1" dirty="0">
                          <a:solidFill>
                            <a:srgbClr val="000000"/>
                          </a:solidFill>
                        </a:rPr>
                        <m:t>≈</m:t>
                      </m:r>
                      <m:r>
                        <m:rPr>
                          <m:nor/>
                        </m:rPr>
                        <a:rPr lang="es-ES" altLang="es-ES_tradnl" sz="1600" b="0" i="0" dirty="0" smtClean="0">
                          <a:solidFill>
                            <a:srgbClr val="00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0,5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30" name="CuadroTexto 129">
                <a:extLst>
                  <a:ext uri="{FF2B5EF4-FFF2-40B4-BE49-F238E27FC236}">
                    <a16:creationId xmlns:a16="http://schemas.microsoft.com/office/drawing/2014/main" id="{6167020D-584F-8641-AFEC-77D210793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999" y="5301208"/>
                <a:ext cx="2218300" cy="556050"/>
              </a:xfrm>
              <a:prstGeom prst="rect">
                <a:avLst/>
              </a:prstGeom>
              <a:blipFill>
                <a:blip r:embed="rId9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CuadroTexto 130">
                <a:extLst>
                  <a:ext uri="{FF2B5EF4-FFF2-40B4-BE49-F238E27FC236}">
                    <a16:creationId xmlns:a16="http://schemas.microsoft.com/office/drawing/2014/main" id="{49F79799-3572-CE41-912A-EDA868C63DFD}"/>
                  </a:ext>
                </a:extLst>
              </p:cNvPr>
              <p:cNvSpPr txBox="1"/>
              <p:nvPr/>
            </p:nvSpPr>
            <p:spPr>
              <a:xfrm>
                <a:off x="1059999" y="5807770"/>
                <a:ext cx="2310633" cy="357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G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𝑝𝑒</m:t>
                          </m:r>
                          <m: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𝑙𝑜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r>
                        <a:rPr lang="es-ES" altLang="es-ES_tradnl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,95−0,5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s-ES_tradnl" altLang="es-ES_tradnl" sz="1600" i="1" dirty="0">
                          <a:solidFill>
                            <a:srgbClr val="000000"/>
                          </a:solidFill>
                        </a:rPr>
                        <m:t>≈</m:t>
                      </m:r>
                      <m:r>
                        <a:rPr lang="es-ES" altLang="es-ES_tradnl" sz="1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0,45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31" name="CuadroTexto 130">
                <a:extLst>
                  <a:ext uri="{FF2B5EF4-FFF2-40B4-BE49-F238E27FC236}">
                    <a16:creationId xmlns:a16="http://schemas.microsoft.com/office/drawing/2014/main" id="{49F79799-3572-CE41-912A-EDA868C63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999" y="5807770"/>
                <a:ext cx="2310633" cy="357534"/>
              </a:xfrm>
              <a:prstGeom prst="rect">
                <a:avLst/>
              </a:prstGeom>
              <a:blipFill>
                <a:blip r:embed="rId10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2" name="Grupo 131">
            <a:extLst>
              <a:ext uri="{FF2B5EF4-FFF2-40B4-BE49-F238E27FC236}">
                <a16:creationId xmlns:a16="http://schemas.microsoft.com/office/drawing/2014/main" id="{CCA50939-DB01-234C-8C8A-437C2B350968}"/>
              </a:ext>
            </a:extLst>
          </p:cNvPr>
          <p:cNvGrpSpPr/>
          <p:nvPr/>
        </p:nvGrpSpPr>
        <p:grpSpPr>
          <a:xfrm>
            <a:off x="5023986" y="3324399"/>
            <a:ext cx="2305052" cy="936631"/>
            <a:chOff x="189065" y="3369046"/>
            <a:chExt cx="2305052" cy="936631"/>
          </a:xfrm>
        </p:grpSpPr>
        <p:sp>
          <p:nvSpPr>
            <p:cNvPr id="133" name="Rectangle 52">
              <a:extLst>
                <a:ext uri="{FF2B5EF4-FFF2-40B4-BE49-F238E27FC236}">
                  <a16:creationId xmlns:a16="http://schemas.microsoft.com/office/drawing/2014/main" id="{68979652-28A9-B14B-861F-3B1D4BEEA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886" y="3369046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Altura</a:t>
              </a:r>
            </a:p>
          </p:txBody>
        </p:sp>
        <p:grpSp>
          <p:nvGrpSpPr>
            <p:cNvPr id="134" name="Group 71">
              <a:extLst>
                <a:ext uri="{FF2B5EF4-FFF2-40B4-BE49-F238E27FC236}">
                  <a16:creationId xmlns:a16="http://schemas.microsoft.com/office/drawing/2014/main" id="{30265A35-2746-4347-A1A7-0BDDB7A53A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065" y="3721476"/>
              <a:ext cx="2305052" cy="584201"/>
              <a:chOff x="2941" y="1710"/>
              <a:chExt cx="1452" cy="368"/>
            </a:xfrm>
          </p:grpSpPr>
          <p:sp>
            <p:nvSpPr>
              <p:cNvPr id="135" name="Line 72">
                <a:extLst>
                  <a:ext uri="{FF2B5EF4-FFF2-40B4-BE49-F238E27FC236}">
                    <a16:creationId xmlns:a16="http://schemas.microsoft.com/office/drawing/2014/main" id="{555605FA-64D1-8143-9774-C026EA1CF0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12" y="1710"/>
                <a:ext cx="595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36" name="Line 73">
                <a:extLst>
                  <a:ext uri="{FF2B5EF4-FFF2-40B4-BE49-F238E27FC236}">
                    <a16:creationId xmlns:a16="http://schemas.microsoft.com/office/drawing/2014/main" id="{23139CAE-90AA-3144-845F-02BACB36D4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37" name="Text Box 74">
                <a:extLst>
                  <a:ext uri="{FF2B5EF4-FFF2-40B4-BE49-F238E27FC236}">
                    <a16:creationId xmlns:a16="http://schemas.microsoft.com/office/drawing/2014/main" id="{311B42DE-87EC-244B-BE62-096A8BECB0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41" y="1717"/>
                <a:ext cx="432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media</a:t>
                </a:r>
              </a:p>
            </p:txBody>
          </p:sp>
          <p:sp>
            <p:nvSpPr>
              <p:cNvPr id="138" name="Text Box 75">
                <a:extLst>
                  <a:ext uri="{FF2B5EF4-FFF2-40B4-BE49-F238E27FC236}">
                    <a16:creationId xmlns:a16="http://schemas.microsoft.com/office/drawing/2014/main" id="{308AF62F-C7AF-7D4D-888C-A10977A5EB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7" y="1846"/>
                <a:ext cx="302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alta</a:t>
                </a:r>
              </a:p>
            </p:txBody>
          </p:sp>
          <p:sp>
            <p:nvSpPr>
              <p:cNvPr id="139" name="Line 78">
                <a:extLst>
                  <a:ext uri="{FF2B5EF4-FFF2-40B4-BE49-F238E27FC236}">
                    <a16:creationId xmlns:a16="http://schemas.microsoft.com/office/drawing/2014/main" id="{24D1374D-9184-6446-8D9A-E55F828038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633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40" name="Text Box 80">
                <a:extLst>
                  <a:ext uri="{FF2B5EF4-FFF2-40B4-BE49-F238E27FC236}">
                    <a16:creationId xmlns:a16="http://schemas.microsoft.com/office/drawing/2014/main" id="{29B89980-F81C-DB4A-9783-584639E7B2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2" y="1739"/>
                <a:ext cx="331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baja</a:t>
                </a:r>
              </a:p>
            </p:txBody>
          </p:sp>
        </p:grpSp>
      </p:grp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D840B37C-818F-D241-8F74-F7D02578ECD0}"/>
              </a:ext>
            </a:extLst>
          </p:cNvPr>
          <p:cNvSpPr txBox="1"/>
          <p:nvPr/>
        </p:nvSpPr>
        <p:spPr>
          <a:xfrm>
            <a:off x="4840293" y="4231615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3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2 si; 1 no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08F87F4B-9F6E-064E-AE58-B3B06BB23B28}"/>
              </a:ext>
            </a:extLst>
          </p:cNvPr>
          <p:cNvSpPr txBox="1"/>
          <p:nvPr/>
        </p:nvSpPr>
        <p:spPr>
          <a:xfrm>
            <a:off x="5916520" y="4231615"/>
            <a:ext cx="893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2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2 no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47AA4AC4-32F4-9649-B9E1-F86EDB37A526}"/>
              </a:ext>
            </a:extLst>
          </p:cNvPr>
          <p:cNvSpPr txBox="1"/>
          <p:nvPr/>
        </p:nvSpPr>
        <p:spPr>
          <a:xfrm>
            <a:off x="6941451" y="4231615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3 casos:</a:t>
            </a:r>
          </a:p>
          <a:p>
            <a:r>
              <a:rPr lang="es-ES" sz="1600" dirty="0">
                <a:solidFill>
                  <a:schemeClr val="tx1"/>
                </a:solidFill>
              </a:rPr>
              <a:t>2 no; 1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CuadroTexto 143">
                <a:extLst>
                  <a:ext uri="{FF2B5EF4-FFF2-40B4-BE49-F238E27FC236}">
                    <a16:creationId xmlns:a16="http://schemas.microsoft.com/office/drawing/2014/main" id="{5CFB2C1F-6859-7E4C-ABB5-A9E41FC94493}"/>
                  </a:ext>
                </a:extLst>
              </p:cNvPr>
              <p:cNvSpPr txBox="1"/>
              <p:nvPr/>
            </p:nvSpPr>
            <p:spPr>
              <a:xfrm>
                <a:off x="4382927" y="4810176"/>
                <a:ext cx="1341201" cy="491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2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≈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0,92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4" name="CuadroTexto 143">
                <a:extLst>
                  <a:ext uri="{FF2B5EF4-FFF2-40B4-BE49-F238E27FC236}">
                    <a16:creationId xmlns:a16="http://schemas.microsoft.com/office/drawing/2014/main" id="{5CFB2C1F-6859-7E4C-ABB5-A9E41FC944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927" y="4810176"/>
                <a:ext cx="1341201" cy="491032"/>
              </a:xfrm>
              <a:prstGeom prst="rect">
                <a:avLst/>
              </a:prstGeom>
              <a:blipFill>
                <a:blip r:embed="rId11"/>
                <a:stretch>
                  <a:fillRect r="-935" b="-512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CuadroTexto 144">
                <a:extLst>
                  <a:ext uri="{FF2B5EF4-FFF2-40B4-BE49-F238E27FC236}">
                    <a16:creationId xmlns:a16="http://schemas.microsoft.com/office/drawing/2014/main" id="{4858DA6B-8773-AA4C-AB6D-BC197D990FFB}"/>
                  </a:ext>
                </a:extLst>
              </p:cNvPr>
              <p:cNvSpPr txBox="1"/>
              <p:nvPr/>
            </p:nvSpPr>
            <p:spPr>
              <a:xfrm>
                <a:off x="5754149" y="4870327"/>
                <a:ext cx="10352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E</m:t>
                      </m:r>
                      <m:d>
                        <m:dPr>
                          <m:begChr m:val="["/>
                          <m:endChr m:val="]"/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1,</m:t>
                          </m:r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0 </m:t>
                          </m:r>
                        </m:e>
                      </m:d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=0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5" name="CuadroTexto 144">
                <a:extLst>
                  <a:ext uri="{FF2B5EF4-FFF2-40B4-BE49-F238E27FC236}">
                    <a16:creationId xmlns:a16="http://schemas.microsoft.com/office/drawing/2014/main" id="{4858DA6B-8773-AA4C-AB6D-BC197D990F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149" y="4870327"/>
                <a:ext cx="1035220" cy="338554"/>
              </a:xfrm>
              <a:prstGeom prst="rect">
                <a:avLst/>
              </a:prstGeom>
              <a:blipFill>
                <a:blip r:embed="rId12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CuadroTexto 145">
                <a:extLst>
                  <a:ext uri="{FF2B5EF4-FFF2-40B4-BE49-F238E27FC236}">
                    <a16:creationId xmlns:a16="http://schemas.microsoft.com/office/drawing/2014/main" id="{B4BAA06E-399F-BC47-8C5C-C36D2C99F3F0}"/>
                  </a:ext>
                </a:extLst>
              </p:cNvPr>
              <p:cNvSpPr txBox="1"/>
              <p:nvPr/>
            </p:nvSpPr>
            <p:spPr>
              <a:xfrm>
                <a:off x="5163316" y="5224432"/>
                <a:ext cx="2472343" cy="5560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E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𝑎𝑙𝑡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6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8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0,92 + 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2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8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0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s-ES_tradnl" altLang="es-ES_tradnl" sz="1600" i="1" dirty="0">
                          <a:solidFill>
                            <a:srgbClr val="000000"/>
                          </a:solidFill>
                        </a:rPr>
                        <m:t>≈</m:t>
                      </m:r>
                      <m:r>
                        <m:rPr>
                          <m:nor/>
                        </m:rPr>
                        <a:rPr lang="es-ES" altLang="es-ES_tradnl" sz="1600" b="0" i="1" dirty="0" smtClean="0">
                          <a:solidFill>
                            <a:srgbClr val="00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0,69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6" name="CuadroTexto 145">
                <a:extLst>
                  <a:ext uri="{FF2B5EF4-FFF2-40B4-BE49-F238E27FC236}">
                    <a16:creationId xmlns:a16="http://schemas.microsoft.com/office/drawing/2014/main" id="{B4BAA06E-399F-BC47-8C5C-C36D2C99F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3316" y="5224432"/>
                <a:ext cx="2472343" cy="556050"/>
              </a:xfrm>
              <a:prstGeom prst="rect">
                <a:avLst/>
              </a:prstGeom>
              <a:blipFill>
                <a:blip r:embed="rId13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CuadroTexto 146">
                <a:extLst>
                  <a:ext uri="{FF2B5EF4-FFF2-40B4-BE49-F238E27FC236}">
                    <a16:creationId xmlns:a16="http://schemas.microsoft.com/office/drawing/2014/main" id="{A46DB64F-DE32-C24F-9AFB-07B35340A179}"/>
                  </a:ext>
                </a:extLst>
              </p:cNvPr>
              <p:cNvSpPr txBox="1"/>
              <p:nvPr/>
            </p:nvSpPr>
            <p:spPr>
              <a:xfrm>
                <a:off x="5163316" y="5807770"/>
                <a:ext cx="23194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G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𝑎𝑙𝑡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r>
                        <a:rPr lang="es-ES" altLang="es-ES_tradnl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,95−0,69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s-ES_tradnl" altLang="es-ES_tradnl" sz="1600" i="1" dirty="0">
                          <a:solidFill>
                            <a:srgbClr val="000000"/>
                          </a:solidFill>
                        </a:rPr>
                        <m:t>≈</m:t>
                      </m:r>
                      <m:r>
                        <a:rPr lang="es-ES" altLang="es-ES_tradnl" sz="1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0,26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7" name="CuadroTexto 146">
                <a:extLst>
                  <a:ext uri="{FF2B5EF4-FFF2-40B4-BE49-F238E27FC236}">
                    <a16:creationId xmlns:a16="http://schemas.microsoft.com/office/drawing/2014/main" id="{A46DB64F-DE32-C24F-9AFB-07B35340A1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3316" y="5807770"/>
                <a:ext cx="2319418" cy="338554"/>
              </a:xfrm>
              <a:prstGeom prst="rect">
                <a:avLst/>
              </a:prstGeom>
              <a:blipFill>
                <a:blip r:embed="rId14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CuadroTexto 147">
                <a:extLst>
                  <a:ext uri="{FF2B5EF4-FFF2-40B4-BE49-F238E27FC236}">
                    <a16:creationId xmlns:a16="http://schemas.microsoft.com/office/drawing/2014/main" id="{C163DF39-1C4D-3149-9844-F0DA792D265D}"/>
                  </a:ext>
                </a:extLst>
              </p:cNvPr>
              <p:cNvSpPr txBox="1"/>
              <p:nvPr/>
            </p:nvSpPr>
            <p:spPr>
              <a:xfrm>
                <a:off x="6941451" y="4794088"/>
                <a:ext cx="1341201" cy="491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2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≈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0,92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8" name="CuadroTexto 147">
                <a:extLst>
                  <a:ext uri="{FF2B5EF4-FFF2-40B4-BE49-F238E27FC236}">
                    <a16:creationId xmlns:a16="http://schemas.microsoft.com/office/drawing/2014/main" id="{C163DF39-1C4D-3149-9844-F0DA792D26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1451" y="4794088"/>
                <a:ext cx="1341201" cy="491032"/>
              </a:xfrm>
              <a:prstGeom prst="rect">
                <a:avLst/>
              </a:prstGeom>
              <a:blipFill>
                <a:blip r:embed="rId15"/>
                <a:stretch>
                  <a:fillRect r="-943" b="-5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9" name="Grupo 148">
            <a:extLst>
              <a:ext uri="{FF2B5EF4-FFF2-40B4-BE49-F238E27FC236}">
                <a16:creationId xmlns:a16="http://schemas.microsoft.com/office/drawing/2014/main" id="{808013DD-EB06-844B-A602-4B07B59AF8AC}"/>
              </a:ext>
            </a:extLst>
          </p:cNvPr>
          <p:cNvGrpSpPr/>
          <p:nvPr/>
        </p:nvGrpSpPr>
        <p:grpSpPr>
          <a:xfrm>
            <a:off x="683846" y="1034663"/>
            <a:ext cx="3263907" cy="739317"/>
            <a:chOff x="683846" y="1034663"/>
            <a:chExt cx="3263907" cy="739317"/>
          </a:xfrm>
        </p:grpSpPr>
        <p:sp>
          <p:nvSpPr>
            <p:cNvPr id="150" name="CuadroTexto 149">
              <a:extLst>
                <a:ext uri="{FF2B5EF4-FFF2-40B4-BE49-F238E27FC236}">
                  <a16:creationId xmlns:a16="http://schemas.microsoft.com/office/drawing/2014/main" id="{52B6E583-C7F1-244B-B121-F8303185982C}"/>
                </a:ext>
              </a:extLst>
            </p:cNvPr>
            <p:cNvSpPr txBox="1"/>
            <p:nvPr/>
          </p:nvSpPr>
          <p:spPr>
            <a:xfrm>
              <a:off x="683846" y="1034663"/>
              <a:ext cx="32639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600" dirty="0">
                  <a:solidFill>
                    <a:schemeClr val="tx1"/>
                  </a:solidFill>
                </a:rPr>
                <a:t>{E1,…,E8}; {Pelo, </a:t>
              </a:r>
              <a:r>
                <a:rPr lang="es-ES" sz="1600" dirty="0" err="1">
                  <a:solidFill>
                    <a:schemeClr val="tx1"/>
                  </a:solidFill>
                </a:rPr>
                <a:t>Altura,Peso,Prot</a:t>
              </a:r>
              <a:r>
                <a:rPr lang="es-ES" sz="1600" dirty="0">
                  <a:solidFill>
                    <a:schemeClr val="tx1"/>
                  </a:solidFill>
                </a:rPr>
                <a:t>}</a:t>
              </a:r>
            </a:p>
          </p:txBody>
        </p:sp>
        <p:sp>
          <p:nvSpPr>
            <p:cNvPr id="151" name="Rectangle 52">
              <a:extLst>
                <a:ext uri="{FF2B5EF4-FFF2-40B4-BE49-F238E27FC236}">
                  <a16:creationId xmlns:a16="http://schemas.microsoft.com/office/drawing/2014/main" id="{E0B6F8E3-FD1B-2C44-85D4-D93C533B0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1710" y="1421555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chemeClr val="tx1"/>
                  </a:solidFill>
                </a:rPr>
                <a:t>?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060904"/>
      </p:ext>
    </p:extLst>
  </p:cSld>
  <p:clrMapOvr>
    <a:masterClrMapping/>
  </p:clrMapOvr>
  <p:transition advTm="29801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4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Ejercicio</a:t>
            </a:r>
          </a:p>
        </p:txBody>
      </p:sp>
      <p:sp>
        <p:nvSpPr>
          <p:cNvPr id="87044" name="51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CB5B041-4D29-1949-9FBD-29D53E1C5087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45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152" name="Rectángulo 151">
            <a:extLst>
              <a:ext uri="{FF2B5EF4-FFF2-40B4-BE49-F238E27FC236}">
                <a16:creationId xmlns:a16="http://schemas.microsoft.com/office/drawing/2014/main" id="{2259BBD4-9A1B-2F46-A381-6EF88D6CAE43}"/>
              </a:ext>
            </a:extLst>
          </p:cNvPr>
          <p:cNvSpPr/>
          <p:nvPr/>
        </p:nvSpPr>
        <p:spPr bwMode="auto">
          <a:xfrm>
            <a:off x="4167123" y="800100"/>
            <a:ext cx="4797365" cy="18233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53" name="Rectangle 52">
            <a:extLst>
              <a:ext uri="{FF2B5EF4-FFF2-40B4-BE49-F238E27FC236}">
                <a16:creationId xmlns:a16="http://schemas.microsoft.com/office/drawing/2014/main" id="{4B3AF201-DFE6-394D-8B6C-DC57C9CBC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1710" y="1421555"/>
            <a:ext cx="914400" cy="352425"/>
          </a:xfrm>
          <a:prstGeom prst="rect">
            <a:avLst/>
          </a:prstGeom>
          <a:noFill/>
          <a:ln w="2844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chemeClr val="tx1"/>
                </a:solidFill>
              </a:rPr>
              <a:t>?</a:t>
            </a:r>
          </a:p>
        </p:txBody>
      </p:sp>
      <p:grpSp>
        <p:nvGrpSpPr>
          <p:cNvPr id="154" name="Grupo 153">
            <a:extLst>
              <a:ext uri="{FF2B5EF4-FFF2-40B4-BE49-F238E27FC236}">
                <a16:creationId xmlns:a16="http://schemas.microsoft.com/office/drawing/2014/main" id="{0607FF88-6789-F449-85F8-81444BB82C37}"/>
              </a:ext>
            </a:extLst>
          </p:cNvPr>
          <p:cNvGrpSpPr/>
          <p:nvPr/>
        </p:nvGrpSpPr>
        <p:grpSpPr>
          <a:xfrm>
            <a:off x="4365021" y="730629"/>
            <a:ext cx="4734188" cy="1734275"/>
            <a:chOff x="1228614" y="1083157"/>
            <a:chExt cx="4734188" cy="1734275"/>
          </a:xfrm>
          <a:noFill/>
        </p:grpSpPr>
        <p:sp>
          <p:nvSpPr>
            <p:cNvPr id="155" name="Rectangle 4">
              <a:extLst>
                <a:ext uri="{FF2B5EF4-FFF2-40B4-BE49-F238E27FC236}">
                  <a16:creationId xmlns:a16="http://schemas.microsoft.com/office/drawing/2014/main" id="{456B0C74-3F0E-954D-B689-61A5AA4F8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Pelo</a:t>
              </a:r>
            </a:p>
          </p:txBody>
        </p:sp>
        <p:sp>
          <p:nvSpPr>
            <p:cNvPr id="156" name="Rectangle 5">
              <a:extLst>
                <a:ext uri="{FF2B5EF4-FFF2-40B4-BE49-F238E27FC236}">
                  <a16:creationId xmlns:a16="http://schemas.microsoft.com/office/drawing/2014/main" id="{361E6C35-F8C3-E24C-B4A6-579AF23B4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Altura</a:t>
              </a:r>
            </a:p>
          </p:txBody>
        </p:sp>
        <p:sp>
          <p:nvSpPr>
            <p:cNvPr id="157" name="Rectangle 6">
              <a:extLst>
                <a:ext uri="{FF2B5EF4-FFF2-40B4-BE49-F238E27FC236}">
                  <a16:creationId xmlns:a16="http://schemas.microsoft.com/office/drawing/2014/main" id="{2093B9B2-B125-2242-B71B-AB59DE316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Peso</a:t>
              </a:r>
            </a:p>
          </p:txBody>
        </p:sp>
        <p:sp>
          <p:nvSpPr>
            <p:cNvPr id="158" name="Rectangle 7">
              <a:extLst>
                <a:ext uri="{FF2B5EF4-FFF2-40B4-BE49-F238E27FC236}">
                  <a16:creationId xmlns:a16="http://schemas.microsoft.com/office/drawing/2014/main" id="{2EF364CF-2243-2C44-A1B8-B13003B69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083157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600" b="1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59" name="Rectangle 8">
              <a:extLst>
                <a:ext uri="{FF2B5EF4-FFF2-40B4-BE49-F238E27FC236}">
                  <a16:creationId xmlns:a16="http://schemas.microsoft.com/office/drawing/2014/main" id="{91E0C680-B14E-7A4A-8F48-61D7BF0C7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083157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 err="1">
                  <a:solidFill>
                    <a:srgbClr val="000000"/>
                  </a:solidFill>
                </a:rPr>
                <a:t>Quem</a:t>
              </a:r>
              <a:r>
                <a:rPr lang="es-ES_tradnl" altLang="es-ES_tradnl" sz="16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60" name="Rectangle 9">
              <a:extLst>
                <a:ext uri="{FF2B5EF4-FFF2-40B4-BE49-F238E27FC236}">
                  <a16:creationId xmlns:a16="http://schemas.microsoft.com/office/drawing/2014/main" id="{C4134A96-21D7-9C49-9BE3-F1CE9DC33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61" name="Rectangle 10">
              <a:extLst>
                <a:ext uri="{FF2B5EF4-FFF2-40B4-BE49-F238E27FC236}">
                  <a16:creationId xmlns:a16="http://schemas.microsoft.com/office/drawing/2014/main" id="{8E9953EE-1525-1747-95EA-8E5EECF00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62" name="Rectangle 11">
              <a:extLst>
                <a:ext uri="{FF2B5EF4-FFF2-40B4-BE49-F238E27FC236}">
                  <a16:creationId xmlns:a16="http://schemas.microsoft.com/office/drawing/2014/main" id="{753BDF99-49B7-414B-A611-BB7518F17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63" name="Rectangle 12">
              <a:extLst>
                <a:ext uri="{FF2B5EF4-FFF2-40B4-BE49-F238E27FC236}">
                  <a16:creationId xmlns:a16="http://schemas.microsoft.com/office/drawing/2014/main" id="{F2031360-B87E-F540-BEF4-33D30623A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26253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64" name="Rectangle 13">
              <a:extLst>
                <a:ext uri="{FF2B5EF4-FFF2-40B4-BE49-F238E27FC236}">
                  <a16:creationId xmlns:a16="http://schemas.microsoft.com/office/drawing/2014/main" id="{EC00BAFD-6A92-9342-9DE8-EDD557A6A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26253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65" name="Rectangle 14">
              <a:extLst>
                <a:ext uri="{FF2B5EF4-FFF2-40B4-BE49-F238E27FC236}">
                  <a16:creationId xmlns:a16="http://schemas.microsoft.com/office/drawing/2014/main" id="{04F18960-95A6-474E-A7DD-EEB652E39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66" name="Rectangle 15">
              <a:extLst>
                <a:ext uri="{FF2B5EF4-FFF2-40B4-BE49-F238E27FC236}">
                  <a16:creationId xmlns:a16="http://schemas.microsoft.com/office/drawing/2014/main" id="{FFD9481F-3D80-B645-BF72-338ED326B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167" name="Rectangle 16">
              <a:extLst>
                <a:ext uri="{FF2B5EF4-FFF2-40B4-BE49-F238E27FC236}">
                  <a16:creationId xmlns:a16="http://schemas.microsoft.com/office/drawing/2014/main" id="{3014F1F2-D456-D04C-8E0D-01EDE7E61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68" name="Rectangle 17">
              <a:extLst>
                <a:ext uri="{FF2B5EF4-FFF2-40B4-BE49-F238E27FC236}">
                  <a16:creationId xmlns:a16="http://schemas.microsoft.com/office/drawing/2014/main" id="{9944BCD8-1C07-3E4B-9F17-14F6F9B35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441914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69" name="Rectangle 18">
              <a:extLst>
                <a:ext uri="{FF2B5EF4-FFF2-40B4-BE49-F238E27FC236}">
                  <a16:creationId xmlns:a16="http://schemas.microsoft.com/office/drawing/2014/main" id="{F6CC658B-C63D-614F-AE8D-DBB4A0EF3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441914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70" name="Rectangle 19">
              <a:extLst>
                <a:ext uri="{FF2B5EF4-FFF2-40B4-BE49-F238E27FC236}">
                  <a16:creationId xmlns:a16="http://schemas.microsoft.com/office/drawing/2014/main" id="{CC42EFF7-B1EC-BD4F-8A28-29CAEB719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171" name="Rectangle 20">
              <a:extLst>
                <a:ext uri="{FF2B5EF4-FFF2-40B4-BE49-F238E27FC236}">
                  <a16:creationId xmlns:a16="http://schemas.microsoft.com/office/drawing/2014/main" id="{43AD14E3-5CBB-7A45-817B-057B8FDC1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172" name="Rectangle 21">
              <a:extLst>
                <a:ext uri="{FF2B5EF4-FFF2-40B4-BE49-F238E27FC236}">
                  <a16:creationId xmlns:a16="http://schemas.microsoft.com/office/drawing/2014/main" id="{CF067181-F7F8-C94A-83A1-14006BEAD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73" name="Rectangle 22">
              <a:extLst>
                <a:ext uri="{FF2B5EF4-FFF2-40B4-BE49-F238E27FC236}">
                  <a16:creationId xmlns:a16="http://schemas.microsoft.com/office/drawing/2014/main" id="{4B925F73-D642-9A46-86FC-69CA1CE0B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622142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74" name="Rectangle 23">
              <a:extLst>
                <a:ext uri="{FF2B5EF4-FFF2-40B4-BE49-F238E27FC236}">
                  <a16:creationId xmlns:a16="http://schemas.microsoft.com/office/drawing/2014/main" id="{F2C087E6-99FC-9546-B545-F4613E304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622142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75" name="Rectangle 24">
              <a:extLst>
                <a:ext uri="{FF2B5EF4-FFF2-40B4-BE49-F238E27FC236}">
                  <a16:creationId xmlns:a16="http://schemas.microsoft.com/office/drawing/2014/main" id="{7D0127D1-D6A8-C746-8E3F-98AD763C7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76" name="Rectangle 25">
              <a:extLst>
                <a:ext uri="{FF2B5EF4-FFF2-40B4-BE49-F238E27FC236}">
                  <a16:creationId xmlns:a16="http://schemas.microsoft.com/office/drawing/2014/main" id="{D052BCE8-7702-7B4D-B696-877BE72F4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177" name="Rectangle 26">
              <a:extLst>
                <a:ext uri="{FF2B5EF4-FFF2-40B4-BE49-F238E27FC236}">
                  <a16:creationId xmlns:a16="http://schemas.microsoft.com/office/drawing/2014/main" id="{7A0C6DB7-7229-DE4D-A64C-50E2BED69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78" name="Rectangle 27">
              <a:extLst>
                <a:ext uri="{FF2B5EF4-FFF2-40B4-BE49-F238E27FC236}">
                  <a16:creationId xmlns:a16="http://schemas.microsoft.com/office/drawing/2014/main" id="{E3310A6A-D7C1-AC45-9D07-A07661AD8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801521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79" name="Rectangle 28">
              <a:extLst>
                <a:ext uri="{FF2B5EF4-FFF2-40B4-BE49-F238E27FC236}">
                  <a16:creationId xmlns:a16="http://schemas.microsoft.com/office/drawing/2014/main" id="{58FA9BD6-BB9F-3349-8354-7D374EA91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801521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180" name="Rectangle 29">
              <a:extLst>
                <a:ext uri="{FF2B5EF4-FFF2-40B4-BE49-F238E27FC236}">
                  <a16:creationId xmlns:a16="http://schemas.microsoft.com/office/drawing/2014/main" id="{45021513-CF5C-FD40-B488-0DDBF871F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rojo</a:t>
              </a:r>
            </a:p>
          </p:txBody>
        </p:sp>
        <p:sp>
          <p:nvSpPr>
            <p:cNvPr id="181" name="Rectangle 30">
              <a:extLst>
                <a:ext uri="{FF2B5EF4-FFF2-40B4-BE49-F238E27FC236}">
                  <a16:creationId xmlns:a16="http://schemas.microsoft.com/office/drawing/2014/main" id="{6CFCEC66-D4FE-B54A-B81A-4B50A943B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82" name="Rectangle 31">
              <a:extLst>
                <a:ext uri="{FF2B5EF4-FFF2-40B4-BE49-F238E27FC236}">
                  <a16:creationId xmlns:a16="http://schemas.microsoft.com/office/drawing/2014/main" id="{D52C5BAB-517C-1449-8639-9AF80C91B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83" name="Rectangle 32">
              <a:extLst>
                <a:ext uri="{FF2B5EF4-FFF2-40B4-BE49-F238E27FC236}">
                  <a16:creationId xmlns:a16="http://schemas.microsoft.com/office/drawing/2014/main" id="{1CE731FE-6CCA-F142-B9BF-1C13BEF5F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980899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84" name="Rectangle 33">
              <a:extLst>
                <a:ext uri="{FF2B5EF4-FFF2-40B4-BE49-F238E27FC236}">
                  <a16:creationId xmlns:a16="http://schemas.microsoft.com/office/drawing/2014/main" id="{96F895AB-914D-C844-97AB-82183D0E3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980899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185" name="Rectangle 34">
              <a:extLst>
                <a:ext uri="{FF2B5EF4-FFF2-40B4-BE49-F238E27FC236}">
                  <a16:creationId xmlns:a16="http://schemas.microsoft.com/office/drawing/2014/main" id="{F50B25FB-BF02-334E-92AB-D625E90CA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186" name="Rectangle 35">
              <a:extLst>
                <a:ext uri="{FF2B5EF4-FFF2-40B4-BE49-F238E27FC236}">
                  <a16:creationId xmlns:a16="http://schemas.microsoft.com/office/drawing/2014/main" id="{B9DC5002-5BCC-844F-9DCC-C53E1F551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187" name="Rectangle 36">
              <a:extLst>
                <a:ext uri="{FF2B5EF4-FFF2-40B4-BE49-F238E27FC236}">
                  <a16:creationId xmlns:a16="http://schemas.microsoft.com/office/drawing/2014/main" id="{B59B2574-1019-F14E-ACE4-017455248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88" name="Rectangle 37">
              <a:extLst>
                <a:ext uri="{FF2B5EF4-FFF2-40B4-BE49-F238E27FC236}">
                  <a16:creationId xmlns:a16="http://schemas.microsoft.com/office/drawing/2014/main" id="{ABDD2EE9-41A9-2742-8D37-F3D19AD9C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160278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89" name="Rectangle 38">
              <a:extLst>
                <a:ext uri="{FF2B5EF4-FFF2-40B4-BE49-F238E27FC236}">
                  <a16:creationId xmlns:a16="http://schemas.microsoft.com/office/drawing/2014/main" id="{B14C3849-8F7D-A247-A369-D142B4735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160278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90" name="Rectangle 39">
              <a:extLst>
                <a:ext uri="{FF2B5EF4-FFF2-40B4-BE49-F238E27FC236}">
                  <a16:creationId xmlns:a16="http://schemas.microsoft.com/office/drawing/2014/main" id="{79E64690-DE08-C94B-90C3-5DCDAA3AD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191" name="Rectangle 40">
              <a:extLst>
                <a:ext uri="{FF2B5EF4-FFF2-40B4-BE49-F238E27FC236}">
                  <a16:creationId xmlns:a16="http://schemas.microsoft.com/office/drawing/2014/main" id="{13518A78-9563-B346-8AAF-A4A4EC461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92" name="Rectangle 41">
              <a:extLst>
                <a:ext uri="{FF2B5EF4-FFF2-40B4-BE49-F238E27FC236}">
                  <a16:creationId xmlns:a16="http://schemas.microsoft.com/office/drawing/2014/main" id="{336E751F-1379-B146-A5DD-293D6F963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93" name="Rectangle 42">
              <a:extLst>
                <a:ext uri="{FF2B5EF4-FFF2-40B4-BE49-F238E27FC236}">
                  <a16:creationId xmlns:a16="http://schemas.microsoft.com/office/drawing/2014/main" id="{C407AB99-26BD-CB4F-B092-4669B06D4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339656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94" name="Rectangle 43">
              <a:extLst>
                <a:ext uri="{FF2B5EF4-FFF2-40B4-BE49-F238E27FC236}">
                  <a16:creationId xmlns:a16="http://schemas.microsoft.com/office/drawing/2014/main" id="{80F292BB-D474-414E-92D8-D83D3BE74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339656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95" name="Rectangle 44">
              <a:extLst>
                <a:ext uri="{FF2B5EF4-FFF2-40B4-BE49-F238E27FC236}">
                  <a16:creationId xmlns:a16="http://schemas.microsoft.com/office/drawing/2014/main" id="{F0A27EF6-34A1-3C44-8CBD-FAE45E1C6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96" name="Rectangle 45">
              <a:extLst>
                <a:ext uri="{FF2B5EF4-FFF2-40B4-BE49-F238E27FC236}">
                  <a16:creationId xmlns:a16="http://schemas.microsoft.com/office/drawing/2014/main" id="{7C356362-A14A-7C4E-8AFB-DD436A993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197" name="Rectangle 46">
              <a:extLst>
                <a:ext uri="{FF2B5EF4-FFF2-40B4-BE49-F238E27FC236}">
                  <a16:creationId xmlns:a16="http://schemas.microsoft.com/office/drawing/2014/main" id="{7A17A486-17F9-D54C-A70B-700AF0CD1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98" name="Rectangle 47">
              <a:extLst>
                <a:ext uri="{FF2B5EF4-FFF2-40B4-BE49-F238E27FC236}">
                  <a16:creationId xmlns:a16="http://schemas.microsoft.com/office/drawing/2014/main" id="{1EB70349-568C-6749-9653-412BFB2A3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51988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99" name="Rectangle 48">
              <a:extLst>
                <a:ext uri="{FF2B5EF4-FFF2-40B4-BE49-F238E27FC236}">
                  <a16:creationId xmlns:a16="http://schemas.microsoft.com/office/drawing/2014/main" id="{B88C0EED-4AC3-E942-81F4-FD635B19E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51988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00" name="Line 49">
              <a:extLst>
                <a:ext uri="{FF2B5EF4-FFF2-40B4-BE49-F238E27FC236}">
                  <a16:creationId xmlns:a16="http://schemas.microsoft.com/office/drawing/2014/main" id="{E9659094-35AB-4B41-A4B0-06842B9B80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2992" y="1201326"/>
              <a:ext cx="1169" cy="161610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1" name="Line 50">
              <a:extLst>
                <a:ext uri="{FF2B5EF4-FFF2-40B4-BE49-F238E27FC236}">
                  <a16:creationId xmlns:a16="http://schemas.microsoft.com/office/drawing/2014/main" id="{7C46E39E-9E1F-B24B-8D08-56DF2BC3C5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8615" y="1333256"/>
              <a:ext cx="4575951" cy="1181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2" name="Rectangle 4">
              <a:extLst>
                <a:ext uri="{FF2B5EF4-FFF2-40B4-BE49-F238E27FC236}">
                  <a16:creationId xmlns:a16="http://schemas.microsoft.com/office/drawing/2014/main" id="{16828B18-2BFE-9640-A0FF-C50BB9B86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ID</a:t>
              </a:r>
            </a:p>
          </p:txBody>
        </p:sp>
        <p:sp>
          <p:nvSpPr>
            <p:cNvPr id="203" name="Rectangle 9">
              <a:extLst>
                <a:ext uri="{FF2B5EF4-FFF2-40B4-BE49-F238E27FC236}">
                  <a16:creationId xmlns:a16="http://schemas.microsoft.com/office/drawing/2014/main" id="{65E3177A-1ED0-E64B-90CE-BEF3CEE43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204" name="Rectangle 14">
              <a:extLst>
                <a:ext uri="{FF2B5EF4-FFF2-40B4-BE49-F238E27FC236}">
                  <a16:creationId xmlns:a16="http://schemas.microsoft.com/office/drawing/2014/main" id="{FC3FB01C-D484-B941-AE8D-15ED314BB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205" name="Rectangle 19">
              <a:extLst>
                <a:ext uri="{FF2B5EF4-FFF2-40B4-BE49-F238E27FC236}">
                  <a16:creationId xmlns:a16="http://schemas.microsoft.com/office/drawing/2014/main" id="{2E3506A6-FEAA-E34C-9AAD-183C16EA4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206" name="Rectangle 24">
              <a:extLst>
                <a:ext uri="{FF2B5EF4-FFF2-40B4-BE49-F238E27FC236}">
                  <a16:creationId xmlns:a16="http://schemas.microsoft.com/office/drawing/2014/main" id="{58A43268-881D-2A41-B79E-32CB7AF95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207" name="Rectangle 29">
              <a:extLst>
                <a:ext uri="{FF2B5EF4-FFF2-40B4-BE49-F238E27FC236}">
                  <a16:creationId xmlns:a16="http://schemas.microsoft.com/office/drawing/2014/main" id="{1D24691E-D94B-F241-99CA-DA0A43474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208" name="Rectangle 34">
              <a:extLst>
                <a:ext uri="{FF2B5EF4-FFF2-40B4-BE49-F238E27FC236}">
                  <a16:creationId xmlns:a16="http://schemas.microsoft.com/office/drawing/2014/main" id="{78A86013-D508-574E-B62B-FA4463BE3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209" name="Rectangle 39">
              <a:extLst>
                <a:ext uri="{FF2B5EF4-FFF2-40B4-BE49-F238E27FC236}">
                  <a16:creationId xmlns:a16="http://schemas.microsoft.com/office/drawing/2014/main" id="{4930E265-81A4-6C4C-B674-19C7C2165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210" name="Rectangle 44">
              <a:extLst>
                <a:ext uri="{FF2B5EF4-FFF2-40B4-BE49-F238E27FC236}">
                  <a16:creationId xmlns:a16="http://schemas.microsoft.com/office/drawing/2014/main" id="{EE7CA46A-AFF3-1E4C-89D5-D93625BE3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0276EA1D-EEA8-2C44-887C-DAB00126BDD4}"/>
              </a:ext>
            </a:extLst>
          </p:cNvPr>
          <p:cNvSpPr txBox="1"/>
          <p:nvPr/>
        </p:nvSpPr>
        <p:spPr>
          <a:xfrm>
            <a:off x="683846" y="1034663"/>
            <a:ext cx="3263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{E1,…,E8}; {Pelo, </a:t>
            </a:r>
            <a:r>
              <a:rPr lang="es-ES" sz="1600" dirty="0" err="1">
                <a:solidFill>
                  <a:schemeClr val="tx1"/>
                </a:solidFill>
              </a:rPr>
              <a:t>Altura,Peso,Prot</a:t>
            </a:r>
            <a:r>
              <a:rPr lang="es-ES" sz="160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212" name="CuadroTexto 211">
            <a:extLst>
              <a:ext uri="{FF2B5EF4-FFF2-40B4-BE49-F238E27FC236}">
                <a16:creationId xmlns:a16="http://schemas.microsoft.com/office/drawing/2014/main" id="{4FC043A4-9BD2-9841-8688-23B56663CD40}"/>
              </a:ext>
            </a:extLst>
          </p:cNvPr>
          <p:cNvSpPr txBox="1"/>
          <p:nvPr/>
        </p:nvSpPr>
        <p:spPr>
          <a:xfrm>
            <a:off x="683846" y="2061155"/>
            <a:ext cx="2063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1. No es nodo terminal</a:t>
            </a:r>
          </a:p>
        </p:txBody>
      </p:sp>
      <p:sp>
        <p:nvSpPr>
          <p:cNvPr id="213" name="CuadroTexto 212">
            <a:extLst>
              <a:ext uri="{FF2B5EF4-FFF2-40B4-BE49-F238E27FC236}">
                <a16:creationId xmlns:a16="http://schemas.microsoft.com/office/drawing/2014/main" id="{00FFFB9C-D537-E64B-B0A3-2C1C769217C0}"/>
              </a:ext>
            </a:extLst>
          </p:cNvPr>
          <p:cNvSpPr txBox="1"/>
          <p:nvPr/>
        </p:nvSpPr>
        <p:spPr>
          <a:xfrm>
            <a:off x="683846" y="2454197"/>
            <a:ext cx="2957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2. Encontramos el mejor atributo:</a:t>
            </a:r>
          </a:p>
        </p:txBody>
      </p:sp>
      <p:sp>
        <p:nvSpPr>
          <p:cNvPr id="214" name="Rectángulo 213">
            <a:extLst>
              <a:ext uri="{FF2B5EF4-FFF2-40B4-BE49-F238E27FC236}">
                <a16:creationId xmlns:a16="http://schemas.microsoft.com/office/drawing/2014/main" id="{0BBD9995-C91F-2445-818C-1115363F114B}"/>
              </a:ext>
            </a:extLst>
          </p:cNvPr>
          <p:cNvSpPr/>
          <p:nvPr/>
        </p:nvSpPr>
        <p:spPr>
          <a:xfrm>
            <a:off x="671748" y="2834358"/>
            <a:ext cx="6990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0000"/>
              </a:buClr>
              <a:buSzPct val="100000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global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=E(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(S),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(S))=E(3/8,5/8)=-3/8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3/8 -5/8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5/8 ≈ 0,95</a:t>
            </a:r>
          </a:p>
        </p:txBody>
      </p:sp>
      <p:grpSp>
        <p:nvGrpSpPr>
          <p:cNvPr id="215" name="Grupo 214">
            <a:extLst>
              <a:ext uri="{FF2B5EF4-FFF2-40B4-BE49-F238E27FC236}">
                <a16:creationId xmlns:a16="http://schemas.microsoft.com/office/drawing/2014/main" id="{7EBA21C9-8562-4E44-828A-239ED1DD1D56}"/>
              </a:ext>
            </a:extLst>
          </p:cNvPr>
          <p:cNvGrpSpPr/>
          <p:nvPr/>
        </p:nvGrpSpPr>
        <p:grpSpPr>
          <a:xfrm>
            <a:off x="993692" y="3317261"/>
            <a:ext cx="2212976" cy="936631"/>
            <a:chOff x="262088" y="3369046"/>
            <a:chExt cx="2212976" cy="936631"/>
          </a:xfrm>
        </p:grpSpPr>
        <p:sp>
          <p:nvSpPr>
            <p:cNvPr id="216" name="Rectangle 52">
              <a:extLst>
                <a:ext uri="{FF2B5EF4-FFF2-40B4-BE49-F238E27FC236}">
                  <a16:creationId xmlns:a16="http://schemas.microsoft.com/office/drawing/2014/main" id="{A57E9F52-60E3-E849-B776-FCAE88051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886" y="3369046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Peso</a:t>
              </a:r>
            </a:p>
          </p:txBody>
        </p:sp>
        <p:grpSp>
          <p:nvGrpSpPr>
            <p:cNvPr id="217" name="Group 71">
              <a:extLst>
                <a:ext uri="{FF2B5EF4-FFF2-40B4-BE49-F238E27FC236}">
                  <a16:creationId xmlns:a16="http://schemas.microsoft.com/office/drawing/2014/main" id="{206F2EFD-46CE-FD42-997F-872302C909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088" y="3721476"/>
              <a:ext cx="2212976" cy="584201"/>
              <a:chOff x="2987" y="1710"/>
              <a:chExt cx="1394" cy="368"/>
            </a:xfrm>
          </p:grpSpPr>
          <p:sp>
            <p:nvSpPr>
              <p:cNvPr id="218" name="Line 72">
                <a:extLst>
                  <a:ext uri="{FF2B5EF4-FFF2-40B4-BE49-F238E27FC236}">
                    <a16:creationId xmlns:a16="http://schemas.microsoft.com/office/drawing/2014/main" id="{7398A986-2EB6-4041-8CB6-6869DD2EE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12" y="1710"/>
                <a:ext cx="595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219" name="Line 73">
                <a:extLst>
                  <a:ext uri="{FF2B5EF4-FFF2-40B4-BE49-F238E27FC236}">
                    <a16:creationId xmlns:a16="http://schemas.microsoft.com/office/drawing/2014/main" id="{01E0F2C0-D928-A546-9956-33AE9ECB29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220" name="Text Box 74">
                <a:extLst>
                  <a:ext uri="{FF2B5EF4-FFF2-40B4-BE49-F238E27FC236}">
                    <a16:creationId xmlns:a16="http://schemas.microsoft.com/office/drawing/2014/main" id="{92FB0620-8DEE-D945-ABF9-DBB6748D30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7" y="1717"/>
                <a:ext cx="338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221" name="Text Box 75">
                <a:extLst>
                  <a:ext uri="{FF2B5EF4-FFF2-40B4-BE49-F238E27FC236}">
                    <a16:creationId xmlns:a16="http://schemas.microsoft.com/office/drawing/2014/main" id="{AA2C7472-3667-2C45-97C8-54B82A9867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00" y="1846"/>
                <a:ext cx="439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222" name="Line 78">
                <a:extLst>
                  <a:ext uri="{FF2B5EF4-FFF2-40B4-BE49-F238E27FC236}">
                    <a16:creationId xmlns:a16="http://schemas.microsoft.com/office/drawing/2014/main" id="{C36C2251-B1DA-B84D-94BF-D74DB541A4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633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223" name="Text Box 80">
                <a:extLst>
                  <a:ext uri="{FF2B5EF4-FFF2-40B4-BE49-F238E27FC236}">
                    <a16:creationId xmlns:a16="http://schemas.microsoft.com/office/drawing/2014/main" id="{E7E8C9A9-9846-D148-90B8-12308250F2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72" y="1739"/>
                <a:ext cx="309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alto</a:t>
                </a:r>
              </a:p>
            </p:txBody>
          </p:sp>
        </p:grpSp>
      </p:grpSp>
      <p:sp>
        <p:nvSpPr>
          <p:cNvPr id="224" name="CuadroTexto 223">
            <a:extLst>
              <a:ext uri="{FF2B5EF4-FFF2-40B4-BE49-F238E27FC236}">
                <a16:creationId xmlns:a16="http://schemas.microsoft.com/office/drawing/2014/main" id="{382AE8D5-A912-7B44-94AA-96E879A06D83}"/>
              </a:ext>
            </a:extLst>
          </p:cNvPr>
          <p:cNvSpPr txBox="1"/>
          <p:nvPr/>
        </p:nvSpPr>
        <p:spPr>
          <a:xfrm>
            <a:off x="736976" y="4224477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2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1 si; 1 no</a:t>
            </a:r>
          </a:p>
        </p:txBody>
      </p:sp>
      <p:sp>
        <p:nvSpPr>
          <p:cNvPr id="225" name="CuadroTexto 224">
            <a:extLst>
              <a:ext uri="{FF2B5EF4-FFF2-40B4-BE49-F238E27FC236}">
                <a16:creationId xmlns:a16="http://schemas.microsoft.com/office/drawing/2014/main" id="{74C54590-B987-D44D-9835-BFEE0799BFD5}"/>
              </a:ext>
            </a:extLst>
          </p:cNvPr>
          <p:cNvSpPr txBox="1"/>
          <p:nvPr/>
        </p:nvSpPr>
        <p:spPr>
          <a:xfrm>
            <a:off x="1813203" y="4224477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3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2 no; 1 si</a:t>
            </a:r>
          </a:p>
        </p:txBody>
      </p:sp>
      <p:sp>
        <p:nvSpPr>
          <p:cNvPr id="226" name="CuadroTexto 225">
            <a:extLst>
              <a:ext uri="{FF2B5EF4-FFF2-40B4-BE49-F238E27FC236}">
                <a16:creationId xmlns:a16="http://schemas.microsoft.com/office/drawing/2014/main" id="{4DBE3DCD-99DE-154C-A452-F5715DDBBAAC}"/>
              </a:ext>
            </a:extLst>
          </p:cNvPr>
          <p:cNvSpPr txBox="1"/>
          <p:nvPr/>
        </p:nvSpPr>
        <p:spPr>
          <a:xfrm>
            <a:off x="2838134" y="4224477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3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2 no; 1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7" name="CuadroTexto 226">
                <a:extLst>
                  <a:ext uri="{FF2B5EF4-FFF2-40B4-BE49-F238E27FC236}">
                    <a16:creationId xmlns:a16="http://schemas.microsoft.com/office/drawing/2014/main" id="{7BCEE063-7192-F74F-8D62-4E13F8836F90}"/>
                  </a:ext>
                </a:extLst>
              </p:cNvPr>
              <p:cNvSpPr txBox="1"/>
              <p:nvPr/>
            </p:nvSpPr>
            <p:spPr>
              <a:xfrm>
                <a:off x="395536" y="4761961"/>
                <a:ext cx="1127745" cy="561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E</m:t>
                      </m:r>
                      <m:d>
                        <m:dPr>
                          <m:begChr m:val="["/>
                          <m:endChr m:val="]"/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altLang="es-ES_tradnl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,</m:t>
                          </m:r>
                          <m:f>
                            <m:fPr>
                              <m:ctrlPr>
                                <a:rPr lang="es-ES" altLang="es-ES_tradnl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=1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27" name="CuadroTexto 226">
                <a:extLst>
                  <a:ext uri="{FF2B5EF4-FFF2-40B4-BE49-F238E27FC236}">
                    <a16:creationId xmlns:a16="http://schemas.microsoft.com/office/drawing/2014/main" id="{7BCEE063-7192-F74F-8D62-4E13F8836F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761961"/>
                <a:ext cx="1127745" cy="561885"/>
              </a:xfrm>
              <a:prstGeom prst="rect">
                <a:avLst/>
              </a:prstGeom>
              <a:blipFill>
                <a:blip r:embed="rId6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8" name="CuadroTexto 227">
                <a:extLst>
                  <a:ext uri="{FF2B5EF4-FFF2-40B4-BE49-F238E27FC236}">
                    <a16:creationId xmlns:a16="http://schemas.microsoft.com/office/drawing/2014/main" id="{34622F6D-B40B-EB41-839D-B11429518D93}"/>
                  </a:ext>
                </a:extLst>
              </p:cNvPr>
              <p:cNvSpPr txBox="1"/>
              <p:nvPr/>
            </p:nvSpPr>
            <p:spPr>
              <a:xfrm>
                <a:off x="1059999" y="5301208"/>
                <a:ext cx="2596608" cy="5560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E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𝑝𝑒𝑠𝑜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2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8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1 + 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6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8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0,92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s-ES_tradnl" altLang="es-ES_tradnl" sz="1600" i="1" dirty="0">
                          <a:solidFill>
                            <a:srgbClr val="000000"/>
                          </a:solidFill>
                        </a:rPr>
                        <m:t>≈</m:t>
                      </m:r>
                      <m:r>
                        <m:rPr>
                          <m:nor/>
                        </m:rPr>
                        <a:rPr lang="es-ES" altLang="es-ES_tradnl" sz="1600" b="0" i="0" dirty="0" smtClean="0">
                          <a:solidFill>
                            <a:srgbClr val="00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0,94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28" name="CuadroTexto 227">
                <a:extLst>
                  <a:ext uri="{FF2B5EF4-FFF2-40B4-BE49-F238E27FC236}">
                    <a16:creationId xmlns:a16="http://schemas.microsoft.com/office/drawing/2014/main" id="{34622F6D-B40B-EB41-839D-B11429518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999" y="5301208"/>
                <a:ext cx="2596608" cy="556050"/>
              </a:xfrm>
              <a:prstGeom prst="rect">
                <a:avLst/>
              </a:prstGeom>
              <a:blipFill>
                <a:blip r:embed="rId7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9" name="CuadroTexto 228">
                <a:extLst>
                  <a:ext uri="{FF2B5EF4-FFF2-40B4-BE49-F238E27FC236}">
                    <a16:creationId xmlns:a16="http://schemas.microsoft.com/office/drawing/2014/main" id="{74FF1F11-8AA7-6645-961D-8568980F20EC}"/>
                  </a:ext>
                </a:extLst>
              </p:cNvPr>
              <p:cNvSpPr txBox="1"/>
              <p:nvPr/>
            </p:nvSpPr>
            <p:spPr>
              <a:xfrm>
                <a:off x="1059999" y="5879778"/>
                <a:ext cx="2424446" cy="357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G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𝑝𝑒</m:t>
                          </m:r>
                          <m: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𝑙𝑜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r>
                        <a:rPr lang="es-ES" altLang="es-ES_tradnl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,95−0,</m:t>
                      </m:r>
                      <m:r>
                        <m:rPr>
                          <m:nor/>
                        </m:rPr>
                        <a:rPr lang="es-ES" altLang="es-ES_tradnl" sz="1600" b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94 </m:t>
                      </m:r>
                      <m:r>
                        <m:rPr>
                          <m:nor/>
                        </m:rPr>
                        <a:rPr lang="es-ES_tradnl" altLang="es-ES_tradnl" sz="1600" i="1" dirty="0">
                          <a:solidFill>
                            <a:srgbClr val="000000"/>
                          </a:solidFill>
                        </a:rPr>
                        <m:t>≈</m:t>
                      </m:r>
                      <m:r>
                        <a:rPr lang="es-ES" altLang="es-ES_tradnl" sz="1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0,01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29" name="CuadroTexto 228">
                <a:extLst>
                  <a:ext uri="{FF2B5EF4-FFF2-40B4-BE49-F238E27FC236}">
                    <a16:creationId xmlns:a16="http://schemas.microsoft.com/office/drawing/2014/main" id="{74FF1F11-8AA7-6645-961D-8568980F2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999" y="5879778"/>
                <a:ext cx="2424446" cy="357534"/>
              </a:xfrm>
              <a:prstGeom prst="rect">
                <a:avLst/>
              </a:prstGeom>
              <a:blipFill>
                <a:blip r:embed="rId8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0" name="Grupo 229">
            <a:extLst>
              <a:ext uri="{FF2B5EF4-FFF2-40B4-BE49-F238E27FC236}">
                <a16:creationId xmlns:a16="http://schemas.microsoft.com/office/drawing/2014/main" id="{D9B3EBBC-A701-2E4F-8499-336C7A7056D9}"/>
              </a:ext>
            </a:extLst>
          </p:cNvPr>
          <p:cNvGrpSpPr/>
          <p:nvPr/>
        </p:nvGrpSpPr>
        <p:grpSpPr>
          <a:xfrm>
            <a:off x="5529934" y="3324399"/>
            <a:ext cx="2052640" cy="906466"/>
            <a:chOff x="373217" y="3369046"/>
            <a:chExt cx="2052640" cy="906466"/>
          </a:xfrm>
        </p:grpSpPr>
        <p:sp>
          <p:nvSpPr>
            <p:cNvPr id="231" name="Rectangle 52">
              <a:extLst>
                <a:ext uri="{FF2B5EF4-FFF2-40B4-BE49-F238E27FC236}">
                  <a16:creationId xmlns:a16="http://schemas.microsoft.com/office/drawing/2014/main" id="{0C6CB599-BB3F-3D41-944A-38D6DD5B2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886" y="3369046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800" dirty="0">
                  <a:solidFill>
                    <a:srgbClr val="000000"/>
                  </a:solidFill>
                </a:rPr>
                <a:t>.</a:t>
              </a:r>
            </a:p>
          </p:txBody>
        </p:sp>
        <p:grpSp>
          <p:nvGrpSpPr>
            <p:cNvPr id="232" name="Group 71">
              <a:extLst>
                <a:ext uri="{FF2B5EF4-FFF2-40B4-BE49-F238E27FC236}">
                  <a16:creationId xmlns:a16="http://schemas.microsoft.com/office/drawing/2014/main" id="{42CBE18B-BA7F-1049-A088-91F5D4C02A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217" y="3721474"/>
              <a:ext cx="2052640" cy="554038"/>
              <a:chOff x="3057" y="1710"/>
              <a:chExt cx="1293" cy="349"/>
            </a:xfrm>
          </p:grpSpPr>
          <p:sp>
            <p:nvSpPr>
              <p:cNvPr id="233" name="Line 72">
                <a:extLst>
                  <a:ext uri="{FF2B5EF4-FFF2-40B4-BE49-F238E27FC236}">
                    <a16:creationId xmlns:a16="http://schemas.microsoft.com/office/drawing/2014/main" id="{2AC12595-1413-A547-9D87-9EDE1EF5B5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12" y="1710"/>
                <a:ext cx="595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234" name="Text Box 74">
                <a:extLst>
                  <a:ext uri="{FF2B5EF4-FFF2-40B4-BE49-F238E27FC236}">
                    <a16:creationId xmlns:a16="http://schemas.microsoft.com/office/drawing/2014/main" id="{300BF903-12F5-8E47-A951-FAD9D77F48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7" y="1717"/>
                <a:ext cx="201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235" name="Line 78">
                <a:extLst>
                  <a:ext uri="{FF2B5EF4-FFF2-40B4-BE49-F238E27FC236}">
                    <a16:creationId xmlns:a16="http://schemas.microsoft.com/office/drawing/2014/main" id="{7AE896CD-B973-1549-867A-692A273244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633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236" name="Text Box 80">
                <a:extLst>
                  <a:ext uri="{FF2B5EF4-FFF2-40B4-BE49-F238E27FC236}">
                    <a16:creationId xmlns:a16="http://schemas.microsoft.com/office/drawing/2014/main" id="{C4AA106D-2845-4F4F-B0CF-4E7CA55012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06" y="1739"/>
                <a:ext cx="24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</p:grpSp>
      </p:grpSp>
      <p:sp>
        <p:nvSpPr>
          <p:cNvPr id="237" name="CuadroTexto 236">
            <a:extLst>
              <a:ext uri="{FF2B5EF4-FFF2-40B4-BE49-F238E27FC236}">
                <a16:creationId xmlns:a16="http://schemas.microsoft.com/office/drawing/2014/main" id="{76A95806-1744-0D4A-893D-D773788F79FB}"/>
              </a:ext>
            </a:extLst>
          </p:cNvPr>
          <p:cNvSpPr txBox="1"/>
          <p:nvPr/>
        </p:nvSpPr>
        <p:spPr>
          <a:xfrm>
            <a:off x="5162089" y="4231615"/>
            <a:ext cx="893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3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3 no</a:t>
            </a:r>
          </a:p>
        </p:txBody>
      </p:sp>
      <p:sp>
        <p:nvSpPr>
          <p:cNvPr id="238" name="CuadroTexto 237">
            <a:extLst>
              <a:ext uri="{FF2B5EF4-FFF2-40B4-BE49-F238E27FC236}">
                <a16:creationId xmlns:a16="http://schemas.microsoft.com/office/drawing/2014/main" id="{24975408-83EC-8F4C-9B49-F67C3D1BE99C}"/>
              </a:ext>
            </a:extLst>
          </p:cNvPr>
          <p:cNvSpPr txBox="1"/>
          <p:nvPr/>
        </p:nvSpPr>
        <p:spPr>
          <a:xfrm>
            <a:off x="7263247" y="4231615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5 casos:</a:t>
            </a:r>
          </a:p>
          <a:p>
            <a:r>
              <a:rPr lang="es-ES" sz="1600" dirty="0">
                <a:solidFill>
                  <a:schemeClr val="tx1"/>
                </a:solidFill>
              </a:rPr>
              <a:t>3 si; 2 no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9" name="CuadroTexto 238">
                <a:extLst>
                  <a:ext uri="{FF2B5EF4-FFF2-40B4-BE49-F238E27FC236}">
                    <a16:creationId xmlns:a16="http://schemas.microsoft.com/office/drawing/2014/main" id="{CEBF0144-08BB-E844-A95A-D21B7B016708}"/>
                  </a:ext>
                </a:extLst>
              </p:cNvPr>
              <p:cNvSpPr txBox="1"/>
              <p:nvPr/>
            </p:nvSpPr>
            <p:spPr>
              <a:xfrm>
                <a:off x="5167444" y="4870327"/>
                <a:ext cx="10143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=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0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39" name="CuadroTexto 238">
                <a:extLst>
                  <a:ext uri="{FF2B5EF4-FFF2-40B4-BE49-F238E27FC236}">
                    <a16:creationId xmlns:a16="http://schemas.microsoft.com/office/drawing/2014/main" id="{CEBF0144-08BB-E844-A95A-D21B7B0167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7444" y="4870327"/>
                <a:ext cx="1014380" cy="338554"/>
              </a:xfrm>
              <a:prstGeom prst="rect">
                <a:avLst/>
              </a:prstGeom>
              <a:blipFill>
                <a:blip r:embed="rId9"/>
                <a:stretch>
                  <a:fillRect r="-1235" b="-1785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0" name="CuadroTexto 239">
                <a:extLst>
                  <a:ext uri="{FF2B5EF4-FFF2-40B4-BE49-F238E27FC236}">
                    <a16:creationId xmlns:a16="http://schemas.microsoft.com/office/drawing/2014/main" id="{26771AE1-6779-1C4D-A0F5-FC346D549DC9}"/>
                  </a:ext>
                </a:extLst>
              </p:cNvPr>
              <p:cNvSpPr txBox="1"/>
              <p:nvPr/>
            </p:nvSpPr>
            <p:spPr>
              <a:xfrm>
                <a:off x="5485112" y="5224432"/>
                <a:ext cx="2485168" cy="5560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E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𝑝𝑟𝑜𝑡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3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8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0 + 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5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8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0,9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7 </m:t>
                      </m:r>
                      <m:r>
                        <m:rPr>
                          <m:nor/>
                        </m:rPr>
                        <a:rPr lang="es-ES_tradnl" altLang="es-ES_tradnl" sz="1600" i="1" dirty="0">
                          <a:solidFill>
                            <a:srgbClr val="000000"/>
                          </a:solidFill>
                        </a:rPr>
                        <m:t>≈</m:t>
                      </m:r>
                      <m:r>
                        <m:rPr>
                          <m:nor/>
                        </m:rPr>
                        <a:rPr lang="es-ES" altLang="es-ES_tradnl" sz="1600" b="0" i="1" dirty="0" smtClean="0">
                          <a:solidFill>
                            <a:srgbClr val="00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0,6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40" name="CuadroTexto 239">
                <a:extLst>
                  <a:ext uri="{FF2B5EF4-FFF2-40B4-BE49-F238E27FC236}">
                    <a16:creationId xmlns:a16="http://schemas.microsoft.com/office/drawing/2014/main" id="{26771AE1-6779-1C4D-A0F5-FC346D549D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5112" y="5224432"/>
                <a:ext cx="2485168" cy="556050"/>
              </a:xfrm>
              <a:prstGeom prst="rect">
                <a:avLst/>
              </a:prstGeom>
              <a:blipFill>
                <a:blip r:embed="rId10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1" name="CuadroTexto 240">
                <a:extLst>
                  <a:ext uri="{FF2B5EF4-FFF2-40B4-BE49-F238E27FC236}">
                    <a16:creationId xmlns:a16="http://schemas.microsoft.com/office/drawing/2014/main" id="{8E149328-106E-4842-84F2-DB2C0D6EFA8C}"/>
                  </a:ext>
                </a:extLst>
              </p:cNvPr>
              <p:cNvSpPr txBox="1"/>
              <p:nvPr/>
            </p:nvSpPr>
            <p:spPr>
              <a:xfrm>
                <a:off x="5485112" y="5807770"/>
                <a:ext cx="2321020" cy="357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G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𝑝𝑟𝑜𝑡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r>
                        <a:rPr lang="es-ES" altLang="es-ES_tradnl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,95−0,6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s-ES_tradnl" altLang="es-ES_tradnl" sz="1600" i="1" dirty="0">
                          <a:solidFill>
                            <a:srgbClr val="000000"/>
                          </a:solidFill>
                        </a:rPr>
                        <m:t>≈</m:t>
                      </m:r>
                      <m:r>
                        <a:rPr lang="es-ES" altLang="es-ES_tradnl" sz="1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0,35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41" name="CuadroTexto 240">
                <a:extLst>
                  <a:ext uri="{FF2B5EF4-FFF2-40B4-BE49-F238E27FC236}">
                    <a16:creationId xmlns:a16="http://schemas.microsoft.com/office/drawing/2014/main" id="{8E149328-106E-4842-84F2-DB2C0D6EFA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5112" y="5807770"/>
                <a:ext cx="2321020" cy="357534"/>
              </a:xfrm>
              <a:prstGeom prst="rect">
                <a:avLst/>
              </a:prstGeom>
              <a:blipFill>
                <a:blip r:embed="rId11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CuadroTexto 241">
                <a:extLst>
                  <a:ext uri="{FF2B5EF4-FFF2-40B4-BE49-F238E27FC236}">
                    <a16:creationId xmlns:a16="http://schemas.microsoft.com/office/drawing/2014/main" id="{7617DBA6-3C7B-3241-8B9A-3329058AF9A1}"/>
                  </a:ext>
                </a:extLst>
              </p:cNvPr>
              <p:cNvSpPr txBox="1"/>
              <p:nvPr/>
            </p:nvSpPr>
            <p:spPr>
              <a:xfrm>
                <a:off x="7020272" y="4794088"/>
                <a:ext cx="1341201" cy="491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3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5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2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5</m:t>
                            </m:r>
                          </m:den>
                        </m:f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≈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0,97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42" name="CuadroTexto 241">
                <a:extLst>
                  <a:ext uri="{FF2B5EF4-FFF2-40B4-BE49-F238E27FC236}">
                    <a16:creationId xmlns:a16="http://schemas.microsoft.com/office/drawing/2014/main" id="{7617DBA6-3C7B-3241-8B9A-3329058AF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4794088"/>
                <a:ext cx="1341201" cy="491032"/>
              </a:xfrm>
              <a:prstGeom prst="rect">
                <a:avLst/>
              </a:prstGeom>
              <a:blipFill>
                <a:blip r:embed="rId12"/>
                <a:stretch>
                  <a:fillRect r="-1887" b="-5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3" name="CuadroTexto 242">
                <a:extLst>
                  <a:ext uri="{FF2B5EF4-FFF2-40B4-BE49-F238E27FC236}">
                    <a16:creationId xmlns:a16="http://schemas.microsoft.com/office/drawing/2014/main" id="{F524DFAF-DB81-CB4B-850E-9DB4397FF008}"/>
                  </a:ext>
                </a:extLst>
              </p:cNvPr>
              <p:cNvSpPr txBox="1"/>
              <p:nvPr/>
            </p:nvSpPr>
            <p:spPr>
              <a:xfrm>
                <a:off x="1520221" y="4806633"/>
                <a:ext cx="1341201" cy="491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2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≈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0,92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43" name="CuadroTexto 242">
                <a:extLst>
                  <a:ext uri="{FF2B5EF4-FFF2-40B4-BE49-F238E27FC236}">
                    <a16:creationId xmlns:a16="http://schemas.microsoft.com/office/drawing/2014/main" id="{F524DFAF-DB81-CB4B-850E-9DB4397FF0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0221" y="4806633"/>
                <a:ext cx="1341201" cy="491032"/>
              </a:xfrm>
              <a:prstGeom prst="rect">
                <a:avLst/>
              </a:prstGeom>
              <a:blipFill>
                <a:blip r:embed="rId13"/>
                <a:stretch>
                  <a:fillRect r="-1905" b="-5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4" name="CuadroTexto 243">
                <a:extLst>
                  <a:ext uri="{FF2B5EF4-FFF2-40B4-BE49-F238E27FC236}">
                    <a16:creationId xmlns:a16="http://schemas.microsoft.com/office/drawing/2014/main" id="{09D1BBF9-5496-5040-9865-8DCBA5FC57FC}"/>
                  </a:ext>
                </a:extLst>
              </p:cNvPr>
              <p:cNvSpPr txBox="1"/>
              <p:nvPr/>
            </p:nvSpPr>
            <p:spPr>
              <a:xfrm>
                <a:off x="2981072" y="4805709"/>
                <a:ext cx="1341201" cy="491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2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3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≈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0,92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244" name="CuadroTexto 243">
                <a:extLst>
                  <a:ext uri="{FF2B5EF4-FFF2-40B4-BE49-F238E27FC236}">
                    <a16:creationId xmlns:a16="http://schemas.microsoft.com/office/drawing/2014/main" id="{09D1BBF9-5496-5040-9865-8DCBA5FC57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1072" y="4805709"/>
                <a:ext cx="1341201" cy="491032"/>
              </a:xfrm>
              <a:prstGeom prst="rect">
                <a:avLst/>
              </a:prstGeom>
              <a:blipFill>
                <a:blip r:embed="rId14"/>
                <a:stretch>
                  <a:fillRect r="-943" b="-25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898882611"/>
      </p:ext>
    </p:extLst>
  </p:cSld>
  <p:clrMapOvr>
    <a:masterClrMapping/>
  </p:clrMapOvr>
  <p:transition advTm="16179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/>
      <p:bldP spid="225" grpId="0"/>
      <p:bldP spid="226" grpId="0"/>
      <p:bldP spid="227" grpId="0"/>
      <p:bldP spid="228" grpId="0"/>
      <p:bldP spid="229" grpId="0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Ejercicio</a:t>
            </a:r>
          </a:p>
        </p:txBody>
      </p:sp>
      <p:sp>
        <p:nvSpPr>
          <p:cNvPr id="98" name="Rectángulo 97">
            <a:extLst>
              <a:ext uri="{FF2B5EF4-FFF2-40B4-BE49-F238E27FC236}">
                <a16:creationId xmlns:a16="http://schemas.microsoft.com/office/drawing/2014/main" id="{3B66B000-AC66-E847-B932-ED8C148FD710}"/>
              </a:ext>
            </a:extLst>
          </p:cNvPr>
          <p:cNvSpPr/>
          <p:nvPr/>
        </p:nvSpPr>
        <p:spPr bwMode="auto">
          <a:xfrm>
            <a:off x="4167123" y="800100"/>
            <a:ext cx="4797365" cy="18233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64B54027-E2F9-9C49-A3A2-1D7670AA05FF}"/>
              </a:ext>
            </a:extLst>
          </p:cNvPr>
          <p:cNvSpPr txBox="1"/>
          <p:nvPr/>
        </p:nvSpPr>
        <p:spPr>
          <a:xfrm>
            <a:off x="624328" y="998441"/>
            <a:ext cx="3263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{E1,…,E8}; {Pelo, </a:t>
            </a:r>
            <a:r>
              <a:rPr lang="es-ES" sz="1600" dirty="0" err="1">
                <a:solidFill>
                  <a:schemeClr val="tx1"/>
                </a:solidFill>
              </a:rPr>
              <a:t>Altura,Peso,Prot</a:t>
            </a:r>
            <a:r>
              <a:rPr lang="es-ES" sz="160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8E400EC2-D3C1-2340-8AC9-1815BED8D96C}"/>
              </a:ext>
            </a:extLst>
          </p:cNvPr>
          <p:cNvSpPr txBox="1"/>
          <p:nvPr/>
        </p:nvSpPr>
        <p:spPr>
          <a:xfrm>
            <a:off x="624328" y="3375093"/>
            <a:ext cx="81564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-    Como resultado del análisis, se elige el atributo “Pelo” ya que proporciona la mayor ganancia.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8D442FB3-39B3-F148-AAF5-675DEC7B9829}"/>
              </a:ext>
            </a:extLst>
          </p:cNvPr>
          <p:cNvSpPr txBox="1"/>
          <p:nvPr/>
        </p:nvSpPr>
        <p:spPr>
          <a:xfrm>
            <a:off x="624328" y="3711247"/>
            <a:ext cx="3145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Se crean los nuevos nodos hijos.</a:t>
            </a:r>
          </a:p>
        </p:txBody>
      </p:sp>
      <p:sp>
        <p:nvSpPr>
          <p:cNvPr id="102" name="Rectangle 52">
            <a:extLst>
              <a:ext uri="{FF2B5EF4-FFF2-40B4-BE49-F238E27FC236}">
                <a16:creationId xmlns:a16="http://schemas.microsoft.com/office/drawing/2014/main" id="{15F54E7E-1E5F-8246-8E76-6AE48348A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2178" y="1412776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Pelo</a:t>
            </a:r>
          </a:p>
        </p:txBody>
      </p:sp>
      <p:grpSp>
        <p:nvGrpSpPr>
          <p:cNvPr id="103" name="Grupo 102">
            <a:extLst>
              <a:ext uri="{FF2B5EF4-FFF2-40B4-BE49-F238E27FC236}">
                <a16:creationId xmlns:a16="http://schemas.microsoft.com/office/drawing/2014/main" id="{02CC49C1-2E95-B24D-89CE-F67FE5DE031B}"/>
              </a:ext>
            </a:extLst>
          </p:cNvPr>
          <p:cNvGrpSpPr/>
          <p:nvPr/>
        </p:nvGrpSpPr>
        <p:grpSpPr>
          <a:xfrm>
            <a:off x="515710" y="1765206"/>
            <a:ext cx="3320397" cy="949747"/>
            <a:chOff x="515710" y="2061801"/>
            <a:chExt cx="3320397" cy="949747"/>
          </a:xfrm>
        </p:grpSpPr>
        <p:sp>
          <p:nvSpPr>
            <p:cNvPr id="104" name="Rectangle 52">
              <a:extLst>
                <a:ext uri="{FF2B5EF4-FFF2-40B4-BE49-F238E27FC236}">
                  <a16:creationId xmlns:a16="http://schemas.microsoft.com/office/drawing/2014/main" id="{D1AEBCDC-71C3-0D44-944E-D192865DE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10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grpSp>
          <p:nvGrpSpPr>
            <p:cNvPr id="105" name="Group 71">
              <a:extLst>
                <a:ext uri="{FF2B5EF4-FFF2-40B4-BE49-F238E27FC236}">
                  <a16:creationId xmlns:a16="http://schemas.microsoft.com/office/drawing/2014/main" id="{E66517CF-045A-DB4E-99BE-A74FA1534C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557" y="2061801"/>
              <a:ext cx="2513014" cy="584201"/>
              <a:chOff x="2909" y="1710"/>
              <a:chExt cx="1583" cy="368"/>
            </a:xfrm>
          </p:grpSpPr>
          <p:sp>
            <p:nvSpPr>
              <p:cNvPr id="108" name="Line 72">
                <a:extLst>
                  <a:ext uri="{FF2B5EF4-FFF2-40B4-BE49-F238E27FC236}">
                    <a16:creationId xmlns:a16="http://schemas.microsoft.com/office/drawing/2014/main" id="{B47D4E6D-CEEF-A247-9BC8-A1ED5C3894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67" y="1710"/>
                <a:ext cx="740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9" name="Line 73">
                <a:extLst>
                  <a:ext uri="{FF2B5EF4-FFF2-40B4-BE49-F238E27FC236}">
                    <a16:creationId xmlns:a16="http://schemas.microsoft.com/office/drawing/2014/main" id="{F8B0B63D-94E3-FA40-A73C-56F081A9D5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0" name="Text Box 74">
                <a:extLst>
                  <a:ext uri="{FF2B5EF4-FFF2-40B4-BE49-F238E27FC236}">
                    <a16:creationId xmlns:a16="http://schemas.microsoft.com/office/drawing/2014/main" id="{BA69A372-4F9E-1D42-9358-ADE4133354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9" y="1829"/>
                <a:ext cx="388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rubio</a:t>
                </a:r>
              </a:p>
            </p:txBody>
          </p:sp>
          <p:sp>
            <p:nvSpPr>
              <p:cNvPr id="111" name="Text Box 75">
                <a:extLst>
                  <a:ext uri="{FF2B5EF4-FFF2-40B4-BE49-F238E27FC236}">
                    <a16:creationId xmlns:a16="http://schemas.microsoft.com/office/drawing/2014/main" id="{B1FCE4A0-89AD-6142-B02C-119E1F18183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09" y="1786"/>
                <a:ext cx="510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moreno</a:t>
                </a:r>
              </a:p>
            </p:txBody>
          </p:sp>
          <p:sp>
            <p:nvSpPr>
              <p:cNvPr id="112" name="Line 78">
                <a:extLst>
                  <a:ext uri="{FF2B5EF4-FFF2-40B4-BE49-F238E27FC236}">
                    <a16:creationId xmlns:a16="http://schemas.microsoft.com/office/drawing/2014/main" id="{4185320D-A161-B541-9DE3-94DCDF5334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786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3" name="Text Box 80">
                <a:extLst>
                  <a:ext uri="{FF2B5EF4-FFF2-40B4-BE49-F238E27FC236}">
                    <a16:creationId xmlns:a16="http://schemas.microsoft.com/office/drawing/2014/main" id="{336486E7-634E-A543-A8CC-C81BFA210B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3" y="1739"/>
                <a:ext cx="32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rojo</a:t>
                </a:r>
              </a:p>
            </p:txBody>
          </p:sp>
        </p:grpSp>
        <p:sp>
          <p:nvSpPr>
            <p:cNvPr id="106" name="Rectangle 52">
              <a:extLst>
                <a:ext uri="{FF2B5EF4-FFF2-40B4-BE49-F238E27FC236}">
                  <a16:creationId xmlns:a16="http://schemas.microsoft.com/office/drawing/2014/main" id="{2E26F474-87BA-9245-A5D3-B5AFB60B8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932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sp>
          <p:nvSpPr>
            <p:cNvPr id="107" name="Rectangle 52">
              <a:extLst>
                <a:ext uri="{FF2B5EF4-FFF2-40B4-BE49-F238E27FC236}">
                  <a16:creationId xmlns:a16="http://schemas.microsoft.com/office/drawing/2014/main" id="{5A451233-88BA-874A-8AF1-3351BB786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1707" y="265912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BCBF96F4-092C-984B-A93A-370AC5FCD3B4}"/>
              </a:ext>
            </a:extLst>
          </p:cNvPr>
          <p:cNvSpPr txBox="1"/>
          <p:nvPr/>
        </p:nvSpPr>
        <p:spPr>
          <a:xfrm>
            <a:off x="341779" y="2764409"/>
            <a:ext cx="1165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{E3,E6,E7}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3CED65EA-4B25-0D47-93BC-B245A1684940}"/>
              </a:ext>
            </a:extLst>
          </p:cNvPr>
          <p:cNvSpPr txBox="1"/>
          <p:nvPr/>
        </p:nvSpPr>
        <p:spPr>
          <a:xfrm>
            <a:off x="1408819" y="2752406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{E1,E2,E4,E8}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B9748C1A-A4C7-F84D-A477-DC86808D5C31}"/>
              </a:ext>
            </a:extLst>
          </p:cNvPr>
          <p:cNvSpPr txBox="1"/>
          <p:nvPr/>
        </p:nvSpPr>
        <p:spPr>
          <a:xfrm>
            <a:off x="3144247" y="2762472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{E5}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C679E05E-4B47-D740-B47D-434EA001ACAF}"/>
              </a:ext>
            </a:extLst>
          </p:cNvPr>
          <p:cNvSpPr txBox="1"/>
          <p:nvPr/>
        </p:nvSpPr>
        <p:spPr>
          <a:xfrm>
            <a:off x="606693" y="4049801"/>
            <a:ext cx="37902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Y se pasan los ejemplos a los nodos hijo</a:t>
            </a:r>
          </a:p>
          <a:p>
            <a:pPr marL="285750" indent="-285750">
              <a:buFontTx/>
              <a:buChar char="-"/>
            </a:pP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BCA8A921-35AB-CA41-889F-EEBDA1BBA947}"/>
              </a:ext>
            </a:extLst>
          </p:cNvPr>
          <p:cNvSpPr txBox="1"/>
          <p:nvPr/>
        </p:nvSpPr>
        <p:spPr>
          <a:xfrm>
            <a:off x="606693" y="4382742"/>
            <a:ext cx="4974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Después se tratan los nuevos nodos de forma recursiva</a:t>
            </a:r>
          </a:p>
          <a:p>
            <a:pPr marL="285750" indent="-285750">
              <a:buFontTx/>
              <a:buChar char="-"/>
            </a:pPr>
            <a:endParaRPr lang="es-ES" sz="1600" dirty="0">
              <a:solidFill>
                <a:schemeClr val="tx1"/>
              </a:solidFill>
            </a:endParaRPr>
          </a:p>
        </p:txBody>
      </p:sp>
      <p:grpSp>
        <p:nvGrpSpPr>
          <p:cNvPr id="119" name="Grupo 118">
            <a:extLst>
              <a:ext uri="{FF2B5EF4-FFF2-40B4-BE49-F238E27FC236}">
                <a16:creationId xmlns:a16="http://schemas.microsoft.com/office/drawing/2014/main" id="{0883BFF2-F4A0-F048-A8C9-CA993556C092}"/>
              </a:ext>
            </a:extLst>
          </p:cNvPr>
          <p:cNvGrpSpPr/>
          <p:nvPr/>
        </p:nvGrpSpPr>
        <p:grpSpPr>
          <a:xfrm>
            <a:off x="4365021" y="730629"/>
            <a:ext cx="4734188" cy="1734275"/>
            <a:chOff x="1228614" y="1083157"/>
            <a:chExt cx="4734188" cy="1734275"/>
          </a:xfrm>
          <a:noFill/>
        </p:grpSpPr>
        <p:sp>
          <p:nvSpPr>
            <p:cNvPr id="120" name="Rectangle 4">
              <a:extLst>
                <a:ext uri="{FF2B5EF4-FFF2-40B4-BE49-F238E27FC236}">
                  <a16:creationId xmlns:a16="http://schemas.microsoft.com/office/drawing/2014/main" id="{F9A3FCF6-3863-EF4F-BF83-402B1D5F4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Pelo</a:t>
              </a:r>
            </a:p>
          </p:txBody>
        </p:sp>
        <p:sp>
          <p:nvSpPr>
            <p:cNvPr id="121" name="Rectangle 5">
              <a:extLst>
                <a:ext uri="{FF2B5EF4-FFF2-40B4-BE49-F238E27FC236}">
                  <a16:creationId xmlns:a16="http://schemas.microsoft.com/office/drawing/2014/main" id="{DCE0E8C9-F32B-D64B-B8F4-06CA29F1E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Altura</a:t>
              </a:r>
            </a:p>
          </p:txBody>
        </p:sp>
        <p:sp>
          <p:nvSpPr>
            <p:cNvPr id="122" name="Rectangle 6">
              <a:extLst>
                <a:ext uri="{FF2B5EF4-FFF2-40B4-BE49-F238E27FC236}">
                  <a16:creationId xmlns:a16="http://schemas.microsoft.com/office/drawing/2014/main" id="{FBDA8A70-2B68-4147-A7C4-C95F339A7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Peso</a:t>
              </a:r>
            </a:p>
          </p:txBody>
        </p:sp>
        <p:sp>
          <p:nvSpPr>
            <p:cNvPr id="123" name="Rectangle 7">
              <a:extLst>
                <a:ext uri="{FF2B5EF4-FFF2-40B4-BE49-F238E27FC236}">
                  <a16:creationId xmlns:a16="http://schemas.microsoft.com/office/drawing/2014/main" id="{B2811C65-C263-A048-9C38-A6BB9FED3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083157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600" b="1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24" name="Rectangle 8">
              <a:extLst>
                <a:ext uri="{FF2B5EF4-FFF2-40B4-BE49-F238E27FC236}">
                  <a16:creationId xmlns:a16="http://schemas.microsoft.com/office/drawing/2014/main" id="{43FAA8A5-5325-F543-A49B-35939DBA2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083157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 err="1">
                  <a:solidFill>
                    <a:srgbClr val="000000"/>
                  </a:solidFill>
                </a:rPr>
                <a:t>Quem</a:t>
              </a:r>
              <a:r>
                <a:rPr lang="es-ES_tradnl" altLang="es-ES_tradnl" sz="16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25" name="Rectangle 9">
              <a:extLst>
                <a:ext uri="{FF2B5EF4-FFF2-40B4-BE49-F238E27FC236}">
                  <a16:creationId xmlns:a16="http://schemas.microsoft.com/office/drawing/2014/main" id="{E1CAB3D5-733B-E443-AFFE-65F5192AE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26" name="Rectangle 10">
              <a:extLst>
                <a:ext uri="{FF2B5EF4-FFF2-40B4-BE49-F238E27FC236}">
                  <a16:creationId xmlns:a16="http://schemas.microsoft.com/office/drawing/2014/main" id="{79B0CD1F-8BAB-9B4D-882A-64F6E52E0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27" name="Rectangle 11">
              <a:extLst>
                <a:ext uri="{FF2B5EF4-FFF2-40B4-BE49-F238E27FC236}">
                  <a16:creationId xmlns:a16="http://schemas.microsoft.com/office/drawing/2014/main" id="{A326B146-583E-7347-9999-36ECFBFA9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28" name="Rectangle 12">
              <a:extLst>
                <a:ext uri="{FF2B5EF4-FFF2-40B4-BE49-F238E27FC236}">
                  <a16:creationId xmlns:a16="http://schemas.microsoft.com/office/drawing/2014/main" id="{6D8D6D4D-40EE-5343-B123-613357855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26253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29" name="Rectangle 13">
              <a:extLst>
                <a:ext uri="{FF2B5EF4-FFF2-40B4-BE49-F238E27FC236}">
                  <a16:creationId xmlns:a16="http://schemas.microsoft.com/office/drawing/2014/main" id="{F0EE873C-74BB-5B4A-AB30-BBEEC5857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26253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30" name="Rectangle 14">
              <a:extLst>
                <a:ext uri="{FF2B5EF4-FFF2-40B4-BE49-F238E27FC236}">
                  <a16:creationId xmlns:a16="http://schemas.microsoft.com/office/drawing/2014/main" id="{52A27EC3-A479-E842-B8FF-108A11554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31" name="Rectangle 15">
              <a:extLst>
                <a:ext uri="{FF2B5EF4-FFF2-40B4-BE49-F238E27FC236}">
                  <a16:creationId xmlns:a16="http://schemas.microsoft.com/office/drawing/2014/main" id="{8FBDF85C-001D-5A45-AA10-9EBDA586D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132" name="Rectangle 16">
              <a:extLst>
                <a:ext uri="{FF2B5EF4-FFF2-40B4-BE49-F238E27FC236}">
                  <a16:creationId xmlns:a16="http://schemas.microsoft.com/office/drawing/2014/main" id="{AA0D7C89-63CB-8047-AFA5-C4AC2E213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33" name="Rectangle 17">
              <a:extLst>
                <a:ext uri="{FF2B5EF4-FFF2-40B4-BE49-F238E27FC236}">
                  <a16:creationId xmlns:a16="http://schemas.microsoft.com/office/drawing/2014/main" id="{106FC8B2-B963-ED43-8EF3-04AEC37E5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441914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34" name="Rectangle 18">
              <a:extLst>
                <a:ext uri="{FF2B5EF4-FFF2-40B4-BE49-F238E27FC236}">
                  <a16:creationId xmlns:a16="http://schemas.microsoft.com/office/drawing/2014/main" id="{181E5663-C22A-E54A-AB21-07BC55B7C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441914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35" name="Rectangle 19">
              <a:extLst>
                <a:ext uri="{FF2B5EF4-FFF2-40B4-BE49-F238E27FC236}">
                  <a16:creationId xmlns:a16="http://schemas.microsoft.com/office/drawing/2014/main" id="{CC3F0B48-48F1-EE4C-8826-E5373CA7A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136" name="Rectangle 20">
              <a:extLst>
                <a:ext uri="{FF2B5EF4-FFF2-40B4-BE49-F238E27FC236}">
                  <a16:creationId xmlns:a16="http://schemas.microsoft.com/office/drawing/2014/main" id="{9DDADE19-2038-5947-923C-1F3FCB586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137" name="Rectangle 21">
              <a:extLst>
                <a:ext uri="{FF2B5EF4-FFF2-40B4-BE49-F238E27FC236}">
                  <a16:creationId xmlns:a16="http://schemas.microsoft.com/office/drawing/2014/main" id="{5B124D88-0C1C-E748-BDCD-BEBD4BC27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38" name="Rectangle 22">
              <a:extLst>
                <a:ext uri="{FF2B5EF4-FFF2-40B4-BE49-F238E27FC236}">
                  <a16:creationId xmlns:a16="http://schemas.microsoft.com/office/drawing/2014/main" id="{14231110-C60D-2142-8E19-9BC40D890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622142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39" name="Rectangle 23">
              <a:extLst>
                <a:ext uri="{FF2B5EF4-FFF2-40B4-BE49-F238E27FC236}">
                  <a16:creationId xmlns:a16="http://schemas.microsoft.com/office/drawing/2014/main" id="{7F47623B-8FFF-7C4C-A8D8-54766CEE1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622142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40" name="Rectangle 24">
              <a:extLst>
                <a:ext uri="{FF2B5EF4-FFF2-40B4-BE49-F238E27FC236}">
                  <a16:creationId xmlns:a16="http://schemas.microsoft.com/office/drawing/2014/main" id="{3646EA19-BE2A-6542-A59E-6B00DD639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41" name="Rectangle 25">
              <a:extLst>
                <a:ext uri="{FF2B5EF4-FFF2-40B4-BE49-F238E27FC236}">
                  <a16:creationId xmlns:a16="http://schemas.microsoft.com/office/drawing/2014/main" id="{3626615D-C251-1940-856D-D0786410B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142" name="Rectangle 26">
              <a:extLst>
                <a:ext uri="{FF2B5EF4-FFF2-40B4-BE49-F238E27FC236}">
                  <a16:creationId xmlns:a16="http://schemas.microsoft.com/office/drawing/2014/main" id="{E4AB01DA-5B03-6144-8770-B3CFC4322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43" name="Rectangle 27">
              <a:extLst>
                <a:ext uri="{FF2B5EF4-FFF2-40B4-BE49-F238E27FC236}">
                  <a16:creationId xmlns:a16="http://schemas.microsoft.com/office/drawing/2014/main" id="{7B22ED2A-6E2D-6149-9D9B-2429A6E0B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801521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44" name="Rectangle 28">
              <a:extLst>
                <a:ext uri="{FF2B5EF4-FFF2-40B4-BE49-F238E27FC236}">
                  <a16:creationId xmlns:a16="http://schemas.microsoft.com/office/drawing/2014/main" id="{92EC6A52-74F1-EE4E-B847-44E897296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801521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145" name="Rectangle 29">
              <a:extLst>
                <a:ext uri="{FF2B5EF4-FFF2-40B4-BE49-F238E27FC236}">
                  <a16:creationId xmlns:a16="http://schemas.microsoft.com/office/drawing/2014/main" id="{B019EE37-38E6-8941-B30C-0917CD9FC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rojo</a:t>
              </a:r>
            </a:p>
          </p:txBody>
        </p:sp>
        <p:sp>
          <p:nvSpPr>
            <p:cNvPr id="146" name="Rectangle 30">
              <a:extLst>
                <a:ext uri="{FF2B5EF4-FFF2-40B4-BE49-F238E27FC236}">
                  <a16:creationId xmlns:a16="http://schemas.microsoft.com/office/drawing/2014/main" id="{B3A50071-7BEF-2844-BAD1-65E039FE9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47" name="Rectangle 31">
              <a:extLst>
                <a:ext uri="{FF2B5EF4-FFF2-40B4-BE49-F238E27FC236}">
                  <a16:creationId xmlns:a16="http://schemas.microsoft.com/office/drawing/2014/main" id="{E3BBC318-642A-5940-9DD3-84A71EAF6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48" name="Rectangle 32">
              <a:extLst>
                <a:ext uri="{FF2B5EF4-FFF2-40B4-BE49-F238E27FC236}">
                  <a16:creationId xmlns:a16="http://schemas.microsoft.com/office/drawing/2014/main" id="{61F2A48F-0B7A-614A-A820-1DC7DD30F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980899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49" name="Rectangle 33">
              <a:extLst>
                <a:ext uri="{FF2B5EF4-FFF2-40B4-BE49-F238E27FC236}">
                  <a16:creationId xmlns:a16="http://schemas.microsoft.com/office/drawing/2014/main" id="{979BF72A-2ED9-4546-BA89-C0C50AC0C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980899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150" name="Rectangle 34">
              <a:extLst>
                <a:ext uri="{FF2B5EF4-FFF2-40B4-BE49-F238E27FC236}">
                  <a16:creationId xmlns:a16="http://schemas.microsoft.com/office/drawing/2014/main" id="{987E0520-BF88-1842-A91E-F140EAB36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151" name="Rectangle 35">
              <a:extLst>
                <a:ext uri="{FF2B5EF4-FFF2-40B4-BE49-F238E27FC236}">
                  <a16:creationId xmlns:a16="http://schemas.microsoft.com/office/drawing/2014/main" id="{8942C202-6E58-4348-85EB-C09D75B5D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245" name="Rectangle 36">
              <a:extLst>
                <a:ext uri="{FF2B5EF4-FFF2-40B4-BE49-F238E27FC236}">
                  <a16:creationId xmlns:a16="http://schemas.microsoft.com/office/drawing/2014/main" id="{A39AD16B-6173-F847-B57A-17AD1FAB1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46" name="Rectangle 37">
              <a:extLst>
                <a:ext uri="{FF2B5EF4-FFF2-40B4-BE49-F238E27FC236}">
                  <a16:creationId xmlns:a16="http://schemas.microsoft.com/office/drawing/2014/main" id="{6855BBED-8D29-F74D-A72D-B7B7DDD9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160278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47" name="Rectangle 38">
              <a:extLst>
                <a:ext uri="{FF2B5EF4-FFF2-40B4-BE49-F238E27FC236}">
                  <a16:creationId xmlns:a16="http://schemas.microsoft.com/office/drawing/2014/main" id="{A6BE649A-F75C-EA49-80E6-5BEA76FF0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160278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48" name="Rectangle 39">
              <a:extLst>
                <a:ext uri="{FF2B5EF4-FFF2-40B4-BE49-F238E27FC236}">
                  <a16:creationId xmlns:a16="http://schemas.microsoft.com/office/drawing/2014/main" id="{2CAB2E43-3E40-0448-9155-716F0EE30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49" name="Rectangle 40">
              <a:extLst>
                <a:ext uri="{FF2B5EF4-FFF2-40B4-BE49-F238E27FC236}">
                  <a16:creationId xmlns:a16="http://schemas.microsoft.com/office/drawing/2014/main" id="{A143B084-174B-3D4F-AA9F-531DD66A4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250" name="Rectangle 41">
              <a:extLst>
                <a:ext uri="{FF2B5EF4-FFF2-40B4-BE49-F238E27FC236}">
                  <a16:creationId xmlns:a16="http://schemas.microsoft.com/office/drawing/2014/main" id="{F8C7729B-569F-BA41-B28A-F2708EC90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51" name="Rectangle 42">
              <a:extLst>
                <a:ext uri="{FF2B5EF4-FFF2-40B4-BE49-F238E27FC236}">
                  <a16:creationId xmlns:a16="http://schemas.microsoft.com/office/drawing/2014/main" id="{6E029BBA-16DE-DC48-92FF-6A446784C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339656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52" name="Rectangle 43">
              <a:extLst>
                <a:ext uri="{FF2B5EF4-FFF2-40B4-BE49-F238E27FC236}">
                  <a16:creationId xmlns:a16="http://schemas.microsoft.com/office/drawing/2014/main" id="{C742DA72-A8CF-2C4D-A34C-CA970F6E1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339656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53" name="Rectangle 44">
              <a:extLst>
                <a:ext uri="{FF2B5EF4-FFF2-40B4-BE49-F238E27FC236}">
                  <a16:creationId xmlns:a16="http://schemas.microsoft.com/office/drawing/2014/main" id="{EFE4EA22-9055-9F4B-B2C7-ECD6926B2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54" name="Rectangle 45">
              <a:extLst>
                <a:ext uri="{FF2B5EF4-FFF2-40B4-BE49-F238E27FC236}">
                  <a16:creationId xmlns:a16="http://schemas.microsoft.com/office/drawing/2014/main" id="{2B780D22-FE23-FF45-87F8-08A62F763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55" name="Rectangle 46">
              <a:extLst>
                <a:ext uri="{FF2B5EF4-FFF2-40B4-BE49-F238E27FC236}">
                  <a16:creationId xmlns:a16="http://schemas.microsoft.com/office/drawing/2014/main" id="{75D8F2EE-0A5B-E243-BFB5-5DAA0F65C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256" name="Rectangle 47">
              <a:extLst>
                <a:ext uri="{FF2B5EF4-FFF2-40B4-BE49-F238E27FC236}">
                  <a16:creationId xmlns:a16="http://schemas.microsoft.com/office/drawing/2014/main" id="{714A8F7B-B8EF-1B47-B3F2-4FC172E32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51988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57" name="Rectangle 48">
              <a:extLst>
                <a:ext uri="{FF2B5EF4-FFF2-40B4-BE49-F238E27FC236}">
                  <a16:creationId xmlns:a16="http://schemas.microsoft.com/office/drawing/2014/main" id="{072A7033-3E12-FD4C-81E8-CA8A9A108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51988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58" name="Line 49">
              <a:extLst>
                <a:ext uri="{FF2B5EF4-FFF2-40B4-BE49-F238E27FC236}">
                  <a16:creationId xmlns:a16="http://schemas.microsoft.com/office/drawing/2014/main" id="{E2D44515-6A47-7D47-A0B6-03A14197BC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2992" y="1201326"/>
              <a:ext cx="1169" cy="161610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9" name="Line 50">
              <a:extLst>
                <a:ext uri="{FF2B5EF4-FFF2-40B4-BE49-F238E27FC236}">
                  <a16:creationId xmlns:a16="http://schemas.microsoft.com/office/drawing/2014/main" id="{FAF03C7E-5F4F-BD40-8225-C5C2CB125F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8615" y="1333256"/>
              <a:ext cx="4575951" cy="1181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0" name="Rectangle 4">
              <a:extLst>
                <a:ext uri="{FF2B5EF4-FFF2-40B4-BE49-F238E27FC236}">
                  <a16:creationId xmlns:a16="http://schemas.microsoft.com/office/drawing/2014/main" id="{225022F7-BC54-6044-AAB3-579BDB1DA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ID</a:t>
              </a:r>
            </a:p>
          </p:txBody>
        </p:sp>
        <p:sp>
          <p:nvSpPr>
            <p:cNvPr id="261" name="Rectangle 9">
              <a:extLst>
                <a:ext uri="{FF2B5EF4-FFF2-40B4-BE49-F238E27FC236}">
                  <a16:creationId xmlns:a16="http://schemas.microsoft.com/office/drawing/2014/main" id="{6C936448-B707-2644-9530-E6C9534BF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262" name="Rectangle 14">
              <a:extLst>
                <a:ext uri="{FF2B5EF4-FFF2-40B4-BE49-F238E27FC236}">
                  <a16:creationId xmlns:a16="http://schemas.microsoft.com/office/drawing/2014/main" id="{BE7BE748-446B-7148-9430-7A1923366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263" name="Rectangle 19">
              <a:extLst>
                <a:ext uri="{FF2B5EF4-FFF2-40B4-BE49-F238E27FC236}">
                  <a16:creationId xmlns:a16="http://schemas.microsoft.com/office/drawing/2014/main" id="{2467092F-70E5-4145-9F1D-7083A21BC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264" name="Rectangle 24">
              <a:extLst>
                <a:ext uri="{FF2B5EF4-FFF2-40B4-BE49-F238E27FC236}">
                  <a16:creationId xmlns:a16="http://schemas.microsoft.com/office/drawing/2014/main" id="{01D82443-0B64-6042-955B-340ADF58E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265" name="Rectangle 29">
              <a:extLst>
                <a:ext uri="{FF2B5EF4-FFF2-40B4-BE49-F238E27FC236}">
                  <a16:creationId xmlns:a16="http://schemas.microsoft.com/office/drawing/2014/main" id="{96D6C154-779B-2C4D-AFF9-83BA298F1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266" name="Rectangle 34">
              <a:extLst>
                <a:ext uri="{FF2B5EF4-FFF2-40B4-BE49-F238E27FC236}">
                  <a16:creationId xmlns:a16="http://schemas.microsoft.com/office/drawing/2014/main" id="{613F5595-59F7-0149-9AD4-947236046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267" name="Rectangle 39">
              <a:extLst>
                <a:ext uri="{FF2B5EF4-FFF2-40B4-BE49-F238E27FC236}">
                  <a16:creationId xmlns:a16="http://schemas.microsoft.com/office/drawing/2014/main" id="{1E418A89-C28C-EB4D-8A09-F0A935031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268" name="Rectangle 44">
              <a:extLst>
                <a:ext uri="{FF2B5EF4-FFF2-40B4-BE49-F238E27FC236}">
                  <a16:creationId xmlns:a16="http://schemas.microsoft.com/office/drawing/2014/main" id="{40B7C007-DD1E-3143-A072-D3381785C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67957005"/>
      </p:ext>
    </p:extLst>
  </p:cSld>
  <p:clrMapOvr>
    <a:masterClrMapping/>
  </p:clrMapOvr>
  <p:transition advTm="451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  <p:bldP spid="114" grpId="0"/>
      <p:bldP spid="115" grpId="0"/>
      <p:bldP spid="116" grpId="0"/>
      <p:bldP spid="117" grpId="0"/>
      <p:bldP spid="11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Ejercicio</a:t>
            </a:r>
          </a:p>
        </p:txBody>
      </p:sp>
      <p:sp>
        <p:nvSpPr>
          <p:cNvPr id="81" name="Rectángulo 80">
            <a:extLst>
              <a:ext uri="{FF2B5EF4-FFF2-40B4-BE49-F238E27FC236}">
                <a16:creationId xmlns:a16="http://schemas.microsoft.com/office/drawing/2014/main" id="{7C66335F-5BE5-D14D-B3FD-AAAB5625C109}"/>
              </a:ext>
            </a:extLst>
          </p:cNvPr>
          <p:cNvSpPr/>
          <p:nvPr/>
        </p:nvSpPr>
        <p:spPr bwMode="auto">
          <a:xfrm>
            <a:off x="4167123" y="800100"/>
            <a:ext cx="4797365" cy="18233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C21AA86C-1058-C149-B2B9-D09501D9C3CC}"/>
              </a:ext>
            </a:extLst>
          </p:cNvPr>
          <p:cNvSpPr txBox="1"/>
          <p:nvPr/>
        </p:nvSpPr>
        <p:spPr>
          <a:xfrm>
            <a:off x="624328" y="998441"/>
            <a:ext cx="3263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{E1,…,E8}; {Pelo, </a:t>
            </a:r>
            <a:r>
              <a:rPr lang="es-ES" sz="1600" dirty="0" err="1">
                <a:solidFill>
                  <a:schemeClr val="tx1"/>
                </a:solidFill>
              </a:rPr>
              <a:t>Altura,Peso,Prot</a:t>
            </a:r>
            <a:r>
              <a:rPr lang="es-ES" sz="160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FA23A016-9538-BC4B-8AAE-9754DBD9C472}"/>
              </a:ext>
            </a:extLst>
          </p:cNvPr>
          <p:cNvSpPr txBox="1"/>
          <p:nvPr/>
        </p:nvSpPr>
        <p:spPr>
          <a:xfrm>
            <a:off x="1072176" y="3170263"/>
            <a:ext cx="5554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Nodo Pelo=moreno: </a:t>
            </a:r>
          </a:p>
          <a:p>
            <a:pPr marL="742950" lvl="1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Todos los ejemplos de este nodo son de la misma clase; </a:t>
            </a:r>
          </a:p>
          <a:p>
            <a:pPr marL="742950" lvl="1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se asigna esta clase (NO)</a:t>
            </a:r>
          </a:p>
        </p:txBody>
      </p:sp>
      <p:sp>
        <p:nvSpPr>
          <p:cNvPr id="84" name="Rectangle 52">
            <a:extLst>
              <a:ext uri="{FF2B5EF4-FFF2-40B4-BE49-F238E27FC236}">
                <a16:creationId xmlns:a16="http://schemas.microsoft.com/office/drawing/2014/main" id="{1C03076A-088A-F740-B6C5-56A12CDEF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2178" y="1412776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Pelo</a:t>
            </a:r>
          </a:p>
        </p:txBody>
      </p:sp>
      <p:grpSp>
        <p:nvGrpSpPr>
          <p:cNvPr id="85" name="Grupo 84">
            <a:extLst>
              <a:ext uri="{FF2B5EF4-FFF2-40B4-BE49-F238E27FC236}">
                <a16:creationId xmlns:a16="http://schemas.microsoft.com/office/drawing/2014/main" id="{3D289BD6-FC8E-B245-B8EB-4BBBE5D45CBE}"/>
              </a:ext>
            </a:extLst>
          </p:cNvPr>
          <p:cNvGrpSpPr/>
          <p:nvPr/>
        </p:nvGrpSpPr>
        <p:grpSpPr>
          <a:xfrm>
            <a:off x="515710" y="1765206"/>
            <a:ext cx="3320397" cy="949747"/>
            <a:chOff x="515710" y="2061801"/>
            <a:chExt cx="3320397" cy="949747"/>
          </a:xfrm>
        </p:grpSpPr>
        <p:sp>
          <p:nvSpPr>
            <p:cNvPr id="86" name="Rectangle 52">
              <a:extLst>
                <a:ext uri="{FF2B5EF4-FFF2-40B4-BE49-F238E27FC236}">
                  <a16:creationId xmlns:a16="http://schemas.microsoft.com/office/drawing/2014/main" id="{0E913873-A381-4A4D-9E98-DE1E3CF03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10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grpSp>
          <p:nvGrpSpPr>
            <p:cNvPr id="87" name="Group 71">
              <a:extLst>
                <a:ext uri="{FF2B5EF4-FFF2-40B4-BE49-F238E27FC236}">
                  <a16:creationId xmlns:a16="http://schemas.microsoft.com/office/drawing/2014/main" id="{F33D1586-0B07-674F-A9C6-F22189D5AC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557" y="2061801"/>
              <a:ext cx="2513014" cy="584201"/>
              <a:chOff x="2909" y="1710"/>
              <a:chExt cx="1583" cy="368"/>
            </a:xfrm>
          </p:grpSpPr>
          <p:sp>
            <p:nvSpPr>
              <p:cNvPr id="90" name="Line 72">
                <a:extLst>
                  <a:ext uri="{FF2B5EF4-FFF2-40B4-BE49-F238E27FC236}">
                    <a16:creationId xmlns:a16="http://schemas.microsoft.com/office/drawing/2014/main" id="{C6A8A21D-2427-D242-9201-AD618D688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67" y="1710"/>
                <a:ext cx="740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1" name="Line 73">
                <a:extLst>
                  <a:ext uri="{FF2B5EF4-FFF2-40B4-BE49-F238E27FC236}">
                    <a16:creationId xmlns:a16="http://schemas.microsoft.com/office/drawing/2014/main" id="{4499CB6A-7F39-DF48-BB33-9502E9526B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2" name="Text Box 74">
                <a:extLst>
                  <a:ext uri="{FF2B5EF4-FFF2-40B4-BE49-F238E27FC236}">
                    <a16:creationId xmlns:a16="http://schemas.microsoft.com/office/drawing/2014/main" id="{740E9D6C-B9C7-1643-AE90-7C982E18F3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9" y="1829"/>
                <a:ext cx="388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rubio</a:t>
                </a:r>
              </a:p>
            </p:txBody>
          </p:sp>
          <p:sp>
            <p:nvSpPr>
              <p:cNvPr id="93" name="Text Box 75">
                <a:extLst>
                  <a:ext uri="{FF2B5EF4-FFF2-40B4-BE49-F238E27FC236}">
                    <a16:creationId xmlns:a16="http://schemas.microsoft.com/office/drawing/2014/main" id="{DDD3A8D4-CD38-8A41-A868-651D7500D1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09" y="1786"/>
                <a:ext cx="510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moreno</a:t>
                </a:r>
              </a:p>
            </p:txBody>
          </p:sp>
          <p:sp>
            <p:nvSpPr>
              <p:cNvPr id="94" name="Line 78">
                <a:extLst>
                  <a:ext uri="{FF2B5EF4-FFF2-40B4-BE49-F238E27FC236}">
                    <a16:creationId xmlns:a16="http://schemas.microsoft.com/office/drawing/2014/main" id="{8070FF8B-6EBE-6E4E-8D54-BD612E9EB2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786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95" name="Text Box 80">
                <a:extLst>
                  <a:ext uri="{FF2B5EF4-FFF2-40B4-BE49-F238E27FC236}">
                    <a16:creationId xmlns:a16="http://schemas.microsoft.com/office/drawing/2014/main" id="{74F0FC04-C3AA-B54B-832A-E2211CFE26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3" y="1739"/>
                <a:ext cx="32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rojo</a:t>
                </a:r>
              </a:p>
            </p:txBody>
          </p:sp>
        </p:grpSp>
        <p:sp>
          <p:nvSpPr>
            <p:cNvPr id="88" name="Rectangle 52">
              <a:extLst>
                <a:ext uri="{FF2B5EF4-FFF2-40B4-BE49-F238E27FC236}">
                  <a16:creationId xmlns:a16="http://schemas.microsoft.com/office/drawing/2014/main" id="{E1193CAD-821A-4E43-AEB5-C2EBD6A8C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932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sp>
          <p:nvSpPr>
            <p:cNvPr id="89" name="Rectangle 52">
              <a:extLst>
                <a:ext uri="{FF2B5EF4-FFF2-40B4-BE49-F238E27FC236}">
                  <a16:creationId xmlns:a16="http://schemas.microsoft.com/office/drawing/2014/main" id="{933BC250-E8C8-874D-BA79-C2A3226D9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1707" y="265912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96" name="CuadroTexto 95">
            <a:extLst>
              <a:ext uri="{FF2B5EF4-FFF2-40B4-BE49-F238E27FC236}">
                <a16:creationId xmlns:a16="http://schemas.microsoft.com/office/drawing/2014/main" id="{B0D9C75B-5CEF-CC4B-8BFB-D3643D4538BE}"/>
              </a:ext>
            </a:extLst>
          </p:cNvPr>
          <p:cNvSpPr txBox="1"/>
          <p:nvPr/>
        </p:nvSpPr>
        <p:spPr>
          <a:xfrm>
            <a:off x="341780" y="2764409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{E3,E6,E7}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8BB5D69F-08B1-B14B-9C87-68544C00A308}"/>
              </a:ext>
            </a:extLst>
          </p:cNvPr>
          <p:cNvSpPr txBox="1"/>
          <p:nvPr/>
        </p:nvSpPr>
        <p:spPr>
          <a:xfrm>
            <a:off x="1471190" y="2730406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{E1,E2,E4,E8}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7CC97972-A293-9248-B81E-93B15F7DD912}"/>
              </a:ext>
            </a:extLst>
          </p:cNvPr>
          <p:cNvSpPr txBox="1"/>
          <p:nvPr/>
        </p:nvSpPr>
        <p:spPr>
          <a:xfrm>
            <a:off x="3144247" y="2730406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{E5}</a:t>
            </a: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3DAC349D-ABEC-BB49-8615-79B76318A3DE}"/>
              </a:ext>
            </a:extLst>
          </p:cNvPr>
          <p:cNvSpPr txBox="1"/>
          <p:nvPr/>
        </p:nvSpPr>
        <p:spPr>
          <a:xfrm>
            <a:off x="839578" y="2420888"/>
            <a:ext cx="27603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E8E9502D-733F-D34A-B720-F9A1D8FE143E}"/>
              </a:ext>
            </a:extLst>
          </p:cNvPr>
          <p:cNvSpPr txBox="1"/>
          <p:nvPr/>
        </p:nvSpPr>
        <p:spPr>
          <a:xfrm>
            <a:off x="3297434" y="2433255"/>
            <a:ext cx="27603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F54C31E4-065C-A545-9533-F0DC40DB2007}"/>
              </a:ext>
            </a:extLst>
          </p:cNvPr>
          <p:cNvSpPr txBox="1"/>
          <p:nvPr/>
        </p:nvSpPr>
        <p:spPr>
          <a:xfrm>
            <a:off x="757751" y="2420888"/>
            <a:ext cx="47961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NO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F69A9F4F-F099-C14B-B3EA-6D775E5F4726}"/>
              </a:ext>
            </a:extLst>
          </p:cNvPr>
          <p:cNvSpPr txBox="1"/>
          <p:nvPr/>
        </p:nvSpPr>
        <p:spPr>
          <a:xfrm>
            <a:off x="3221898" y="2420888"/>
            <a:ext cx="36740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SI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E24E3C23-93F4-E141-A14A-15A53DF88A2A}"/>
              </a:ext>
            </a:extLst>
          </p:cNvPr>
          <p:cNvSpPr txBox="1"/>
          <p:nvPr/>
        </p:nvSpPr>
        <p:spPr>
          <a:xfrm>
            <a:off x="1072175" y="4068361"/>
            <a:ext cx="55548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Nodo Pelo=rojo: </a:t>
            </a:r>
          </a:p>
          <a:p>
            <a:pPr marL="742950" lvl="1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Todos los ejemplos de este nodo son de la misma clase; </a:t>
            </a:r>
          </a:p>
          <a:p>
            <a:pPr marL="742950" lvl="1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se asigna esta clase (SI)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EF0E1B1F-2C09-DA42-8FF2-110FA14E76A5}"/>
              </a:ext>
            </a:extLst>
          </p:cNvPr>
          <p:cNvSpPr txBox="1"/>
          <p:nvPr/>
        </p:nvSpPr>
        <p:spPr>
          <a:xfrm>
            <a:off x="1072175" y="4962654"/>
            <a:ext cx="48894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Nodo Pelo=rubio: </a:t>
            </a:r>
          </a:p>
          <a:p>
            <a:pPr marL="1200150" lvl="2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No es un nodo terminal; </a:t>
            </a:r>
          </a:p>
          <a:p>
            <a:pPr marL="1200150" lvl="2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Se debe encontrar un atributo clasificador</a:t>
            </a: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49D68A61-4F24-7C48-9CCE-77A63587B0F0}"/>
              </a:ext>
            </a:extLst>
          </p:cNvPr>
          <p:cNvSpPr txBox="1"/>
          <p:nvPr/>
        </p:nvSpPr>
        <p:spPr>
          <a:xfrm>
            <a:off x="1987526" y="2409404"/>
            <a:ext cx="27603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?</a:t>
            </a:r>
          </a:p>
        </p:txBody>
      </p:sp>
      <p:grpSp>
        <p:nvGrpSpPr>
          <p:cNvPr id="160" name="Grupo 159">
            <a:extLst>
              <a:ext uri="{FF2B5EF4-FFF2-40B4-BE49-F238E27FC236}">
                <a16:creationId xmlns:a16="http://schemas.microsoft.com/office/drawing/2014/main" id="{AB59DF51-1E22-544F-94CC-2081111D24D6}"/>
              </a:ext>
            </a:extLst>
          </p:cNvPr>
          <p:cNvGrpSpPr/>
          <p:nvPr/>
        </p:nvGrpSpPr>
        <p:grpSpPr>
          <a:xfrm>
            <a:off x="4365021" y="730629"/>
            <a:ext cx="4734188" cy="1734275"/>
            <a:chOff x="1228614" y="1083157"/>
            <a:chExt cx="4734188" cy="1734275"/>
          </a:xfrm>
          <a:noFill/>
        </p:grpSpPr>
        <p:sp>
          <p:nvSpPr>
            <p:cNvPr id="161" name="Rectangle 4">
              <a:extLst>
                <a:ext uri="{FF2B5EF4-FFF2-40B4-BE49-F238E27FC236}">
                  <a16:creationId xmlns:a16="http://schemas.microsoft.com/office/drawing/2014/main" id="{57FC412E-4E82-3C44-94A9-2F6D162CC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Pelo</a:t>
              </a:r>
            </a:p>
          </p:txBody>
        </p:sp>
        <p:sp>
          <p:nvSpPr>
            <p:cNvPr id="162" name="Rectangle 5">
              <a:extLst>
                <a:ext uri="{FF2B5EF4-FFF2-40B4-BE49-F238E27FC236}">
                  <a16:creationId xmlns:a16="http://schemas.microsoft.com/office/drawing/2014/main" id="{13C74D3A-1E6C-3748-8AE8-7967AF860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Altura</a:t>
              </a:r>
            </a:p>
          </p:txBody>
        </p:sp>
        <p:sp>
          <p:nvSpPr>
            <p:cNvPr id="163" name="Rectangle 6">
              <a:extLst>
                <a:ext uri="{FF2B5EF4-FFF2-40B4-BE49-F238E27FC236}">
                  <a16:creationId xmlns:a16="http://schemas.microsoft.com/office/drawing/2014/main" id="{D49A53BF-4EED-384F-8DED-199A97220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Peso</a:t>
              </a:r>
            </a:p>
          </p:txBody>
        </p:sp>
        <p:sp>
          <p:nvSpPr>
            <p:cNvPr id="164" name="Rectangle 7">
              <a:extLst>
                <a:ext uri="{FF2B5EF4-FFF2-40B4-BE49-F238E27FC236}">
                  <a16:creationId xmlns:a16="http://schemas.microsoft.com/office/drawing/2014/main" id="{2239916F-1896-6248-9B60-E6C4CADD8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083157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600" b="1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65" name="Rectangle 8">
              <a:extLst>
                <a:ext uri="{FF2B5EF4-FFF2-40B4-BE49-F238E27FC236}">
                  <a16:creationId xmlns:a16="http://schemas.microsoft.com/office/drawing/2014/main" id="{9F10DD38-FDF7-A346-9A41-D32F1292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083157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 err="1">
                  <a:solidFill>
                    <a:srgbClr val="000000"/>
                  </a:solidFill>
                </a:rPr>
                <a:t>Quem</a:t>
              </a:r>
              <a:r>
                <a:rPr lang="es-ES_tradnl" altLang="es-ES_tradnl" sz="16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66" name="Rectangle 9">
              <a:extLst>
                <a:ext uri="{FF2B5EF4-FFF2-40B4-BE49-F238E27FC236}">
                  <a16:creationId xmlns:a16="http://schemas.microsoft.com/office/drawing/2014/main" id="{76FACC4D-5AFA-614B-BB13-F3039CD21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67" name="Rectangle 10">
              <a:extLst>
                <a:ext uri="{FF2B5EF4-FFF2-40B4-BE49-F238E27FC236}">
                  <a16:creationId xmlns:a16="http://schemas.microsoft.com/office/drawing/2014/main" id="{A6B1A0D4-B140-674B-BB0F-DDADE5F1A5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68" name="Rectangle 11">
              <a:extLst>
                <a:ext uri="{FF2B5EF4-FFF2-40B4-BE49-F238E27FC236}">
                  <a16:creationId xmlns:a16="http://schemas.microsoft.com/office/drawing/2014/main" id="{194E5A19-79A3-B34C-A55C-EB24B3383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69" name="Rectangle 12">
              <a:extLst>
                <a:ext uri="{FF2B5EF4-FFF2-40B4-BE49-F238E27FC236}">
                  <a16:creationId xmlns:a16="http://schemas.microsoft.com/office/drawing/2014/main" id="{56DCDACA-DDBC-7E4C-B51C-C4771012A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26253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70" name="Rectangle 13">
              <a:extLst>
                <a:ext uri="{FF2B5EF4-FFF2-40B4-BE49-F238E27FC236}">
                  <a16:creationId xmlns:a16="http://schemas.microsoft.com/office/drawing/2014/main" id="{8F331F43-5629-EF46-92EE-64A1F03EE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26253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71" name="Rectangle 14">
              <a:extLst>
                <a:ext uri="{FF2B5EF4-FFF2-40B4-BE49-F238E27FC236}">
                  <a16:creationId xmlns:a16="http://schemas.microsoft.com/office/drawing/2014/main" id="{43E6283A-68B1-8B48-9632-E4F2A8173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72" name="Rectangle 15">
              <a:extLst>
                <a:ext uri="{FF2B5EF4-FFF2-40B4-BE49-F238E27FC236}">
                  <a16:creationId xmlns:a16="http://schemas.microsoft.com/office/drawing/2014/main" id="{164442B3-F973-704E-A362-7FD1833E1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173" name="Rectangle 16">
              <a:extLst>
                <a:ext uri="{FF2B5EF4-FFF2-40B4-BE49-F238E27FC236}">
                  <a16:creationId xmlns:a16="http://schemas.microsoft.com/office/drawing/2014/main" id="{E456315C-8D13-BF46-8914-8E0545A92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74" name="Rectangle 17">
              <a:extLst>
                <a:ext uri="{FF2B5EF4-FFF2-40B4-BE49-F238E27FC236}">
                  <a16:creationId xmlns:a16="http://schemas.microsoft.com/office/drawing/2014/main" id="{B2231A7E-EA0A-7D4C-A620-79762242A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441914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75" name="Rectangle 18">
              <a:extLst>
                <a:ext uri="{FF2B5EF4-FFF2-40B4-BE49-F238E27FC236}">
                  <a16:creationId xmlns:a16="http://schemas.microsoft.com/office/drawing/2014/main" id="{853BCDE3-119A-BB43-86E7-230E8299C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441914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76" name="Rectangle 19">
              <a:extLst>
                <a:ext uri="{FF2B5EF4-FFF2-40B4-BE49-F238E27FC236}">
                  <a16:creationId xmlns:a16="http://schemas.microsoft.com/office/drawing/2014/main" id="{BAD4E69E-01D7-2243-BBB0-B701D57A5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177" name="Rectangle 20">
              <a:extLst>
                <a:ext uri="{FF2B5EF4-FFF2-40B4-BE49-F238E27FC236}">
                  <a16:creationId xmlns:a16="http://schemas.microsoft.com/office/drawing/2014/main" id="{62B2BA26-5B34-0A41-8585-6278B8562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178" name="Rectangle 21">
              <a:extLst>
                <a:ext uri="{FF2B5EF4-FFF2-40B4-BE49-F238E27FC236}">
                  <a16:creationId xmlns:a16="http://schemas.microsoft.com/office/drawing/2014/main" id="{B4BF2758-5397-244A-9888-0901D569C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79" name="Rectangle 22">
              <a:extLst>
                <a:ext uri="{FF2B5EF4-FFF2-40B4-BE49-F238E27FC236}">
                  <a16:creationId xmlns:a16="http://schemas.microsoft.com/office/drawing/2014/main" id="{424BCA98-AA90-1F4D-8133-DF57CBF3A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622142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80" name="Rectangle 23">
              <a:extLst>
                <a:ext uri="{FF2B5EF4-FFF2-40B4-BE49-F238E27FC236}">
                  <a16:creationId xmlns:a16="http://schemas.microsoft.com/office/drawing/2014/main" id="{DEC526E0-7AA4-984B-85D1-FBA372104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622142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81" name="Rectangle 24">
              <a:extLst>
                <a:ext uri="{FF2B5EF4-FFF2-40B4-BE49-F238E27FC236}">
                  <a16:creationId xmlns:a16="http://schemas.microsoft.com/office/drawing/2014/main" id="{C2857D69-1A65-384D-9D0E-11EEB48ED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82" name="Rectangle 25">
              <a:extLst>
                <a:ext uri="{FF2B5EF4-FFF2-40B4-BE49-F238E27FC236}">
                  <a16:creationId xmlns:a16="http://schemas.microsoft.com/office/drawing/2014/main" id="{B1F8FC4E-F7D1-2243-AB2B-B10A40508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183" name="Rectangle 26">
              <a:extLst>
                <a:ext uri="{FF2B5EF4-FFF2-40B4-BE49-F238E27FC236}">
                  <a16:creationId xmlns:a16="http://schemas.microsoft.com/office/drawing/2014/main" id="{281B744A-7125-944C-BFA0-9648132CC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84" name="Rectangle 27">
              <a:extLst>
                <a:ext uri="{FF2B5EF4-FFF2-40B4-BE49-F238E27FC236}">
                  <a16:creationId xmlns:a16="http://schemas.microsoft.com/office/drawing/2014/main" id="{7D52B3F6-98AF-9E44-88BD-653F3AB36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801521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85" name="Rectangle 28">
              <a:extLst>
                <a:ext uri="{FF2B5EF4-FFF2-40B4-BE49-F238E27FC236}">
                  <a16:creationId xmlns:a16="http://schemas.microsoft.com/office/drawing/2014/main" id="{572B7DDB-6B57-7245-B0C5-EAD4EB52A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801521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186" name="Rectangle 29">
              <a:extLst>
                <a:ext uri="{FF2B5EF4-FFF2-40B4-BE49-F238E27FC236}">
                  <a16:creationId xmlns:a16="http://schemas.microsoft.com/office/drawing/2014/main" id="{56B48BEE-51B9-F947-B679-2F99F342A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rojo</a:t>
              </a:r>
            </a:p>
          </p:txBody>
        </p:sp>
        <p:sp>
          <p:nvSpPr>
            <p:cNvPr id="187" name="Rectangle 30">
              <a:extLst>
                <a:ext uri="{FF2B5EF4-FFF2-40B4-BE49-F238E27FC236}">
                  <a16:creationId xmlns:a16="http://schemas.microsoft.com/office/drawing/2014/main" id="{D2BACD88-6030-4548-B3E6-1B7FA9016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88" name="Rectangle 31">
              <a:extLst>
                <a:ext uri="{FF2B5EF4-FFF2-40B4-BE49-F238E27FC236}">
                  <a16:creationId xmlns:a16="http://schemas.microsoft.com/office/drawing/2014/main" id="{8BD335C3-7768-8241-9A3F-63861F54A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89" name="Rectangle 32">
              <a:extLst>
                <a:ext uri="{FF2B5EF4-FFF2-40B4-BE49-F238E27FC236}">
                  <a16:creationId xmlns:a16="http://schemas.microsoft.com/office/drawing/2014/main" id="{C192650E-AD5B-C348-8E66-0A94382F4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980899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90" name="Rectangle 33">
              <a:extLst>
                <a:ext uri="{FF2B5EF4-FFF2-40B4-BE49-F238E27FC236}">
                  <a16:creationId xmlns:a16="http://schemas.microsoft.com/office/drawing/2014/main" id="{98C010B7-125B-2644-8103-8BFEC04B4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980899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191" name="Rectangle 34">
              <a:extLst>
                <a:ext uri="{FF2B5EF4-FFF2-40B4-BE49-F238E27FC236}">
                  <a16:creationId xmlns:a16="http://schemas.microsoft.com/office/drawing/2014/main" id="{4AFC0F4E-D03B-9A40-B822-A85DC128F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192" name="Rectangle 35">
              <a:extLst>
                <a:ext uri="{FF2B5EF4-FFF2-40B4-BE49-F238E27FC236}">
                  <a16:creationId xmlns:a16="http://schemas.microsoft.com/office/drawing/2014/main" id="{15C9E3E7-A586-114D-AA7F-B189BB087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193" name="Rectangle 36">
              <a:extLst>
                <a:ext uri="{FF2B5EF4-FFF2-40B4-BE49-F238E27FC236}">
                  <a16:creationId xmlns:a16="http://schemas.microsoft.com/office/drawing/2014/main" id="{A1D13473-4185-6B4C-AFA2-3E956CD0F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94" name="Rectangle 37">
              <a:extLst>
                <a:ext uri="{FF2B5EF4-FFF2-40B4-BE49-F238E27FC236}">
                  <a16:creationId xmlns:a16="http://schemas.microsoft.com/office/drawing/2014/main" id="{EB815337-E092-DF40-9D21-96D5D6660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160278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95" name="Rectangle 38">
              <a:extLst>
                <a:ext uri="{FF2B5EF4-FFF2-40B4-BE49-F238E27FC236}">
                  <a16:creationId xmlns:a16="http://schemas.microsoft.com/office/drawing/2014/main" id="{2B49CA08-427C-9742-BDC2-817D3DF6D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160278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96" name="Rectangle 39">
              <a:extLst>
                <a:ext uri="{FF2B5EF4-FFF2-40B4-BE49-F238E27FC236}">
                  <a16:creationId xmlns:a16="http://schemas.microsoft.com/office/drawing/2014/main" id="{FBD4BD31-C7B4-0945-9B9B-F8910D953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197" name="Rectangle 40">
              <a:extLst>
                <a:ext uri="{FF2B5EF4-FFF2-40B4-BE49-F238E27FC236}">
                  <a16:creationId xmlns:a16="http://schemas.microsoft.com/office/drawing/2014/main" id="{D645F82D-B791-1449-B1F7-68348C8C4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98" name="Rectangle 41">
              <a:extLst>
                <a:ext uri="{FF2B5EF4-FFF2-40B4-BE49-F238E27FC236}">
                  <a16:creationId xmlns:a16="http://schemas.microsoft.com/office/drawing/2014/main" id="{57DC556B-4AF1-F546-A9D4-062835009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99" name="Rectangle 42">
              <a:extLst>
                <a:ext uri="{FF2B5EF4-FFF2-40B4-BE49-F238E27FC236}">
                  <a16:creationId xmlns:a16="http://schemas.microsoft.com/office/drawing/2014/main" id="{B58E38CD-0D7D-B542-82E0-A387655CF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339656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00" name="Rectangle 43">
              <a:extLst>
                <a:ext uri="{FF2B5EF4-FFF2-40B4-BE49-F238E27FC236}">
                  <a16:creationId xmlns:a16="http://schemas.microsoft.com/office/drawing/2014/main" id="{10E147C2-9EA4-DB41-B48D-3FF815126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339656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01" name="Rectangle 44">
              <a:extLst>
                <a:ext uri="{FF2B5EF4-FFF2-40B4-BE49-F238E27FC236}">
                  <a16:creationId xmlns:a16="http://schemas.microsoft.com/office/drawing/2014/main" id="{BF05E8B6-A7C5-FC46-BC5E-6D901C6E1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02" name="Rectangle 45">
              <a:extLst>
                <a:ext uri="{FF2B5EF4-FFF2-40B4-BE49-F238E27FC236}">
                  <a16:creationId xmlns:a16="http://schemas.microsoft.com/office/drawing/2014/main" id="{45D39EED-01D1-2241-A944-4663F827B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03" name="Rectangle 46">
              <a:extLst>
                <a:ext uri="{FF2B5EF4-FFF2-40B4-BE49-F238E27FC236}">
                  <a16:creationId xmlns:a16="http://schemas.microsoft.com/office/drawing/2014/main" id="{106F046E-7D3C-F44E-A468-90994045F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204" name="Rectangle 47">
              <a:extLst>
                <a:ext uri="{FF2B5EF4-FFF2-40B4-BE49-F238E27FC236}">
                  <a16:creationId xmlns:a16="http://schemas.microsoft.com/office/drawing/2014/main" id="{919ED885-AA64-224D-AA92-18D84229B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51988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05" name="Rectangle 48">
              <a:extLst>
                <a:ext uri="{FF2B5EF4-FFF2-40B4-BE49-F238E27FC236}">
                  <a16:creationId xmlns:a16="http://schemas.microsoft.com/office/drawing/2014/main" id="{D4971F8B-15F8-664C-9B66-53BF18265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51988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06" name="Line 49">
              <a:extLst>
                <a:ext uri="{FF2B5EF4-FFF2-40B4-BE49-F238E27FC236}">
                  <a16:creationId xmlns:a16="http://schemas.microsoft.com/office/drawing/2014/main" id="{A8093DAA-C851-E941-83F3-61CD4DC9EE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2992" y="1201326"/>
              <a:ext cx="1169" cy="161610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7" name="Line 50">
              <a:extLst>
                <a:ext uri="{FF2B5EF4-FFF2-40B4-BE49-F238E27FC236}">
                  <a16:creationId xmlns:a16="http://schemas.microsoft.com/office/drawing/2014/main" id="{E7F60F29-8CC8-CC4E-875D-13B088AC55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8615" y="1333256"/>
              <a:ext cx="4575951" cy="1181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8" name="Rectangle 4">
              <a:extLst>
                <a:ext uri="{FF2B5EF4-FFF2-40B4-BE49-F238E27FC236}">
                  <a16:creationId xmlns:a16="http://schemas.microsoft.com/office/drawing/2014/main" id="{F8C4EF5D-D7E2-DC44-B1B0-4F34845FD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ID</a:t>
              </a:r>
            </a:p>
          </p:txBody>
        </p:sp>
        <p:sp>
          <p:nvSpPr>
            <p:cNvPr id="209" name="Rectangle 9">
              <a:extLst>
                <a:ext uri="{FF2B5EF4-FFF2-40B4-BE49-F238E27FC236}">
                  <a16:creationId xmlns:a16="http://schemas.microsoft.com/office/drawing/2014/main" id="{CDE76E3F-A0E9-4143-B97E-BA38BD01C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210" name="Rectangle 14">
              <a:extLst>
                <a:ext uri="{FF2B5EF4-FFF2-40B4-BE49-F238E27FC236}">
                  <a16:creationId xmlns:a16="http://schemas.microsoft.com/office/drawing/2014/main" id="{A8DFB95C-9E50-7847-9C5C-13EEE3FDA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211" name="Rectangle 19">
              <a:extLst>
                <a:ext uri="{FF2B5EF4-FFF2-40B4-BE49-F238E27FC236}">
                  <a16:creationId xmlns:a16="http://schemas.microsoft.com/office/drawing/2014/main" id="{2F128B56-5FAE-A644-BF00-1B7D32E10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212" name="Rectangle 24">
              <a:extLst>
                <a:ext uri="{FF2B5EF4-FFF2-40B4-BE49-F238E27FC236}">
                  <a16:creationId xmlns:a16="http://schemas.microsoft.com/office/drawing/2014/main" id="{DC669405-26A1-BB44-81ED-03797D577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213" name="Rectangle 29">
              <a:extLst>
                <a:ext uri="{FF2B5EF4-FFF2-40B4-BE49-F238E27FC236}">
                  <a16:creationId xmlns:a16="http://schemas.microsoft.com/office/drawing/2014/main" id="{1C1C054F-4F6B-1F42-9A9E-D16D0C4D9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214" name="Rectangle 34">
              <a:extLst>
                <a:ext uri="{FF2B5EF4-FFF2-40B4-BE49-F238E27FC236}">
                  <a16:creationId xmlns:a16="http://schemas.microsoft.com/office/drawing/2014/main" id="{D04A7EA2-8089-044D-82FE-42B076CF6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215" name="Rectangle 39">
              <a:extLst>
                <a:ext uri="{FF2B5EF4-FFF2-40B4-BE49-F238E27FC236}">
                  <a16:creationId xmlns:a16="http://schemas.microsoft.com/office/drawing/2014/main" id="{B7ECB65B-0A1D-D84E-830D-4908DBFA0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216" name="Rectangle 44">
              <a:extLst>
                <a:ext uri="{FF2B5EF4-FFF2-40B4-BE49-F238E27FC236}">
                  <a16:creationId xmlns:a16="http://schemas.microsoft.com/office/drawing/2014/main" id="{258E6F6F-3744-374C-8E30-4B49F94C0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48312654"/>
      </p:ext>
    </p:extLst>
  </p:cSld>
  <p:clrMapOvr>
    <a:masterClrMapping/>
  </p:clrMapOvr>
  <p:transition advTm="6617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155" grpId="0" animBg="1"/>
      <p:bldP spid="156" grpId="0" animBg="1"/>
      <p:bldP spid="157" grpId="0"/>
      <p:bldP spid="15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Ejercicio</a:t>
            </a:r>
          </a:p>
        </p:txBody>
      </p:sp>
      <p:sp>
        <p:nvSpPr>
          <p:cNvPr id="98" name="Rectángulo 97">
            <a:extLst>
              <a:ext uri="{FF2B5EF4-FFF2-40B4-BE49-F238E27FC236}">
                <a16:creationId xmlns:a16="http://schemas.microsoft.com/office/drawing/2014/main" id="{834F24D7-D170-3346-BBB5-95356E4A1C08}"/>
              </a:ext>
            </a:extLst>
          </p:cNvPr>
          <p:cNvSpPr/>
          <p:nvPr/>
        </p:nvSpPr>
        <p:spPr bwMode="auto">
          <a:xfrm>
            <a:off x="4167123" y="800100"/>
            <a:ext cx="4797365" cy="18233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7AE092AE-D912-6240-B4B9-A16776BD9A5A}"/>
              </a:ext>
            </a:extLst>
          </p:cNvPr>
          <p:cNvSpPr txBox="1"/>
          <p:nvPr/>
        </p:nvSpPr>
        <p:spPr>
          <a:xfrm>
            <a:off x="624328" y="998441"/>
            <a:ext cx="3263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{E1,…,E8}; {Pelo, </a:t>
            </a:r>
            <a:r>
              <a:rPr lang="es-ES" sz="1600" dirty="0" err="1">
                <a:solidFill>
                  <a:schemeClr val="tx1"/>
                </a:solidFill>
              </a:rPr>
              <a:t>Altura,Peso,Prot</a:t>
            </a:r>
            <a:r>
              <a:rPr lang="es-ES" sz="160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100" name="Rectangle 52">
            <a:extLst>
              <a:ext uri="{FF2B5EF4-FFF2-40B4-BE49-F238E27FC236}">
                <a16:creationId xmlns:a16="http://schemas.microsoft.com/office/drawing/2014/main" id="{1FE137BC-4FD2-3D46-A879-A20C3F733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2178" y="1412776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Pelo</a:t>
            </a:r>
          </a:p>
        </p:txBody>
      </p:sp>
      <p:grpSp>
        <p:nvGrpSpPr>
          <p:cNvPr id="101" name="Grupo 100">
            <a:extLst>
              <a:ext uri="{FF2B5EF4-FFF2-40B4-BE49-F238E27FC236}">
                <a16:creationId xmlns:a16="http://schemas.microsoft.com/office/drawing/2014/main" id="{F50B163F-790B-044E-B629-79A1E6D07FA1}"/>
              </a:ext>
            </a:extLst>
          </p:cNvPr>
          <p:cNvGrpSpPr/>
          <p:nvPr/>
        </p:nvGrpSpPr>
        <p:grpSpPr>
          <a:xfrm>
            <a:off x="515710" y="1765206"/>
            <a:ext cx="3320397" cy="949747"/>
            <a:chOff x="515710" y="2061801"/>
            <a:chExt cx="3320397" cy="949747"/>
          </a:xfrm>
        </p:grpSpPr>
        <p:sp>
          <p:nvSpPr>
            <p:cNvPr id="102" name="Rectangle 52">
              <a:extLst>
                <a:ext uri="{FF2B5EF4-FFF2-40B4-BE49-F238E27FC236}">
                  <a16:creationId xmlns:a16="http://schemas.microsoft.com/office/drawing/2014/main" id="{2EDF0C88-A4C1-6941-94B5-1B9013E89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10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grpSp>
          <p:nvGrpSpPr>
            <p:cNvPr id="103" name="Group 71">
              <a:extLst>
                <a:ext uri="{FF2B5EF4-FFF2-40B4-BE49-F238E27FC236}">
                  <a16:creationId xmlns:a16="http://schemas.microsoft.com/office/drawing/2014/main" id="{4331C841-99A2-BA4C-83DE-25A471994A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557" y="2061801"/>
              <a:ext cx="2513014" cy="584201"/>
              <a:chOff x="2909" y="1710"/>
              <a:chExt cx="1583" cy="368"/>
            </a:xfrm>
          </p:grpSpPr>
          <p:sp>
            <p:nvSpPr>
              <p:cNvPr id="106" name="Line 72">
                <a:extLst>
                  <a:ext uri="{FF2B5EF4-FFF2-40B4-BE49-F238E27FC236}">
                    <a16:creationId xmlns:a16="http://schemas.microsoft.com/office/drawing/2014/main" id="{D8F2E976-7238-D94B-BEAE-3A7DE15AAC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67" y="1710"/>
                <a:ext cx="740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7" name="Line 73">
                <a:extLst>
                  <a:ext uri="{FF2B5EF4-FFF2-40B4-BE49-F238E27FC236}">
                    <a16:creationId xmlns:a16="http://schemas.microsoft.com/office/drawing/2014/main" id="{6D94A4EC-B086-CA4C-AC40-F10552CC98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8" name="Text Box 74">
                <a:extLst>
                  <a:ext uri="{FF2B5EF4-FFF2-40B4-BE49-F238E27FC236}">
                    <a16:creationId xmlns:a16="http://schemas.microsoft.com/office/drawing/2014/main" id="{6EAE008E-B0ED-864B-92FB-67301B2B99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9" y="1829"/>
                <a:ext cx="388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rubio</a:t>
                </a:r>
              </a:p>
            </p:txBody>
          </p:sp>
          <p:sp>
            <p:nvSpPr>
              <p:cNvPr id="109" name="Text Box 75">
                <a:extLst>
                  <a:ext uri="{FF2B5EF4-FFF2-40B4-BE49-F238E27FC236}">
                    <a16:creationId xmlns:a16="http://schemas.microsoft.com/office/drawing/2014/main" id="{9966441C-0C3F-A744-B9F3-5D08D93AA8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09" y="1786"/>
                <a:ext cx="510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moreno</a:t>
                </a:r>
              </a:p>
            </p:txBody>
          </p:sp>
          <p:sp>
            <p:nvSpPr>
              <p:cNvPr id="110" name="Line 78">
                <a:extLst>
                  <a:ext uri="{FF2B5EF4-FFF2-40B4-BE49-F238E27FC236}">
                    <a16:creationId xmlns:a16="http://schemas.microsoft.com/office/drawing/2014/main" id="{9BE67B32-AF53-2147-947C-366977E022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786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1" name="Text Box 80">
                <a:extLst>
                  <a:ext uri="{FF2B5EF4-FFF2-40B4-BE49-F238E27FC236}">
                    <a16:creationId xmlns:a16="http://schemas.microsoft.com/office/drawing/2014/main" id="{7AC2B0BA-91AF-3142-B114-998ECD9818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3" y="1739"/>
                <a:ext cx="32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rojo</a:t>
                </a:r>
              </a:p>
            </p:txBody>
          </p:sp>
        </p:grpSp>
        <p:sp>
          <p:nvSpPr>
            <p:cNvPr id="104" name="Rectangle 52">
              <a:extLst>
                <a:ext uri="{FF2B5EF4-FFF2-40B4-BE49-F238E27FC236}">
                  <a16:creationId xmlns:a16="http://schemas.microsoft.com/office/drawing/2014/main" id="{5C2B01F3-89E5-4D4D-8592-AC2F8995D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932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sp>
          <p:nvSpPr>
            <p:cNvPr id="105" name="Rectangle 52">
              <a:extLst>
                <a:ext uri="{FF2B5EF4-FFF2-40B4-BE49-F238E27FC236}">
                  <a16:creationId xmlns:a16="http://schemas.microsoft.com/office/drawing/2014/main" id="{1847C2A9-ABFC-6249-82B3-3915FDDED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1707" y="265912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1B1C3745-F789-2547-8CC5-69EE9ADB6807}"/>
              </a:ext>
            </a:extLst>
          </p:cNvPr>
          <p:cNvSpPr txBox="1"/>
          <p:nvPr/>
        </p:nvSpPr>
        <p:spPr>
          <a:xfrm>
            <a:off x="341780" y="2764409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{E3,E6,E7}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14E0859C-6657-6048-A4ED-3184ABD247B5}"/>
              </a:ext>
            </a:extLst>
          </p:cNvPr>
          <p:cNvSpPr txBox="1"/>
          <p:nvPr/>
        </p:nvSpPr>
        <p:spPr>
          <a:xfrm>
            <a:off x="1471190" y="2730406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{E1,E2,E4,E8}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23C2E991-67F8-504A-80EB-F50A2B84FCED}"/>
              </a:ext>
            </a:extLst>
          </p:cNvPr>
          <p:cNvSpPr txBox="1"/>
          <p:nvPr/>
        </p:nvSpPr>
        <p:spPr>
          <a:xfrm>
            <a:off x="3144247" y="2730406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{E5}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8E206379-FF7A-3240-9140-94E2357EC1D0}"/>
              </a:ext>
            </a:extLst>
          </p:cNvPr>
          <p:cNvSpPr txBox="1"/>
          <p:nvPr/>
        </p:nvSpPr>
        <p:spPr>
          <a:xfrm>
            <a:off x="757751" y="2420889"/>
            <a:ext cx="47961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NO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8D8D9D5E-C322-1C42-979A-01F2EA7C2167}"/>
              </a:ext>
            </a:extLst>
          </p:cNvPr>
          <p:cNvSpPr txBox="1"/>
          <p:nvPr/>
        </p:nvSpPr>
        <p:spPr>
          <a:xfrm>
            <a:off x="3221898" y="2420888"/>
            <a:ext cx="36740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SI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87D78AAA-B8B0-1E49-B322-89297FF688EF}"/>
              </a:ext>
            </a:extLst>
          </p:cNvPr>
          <p:cNvSpPr txBox="1"/>
          <p:nvPr/>
        </p:nvSpPr>
        <p:spPr>
          <a:xfrm>
            <a:off x="1987526" y="2409404"/>
            <a:ext cx="27603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18" name="Rectángulo 117">
            <a:extLst>
              <a:ext uri="{FF2B5EF4-FFF2-40B4-BE49-F238E27FC236}">
                <a16:creationId xmlns:a16="http://schemas.microsoft.com/office/drawing/2014/main" id="{AE4F3417-2C0A-5F45-A672-99A86CFB7D43}"/>
              </a:ext>
            </a:extLst>
          </p:cNvPr>
          <p:cNvSpPr/>
          <p:nvPr/>
        </p:nvSpPr>
        <p:spPr>
          <a:xfrm>
            <a:off x="832557" y="3192890"/>
            <a:ext cx="6990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0000"/>
              </a:buClr>
              <a:buSzPct val="100000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global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=E(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(S),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(S))=E(1/2,1/2)=-1/2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1/2 -1/2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1/2 = 1</a:t>
            </a:r>
          </a:p>
        </p:txBody>
      </p:sp>
      <p:grpSp>
        <p:nvGrpSpPr>
          <p:cNvPr id="132" name="Grupo 131">
            <a:extLst>
              <a:ext uri="{FF2B5EF4-FFF2-40B4-BE49-F238E27FC236}">
                <a16:creationId xmlns:a16="http://schemas.microsoft.com/office/drawing/2014/main" id="{5DC3FDB7-02E8-0A4D-96CC-BDEE1FB04698}"/>
              </a:ext>
            </a:extLst>
          </p:cNvPr>
          <p:cNvGrpSpPr/>
          <p:nvPr/>
        </p:nvGrpSpPr>
        <p:grpSpPr>
          <a:xfrm>
            <a:off x="4411465" y="1005690"/>
            <a:ext cx="4235898" cy="1415160"/>
            <a:chOff x="4411465" y="1005690"/>
            <a:chExt cx="4235898" cy="1415160"/>
          </a:xfrm>
        </p:grpSpPr>
        <p:sp>
          <p:nvSpPr>
            <p:cNvPr id="133" name="Rectángulo 132">
              <a:extLst>
                <a:ext uri="{FF2B5EF4-FFF2-40B4-BE49-F238E27FC236}">
                  <a16:creationId xmlns:a16="http://schemas.microsoft.com/office/drawing/2014/main" id="{96C1EDA1-D109-3D42-A296-35F1AA572528}"/>
                </a:ext>
              </a:extLst>
            </p:cNvPr>
            <p:cNvSpPr/>
            <p:nvPr/>
          </p:nvSpPr>
          <p:spPr bwMode="auto">
            <a:xfrm>
              <a:off x="4412058" y="1005690"/>
              <a:ext cx="4235305" cy="163804"/>
            </a:xfrm>
            <a:prstGeom prst="rect">
              <a:avLst/>
            </a:prstGeom>
            <a:solidFill>
              <a:srgbClr val="FF0000">
                <a:alpha val="29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134" name="Rectángulo 133">
              <a:extLst>
                <a:ext uri="{FF2B5EF4-FFF2-40B4-BE49-F238E27FC236}">
                  <a16:creationId xmlns:a16="http://schemas.microsoft.com/office/drawing/2014/main" id="{1BBE05CB-4F48-734B-BD63-5A2A4B638998}"/>
                </a:ext>
              </a:extLst>
            </p:cNvPr>
            <p:cNvSpPr/>
            <p:nvPr/>
          </p:nvSpPr>
          <p:spPr bwMode="auto">
            <a:xfrm>
              <a:off x="4411465" y="1179312"/>
              <a:ext cx="4235305" cy="163804"/>
            </a:xfrm>
            <a:prstGeom prst="rect">
              <a:avLst/>
            </a:prstGeom>
            <a:solidFill>
              <a:srgbClr val="FF0000">
                <a:alpha val="29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135" name="Rectángulo 134">
              <a:extLst>
                <a:ext uri="{FF2B5EF4-FFF2-40B4-BE49-F238E27FC236}">
                  <a16:creationId xmlns:a16="http://schemas.microsoft.com/office/drawing/2014/main" id="{0B9CE903-892A-2145-8FB4-3A44BB991995}"/>
                </a:ext>
              </a:extLst>
            </p:cNvPr>
            <p:cNvSpPr/>
            <p:nvPr/>
          </p:nvSpPr>
          <p:spPr bwMode="auto">
            <a:xfrm>
              <a:off x="4411465" y="1534038"/>
              <a:ext cx="4235305" cy="163804"/>
            </a:xfrm>
            <a:prstGeom prst="rect">
              <a:avLst/>
            </a:prstGeom>
            <a:solidFill>
              <a:srgbClr val="FF0000">
                <a:alpha val="29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136" name="Rectángulo 135">
              <a:extLst>
                <a:ext uri="{FF2B5EF4-FFF2-40B4-BE49-F238E27FC236}">
                  <a16:creationId xmlns:a16="http://schemas.microsoft.com/office/drawing/2014/main" id="{D6F70532-5523-9F4A-A219-7E6B88383CDB}"/>
                </a:ext>
              </a:extLst>
            </p:cNvPr>
            <p:cNvSpPr/>
            <p:nvPr/>
          </p:nvSpPr>
          <p:spPr bwMode="auto">
            <a:xfrm>
              <a:off x="4411465" y="2257046"/>
              <a:ext cx="4235305" cy="163804"/>
            </a:xfrm>
            <a:prstGeom prst="rect">
              <a:avLst/>
            </a:prstGeom>
            <a:solidFill>
              <a:srgbClr val="FF0000">
                <a:alpha val="29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</p:grpSp>
      <p:grpSp>
        <p:nvGrpSpPr>
          <p:cNvPr id="138" name="Grupo 137">
            <a:extLst>
              <a:ext uri="{FF2B5EF4-FFF2-40B4-BE49-F238E27FC236}">
                <a16:creationId xmlns:a16="http://schemas.microsoft.com/office/drawing/2014/main" id="{692E8293-1DFA-0B42-BC86-E34671A71EED}"/>
              </a:ext>
            </a:extLst>
          </p:cNvPr>
          <p:cNvGrpSpPr/>
          <p:nvPr/>
        </p:nvGrpSpPr>
        <p:grpSpPr>
          <a:xfrm>
            <a:off x="4365021" y="730629"/>
            <a:ext cx="4734188" cy="1734275"/>
            <a:chOff x="1228614" y="1083157"/>
            <a:chExt cx="4734188" cy="1734275"/>
          </a:xfrm>
          <a:noFill/>
        </p:grpSpPr>
        <p:sp>
          <p:nvSpPr>
            <p:cNvPr id="139" name="Rectangle 4">
              <a:extLst>
                <a:ext uri="{FF2B5EF4-FFF2-40B4-BE49-F238E27FC236}">
                  <a16:creationId xmlns:a16="http://schemas.microsoft.com/office/drawing/2014/main" id="{BB07555F-8569-0B4A-B138-EE4F574AF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Pelo</a:t>
              </a:r>
            </a:p>
          </p:txBody>
        </p:sp>
        <p:sp>
          <p:nvSpPr>
            <p:cNvPr id="140" name="Rectangle 5">
              <a:extLst>
                <a:ext uri="{FF2B5EF4-FFF2-40B4-BE49-F238E27FC236}">
                  <a16:creationId xmlns:a16="http://schemas.microsoft.com/office/drawing/2014/main" id="{030F7F8E-95B0-9F4D-81E5-E0CFAF4B0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Altura</a:t>
              </a:r>
            </a:p>
          </p:txBody>
        </p:sp>
        <p:sp>
          <p:nvSpPr>
            <p:cNvPr id="141" name="Rectangle 6">
              <a:extLst>
                <a:ext uri="{FF2B5EF4-FFF2-40B4-BE49-F238E27FC236}">
                  <a16:creationId xmlns:a16="http://schemas.microsoft.com/office/drawing/2014/main" id="{94A49053-8989-8947-886E-9C447EE9F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Peso</a:t>
              </a:r>
            </a:p>
          </p:txBody>
        </p:sp>
        <p:sp>
          <p:nvSpPr>
            <p:cNvPr id="142" name="Rectangle 7">
              <a:extLst>
                <a:ext uri="{FF2B5EF4-FFF2-40B4-BE49-F238E27FC236}">
                  <a16:creationId xmlns:a16="http://schemas.microsoft.com/office/drawing/2014/main" id="{D116B2B0-C158-CD4E-B9D0-3F0972A28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083157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600" b="1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43" name="Rectangle 8">
              <a:extLst>
                <a:ext uri="{FF2B5EF4-FFF2-40B4-BE49-F238E27FC236}">
                  <a16:creationId xmlns:a16="http://schemas.microsoft.com/office/drawing/2014/main" id="{971EE7AF-D51C-CF44-932D-909CDF424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083157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 err="1">
                  <a:solidFill>
                    <a:srgbClr val="000000"/>
                  </a:solidFill>
                </a:rPr>
                <a:t>Quem</a:t>
              </a:r>
              <a:r>
                <a:rPr lang="es-ES_tradnl" altLang="es-ES_tradnl" sz="16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44" name="Rectangle 9">
              <a:extLst>
                <a:ext uri="{FF2B5EF4-FFF2-40B4-BE49-F238E27FC236}">
                  <a16:creationId xmlns:a16="http://schemas.microsoft.com/office/drawing/2014/main" id="{DE8F8F03-80F1-414A-9A7D-F9F80CC71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45" name="Rectangle 10">
              <a:extLst>
                <a:ext uri="{FF2B5EF4-FFF2-40B4-BE49-F238E27FC236}">
                  <a16:creationId xmlns:a16="http://schemas.microsoft.com/office/drawing/2014/main" id="{EF2DE843-6671-2B48-A213-F9692FDC0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46" name="Rectangle 11">
              <a:extLst>
                <a:ext uri="{FF2B5EF4-FFF2-40B4-BE49-F238E27FC236}">
                  <a16:creationId xmlns:a16="http://schemas.microsoft.com/office/drawing/2014/main" id="{2F3149DB-E468-9848-A8A9-BF936BA58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47" name="Rectangle 12">
              <a:extLst>
                <a:ext uri="{FF2B5EF4-FFF2-40B4-BE49-F238E27FC236}">
                  <a16:creationId xmlns:a16="http://schemas.microsoft.com/office/drawing/2014/main" id="{93353283-D19B-BF46-86C2-3C3F3A9F5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26253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48" name="Rectangle 13">
              <a:extLst>
                <a:ext uri="{FF2B5EF4-FFF2-40B4-BE49-F238E27FC236}">
                  <a16:creationId xmlns:a16="http://schemas.microsoft.com/office/drawing/2014/main" id="{F39EBDD3-E6D3-7241-A68D-374A61737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26253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49" name="Rectangle 14">
              <a:extLst>
                <a:ext uri="{FF2B5EF4-FFF2-40B4-BE49-F238E27FC236}">
                  <a16:creationId xmlns:a16="http://schemas.microsoft.com/office/drawing/2014/main" id="{B7384EA8-6124-C64C-8992-D1E4BF938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50" name="Rectangle 15">
              <a:extLst>
                <a:ext uri="{FF2B5EF4-FFF2-40B4-BE49-F238E27FC236}">
                  <a16:creationId xmlns:a16="http://schemas.microsoft.com/office/drawing/2014/main" id="{07C4B65C-E3D7-A344-8274-6C9D51710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151" name="Rectangle 16">
              <a:extLst>
                <a:ext uri="{FF2B5EF4-FFF2-40B4-BE49-F238E27FC236}">
                  <a16:creationId xmlns:a16="http://schemas.microsoft.com/office/drawing/2014/main" id="{690C2C56-8126-EF4E-BB97-72AAC8C79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217" name="Rectangle 17">
              <a:extLst>
                <a:ext uri="{FF2B5EF4-FFF2-40B4-BE49-F238E27FC236}">
                  <a16:creationId xmlns:a16="http://schemas.microsoft.com/office/drawing/2014/main" id="{50E836F8-8678-5649-AB2E-C1B59CB17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441914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18" name="Rectangle 18">
              <a:extLst>
                <a:ext uri="{FF2B5EF4-FFF2-40B4-BE49-F238E27FC236}">
                  <a16:creationId xmlns:a16="http://schemas.microsoft.com/office/drawing/2014/main" id="{A9890321-BE76-6D4E-A542-A34BA0329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441914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19" name="Rectangle 19">
              <a:extLst>
                <a:ext uri="{FF2B5EF4-FFF2-40B4-BE49-F238E27FC236}">
                  <a16:creationId xmlns:a16="http://schemas.microsoft.com/office/drawing/2014/main" id="{8C0FB8B8-4EF5-B049-9F89-EB0AAC061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20" name="Rectangle 20">
              <a:extLst>
                <a:ext uri="{FF2B5EF4-FFF2-40B4-BE49-F238E27FC236}">
                  <a16:creationId xmlns:a16="http://schemas.microsoft.com/office/drawing/2014/main" id="{4CCBED44-C8D2-634F-AB69-1E0D4552B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21" name="Rectangle 21">
              <a:extLst>
                <a:ext uri="{FF2B5EF4-FFF2-40B4-BE49-F238E27FC236}">
                  <a16:creationId xmlns:a16="http://schemas.microsoft.com/office/drawing/2014/main" id="{BAD6481A-C05D-CF48-A8B0-B7EA7836A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222" name="Rectangle 22">
              <a:extLst>
                <a:ext uri="{FF2B5EF4-FFF2-40B4-BE49-F238E27FC236}">
                  <a16:creationId xmlns:a16="http://schemas.microsoft.com/office/drawing/2014/main" id="{B84A1D9A-03CA-C84C-866E-2D9AE9D3C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622142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23" name="Rectangle 23">
              <a:extLst>
                <a:ext uri="{FF2B5EF4-FFF2-40B4-BE49-F238E27FC236}">
                  <a16:creationId xmlns:a16="http://schemas.microsoft.com/office/drawing/2014/main" id="{82775501-CAE0-8649-9007-458336BA2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622142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24" name="Rectangle 24">
              <a:extLst>
                <a:ext uri="{FF2B5EF4-FFF2-40B4-BE49-F238E27FC236}">
                  <a16:creationId xmlns:a16="http://schemas.microsoft.com/office/drawing/2014/main" id="{A5169CEC-FAFE-F64D-9496-1523164DA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25" name="Rectangle 25">
              <a:extLst>
                <a:ext uri="{FF2B5EF4-FFF2-40B4-BE49-F238E27FC236}">
                  <a16:creationId xmlns:a16="http://schemas.microsoft.com/office/drawing/2014/main" id="{3C2B0B9A-2EB0-9643-BC06-2D7A31110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26" name="Rectangle 26">
              <a:extLst>
                <a:ext uri="{FF2B5EF4-FFF2-40B4-BE49-F238E27FC236}">
                  <a16:creationId xmlns:a16="http://schemas.microsoft.com/office/drawing/2014/main" id="{F2EE8AEF-5106-314D-AA4E-D0A500593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227" name="Rectangle 27">
              <a:extLst>
                <a:ext uri="{FF2B5EF4-FFF2-40B4-BE49-F238E27FC236}">
                  <a16:creationId xmlns:a16="http://schemas.microsoft.com/office/drawing/2014/main" id="{7E00CA3B-C1FE-0C4E-BE08-C5883292B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801521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28" name="Rectangle 28">
              <a:extLst>
                <a:ext uri="{FF2B5EF4-FFF2-40B4-BE49-F238E27FC236}">
                  <a16:creationId xmlns:a16="http://schemas.microsoft.com/office/drawing/2014/main" id="{36D4E626-6A6F-914D-B741-25777ACF8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801521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229" name="Rectangle 29">
              <a:extLst>
                <a:ext uri="{FF2B5EF4-FFF2-40B4-BE49-F238E27FC236}">
                  <a16:creationId xmlns:a16="http://schemas.microsoft.com/office/drawing/2014/main" id="{DF0796D0-9F57-0741-8FEC-69F81C1F3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rojo</a:t>
              </a:r>
            </a:p>
          </p:txBody>
        </p:sp>
        <p:sp>
          <p:nvSpPr>
            <p:cNvPr id="230" name="Rectangle 30">
              <a:extLst>
                <a:ext uri="{FF2B5EF4-FFF2-40B4-BE49-F238E27FC236}">
                  <a16:creationId xmlns:a16="http://schemas.microsoft.com/office/drawing/2014/main" id="{CC78EFDD-B9D0-D649-8C6F-00BCA9BDF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231" name="Rectangle 31">
              <a:extLst>
                <a:ext uri="{FF2B5EF4-FFF2-40B4-BE49-F238E27FC236}">
                  <a16:creationId xmlns:a16="http://schemas.microsoft.com/office/drawing/2014/main" id="{0B378EB0-B225-8D44-8EF2-E15097E29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32" name="Rectangle 32">
              <a:extLst>
                <a:ext uri="{FF2B5EF4-FFF2-40B4-BE49-F238E27FC236}">
                  <a16:creationId xmlns:a16="http://schemas.microsoft.com/office/drawing/2014/main" id="{CAD64EC5-29AF-044F-AF93-9EF57EC4D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980899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33" name="Rectangle 33">
              <a:extLst>
                <a:ext uri="{FF2B5EF4-FFF2-40B4-BE49-F238E27FC236}">
                  <a16:creationId xmlns:a16="http://schemas.microsoft.com/office/drawing/2014/main" id="{200F998A-65A7-524D-AB14-1CAB8C69B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980899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234" name="Rectangle 34">
              <a:extLst>
                <a:ext uri="{FF2B5EF4-FFF2-40B4-BE49-F238E27FC236}">
                  <a16:creationId xmlns:a16="http://schemas.microsoft.com/office/drawing/2014/main" id="{CA55D123-6C8A-2148-A84D-F77FF55F5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35" name="Rectangle 35">
              <a:extLst>
                <a:ext uri="{FF2B5EF4-FFF2-40B4-BE49-F238E27FC236}">
                  <a16:creationId xmlns:a16="http://schemas.microsoft.com/office/drawing/2014/main" id="{F2C22AD4-BD11-3640-8589-3B556621F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236" name="Rectangle 36">
              <a:extLst>
                <a:ext uri="{FF2B5EF4-FFF2-40B4-BE49-F238E27FC236}">
                  <a16:creationId xmlns:a16="http://schemas.microsoft.com/office/drawing/2014/main" id="{15252882-1740-844D-8951-F5BE211C5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37" name="Rectangle 37">
              <a:extLst>
                <a:ext uri="{FF2B5EF4-FFF2-40B4-BE49-F238E27FC236}">
                  <a16:creationId xmlns:a16="http://schemas.microsoft.com/office/drawing/2014/main" id="{63BB4DE4-ED9E-3741-839A-38A494A05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160278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38" name="Rectangle 38">
              <a:extLst>
                <a:ext uri="{FF2B5EF4-FFF2-40B4-BE49-F238E27FC236}">
                  <a16:creationId xmlns:a16="http://schemas.microsoft.com/office/drawing/2014/main" id="{DDE4966A-6695-2743-BBA1-208437210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160278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39" name="Rectangle 39">
              <a:extLst>
                <a:ext uri="{FF2B5EF4-FFF2-40B4-BE49-F238E27FC236}">
                  <a16:creationId xmlns:a16="http://schemas.microsoft.com/office/drawing/2014/main" id="{5E18EA18-47B9-3340-AD9D-7CC7E477B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40" name="Rectangle 40">
              <a:extLst>
                <a:ext uri="{FF2B5EF4-FFF2-40B4-BE49-F238E27FC236}">
                  <a16:creationId xmlns:a16="http://schemas.microsoft.com/office/drawing/2014/main" id="{93859471-AE61-F34A-94EB-F628953CC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241" name="Rectangle 41">
              <a:extLst>
                <a:ext uri="{FF2B5EF4-FFF2-40B4-BE49-F238E27FC236}">
                  <a16:creationId xmlns:a16="http://schemas.microsoft.com/office/drawing/2014/main" id="{C0112BB1-935E-914E-B74C-9DD975263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42" name="Rectangle 42">
              <a:extLst>
                <a:ext uri="{FF2B5EF4-FFF2-40B4-BE49-F238E27FC236}">
                  <a16:creationId xmlns:a16="http://schemas.microsoft.com/office/drawing/2014/main" id="{2D4E4C1F-7020-4D46-888C-0CD672E77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339656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43" name="Rectangle 43">
              <a:extLst>
                <a:ext uri="{FF2B5EF4-FFF2-40B4-BE49-F238E27FC236}">
                  <a16:creationId xmlns:a16="http://schemas.microsoft.com/office/drawing/2014/main" id="{8CB6BF13-7557-824D-B704-97A68D19D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339656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44" name="Rectangle 44">
              <a:extLst>
                <a:ext uri="{FF2B5EF4-FFF2-40B4-BE49-F238E27FC236}">
                  <a16:creationId xmlns:a16="http://schemas.microsoft.com/office/drawing/2014/main" id="{43A59E6A-0935-D94D-86F8-F4ED948D0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45" name="Rectangle 45">
              <a:extLst>
                <a:ext uri="{FF2B5EF4-FFF2-40B4-BE49-F238E27FC236}">
                  <a16:creationId xmlns:a16="http://schemas.microsoft.com/office/drawing/2014/main" id="{827D8174-58D3-4640-AF18-FAF5F851F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46" name="Rectangle 46">
              <a:extLst>
                <a:ext uri="{FF2B5EF4-FFF2-40B4-BE49-F238E27FC236}">
                  <a16:creationId xmlns:a16="http://schemas.microsoft.com/office/drawing/2014/main" id="{8FC18EFF-FF48-6E4F-B869-7DFB37EAD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247" name="Rectangle 47">
              <a:extLst>
                <a:ext uri="{FF2B5EF4-FFF2-40B4-BE49-F238E27FC236}">
                  <a16:creationId xmlns:a16="http://schemas.microsoft.com/office/drawing/2014/main" id="{127A5969-3107-DD48-BB20-3291A9A84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51988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48" name="Rectangle 48">
              <a:extLst>
                <a:ext uri="{FF2B5EF4-FFF2-40B4-BE49-F238E27FC236}">
                  <a16:creationId xmlns:a16="http://schemas.microsoft.com/office/drawing/2014/main" id="{9DCA8861-B59A-D244-A14C-8EAC81B80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51988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49" name="Line 49">
              <a:extLst>
                <a:ext uri="{FF2B5EF4-FFF2-40B4-BE49-F238E27FC236}">
                  <a16:creationId xmlns:a16="http://schemas.microsoft.com/office/drawing/2014/main" id="{02188E42-5962-DD49-A832-9D739986A0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2992" y="1201326"/>
              <a:ext cx="1169" cy="161610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0" name="Line 50">
              <a:extLst>
                <a:ext uri="{FF2B5EF4-FFF2-40B4-BE49-F238E27FC236}">
                  <a16:creationId xmlns:a16="http://schemas.microsoft.com/office/drawing/2014/main" id="{558B1BE2-BD89-A541-90E8-38DE7ADA1B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8615" y="1333256"/>
              <a:ext cx="4575951" cy="1181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1" name="Rectangle 4">
              <a:extLst>
                <a:ext uri="{FF2B5EF4-FFF2-40B4-BE49-F238E27FC236}">
                  <a16:creationId xmlns:a16="http://schemas.microsoft.com/office/drawing/2014/main" id="{959269EF-A48C-734E-B52B-E25E4B24F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ID</a:t>
              </a:r>
            </a:p>
          </p:txBody>
        </p:sp>
        <p:sp>
          <p:nvSpPr>
            <p:cNvPr id="252" name="Rectangle 9">
              <a:extLst>
                <a:ext uri="{FF2B5EF4-FFF2-40B4-BE49-F238E27FC236}">
                  <a16:creationId xmlns:a16="http://schemas.microsoft.com/office/drawing/2014/main" id="{475154D8-EFEF-A142-A813-4C703B4CA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253" name="Rectangle 14">
              <a:extLst>
                <a:ext uri="{FF2B5EF4-FFF2-40B4-BE49-F238E27FC236}">
                  <a16:creationId xmlns:a16="http://schemas.microsoft.com/office/drawing/2014/main" id="{8FB0AC10-BC24-0444-B8CF-2D3FBA9B9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254" name="Rectangle 19">
              <a:extLst>
                <a:ext uri="{FF2B5EF4-FFF2-40B4-BE49-F238E27FC236}">
                  <a16:creationId xmlns:a16="http://schemas.microsoft.com/office/drawing/2014/main" id="{037A3B5F-B96E-8E4A-BA0F-F07DFBDEF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255" name="Rectangle 24">
              <a:extLst>
                <a:ext uri="{FF2B5EF4-FFF2-40B4-BE49-F238E27FC236}">
                  <a16:creationId xmlns:a16="http://schemas.microsoft.com/office/drawing/2014/main" id="{51800414-F7C1-C145-AE50-04612D5AC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256" name="Rectangle 29">
              <a:extLst>
                <a:ext uri="{FF2B5EF4-FFF2-40B4-BE49-F238E27FC236}">
                  <a16:creationId xmlns:a16="http://schemas.microsoft.com/office/drawing/2014/main" id="{3191E0E6-3A78-7742-9EBC-B59AB4AD3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257" name="Rectangle 34">
              <a:extLst>
                <a:ext uri="{FF2B5EF4-FFF2-40B4-BE49-F238E27FC236}">
                  <a16:creationId xmlns:a16="http://schemas.microsoft.com/office/drawing/2014/main" id="{F4070ECC-E185-974F-A033-22544AC75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258" name="Rectangle 39">
              <a:extLst>
                <a:ext uri="{FF2B5EF4-FFF2-40B4-BE49-F238E27FC236}">
                  <a16:creationId xmlns:a16="http://schemas.microsoft.com/office/drawing/2014/main" id="{4A3BF2A3-54E0-BA43-894B-98F477383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259" name="Rectangle 44">
              <a:extLst>
                <a:ext uri="{FF2B5EF4-FFF2-40B4-BE49-F238E27FC236}">
                  <a16:creationId xmlns:a16="http://schemas.microsoft.com/office/drawing/2014/main" id="{2016F0FA-7992-A446-992F-46887708C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  <p:grpSp>
        <p:nvGrpSpPr>
          <p:cNvPr id="152" name="Grupo 151">
            <a:extLst>
              <a:ext uri="{FF2B5EF4-FFF2-40B4-BE49-F238E27FC236}">
                <a16:creationId xmlns:a16="http://schemas.microsoft.com/office/drawing/2014/main" id="{97B0A95A-9509-0D4C-8563-001A32582C20}"/>
              </a:ext>
            </a:extLst>
          </p:cNvPr>
          <p:cNvGrpSpPr/>
          <p:nvPr/>
        </p:nvGrpSpPr>
        <p:grpSpPr>
          <a:xfrm>
            <a:off x="1447054" y="3696678"/>
            <a:ext cx="2305052" cy="936631"/>
            <a:chOff x="189065" y="3369046"/>
            <a:chExt cx="2305052" cy="936631"/>
          </a:xfrm>
        </p:grpSpPr>
        <p:sp>
          <p:nvSpPr>
            <p:cNvPr id="153" name="Rectangle 52">
              <a:extLst>
                <a:ext uri="{FF2B5EF4-FFF2-40B4-BE49-F238E27FC236}">
                  <a16:creationId xmlns:a16="http://schemas.microsoft.com/office/drawing/2014/main" id="{5B4A193D-4422-1A42-83EB-EF463DD44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886" y="3369046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Altura</a:t>
              </a:r>
            </a:p>
          </p:txBody>
        </p:sp>
        <p:grpSp>
          <p:nvGrpSpPr>
            <p:cNvPr id="154" name="Group 71">
              <a:extLst>
                <a:ext uri="{FF2B5EF4-FFF2-40B4-BE49-F238E27FC236}">
                  <a16:creationId xmlns:a16="http://schemas.microsoft.com/office/drawing/2014/main" id="{8FE1312F-1378-EA41-A806-B8BD5716C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065" y="3721476"/>
              <a:ext cx="2305052" cy="584201"/>
              <a:chOff x="2941" y="1710"/>
              <a:chExt cx="1452" cy="368"/>
            </a:xfrm>
          </p:grpSpPr>
          <p:sp>
            <p:nvSpPr>
              <p:cNvPr id="155" name="Line 72">
                <a:extLst>
                  <a:ext uri="{FF2B5EF4-FFF2-40B4-BE49-F238E27FC236}">
                    <a16:creationId xmlns:a16="http://schemas.microsoft.com/office/drawing/2014/main" id="{D408A028-EFF7-E440-B663-BA8B70C994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12" y="1710"/>
                <a:ext cx="595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56" name="Line 73">
                <a:extLst>
                  <a:ext uri="{FF2B5EF4-FFF2-40B4-BE49-F238E27FC236}">
                    <a16:creationId xmlns:a16="http://schemas.microsoft.com/office/drawing/2014/main" id="{A2022B18-2180-7443-94AB-AD9E6D0AF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57" name="Text Box 74">
                <a:extLst>
                  <a:ext uri="{FF2B5EF4-FFF2-40B4-BE49-F238E27FC236}">
                    <a16:creationId xmlns:a16="http://schemas.microsoft.com/office/drawing/2014/main" id="{89CD753C-A296-9143-BFE7-7182BD6806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41" y="1717"/>
                <a:ext cx="432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media</a:t>
                </a:r>
              </a:p>
            </p:txBody>
          </p:sp>
          <p:sp>
            <p:nvSpPr>
              <p:cNvPr id="158" name="Text Box 75">
                <a:extLst>
                  <a:ext uri="{FF2B5EF4-FFF2-40B4-BE49-F238E27FC236}">
                    <a16:creationId xmlns:a16="http://schemas.microsoft.com/office/drawing/2014/main" id="{2A1750E8-BD96-294B-B73B-A744AF9780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7" y="1846"/>
                <a:ext cx="302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alta</a:t>
                </a:r>
              </a:p>
            </p:txBody>
          </p:sp>
          <p:sp>
            <p:nvSpPr>
              <p:cNvPr id="159" name="Line 78">
                <a:extLst>
                  <a:ext uri="{FF2B5EF4-FFF2-40B4-BE49-F238E27FC236}">
                    <a16:creationId xmlns:a16="http://schemas.microsoft.com/office/drawing/2014/main" id="{12B4CDAE-A9F3-DA43-90DB-184EDE90F1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633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60" name="Text Box 80">
                <a:extLst>
                  <a:ext uri="{FF2B5EF4-FFF2-40B4-BE49-F238E27FC236}">
                    <a16:creationId xmlns:a16="http://schemas.microsoft.com/office/drawing/2014/main" id="{48795E02-453C-2E45-B447-2C5A754FE1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2" y="1739"/>
                <a:ext cx="331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baja</a:t>
                </a:r>
              </a:p>
            </p:txBody>
          </p:sp>
        </p:grpSp>
      </p:grp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98A36855-37C3-0F4A-A5F1-689ACEEFDFF8}"/>
              </a:ext>
            </a:extLst>
          </p:cNvPr>
          <p:cNvSpPr txBox="1"/>
          <p:nvPr/>
        </p:nvSpPr>
        <p:spPr>
          <a:xfrm>
            <a:off x="1263361" y="4603894"/>
            <a:ext cx="841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1 caso: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1 si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0DBC9FAD-63AC-A24D-90E5-91BCAC706D0E}"/>
              </a:ext>
            </a:extLst>
          </p:cNvPr>
          <p:cNvSpPr txBox="1"/>
          <p:nvPr/>
        </p:nvSpPr>
        <p:spPr>
          <a:xfrm>
            <a:off x="2339588" y="4603894"/>
            <a:ext cx="813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1 caso: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1 no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BF643299-994D-564F-802C-9296373EA5AA}"/>
              </a:ext>
            </a:extLst>
          </p:cNvPr>
          <p:cNvSpPr txBox="1"/>
          <p:nvPr/>
        </p:nvSpPr>
        <p:spPr>
          <a:xfrm>
            <a:off x="3364519" y="4603894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1 caso:</a:t>
            </a:r>
          </a:p>
          <a:p>
            <a:r>
              <a:rPr lang="es-ES" sz="1600" dirty="0">
                <a:solidFill>
                  <a:schemeClr val="tx1"/>
                </a:solidFill>
              </a:rPr>
              <a:t>1 si; 1 no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CuadroTexto 163">
                <a:extLst>
                  <a:ext uri="{FF2B5EF4-FFF2-40B4-BE49-F238E27FC236}">
                    <a16:creationId xmlns:a16="http://schemas.microsoft.com/office/drawing/2014/main" id="{946DEEEF-2266-6D4D-82CE-F58717C79EEB}"/>
                  </a:ext>
                </a:extLst>
              </p:cNvPr>
              <p:cNvSpPr txBox="1"/>
              <p:nvPr/>
            </p:nvSpPr>
            <p:spPr>
              <a:xfrm>
                <a:off x="805995" y="5182455"/>
                <a:ext cx="10239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=0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64" name="CuadroTexto 163">
                <a:extLst>
                  <a:ext uri="{FF2B5EF4-FFF2-40B4-BE49-F238E27FC236}">
                    <a16:creationId xmlns:a16="http://schemas.microsoft.com/office/drawing/2014/main" id="{946DEEEF-2266-6D4D-82CE-F58717C79E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995" y="5182455"/>
                <a:ext cx="1023998" cy="338554"/>
              </a:xfrm>
              <a:prstGeom prst="rect">
                <a:avLst/>
              </a:prstGeom>
              <a:blipFill>
                <a:blip r:embed="rId4"/>
                <a:stretch>
                  <a:fillRect t="-7407" r="-1220" b="-1851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CuadroTexto 164">
                <a:extLst>
                  <a:ext uri="{FF2B5EF4-FFF2-40B4-BE49-F238E27FC236}">
                    <a16:creationId xmlns:a16="http://schemas.microsoft.com/office/drawing/2014/main" id="{0B221A52-0DE9-9146-8919-2762545959AF}"/>
                  </a:ext>
                </a:extLst>
              </p:cNvPr>
              <p:cNvSpPr txBox="1"/>
              <p:nvPr/>
            </p:nvSpPr>
            <p:spPr>
              <a:xfrm>
                <a:off x="2177221" y="5182455"/>
                <a:ext cx="10352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E</m:t>
                      </m:r>
                      <m:d>
                        <m:dPr>
                          <m:begChr m:val="["/>
                          <m:endChr m:val="]"/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1,</m:t>
                          </m:r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0 </m:t>
                          </m:r>
                        </m:e>
                      </m:d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=0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65" name="CuadroTexto 164">
                <a:extLst>
                  <a:ext uri="{FF2B5EF4-FFF2-40B4-BE49-F238E27FC236}">
                    <a16:creationId xmlns:a16="http://schemas.microsoft.com/office/drawing/2014/main" id="{0B221A52-0DE9-9146-8919-276254595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7221" y="5182455"/>
                <a:ext cx="1035220" cy="338554"/>
              </a:xfrm>
              <a:prstGeom prst="rect">
                <a:avLst/>
              </a:prstGeom>
              <a:blipFill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CuadroTexto 165">
                <a:extLst>
                  <a:ext uri="{FF2B5EF4-FFF2-40B4-BE49-F238E27FC236}">
                    <a16:creationId xmlns:a16="http://schemas.microsoft.com/office/drawing/2014/main" id="{0C7AD6A0-A2B2-624B-A1DE-1D7BEC199D8F}"/>
                  </a:ext>
                </a:extLst>
              </p:cNvPr>
              <p:cNvSpPr txBox="1"/>
              <p:nvPr/>
            </p:nvSpPr>
            <p:spPr>
              <a:xfrm>
                <a:off x="1586384" y="5596711"/>
                <a:ext cx="2195024" cy="5536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E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𝑎𝑙𝑡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0 + 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2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∗1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 =</m:t>
                      </m:r>
                      <m:r>
                        <m:rPr>
                          <m:nor/>
                        </m:rPr>
                        <a:rPr lang="es-ES" altLang="es-ES_tradnl" sz="1600" b="0" i="1" dirty="0" smtClean="0">
                          <a:solidFill>
                            <a:srgbClr val="00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0,5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66" name="CuadroTexto 165">
                <a:extLst>
                  <a:ext uri="{FF2B5EF4-FFF2-40B4-BE49-F238E27FC236}">
                    <a16:creationId xmlns:a16="http://schemas.microsoft.com/office/drawing/2014/main" id="{0C7AD6A0-A2B2-624B-A1DE-1D7BEC199D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6384" y="5596711"/>
                <a:ext cx="2195024" cy="553678"/>
              </a:xfrm>
              <a:prstGeom prst="rect">
                <a:avLst/>
              </a:prstGeom>
              <a:blipFill>
                <a:blip r:embed="rId6"/>
                <a:stretch>
                  <a:fillRect b="-227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7" name="CuadroTexto 166">
                <a:extLst>
                  <a:ext uri="{FF2B5EF4-FFF2-40B4-BE49-F238E27FC236}">
                    <a16:creationId xmlns:a16="http://schemas.microsoft.com/office/drawing/2014/main" id="{DC295034-43DD-3148-ADB0-4FAD34A307F7}"/>
                  </a:ext>
                </a:extLst>
              </p:cNvPr>
              <p:cNvSpPr txBox="1"/>
              <p:nvPr/>
            </p:nvSpPr>
            <p:spPr>
              <a:xfrm>
                <a:off x="1586384" y="6180049"/>
                <a:ext cx="18641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G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𝑎𝑙𝑡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1−0,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 =</m:t>
                      </m:r>
                      <m:r>
                        <a:rPr lang="es-ES" altLang="es-ES_tradnl" sz="1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0,5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67" name="CuadroTexto 166">
                <a:extLst>
                  <a:ext uri="{FF2B5EF4-FFF2-40B4-BE49-F238E27FC236}">
                    <a16:creationId xmlns:a16="http://schemas.microsoft.com/office/drawing/2014/main" id="{DC295034-43DD-3148-ADB0-4FAD34A307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6384" y="6180049"/>
                <a:ext cx="1864165" cy="338554"/>
              </a:xfrm>
              <a:prstGeom prst="rect">
                <a:avLst/>
              </a:prstGeom>
              <a:blipFill>
                <a:blip r:embed="rId7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CuadroTexto 167">
                <a:extLst>
                  <a:ext uri="{FF2B5EF4-FFF2-40B4-BE49-F238E27FC236}">
                    <a16:creationId xmlns:a16="http://schemas.microsoft.com/office/drawing/2014/main" id="{7DC29BC4-5FCA-1D48-8019-71A536809A45}"/>
                  </a:ext>
                </a:extLst>
              </p:cNvPr>
              <p:cNvSpPr txBox="1"/>
              <p:nvPr/>
            </p:nvSpPr>
            <p:spPr>
              <a:xfrm>
                <a:off x="3364519" y="5136070"/>
                <a:ext cx="1132811" cy="491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=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1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68" name="CuadroTexto 167">
                <a:extLst>
                  <a:ext uri="{FF2B5EF4-FFF2-40B4-BE49-F238E27FC236}">
                    <a16:creationId xmlns:a16="http://schemas.microsoft.com/office/drawing/2014/main" id="{7DC29BC4-5FCA-1D48-8019-71A536809A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4519" y="5136070"/>
                <a:ext cx="1132811" cy="491032"/>
              </a:xfrm>
              <a:prstGeom prst="rect">
                <a:avLst/>
              </a:prstGeom>
              <a:blipFill>
                <a:blip r:embed="rId8"/>
                <a:stretch>
                  <a:fillRect r="-1111" b="-25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9" name="Grupo 168">
            <a:extLst>
              <a:ext uri="{FF2B5EF4-FFF2-40B4-BE49-F238E27FC236}">
                <a16:creationId xmlns:a16="http://schemas.microsoft.com/office/drawing/2014/main" id="{24DFA083-3652-BA4F-9D9B-CF6A0CED66C6}"/>
              </a:ext>
            </a:extLst>
          </p:cNvPr>
          <p:cNvGrpSpPr/>
          <p:nvPr/>
        </p:nvGrpSpPr>
        <p:grpSpPr>
          <a:xfrm>
            <a:off x="5416588" y="3591905"/>
            <a:ext cx="2212976" cy="936631"/>
            <a:chOff x="262088" y="3369046"/>
            <a:chExt cx="2212976" cy="936631"/>
          </a:xfrm>
        </p:grpSpPr>
        <p:sp>
          <p:nvSpPr>
            <p:cNvPr id="170" name="Rectangle 52">
              <a:extLst>
                <a:ext uri="{FF2B5EF4-FFF2-40B4-BE49-F238E27FC236}">
                  <a16:creationId xmlns:a16="http://schemas.microsoft.com/office/drawing/2014/main" id="{56352547-733E-D04F-B52F-5E0CF46BE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886" y="3369046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Peso</a:t>
              </a:r>
            </a:p>
          </p:txBody>
        </p:sp>
        <p:grpSp>
          <p:nvGrpSpPr>
            <p:cNvPr id="171" name="Group 71">
              <a:extLst>
                <a:ext uri="{FF2B5EF4-FFF2-40B4-BE49-F238E27FC236}">
                  <a16:creationId xmlns:a16="http://schemas.microsoft.com/office/drawing/2014/main" id="{64F22829-C6D9-0B4B-912A-DB9736B6A4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088" y="3721476"/>
              <a:ext cx="2212976" cy="584201"/>
              <a:chOff x="2987" y="1710"/>
              <a:chExt cx="1394" cy="368"/>
            </a:xfrm>
          </p:grpSpPr>
          <p:sp>
            <p:nvSpPr>
              <p:cNvPr id="172" name="Line 72">
                <a:extLst>
                  <a:ext uri="{FF2B5EF4-FFF2-40B4-BE49-F238E27FC236}">
                    <a16:creationId xmlns:a16="http://schemas.microsoft.com/office/drawing/2014/main" id="{8AA51C65-0527-5242-A474-5AFFBE53B5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12" y="1710"/>
                <a:ext cx="595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73" name="Line 73">
                <a:extLst>
                  <a:ext uri="{FF2B5EF4-FFF2-40B4-BE49-F238E27FC236}">
                    <a16:creationId xmlns:a16="http://schemas.microsoft.com/office/drawing/2014/main" id="{14E725F4-6F87-EC44-B6DE-06C8A281CC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74" name="Text Box 74">
                <a:extLst>
                  <a:ext uri="{FF2B5EF4-FFF2-40B4-BE49-F238E27FC236}">
                    <a16:creationId xmlns:a16="http://schemas.microsoft.com/office/drawing/2014/main" id="{ABEAEDC8-DD55-EA48-9C94-AA0F349D1F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87" y="1717"/>
                <a:ext cx="338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175" name="Text Box 75">
                <a:extLst>
                  <a:ext uri="{FF2B5EF4-FFF2-40B4-BE49-F238E27FC236}">
                    <a16:creationId xmlns:a16="http://schemas.microsoft.com/office/drawing/2014/main" id="{ACDB322E-D20F-9E4B-A45D-17577BF86A4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00" y="1846"/>
                <a:ext cx="439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medio</a:t>
                </a:r>
              </a:p>
            </p:txBody>
          </p:sp>
          <p:sp>
            <p:nvSpPr>
              <p:cNvPr id="176" name="Line 78">
                <a:extLst>
                  <a:ext uri="{FF2B5EF4-FFF2-40B4-BE49-F238E27FC236}">
                    <a16:creationId xmlns:a16="http://schemas.microsoft.com/office/drawing/2014/main" id="{48A4C5A3-5885-F643-950E-F08B26D829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633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77" name="Text Box 80">
                <a:extLst>
                  <a:ext uri="{FF2B5EF4-FFF2-40B4-BE49-F238E27FC236}">
                    <a16:creationId xmlns:a16="http://schemas.microsoft.com/office/drawing/2014/main" id="{FEC15460-3E08-594F-8F9D-2157C2FD7AC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72" y="1739"/>
                <a:ext cx="309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alto</a:t>
                </a:r>
              </a:p>
            </p:txBody>
          </p:sp>
        </p:grpSp>
      </p:grp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89967C6A-CF40-EC4D-9C18-E87926BE3F79}"/>
              </a:ext>
            </a:extLst>
          </p:cNvPr>
          <p:cNvSpPr txBox="1"/>
          <p:nvPr/>
        </p:nvSpPr>
        <p:spPr>
          <a:xfrm>
            <a:off x="5159872" y="4499121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2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1 si; 1 no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2C3BC5C5-DDA4-4941-B733-BF6C3D1E8BCF}"/>
              </a:ext>
            </a:extLst>
          </p:cNvPr>
          <p:cNvSpPr txBox="1"/>
          <p:nvPr/>
        </p:nvSpPr>
        <p:spPr>
          <a:xfrm>
            <a:off x="6236099" y="4499121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2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1 no; 1 si</a:t>
            </a:r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7E3FBE53-F633-134F-9743-7137393EFE92}"/>
              </a:ext>
            </a:extLst>
          </p:cNvPr>
          <p:cNvSpPr txBox="1"/>
          <p:nvPr/>
        </p:nvSpPr>
        <p:spPr>
          <a:xfrm>
            <a:off x="7261030" y="4499121"/>
            <a:ext cx="89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0 casos: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1" name="CuadroTexto 180">
                <a:extLst>
                  <a:ext uri="{FF2B5EF4-FFF2-40B4-BE49-F238E27FC236}">
                    <a16:creationId xmlns:a16="http://schemas.microsoft.com/office/drawing/2014/main" id="{7242910C-1B71-0D46-8ABD-953C082DDA9C}"/>
                  </a:ext>
                </a:extLst>
              </p:cNvPr>
              <p:cNvSpPr txBox="1"/>
              <p:nvPr/>
            </p:nvSpPr>
            <p:spPr>
              <a:xfrm>
                <a:off x="4818432" y="5036605"/>
                <a:ext cx="1127745" cy="561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E</m:t>
                      </m:r>
                      <m:d>
                        <m:dPr>
                          <m:begChr m:val="["/>
                          <m:endChr m:val="]"/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ES" altLang="es-ES_tradnl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2</m:t>
                              </m:r>
                            </m:den>
                          </m:f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,</m:t>
                          </m:r>
                          <m:f>
                            <m:fPr>
                              <m:ctrlPr>
                                <a:rPr lang="es-ES" altLang="es-ES_tradnl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lang="es-ES" altLang="es-ES_tradnl" sz="1600" b="0" i="0" smtClean="0">
                                  <a:solidFill>
                                    <a:srgbClr val="000000"/>
                                  </a:solidFill>
                                  <a:latin typeface="+mn-lt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=1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81" name="CuadroTexto 180">
                <a:extLst>
                  <a:ext uri="{FF2B5EF4-FFF2-40B4-BE49-F238E27FC236}">
                    <a16:creationId xmlns:a16="http://schemas.microsoft.com/office/drawing/2014/main" id="{7242910C-1B71-0D46-8ABD-953C082DDA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8432" y="5036605"/>
                <a:ext cx="1127745" cy="56188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CuadroTexto 181">
                <a:extLst>
                  <a:ext uri="{FF2B5EF4-FFF2-40B4-BE49-F238E27FC236}">
                    <a16:creationId xmlns:a16="http://schemas.microsoft.com/office/drawing/2014/main" id="{CE6D6729-8796-D843-8FAA-C8C484A19E53}"/>
                  </a:ext>
                </a:extLst>
              </p:cNvPr>
              <p:cNvSpPr txBox="1"/>
              <p:nvPr/>
            </p:nvSpPr>
            <p:spPr>
              <a:xfrm>
                <a:off x="5482895" y="5575852"/>
                <a:ext cx="1552028" cy="5524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E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𝑝𝑒𝑠𝑜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f>
                        <m:fPr>
                          <m:ctrlP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1 </m:t>
                      </m:r>
                      <m:r>
                        <m:rPr>
                          <m:nor/>
                        </m:rP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+mn-lt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s-ES" altLang="es-ES_tradnl" sz="1600" b="0" i="0" dirty="0" smtClean="0">
                          <a:solidFill>
                            <a:srgbClr val="000000"/>
                          </a:solidFill>
                        </a:rPr>
                        <m:t> 1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82" name="CuadroTexto 181">
                <a:extLst>
                  <a:ext uri="{FF2B5EF4-FFF2-40B4-BE49-F238E27FC236}">
                    <a16:creationId xmlns:a16="http://schemas.microsoft.com/office/drawing/2014/main" id="{CE6D6729-8796-D843-8FAA-C8C484A19E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895" y="5575852"/>
                <a:ext cx="1552028" cy="55245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CuadroTexto 182">
                <a:extLst>
                  <a:ext uri="{FF2B5EF4-FFF2-40B4-BE49-F238E27FC236}">
                    <a16:creationId xmlns:a16="http://schemas.microsoft.com/office/drawing/2014/main" id="{3429038F-88E1-3D4B-BE30-58DF5827BBF8}"/>
                  </a:ext>
                </a:extLst>
              </p:cNvPr>
              <p:cNvSpPr txBox="1"/>
              <p:nvPr/>
            </p:nvSpPr>
            <p:spPr>
              <a:xfrm>
                <a:off x="5482895" y="6154422"/>
                <a:ext cx="1655005" cy="357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G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𝑝𝑒</m:t>
                          </m:r>
                          <m:r>
                            <a:rPr lang="es-ES" altLang="es-ES_tradnl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𝑙𝑜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1−</m:t>
                      </m:r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 =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83" name="CuadroTexto 182">
                <a:extLst>
                  <a:ext uri="{FF2B5EF4-FFF2-40B4-BE49-F238E27FC236}">
                    <a16:creationId xmlns:a16="http://schemas.microsoft.com/office/drawing/2014/main" id="{3429038F-88E1-3D4B-BE30-58DF5827B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895" y="6154422"/>
                <a:ext cx="1655005" cy="357534"/>
              </a:xfrm>
              <a:prstGeom prst="rect">
                <a:avLst/>
              </a:prstGeom>
              <a:blipFill>
                <a:blip r:embed="rId11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CuadroTexto 183">
                <a:extLst>
                  <a:ext uri="{FF2B5EF4-FFF2-40B4-BE49-F238E27FC236}">
                    <a16:creationId xmlns:a16="http://schemas.microsoft.com/office/drawing/2014/main" id="{31D7AA7C-5D13-F743-9004-229613DA18C3}"/>
                  </a:ext>
                </a:extLst>
              </p:cNvPr>
              <p:cNvSpPr txBox="1"/>
              <p:nvPr/>
            </p:nvSpPr>
            <p:spPr>
              <a:xfrm>
                <a:off x="5943117" y="5081277"/>
                <a:ext cx="1132811" cy="4910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f>
                          <m:fPr>
                            <m:ctrlPr>
                              <a:rPr lang="es-ES" altLang="es-ES_tradnl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+mn-lt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s-ES" altLang="es-ES_tradnl" sz="16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=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1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84" name="CuadroTexto 183">
                <a:extLst>
                  <a:ext uri="{FF2B5EF4-FFF2-40B4-BE49-F238E27FC236}">
                    <a16:creationId xmlns:a16="http://schemas.microsoft.com/office/drawing/2014/main" id="{31D7AA7C-5D13-F743-9004-229613DA1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117" y="5081277"/>
                <a:ext cx="1132811" cy="491032"/>
              </a:xfrm>
              <a:prstGeom prst="rect">
                <a:avLst/>
              </a:prstGeom>
              <a:blipFill>
                <a:blip r:embed="rId12"/>
                <a:stretch>
                  <a:fillRect r="-1124" b="-25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5" name="CuadroTexto 184">
                <a:extLst>
                  <a:ext uri="{FF2B5EF4-FFF2-40B4-BE49-F238E27FC236}">
                    <a16:creationId xmlns:a16="http://schemas.microsoft.com/office/drawing/2014/main" id="{186DE96D-C7B7-3541-BEC0-2F6B9B5D750D}"/>
                  </a:ext>
                </a:extLst>
              </p:cNvPr>
              <p:cNvSpPr txBox="1"/>
              <p:nvPr/>
            </p:nvSpPr>
            <p:spPr>
              <a:xfrm>
                <a:off x="7267432" y="5125662"/>
                <a:ext cx="10239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=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0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85" name="CuadroTexto 184">
                <a:extLst>
                  <a:ext uri="{FF2B5EF4-FFF2-40B4-BE49-F238E27FC236}">
                    <a16:creationId xmlns:a16="http://schemas.microsoft.com/office/drawing/2014/main" id="{186DE96D-C7B7-3541-BEC0-2F6B9B5D75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7432" y="5125662"/>
                <a:ext cx="1023998" cy="338554"/>
              </a:xfrm>
              <a:prstGeom prst="rect">
                <a:avLst/>
              </a:prstGeom>
              <a:blipFill>
                <a:blip r:embed="rId13"/>
                <a:stretch>
                  <a:fillRect t="-3704" r="-1220" b="-1851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08752781"/>
      </p:ext>
    </p:extLst>
  </p:cSld>
  <p:clrMapOvr>
    <a:masterClrMapping/>
  </p:clrMapOvr>
  <p:transition advTm="11509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Ejercicio</a:t>
            </a:r>
          </a:p>
        </p:txBody>
      </p:sp>
      <p:sp>
        <p:nvSpPr>
          <p:cNvPr id="98" name="Rectángulo 97">
            <a:extLst>
              <a:ext uri="{FF2B5EF4-FFF2-40B4-BE49-F238E27FC236}">
                <a16:creationId xmlns:a16="http://schemas.microsoft.com/office/drawing/2014/main" id="{834F24D7-D170-3346-BBB5-95356E4A1C08}"/>
              </a:ext>
            </a:extLst>
          </p:cNvPr>
          <p:cNvSpPr/>
          <p:nvPr/>
        </p:nvSpPr>
        <p:spPr bwMode="auto">
          <a:xfrm>
            <a:off x="4167123" y="800100"/>
            <a:ext cx="4797365" cy="18233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7AE092AE-D912-6240-B4B9-A16776BD9A5A}"/>
              </a:ext>
            </a:extLst>
          </p:cNvPr>
          <p:cNvSpPr txBox="1"/>
          <p:nvPr/>
        </p:nvSpPr>
        <p:spPr>
          <a:xfrm>
            <a:off x="624328" y="998441"/>
            <a:ext cx="3263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{E1,…,E8}; {Pelo, </a:t>
            </a:r>
            <a:r>
              <a:rPr lang="es-ES" sz="1600" dirty="0" err="1">
                <a:solidFill>
                  <a:schemeClr val="tx1"/>
                </a:solidFill>
              </a:rPr>
              <a:t>Altura,Peso,Prot</a:t>
            </a:r>
            <a:r>
              <a:rPr lang="es-ES" sz="160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100" name="Rectangle 52">
            <a:extLst>
              <a:ext uri="{FF2B5EF4-FFF2-40B4-BE49-F238E27FC236}">
                <a16:creationId xmlns:a16="http://schemas.microsoft.com/office/drawing/2014/main" id="{1FE137BC-4FD2-3D46-A879-A20C3F733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2178" y="1412776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Pelo</a:t>
            </a:r>
          </a:p>
        </p:txBody>
      </p:sp>
      <p:grpSp>
        <p:nvGrpSpPr>
          <p:cNvPr id="101" name="Grupo 100">
            <a:extLst>
              <a:ext uri="{FF2B5EF4-FFF2-40B4-BE49-F238E27FC236}">
                <a16:creationId xmlns:a16="http://schemas.microsoft.com/office/drawing/2014/main" id="{F50B163F-790B-044E-B629-79A1E6D07FA1}"/>
              </a:ext>
            </a:extLst>
          </p:cNvPr>
          <p:cNvGrpSpPr/>
          <p:nvPr/>
        </p:nvGrpSpPr>
        <p:grpSpPr>
          <a:xfrm>
            <a:off x="515710" y="1765206"/>
            <a:ext cx="3320397" cy="949747"/>
            <a:chOff x="515710" y="2061801"/>
            <a:chExt cx="3320397" cy="949747"/>
          </a:xfrm>
        </p:grpSpPr>
        <p:sp>
          <p:nvSpPr>
            <p:cNvPr id="102" name="Rectangle 52">
              <a:extLst>
                <a:ext uri="{FF2B5EF4-FFF2-40B4-BE49-F238E27FC236}">
                  <a16:creationId xmlns:a16="http://schemas.microsoft.com/office/drawing/2014/main" id="{2EDF0C88-A4C1-6941-94B5-1B9013E89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10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grpSp>
          <p:nvGrpSpPr>
            <p:cNvPr id="103" name="Group 71">
              <a:extLst>
                <a:ext uri="{FF2B5EF4-FFF2-40B4-BE49-F238E27FC236}">
                  <a16:creationId xmlns:a16="http://schemas.microsoft.com/office/drawing/2014/main" id="{4331C841-99A2-BA4C-83DE-25A471994A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557" y="2061801"/>
              <a:ext cx="2513014" cy="584201"/>
              <a:chOff x="2909" y="1710"/>
              <a:chExt cx="1583" cy="368"/>
            </a:xfrm>
          </p:grpSpPr>
          <p:sp>
            <p:nvSpPr>
              <p:cNvPr id="106" name="Line 72">
                <a:extLst>
                  <a:ext uri="{FF2B5EF4-FFF2-40B4-BE49-F238E27FC236}">
                    <a16:creationId xmlns:a16="http://schemas.microsoft.com/office/drawing/2014/main" id="{D8F2E976-7238-D94B-BEAE-3A7DE15AAC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67" y="1710"/>
                <a:ext cx="740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7" name="Line 73">
                <a:extLst>
                  <a:ext uri="{FF2B5EF4-FFF2-40B4-BE49-F238E27FC236}">
                    <a16:creationId xmlns:a16="http://schemas.microsoft.com/office/drawing/2014/main" id="{6D94A4EC-B086-CA4C-AC40-F10552CC98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8" name="Text Box 74">
                <a:extLst>
                  <a:ext uri="{FF2B5EF4-FFF2-40B4-BE49-F238E27FC236}">
                    <a16:creationId xmlns:a16="http://schemas.microsoft.com/office/drawing/2014/main" id="{6EAE008E-B0ED-864B-92FB-67301B2B99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9" y="1829"/>
                <a:ext cx="388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rubio</a:t>
                </a:r>
              </a:p>
            </p:txBody>
          </p:sp>
          <p:sp>
            <p:nvSpPr>
              <p:cNvPr id="109" name="Text Box 75">
                <a:extLst>
                  <a:ext uri="{FF2B5EF4-FFF2-40B4-BE49-F238E27FC236}">
                    <a16:creationId xmlns:a16="http://schemas.microsoft.com/office/drawing/2014/main" id="{9966441C-0C3F-A744-B9F3-5D08D93AA8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09" y="1786"/>
                <a:ext cx="510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moreno</a:t>
                </a:r>
              </a:p>
            </p:txBody>
          </p:sp>
          <p:sp>
            <p:nvSpPr>
              <p:cNvPr id="110" name="Line 78">
                <a:extLst>
                  <a:ext uri="{FF2B5EF4-FFF2-40B4-BE49-F238E27FC236}">
                    <a16:creationId xmlns:a16="http://schemas.microsoft.com/office/drawing/2014/main" id="{9BE67B32-AF53-2147-947C-366977E022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786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1" name="Text Box 80">
                <a:extLst>
                  <a:ext uri="{FF2B5EF4-FFF2-40B4-BE49-F238E27FC236}">
                    <a16:creationId xmlns:a16="http://schemas.microsoft.com/office/drawing/2014/main" id="{7AC2B0BA-91AF-3142-B114-998ECD9818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3" y="1739"/>
                <a:ext cx="32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rojo</a:t>
                </a:r>
              </a:p>
            </p:txBody>
          </p:sp>
        </p:grpSp>
        <p:sp>
          <p:nvSpPr>
            <p:cNvPr id="104" name="Rectangle 52">
              <a:extLst>
                <a:ext uri="{FF2B5EF4-FFF2-40B4-BE49-F238E27FC236}">
                  <a16:creationId xmlns:a16="http://schemas.microsoft.com/office/drawing/2014/main" id="{5C2B01F3-89E5-4D4D-8592-AC2F8995D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932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sp>
          <p:nvSpPr>
            <p:cNvPr id="105" name="Rectangle 52">
              <a:extLst>
                <a:ext uri="{FF2B5EF4-FFF2-40B4-BE49-F238E27FC236}">
                  <a16:creationId xmlns:a16="http://schemas.microsoft.com/office/drawing/2014/main" id="{1847C2A9-ABFC-6249-82B3-3915FDDED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1707" y="265912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1B1C3745-F789-2547-8CC5-69EE9ADB6807}"/>
              </a:ext>
            </a:extLst>
          </p:cNvPr>
          <p:cNvSpPr txBox="1"/>
          <p:nvPr/>
        </p:nvSpPr>
        <p:spPr>
          <a:xfrm>
            <a:off x="341780" y="2764409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{E3,E6,E7}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14E0859C-6657-6048-A4ED-3184ABD247B5}"/>
              </a:ext>
            </a:extLst>
          </p:cNvPr>
          <p:cNvSpPr txBox="1"/>
          <p:nvPr/>
        </p:nvSpPr>
        <p:spPr>
          <a:xfrm>
            <a:off x="1471190" y="2730406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{E1,E2,E4,E8}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23C2E991-67F8-504A-80EB-F50A2B84FCED}"/>
              </a:ext>
            </a:extLst>
          </p:cNvPr>
          <p:cNvSpPr txBox="1"/>
          <p:nvPr/>
        </p:nvSpPr>
        <p:spPr>
          <a:xfrm>
            <a:off x="3144247" y="2730406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{E5}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8E206379-FF7A-3240-9140-94E2357EC1D0}"/>
              </a:ext>
            </a:extLst>
          </p:cNvPr>
          <p:cNvSpPr txBox="1"/>
          <p:nvPr/>
        </p:nvSpPr>
        <p:spPr>
          <a:xfrm>
            <a:off x="757751" y="2420889"/>
            <a:ext cx="47961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NO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8D8D9D5E-C322-1C42-979A-01F2EA7C2167}"/>
              </a:ext>
            </a:extLst>
          </p:cNvPr>
          <p:cNvSpPr txBox="1"/>
          <p:nvPr/>
        </p:nvSpPr>
        <p:spPr>
          <a:xfrm>
            <a:off x="3221898" y="2420888"/>
            <a:ext cx="36740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SI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87D78AAA-B8B0-1E49-B322-89297FF688EF}"/>
              </a:ext>
            </a:extLst>
          </p:cNvPr>
          <p:cNvSpPr txBox="1"/>
          <p:nvPr/>
        </p:nvSpPr>
        <p:spPr>
          <a:xfrm>
            <a:off x="1987526" y="2409404"/>
            <a:ext cx="27603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18" name="Rectángulo 117">
            <a:extLst>
              <a:ext uri="{FF2B5EF4-FFF2-40B4-BE49-F238E27FC236}">
                <a16:creationId xmlns:a16="http://schemas.microsoft.com/office/drawing/2014/main" id="{AE4F3417-2C0A-5F45-A672-99A86CFB7D43}"/>
              </a:ext>
            </a:extLst>
          </p:cNvPr>
          <p:cNvSpPr/>
          <p:nvPr/>
        </p:nvSpPr>
        <p:spPr>
          <a:xfrm>
            <a:off x="832557" y="3192890"/>
            <a:ext cx="69907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0000"/>
              </a:buClr>
              <a:buSzPct val="100000"/>
            </a:pPr>
            <a:r>
              <a:rPr lang="es-ES_tradnl" altLang="es-ES_tradnl" sz="1800" i="1" dirty="0" err="1">
                <a:solidFill>
                  <a:srgbClr val="000000"/>
                </a:solidFill>
              </a:rPr>
              <a:t>E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global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=E(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SI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(S), </a:t>
            </a:r>
            <a:r>
              <a:rPr lang="es-ES_tradnl" altLang="es-ES_tradnl" sz="1800" i="1" dirty="0" err="1">
                <a:solidFill>
                  <a:srgbClr val="000000"/>
                </a:solidFill>
              </a:rPr>
              <a:t>p</a:t>
            </a:r>
            <a:r>
              <a:rPr lang="es-ES_tradnl" altLang="es-ES_tradnl" sz="1800" i="1" baseline="-25000" dirty="0" err="1">
                <a:solidFill>
                  <a:srgbClr val="000000"/>
                </a:solidFill>
              </a:rPr>
              <a:t>NO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(S))=E(1/2,1/2)=-1/2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1/2 -1/2 · log</a:t>
            </a:r>
            <a:r>
              <a:rPr lang="es-ES_tradnl" altLang="es-ES_tradnl" sz="1800" i="1" baseline="-25000" dirty="0">
                <a:solidFill>
                  <a:srgbClr val="000000"/>
                </a:solidFill>
              </a:rPr>
              <a:t>2</a:t>
            </a:r>
            <a:r>
              <a:rPr lang="es-ES_tradnl" altLang="es-ES_tradnl" sz="1800" i="1" dirty="0">
                <a:solidFill>
                  <a:srgbClr val="000000"/>
                </a:solidFill>
              </a:rPr>
              <a:t> 1/2 = 1</a:t>
            </a:r>
          </a:p>
        </p:txBody>
      </p:sp>
      <p:grpSp>
        <p:nvGrpSpPr>
          <p:cNvPr id="119" name="Grupo 118">
            <a:extLst>
              <a:ext uri="{FF2B5EF4-FFF2-40B4-BE49-F238E27FC236}">
                <a16:creationId xmlns:a16="http://schemas.microsoft.com/office/drawing/2014/main" id="{EA1C0A79-8205-994D-9735-152B4647D82C}"/>
              </a:ext>
            </a:extLst>
          </p:cNvPr>
          <p:cNvGrpSpPr/>
          <p:nvPr/>
        </p:nvGrpSpPr>
        <p:grpSpPr>
          <a:xfrm>
            <a:off x="1783467" y="3781756"/>
            <a:ext cx="2052640" cy="906466"/>
            <a:chOff x="373217" y="3369046"/>
            <a:chExt cx="2052640" cy="906466"/>
          </a:xfrm>
        </p:grpSpPr>
        <p:sp>
          <p:nvSpPr>
            <p:cNvPr id="120" name="Rectangle 52">
              <a:extLst>
                <a:ext uri="{FF2B5EF4-FFF2-40B4-BE49-F238E27FC236}">
                  <a16:creationId xmlns:a16="http://schemas.microsoft.com/office/drawing/2014/main" id="{55F0C864-10C1-C647-8B1E-1E1C8A0DC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886" y="3369046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Altura</a:t>
              </a:r>
            </a:p>
          </p:txBody>
        </p:sp>
        <p:grpSp>
          <p:nvGrpSpPr>
            <p:cNvPr id="121" name="Group 71">
              <a:extLst>
                <a:ext uri="{FF2B5EF4-FFF2-40B4-BE49-F238E27FC236}">
                  <a16:creationId xmlns:a16="http://schemas.microsoft.com/office/drawing/2014/main" id="{555598AB-5A60-954F-9AAB-C89CB1DD88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217" y="3721474"/>
              <a:ext cx="2052640" cy="554038"/>
              <a:chOff x="3057" y="1710"/>
              <a:chExt cx="1293" cy="349"/>
            </a:xfrm>
          </p:grpSpPr>
          <p:sp>
            <p:nvSpPr>
              <p:cNvPr id="122" name="Line 72">
                <a:extLst>
                  <a:ext uri="{FF2B5EF4-FFF2-40B4-BE49-F238E27FC236}">
                    <a16:creationId xmlns:a16="http://schemas.microsoft.com/office/drawing/2014/main" id="{FC07BD74-7D32-444C-9607-7867DC5AED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112" y="1710"/>
                <a:ext cx="595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3" name="Text Box 74">
                <a:extLst>
                  <a:ext uri="{FF2B5EF4-FFF2-40B4-BE49-F238E27FC236}">
                    <a16:creationId xmlns:a16="http://schemas.microsoft.com/office/drawing/2014/main" id="{1C9B68BF-5598-B641-A3E1-28D6174804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57" y="1717"/>
                <a:ext cx="201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124" name="Line 78">
                <a:extLst>
                  <a:ext uri="{FF2B5EF4-FFF2-40B4-BE49-F238E27FC236}">
                    <a16:creationId xmlns:a16="http://schemas.microsoft.com/office/drawing/2014/main" id="{F7D0EB79-98AF-234C-8481-DE45E15485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633" cy="349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25" name="Text Box 80">
                <a:extLst>
                  <a:ext uri="{FF2B5EF4-FFF2-40B4-BE49-F238E27FC236}">
                    <a16:creationId xmlns:a16="http://schemas.microsoft.com/office/drawing/2014/main" id="{C0B16A55-A468-D844-AB31-5868D0822E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06" y="1739"/>
                <a:ext cx="24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</p:grpSp>
      </p:grp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BA1C1170-27CA-554A-8B4F-1DBA3B7C1B2C}"/>
              </a:ext>
            </a:extLst>
          </p:cNvPr>
          <p:cNvSpPr txBox="1"/>
          <p:nvPr/>
        </p:nvSpPr>
        <p:spPr>
          <a:xfrm>
            <a:off x="1415622" y="4688972"/>
            <a:ext cx="893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2 casos: </a:t>
            </a:r>
          </a:p>
          <a:p>
            <a:r>
              <a:rPr lang="es-ES" sz="1600" dirty="0">
                <a:solidFill>
                  <a:schemeClr val="tx1"/>
                </a:solidFill>
              </a:rPr>
              <a:t>2 no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4E7D6A24-443E-F84D-B9D6-0A614163D931}"/>
              </a:ext>
            </a:extLst>
          </p:cNvPr>
          <p:cNvSpPr txBox="1"/>
          <p:nvPr/>
        </p:nvSpPr>
        <p:spPr>
          <a:xfrm>
            <a:off x="3516780" y="4688972"/>
            <a:ext cx="841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2 casos:</a:t>
            </a:r>
          </a:p>
          <a:p>
            <a:r>
              <a:rPr lang="es-ES" sz="1600" dirty="0">
                <a:solidFill>
                  <a:schemeClr val="tx1"/>
                </a:solidFill>
              </a:rPr>
              <a:t>2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CuadroTexto 127">
                <a:extLst>
                  <a:ext uri="{FF2B5EF4-FFF2-40B4-BE49-F238E27FC236}">
                    <a16:creationId xmlns:a16="http://schemas.microsoft.com/office/drawing/2014/main" id="{39EC2084-2479-DF4A-A52D-2A4B682120AE}"/>
                  </a:ext>
                </a:extLst>
              </p:cNvPr>
              <p:cNvSpPr txBox="1"/>
              <p:nvPr/>
            </p:nvSpPr>
            <p:spPr>
              <a:xfrm>
                <a:off x="1420977" y="5229200"/>
                <a:ext cx="10143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1,0</m:t>
                        </m:r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=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0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28" name="CuadroTexto 127">
                <a:extLst>
                  <a:ext uri="{FF2B5EF4-FFF2-40B4-BE49-F238E27FC236}">
                    <a16:creationId xmlns:a16="http://schemas.microsoft.com/office/drawing/2014/main" id="{39EC2084-2479-DF4A-A52D-2A4B682120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977" y="5229200"/>
                <a:ext cx="1014380" cy="338554"/>
              </a:xfrm>
              <a:prstGeom prst="rect">
                <a:avLst/>
              </a:prstGeom>
              <a:blipFill>
                <a:blip r:embed="rId6"/>
                <a:stretch>
                  <a:fillRect t="-3704" r="-1235" b="-2222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CuadroTexto 128">
                <a:extLst>
                  <a:ext uri="{FF2B5EF4-FFF2-40B4-BE49-F238E27FC236}">
                    <a16:creationId xmlns:a16="http://schemas.microsoft.com/office/drawing/2014/main" id="{6C02B60B-2C5F-204C-A5CD-C8FA90BA9127}"/>
                  </a:ext>
                </a:extLst>
              </p:cNvPr>
              <p:cNvSpPr txBox="1"/>
              <p:nvPr/>
            </p:nvSpPr>
            <p:spPr>
              <a:xfrm>
                <a:off x="2343062" y="5632388"/>
                <a:ext cx="929805" cy="357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E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𝑝𝑟𝑜𝑡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r>
                        <a:rPr lang="es-ES" altLang="es-ES_tradnl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29" name="CuadroTexto 128">
                <a:extLst>
                  <a:ext uri="{FF2B5EF4-FFF2-40B4-BE49-F238E27FC236}">
                    <a16:creationId xmlns:a16="http://schemas.microsoft.com/office/drawing/2014/main" id="{6C02B60B-2C5F-204C-A5CD-C8FA90BA91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062" y="5632388"/>
                <a:ext cx="929805" cy="35753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CuadroTexto 129">
                <a:extLst>
                  <a:ext uri="{FF2B5EF4-FFF2-40B4-BE49-F238E27FC236}">
                    <a16:creationId xmlns:a16="http://schemas.microsoft.com/office/drawing/2014/main" id="{FDE59117-A528-F34D-ADFB-45D70682A357}"/>
                  </a:ext>
                </a:extLst>
              </p:cNvPr>
              <p:cNvSpPr txBox="1"/>
              <p:nvPr/>
            </p:nvSpPr>
            <p:spPr>
              <a:xfrm>
                <a:off x="3333341" y="5721783"/>
                <a:ext cx="1692835" cy="357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altLang="es-ES_tradnl" sz="1600" b="0" i="0" smtClean="0">
                              <a:solidFill>
                                <a:srgbClr val="000000"/>
                              </a:solidFill>
                              <a:latin typeface="+mn-lt"/>
                            </a:rPr>
                            <m:t>G</m:t>
                          </m:r>
                        </m:e>
                        <m:sub>
                          <m:r>
                            <a:rPr lang="es-ES" altLang="es-ES_tradn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𝑝𝑟𝑜𝑡</m:t>
                          </m:r>
                        </m:sub>
                      </m:sSub>
                      <m:r>
                        <m:rPr>
                          <m:nor/>
                        </m:rPr>
                        <a:rPr lang="es-ES" altLang="es-ES_tradnl" sz="1600" b="0" i="0" smtClean="0">
                          <a:solidFill>
                            <a:srgbClr val="000000"/>
                          </a:solidFill>
                          <a:latin typeface="+mn-lt"/>
                        </a:rPr>
                        <m:t>=</m:t>
                      </m:r>
                      <m:r>
                        <a:rPr lang="es-ES" altLang="es-ES_tradnl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s-ES" altLang="es-ES_tradn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−0=1</m:t>
                      </m:r>
                    </m:oMath>
                  </m:oMathPara>
                </a14:m>
                <a:endParaRPr lang="es-ES_tradnl" altLang="es-ES_tradnl" sz="1600" i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30" name="CuadroTexto 129">
                <a:extLst>
                  <a:ext uri="{FF2B5EF4-FFF2-40B4-BE49-F238E27FC236}">
                    <a16:creationId xmlns:a16="http://schemas.microsoft.com/office/drawing/2014/main" id="{FDE59117-A528-F34D-ADFB-45D70682A3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3341" y="5721783"/>
                <a:ext cx="1692835" cy="35753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CuadroTexto 130">
                <a:extLst>
                  <a:ext uri="{FF2B5EF4-FFF2-40B4-BE49-F238E27FC236}">
                    <a16:creationId xmlns:a16="http://schemas.microsoft.com/office/drawing/2014/main" id="{BC4DC187-5A3E-EA4E-8AAF-16282A045CB4}"/>
                  </a:ext>
                </a:extLst>
              </p:cNvPr>
              <p:cNvSpPr txBox="1"/>
              <p:nvPr/>
            </p:nvSpPr>
            <p:spPr>
              <a:xfrm>
                <a:off x="3273805" y="5251445"/>
                <a:ext cx="10239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1">
                  <a:buClr>
                    <a:srgbClr val="000000"/>
                  </a:buClr>
                  <a:buSzPct val="100000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s-ES" altLang="es-ES_tradnl" sz="1600" b="0" i="0" smtClean="0">
                        <a:solidFill>
                          <a:srgbClr val="000000"/>
                        </a:solidFill>
                        <a:latin typeface="+mn-lt"/>
                      </a:rPr>
                      <m:t>E</m:t>
                    </m:r>
                    <m:d>
                      <m:dPr>
                        <m:begChr m:val="["/>
                        <m:endChr m:val="]"/>
                        <m:ctrlP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s-ES" altLang="es-ES_tradnl" sz="1600" b="0" i="0" smtClean="0">
                            <a:solidFill>
                              <a:srgbClr val="000000"/>
                            </a:solidFill>
                            <a:latin typeface="+mn-lt"/>
                          </a:rPr>
                          <m:t>,</m:t>
                        </m:r>
                        <m:r>
                          <a:rPr lang="es-ES" altLang="es-ES_tradn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s-ES_tradnl" altLang="es-ES_tradnl" sz="1600" i="1" dirty="0">
                    <a:solidFill>
                      <a:srgbClr val="000000"/>
                    </a:solidFill>
                  </a:rPr>
                  <a:t> =</a:t>
                </a: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0</a:t>
                </a:r>
                <a:endParaRPr lang="es-ES_tradnl" altLang="es-ES_tradnl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31" name="CuadroTexto 130">
                <a:extLst>
                  <a:ext uri="{FF2B5EF4-FFF2-40B4-BE49-F238E27FC236}">
                    <a16:creationId xmlns:a16="http://schemas.microsoft.com/office/drawing/2014/main" id="{BC4DC187-5A3E-EA4E-8AAF-16282A045C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805" y="5251445"/>
                <a:ext cx="1023998" cy="338554"/>
              </a:xfrm>
              <a:prstGeom prst="rect">
                <a:avLst/>
              </a:prstGeom>
              <a:blipFill>
                <a:blip r:embed="rId9"/>
                <a:stretch>
                  <a:fillRect r="-2469" b="-1785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2" name="Grupo 131">
            <a:extLst>
              <a:ext uri="{FF2B5EF4-FFF2-40B4-BE49-F238E27FC236}">
                <a16:creationId xmlns:a16="http://schemas.microsoft.com/office/drawing/2014/main" id="{5DC3FDB7-02E8-0A4D-96CC-BDEE1FB04698}"/>
              </a:ext>
            </a:extLst>
          </p:cNvPr>
          <p:cNvGrpSpPr/>
          <p:nvPr/>
        </p:nvGrpSpPr>
        <p:grpSpPr>
          <a:xfrm>
            <a:off x="4411465" y="1005690"/>
            <a:ext cx="4235898" cy="1415160"/>
            <a:chOff x="4411465" y="1005690"/>
            <a:chExt cx="4235898" cy="1415160"/>
          </a:xfrm>
        </p:grpSpPr>
        <p:sp>
          <p:nvSpPr>
            <p:cNvPr id="133" name="Rectángulo 132">
              <a:extLst>
                <a:ext uri="{FF2B5EF4-FFF2-40B4-BE49-F238E27FC236}">
                  <a16:creationId xmlns:a16="http://schemas.microsoft.com/office/drawing/2014/main" id="{96C1EDA1-D109-3D42-A296-35F1AA572528}"/>
                </a:ext>
              </a:extLst>
            </p:cNvPr>
            <p:cNvSpPr/>
            <p:nvPr/>
          </p:nvSpPr>
          <p:spPr bwMode="auto">
            <a:xfrm>
              <a:off x="4412058" y="1005690"/>
              <a:ext cx="4235305" cy="163804"/>
            </a:xfrm>
            <a:prstGeom prst="rect">
              <a:avLst/>
            </a:prstGeom>
            <a:solidFill>
              <a:srgbClr val="FF0000">
                <a:alpha val="29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134" name="Rectángulo 133">
              <a:extLst>
                <a:ext uri="{FF2B5EF4-FFF2-40B4-BE49-F238E27FC236}">
                  <a16:creationId xmlns:a16="http://schemas.microsoft.com/office/drawing/2014/main" id="{1BBE05CB-4F48-734B-BD63-5A2A4B638998}"/>
                </a:ext>
              </a:extLst>
            </p:cNvPr>
            <p:cNvSpPr/>
            <p:nvPr/>
          </p:nvSpPr>
          <p:spPr bwMode="auto">
            <a:xfrm>
              <a:off x="4411465" y="1179312"/>
              <a:ext cx="4235305" cy="163804"/>
            </a:xfrm>
            <a:prstGeom prst="rect">
              <a:avLst/>
            </a:prstGeom>
            <a:solidFill>
              <a:srgbClr val="FF0000">
                <a:alpha val="29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135" name="Rectángulo 134">
              <a:extLst>
                <a:ext uri="{FF2B5EF4-FFF2-40B4-BE49-F238E27FC236}">
                  <a16:creationId xmlns:a16="http://schemas.microsoft.com/office/drawing/2014/main" id="{0B9CE903-892A-2145-8FB4-3A44BB991995}"/>
                </a:ext>
              </a:extLst>
            </p:cNvPr>
            <p:cNvSpPr/>
            <p:nvPr/>
          </p:nvSpPr>
          <p:spPr bwMode="auto">
            <a:xfrm>
              <a:off x="4411465" y="1534038"/>
              <a:ext cx="4235305" cy="163804"/>
            </a:xfrm>
            <a:prstGeom prst="rect">
              <a:avLst/>
            </a:prstGeom>
            <a:solidFill>
              <a:srgbClr val="FF0000">
                <a:alpha val="29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136" name="Rectángulo 135">
              <a:extLst>
                <a:ext uri="{FF2B5EF4-FFF2-40B4-BE49-F238E27FC236}">
                  <a16:creationId xmlns:a16="http://schemas.microsoft.com/office/drawing/2014/main" id="{D6F70532-5523-9F4A-A219-7E6B88383CDB}"/>
                </a:ext>
              </a:extLst>
            </p:cNvPr>
            <p:cNvSpPr/>
            <p:nvPr/>
          </p:nvSpPr>
          <p:spPr bwMode="auto">
            <a:xfrm>
              <a:off x="4411465" y="2257046"/>
              <a:ext cx="4235305" cy="163804"/>
            </a:xfrm>
            <a:prstGeom prst="rect">
              <a:avLst/>
            </a:prstGeom>
            <a:solidFill>
              <a:srgbClr val="FF0000">
                <a:alpha val="29000"/>
              </a:srgb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</p:grp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B9593168-A8C7-B942-9429-01E487CCF694}"/>
              </a:ext>
            </a:extLst>
          </p:cNvPr>
          <p:cNvSpPr txBox="1"/>
          <p:nvPr/>
        </p:nvSpPr>
        <p:spPr>
          <a:xfrm>
            <a:off x="5343508" y="3686152"/>
            <a:ext cx="366161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En este caso se obtiene una ganancia igual a la entropía global 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Esta es la máxima ganancia posible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Por ello, si </a:t>
            </a:r>
            <a:r>
              <a:rPr lang="es-ES" sz="1600" dirty="0" err="1">
                <a:solidFill>
                  <a:schemeClr val="tx1"/>
                </a:solidFill>
              </a:rPr>
              <a:t>hubieramos</a:t>
            </a:r>
            <a:r>
              <a:rPr lang="es-ES" sz="1600" dirty="0">
                <a:solidFill>
                  <a:schemeClr val="tx1"/>
                </a:solidFill>
              </a:rPr>
              <a:t> analizado primero este atributo:</a:t>
            </a:r>
          </a:p>
          <a:p>
            <a:pPr marL="742950" lvl="1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no hubiera hecho falta analizar los otros atributos que quedaban (Peso y Altura); pues no pueden proporcionar una ganancia mayor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Se elige el atributo Protección</a:t>
            </a:r>
          </a:p>
        </p:txBody>
      </p:sp>
      <p:grpSp>
        <p:nvGrpSpPr>
          <p:cNvPr id="138" name="Grupo 137">
            <a:extLst>
              <a:ext uri="{FF2B5EF4-FFF2-40B4-BE49-F238E27FC236}">
                <a16:creationId xmlns:a16="http://schemas.microsoft.com/office/drawing/2014/main" id="{692E8293-1DFA-0B42-BC86-E34671A71EED}"/>
              </a:ext>
            </a:extLst>
          </p:cNvPr>
          <p:cNvGrpSpPr/>
          <p:nvPr/>
        </p:nvGrpSpPr>
        <p:grpSpPr>
          <a:xfrm>
            <a:off x="4365021" y="730629"/>
            <a:ext cx="4734188" cy="1734275"/>
            <a:chOff x="1228614" y="1083157"/>
            <a:chExt cx="4734188" cy="1734275"/>
          </a:xfrm>
          <a:noFill/>
        </p:grpSpPr>
        <p:sp>
          <p:nvSpPr>
            <p:cNvPr id="139" name="Rectangle 4">
              <a:extLst>
                <a:ext uri="{FF2B5EF4-FFF2-40B4-BE49-F238E27FC236}">
                  <a16:creationId xmlns:a16="http://schemas.microsoft.com/office/drawing/2014/main" id="{BB07555F-8569-0B4A-B138-EE4F574AF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Pelo</a:t>
              </a:r>
            </a:p>
          </p:txBody>
        </p:sp>
        <p:sp>
          <p:nvSpPr>
            <p:cNvPr id="140" name="Rectangle 5">
              <a:extLst>
                <a:ext uri="{FF2B5EF4-FFF2-40B4-BE49-F238E27FC236}">
                  <a16:creationId xmlns:a16="http://schemas.microsoft.com/office/drawing/2014/main" id="{030F7F8E-95B0-9F4D-81E5-E0CFAF4B0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Altura</a:t>
              </a:r>
            </a:p>
          </p:txBody>
        </p:sp>
        <p:sp>
          <p:nvSpPr>
            <p:cNvPr id="141" name="Rectangle 6">
              <a:extLst>
                <a:ext uri="{FF2B5EF4-FFF2-40B4-BE49-F238E27FC236}">
                  <a16:creationId xmlns:a16="http://schemas.microsoft.com/office/drawing/2014/main" id="{94A49053-8989-8947-886E-9C447EE9F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Peso</a:t>
              </a:r>
            </a:p>
          </p:txBody>
        </p:sp>
        <p:sp>
          <p:nvSpPr>
            <p:cNvPr id="142" name="Rectangle 7">
              <a:extLst>
                <a:ext uri="{FF2B5EF4-FFF2-40B4-BE49-F238E27FC236}">
                  <a16:creationId xmlns:a16="http://schemas.microsoft.com/office/drawing/2014/main" id="{D116B2B0-C158-CD4E-B9D0-3F0972A28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083157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600" b="1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43" name="Rectangle 8">
              <a:extLst>
                <a:ext uri="{FF2B5EF4-FFF2-40B4-BE49-F238E27FC236}">
                  <a16:creationId xmlns:a16="http://schemas.microsoft.com/office/drawing/2014/main" id="{971EE7AF-D51C-CF44-932D-909CDF424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083157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 err="1">
                  <a:solidFill>
                    <a:srgbClr val="000000"/>
                  </a:solidFill>
                </a:rPr>
                <a:t>Quem</a:t>
              </a:r>
              <a:r>
                <a:rPr lang="es-ES_tradnl" altLang="es-ES_tradnl" sz="16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44" name="Rectangle 9">
              <a:extLst>
                <a:ext uri="{FF2B5EF4-FFF2-40B4-BE49-F238E27FC236}">
                  <a16:creationId xmlns:a16="http://schemas.microsoft.com/office/drawing/2014/main" id="{DE8F8F03-80F1-414A-9A7D-F9F80CC71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45" name="Rectangle 10">
              <a:extLst>
                <a:ext uri="{FF2B5EF4-FFF2-40B4-BE49-F238E27FC236}">
                  <a16:creationId xmlns:a16="http://schemas.microsoft.com/office/drawing/2014/main" id="{EF2DE843-6671-2B48-A213-F9692FDC0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46" name="Rectangle 11">
              <a:extLst>
                <a:ext uri="{FF2B5EF4-FFF2-40B4-BE49-F238E27FC236}">
                  <a16:creationId xmlns:a16="http://schemas.microsoft.com/office/drawing/2014/main" id="{2F3149DB-E468-9848-A8A9-BF936BA58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47" name="Rectangle 12">
              <a:extLst>
                <a:ext uri="{FF2B5EF4-FFF2-40B4-BE49-F238E27FC236}">
                  <a16:creationId xmlns:a16="http://schemas.microsoft.com/office/drawing/2014/main" id="{93353283-D19B-BF46-86C2-3C3F3A9F5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26253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48" name="Rectangle 13">
              <a:extLst>
                <a:ext uri="{FF2B5EF4-FFF2-40B4-BE49-F238E27FC236}">
                  <a16:creationId xmlns:a16="http://schemas.microsoft.com/office/drawing/2014/main" id="{F39EBDD3-E6D3-7241-A68D-374A61737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26253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49" name="Rectangle 14">
              <a:extLst>
                <a:ext uri="{FF2B5EF4-FFF2-40B4-BE49-F238E27FC236}">
                  <a16:creationId xmlns:a16="http://schemas.microsoft.com/office/drawing/2014/main" id="{B7384EA8-6124-C64C-8992-D1E4BF938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50" name="Rectangle 15">
              <a:extLst>
                <a:ext uri="{FF2B5EF4-FFF2-40B4-BE49-F238E27FC236}">
                  <a16:creationId xmlns:a16="http://schemas.microsoft.com/office/drawing/2014/main" id="{07C4B65C-E3D7-A344-8274-6C9D51710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151" name="Rectangle 16">
              <a:extLst>
                <a:ext uri="{FF2B5EF4-FFF2-40B4-BE49-F238E27FC236}">
                  <a16:creationId xmlns:a16="http://schemas.microsoft.com/office/drawing/2014/main" id="{690C2C56-8126-EF4E-BB97-72AAC8C79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217" name="Rectangle 17">
              <a:extLst>
                <a:ext uri="{FF2B5EF4-FFF2-40B4-BE49-F238E27FC236}">
                  <a16:creationId xmlns:a16="http://schemas.microsoft.com/office/drawing/2014/main" id="{50E836F8-8678-5649-AB2E-C1B59CB17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441914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18" name="Rectangle 18">
              <a:extLst>
                <a:ext uri="{FF2B5EF4-FFF2-40B4-BE49-F238E27FC236}">
                  <a16:creationId xmlns:a16="http://schemas.microsoft.com/office/drawing/2014/main" id="{A9890321-BE76-6D4E-A542-A34BA0329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441914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19" name="Rectangle 19">
              <a:extLst>
                <a:ext uri="{FF2B5EF4-FFF2-40B4-BE49-F238E27FC236}">
                  <a16:creationId xmlns:a16="http://schemas.microsoft.com/office/drawing/2014/main" id="{8C0FB8B8-4EF5-B049-9F89-EB0AAC061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20" name="Rectangle 20">
              <a:extLst>
                <a:ext uri="{FF2B5EF4-FFF2-40B4-BE49-F238E27FC236}">
                  <a16:creationId xmlns:a16="http://schemas.microsoft.com/office/drawing/2014/main" id="{4CCBED44-C8D2-634F-AB69-1E0D4552B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21" name="Rectangle 21">
              <a:extLst>
                <a:ext uri="{FF2B5EF4-FFF2-40B4-BE49-F238E27FC236}">
                  <a16:creationId xmlns:a16="http://schemas.microsoft.com/office/drawing/2014/main" id="{BAD6481A-C05D-CF48-A8B0-B7EA7836A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222" name="Rectangle 22">
              <a:extLst>
                <a:ext uri="{FF2B5EF4-FFF2-40B4-BE49-F238E27FC236}">
                  <a16:creationId xmlns:a16="http://schemas.microsoft.com/office/drawing/2014/main" id="{B84A1D9A-03CA-C84C-866E-2D9AE9D3C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622142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23" name="Rectangle 23">
              <a:extLst>
                <a:ext uri="{FF2B5EF4-FFF2-40B4-BE49-F238E27FC236}">
                  <a16:creationId xmlns:a16="http://schemas.microsoft.com/office/drawing/2014/main" id="{82775501-CAE0-8649-9007-458336BA2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622142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24" name="Rectangle 24">
              <a:extLst>
                <a:ext uri="{FF2B5EF4-FFF2-40B4-BE49-F238E27FC236}">
                  <a16:creationId xmlns:a16="http://schemas.microsoft.com/office/drawing/2014/main" id="{A5169CEC-FAFE-F64D-9496-1523164DA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25" name="Rectangle 25">
              <a:extLst>
                <a:ext uri="{FF2B5EF4-FFF2-40B4-BE49-F238E27FC236}">
                  <a16:creationId xmlns:a16="http://schemas.microsoft.com/office/drawing/2014/main" id="{3C2B0B9A-2EB0-9643-BC06-2D7A31110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26" name="Rectangle 26">
              <a:extLst>
                <a:ext uri="{FF2B5EF4-FFF2-40B4-BE49-F238E27FC236}">
                  <a16:creationId xmlns:a16="http://schemas.microsoft.com/office/drawing/2014/main" id="{F2EE8AEF-5106-314D-AA4E-D0A500593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227" name="Rectangle 27">
              <a:extLst>
                <a:ext uri="{FF2B5EF4-FFF2-40B4-BE49-F238E27FC236}">
                  <a16:creationId xmlns:a16="http://schemas.microsoft.com/office/drawing/2014/main" id="{7E00CA3B-C1FE-0C4E-BE08-C5883292B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801521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28" name="Rectangle 28">
              <a:extLst>
                <a:ext uri="{FF2B5EF4-FFF2-40B4-BE49-F238E27FC236}">
                  <a16:creationId xmlns:a16="http://schemas.microsoft.com/office/drawing/2014/main" id="{36D4E626-6A6F-914D-B741-25777ACF8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801521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229" name="Rectangle 29">
              <a:extLst>
                <a:ext uri="{FF2B5EF4-FFF2-40B4-BE49-F238E27FC236}">
                  <a16:creationId xmlns:a16="http://schemas.microsoft.com/office/drawing/2014/main" id="{DF0796D0-9F57-0741-8FEC-69F81C1F3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rojo</a:t>
              </a:r>
            </a:p>
          </p:txBody>
        </p:sp>
        <p:sp>
          <p:nvSpPr>
            <p:cNvPr id="230" name="Rectangle 30">
              <a:extLst>
                <a:ext uri="{FF2B5EF4-FFF2-40B4-BE49-F238E27FC236}">
                  <a16:creationId xmlns:a16="http://schemas.microsoft.com/office/drawing/2014/main" id="{CC78EFDD-B9D0-D649-8C6F-00BCA9BDF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231" name="Rectangle 31">
              <a:extLst>
                <a:ext uri="{FF2B5EF4-FFF2-40B4-BE49-F238E27FC236}">
                  <a16:creationId xmlns:a16="http://schemas.microsoft.com/office/drawing/2014/main" id="{0B378EB0-B225-8D44-8EF2-E15097E29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32" name="Rectangle 32">
              <a:extLst>
                <a:ext uri="{FF2B5EF4-FFF2-40B4-BE49-F238E27FC236}">
                  <a16:creationId xmlns:a16="http://schemas.microsoft.com/office/drawing/2014/main" id="{CAD64EC5-29AF-044F-AF93-9EF57EC4D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980899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33" name="Rectangle 33">
              <a:extLst>
                <a:ext uri="{FF2B5EF4-FFF2-40B4-BE49-F238E27FC236}">
                  <a16:creationId xmlns:a16="http://schemas.microsoft.com/office/drawing/2014/main" id="{200F998A-65A7-524D-AB14-1CAB8C69B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980899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234" name="Rectangle 34">
              <a:extLst>
                <a:ext uri="{FF2B5EF4-FFF2-40B4-BE49-F238E27FC236}">
                  <a16:creationId xmlns:a16="http://schemas.microsoft.com/office/drawing/2014/main" id="{CA55D123-6C8A-2148-A84D-F77FF55F5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35" name="Rectangle 35">
              <a:extLst>
                <a:ext uri="{FF2B5EF4-FFF2-40B4-BE49-F238E27FC236}">
                  <a16:creationId xmlns:a16="http://schemas.microsoft.com/office/drawing/2014/main" id="{F2C22AD4-BD11-3640-8589-3B556621F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236" name="Rectangle 36">
              <a:extLst>
                <a:ext uri="{FF2B5EF4-FFF2-40B4-BE49-F238E27FC236}">
                  <a16:creationId xmlns:a16="http://schemas.microsoft.com/office/drawing/2014/main" id="{15252882-1740-844D-8951-F5BE211C5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37" name="Rectangle 37">
              <a:extLst>
                <a:ext uri="{FF2B5EF4-FFF2-40B4-BE49-F238E27FC236}">
                  <a16:creationId xmlns:a16="http://schemas.microsoft.com/office/drawing/2014/main" id="{63BB4DE4-ED9E-3741-839A-38A494A05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160278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38" name="Rectangle 38">
              <a:extLst>
                <a:ext uri="{FF2B5EF4-FFF2-40B4-BE49-F238E27FC236}">
                  <a16:creationId xmlns:a16="http://schemas.microsoft.com/office/drawing/2014/main" id="{DDE4966A-6695-2743-BBA1-208437210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160278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39" name="Rectangle 39">
              <a:extLst>
                <a:ext uri="{FF2B5EF4-FFF2-40B4-BE49-F238E27FC236}">
                  <a16:creationId xmlns:a16="http://schemas.microsoft.com/office/drawing/2014/main" id="{5E18EA18-47B9-3340-AD9D-7CC7E477B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40" name="Rectangle 40">
              <a:extLst>
                <a:ext uri="{FF2B5EF4-FFF2-40B4-BE49-F238E27FC236}">
                  <a16:creationId xmlns:a16="http://schemas.microsoft.com/office/drawing/2014/main" id="{93859471-AE61-F34A-94EB-F628953CC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241" name="Rectangle 41">
              <a:extLst>
                <a:ext uri="{FF2B5EF4-FFF2-40B4-BE49-F238E27FC236}">
                  <a16:creationId xmlns:a16="http://schemas.microsoft.com/office/drawing/2014/main" id="{C0112BB1-935E-914E-B74C-9DD975263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42" name="Rectangle 42">
              <a:extLst>
                <a:ext uri="{FF2B5EF4-FFF2-40B4-BE49-F238E27FC236}">
                  <a16:creationId xmlns:a16="http://schemas.microsoft.com/office/drawing/2014/main" id="{2D4E4C1F-7020-4D46-888C-0CD672E77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339656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43" name="Rectangle 43">
              <a:extLst>
                <a:ext uri="{FF2B5EF4-FFF2-40B4-BE49-F238E27FC236}">
                  <a16:creationId xmlns:a16="http://schemas.microsoft.com/office/drawing/2014/main" id="{8CB6BF13-7557-824D-B704-97A68D19D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339656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44" name="Rectangle 44">
              <a:extLst>
                <a:ext uri="{FF2B5EF4-FFF2-40B4-BE49-F238E27FC236}">
                  <a16:creationId xmlns:a16="http://schemas.microsoft.com/office/drawing/2014/main" id="{43A59E6A-0935-D94D-86F8-F4ED948D0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45" name="Rectangle 45">
              <a:extLst>
                <a:ext uri="{FF2B5EF4-FFF2-40B4-BE49-F238E27FC236}">
                  <a16:creationId xmlns:a16="http://schemas.microsoft.com/office/drawing/2014/main" id="{827D8174-58D3-4640-AF18-FAF5F851F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46" name="Rectangle 46">
              <a:extLst>
                <a:ext uri="{FF2B5EF4-FFF2-40B4-BE49-F238E27FC236}">
                  <a16:creationId xmlns:a16="http://schemas.microsoft.com/office/drawing/2014/main" id="{8FC18EFF-FF48-6E4F-B869-7DFB37EAD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247" name="Rectangle 47">
              <a:extLst>
                <a:ext uri="{FF2B5EF4-FFF2-40B4-BE49-F238E27FC236}">
                  <a16:creationId xmlns:a16="http://schemas.microsoft.com/office/drawing/2014/main" id="{127A5969-3107-DD48-BB20-3291A9A84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51988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48" name="Rectangle 48">
              <a:extLst>
                <a:ext uri="{FF2B5EF4-FFF2-40B4-BE49-F238E27FC236}">
                  <a16:creationId xmlns:a16="http://schemas.microsoft.com/office/drawing/2014/main" id="{9DCA8861-B59A-D244-A14C-8EAC81B80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51988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49" name="Line 49">
              <a:extLst>
                <a:ext uri="{FF2B5EF4-FFF2-40B4-BE49-F238E27FC236}">
                  <a16:creationId xmlns:a16="http://schemas.microsoft.com/office/drawing/2014/main" id="{02188E42-5962-DD49-A832-9D739986A0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2992" y="1201326"/>
              <a:ext cx="1169" cy="161610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0" name="Line 50">
              <a:extLst>
                <a:ext uri="{FF2B5EF4-FFF2-40B4-BE49-F238E27FC236}">
                  <a16:creationId xmlns:a16="http://schemas.microsoft.com/office/drawing/2014/main" id="{558B1BE2-BD89-A541-90E8-38DE7ADA1B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8615" y="1333256"/>
              <a:ext cx="4575951" cy="1181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1" name="Rectangle 4">
              <a:extLst>
                <a:ext uri="{FF2B5EF4-FFF2-40B4-BE49-F238E27FC236}">
                  <a16:creationId xmlns:a16="http://schemas.microsoft.com/office/drawing/2014/main" id="{959269EF-A48C-734E-B52B-E25E4B24F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ID</a:t>
              </a:r>
            </a:p>
          </p:txBody>
        </p:sp>
        <p:sp>
          <p:nvSpPr>
            <p:cNvPr id="252" name="Rectangle 9">
              <a:extLst>
                <a:ext uri="{FF2B5EF4-FFF2-40B4-BE49-F238E27FC236}">
                  <a16:creationId xmlns:a16="http://schemas.microsoft.com/office/drawing/2014/main" id="{475154D8-EFEF-A142-A813-4C703B4CA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253" name="Rectangle 14">
              <a:extLst>
                <a:ext uri="{FF2B5EF4-FFF2-40B4-BE49-F238E27FC236}">
                  <a16:creationId xmlns:a16="http://schemas.microsoft.com/office/drawing/2014/main" id="{8FB0AC10-BC24-0444-B8CF-2D3FBA9B9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254" name="Rectangle 19">
              <a:extLst>
                <a:ext uri="{FF2B5EF4-FFF2-40B4-BE49-F238E27FC236}">
                  <a16:creationId xmlns:a16="http://schemas.microsoft.com/office/drawing/2014/main" id="{037A3B5F-B96E-8E4A-BA0F-F07DFBDEF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255" name="Rectangle 24">
              <a:extLst>
                <a:ext uri="{FF2B5EF4-FFF2-40B4-BE49-F238E27FC236}">
                  <a16:creationId xmlns:a16="http://schemas.microsoft.com/office/drawing/2014/main" id="{51800414-F7C1-C145-AE50-04612D5AC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256" name="Rectangle 29">
              <a:extLst>
                <a:ext uri="{FF2B5EF4-FFF2-40B4-BE49-F238E27FC236}">
                  <a16:creationId xmlns:a16="http://schemas.microsoft.com/office/drawing/2014/main" id="{3191E0E6-3A78-7742-9EBC-B59AB4AD3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257" name="Rectangle 34">
              <a:extLst>
                <a:ext uri="{FF2B5EF4-FFF2-40B4-BE49-F238E27FC236}">
                  <a16:creationId xmlns:a16="http://schemas.microsoft.com/office/drawing/2014/main" id="{F4070ECC-E185-974F-A033-22544AC75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258" name="Rectangle 39">
              <a:extLst>
                <a:ext uri="{FF2B5EF4-FFF2-40B4-BE49-F238E27FC236}">
                  <a16:creationId xmlns:a16="http://schemas.microsoft.com/office/drawing/2014/main" id="{4A3BF2A3-54E0-BA43-894B-98F477383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259" name="Rectangle 44">
              <a:extLst>
                <a:ext uri="{FF2B5EF4-FFF2-40B4-BE49-F238E27FC236}">
                  <a16:creationId xmlns:a16="http://schemas.microsoft.com/office/drawing/2014/main" id="{2016F0FA-7992-A446-992F-46887708C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74341366"/>
      </p:ext>
    </p:extLst>
  </p:cSld>
  <p:clrMapOvr>
    <a:masterClrMapping/>
  </p:clrMapOvr>
  <p:transition advTm="11509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altLang="es-ES_tradnl"/>
              <a:t>– </a:t>
            </a:r>
            <a:fld id="{9C24F3F9-C3EF-F14E-B82B-55BA79F408EC}" type="slidenum">
              <a:rPr lang="es-ES_tradnl" altLang="es-ES_tradnl"/>
              <a:pPr/>
              <a:t>5</a:t>
            </a:fld>
            <a:r>
              <a:rPr lang="es-ES_tradnl" altLang="es-ES_tradnl"/>
              <a:t> –</a:t>
            </a:r>
            <a:endParaRPr lang="es-ES_tradnl" altLang="es-ES_tradnl" sz="1400"/>
          </a:p>
        </p:txBody>
      </p:sp>
      <p:sp>
        <p:nvSpPr>
          <p:cNvPr id="635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¿Qué es aprendizaje?</a:t>
            </a:r>
            <a:endParaRPr lang="es-ES" altLang="es-ES_tradnl"/>
          </a:p>
        </p:txBody>
      </p:sp>
      <p:sp>
        <p:nvSpPr>
          <p:cNvPr id="635907" name="Rectangle 3"/>
          <p:cNvSpPr>
            <a:spLocks noChangeArrowheads="1"/>
          </p:cNvSpPr>
          <p:nvPr/>
        </p:nvSpPr>
        <p:spPr bwMode="auto">
          <a:xfrm>
            <a:off x="496888" y="946150"/>
            <a:ext cx="7292975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284163" indent="-284163" algn="l">
              <a:defRPr sz="2000">
                <a:solidFill>
                  <a:schemeClr val="tx1"/>
                </a:solidFill>
                <a:latin typeface="Times New Roman" charset="0"/>
              </a:defRPr>
            </a:lvl1pPr>
            <a:lvl2pPr marL="760413" indent="-285750" algn="l">
              <a:buChar char="–"/>
              <a:defRPr>
                <a:solidFill>
                  <a:schemeClr val="tx1"/>
                </a:solidFill>
                <a:latin typeface="Times New Roman" charset="0"/>
              </a:defRPr>
            </a:lvl2pPr>
            <a:lvl3pPr marL="1179513" indent="-228600" algn="l">
              <a:defRPr sz="16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buChar char="–"/>
              <a:defRPr sz="16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buFontTx/>
              <a:buNone/>
            </a:pPr>
            <a:r>
              <a:rPr lang="es-ES_tradnl" altLang="es-ES_tradnl" dirty="0"/>
              <a:t>	</a:t>
            </a:r>
            <a:r>
              <a:rPr lang="es-ES_tradnl" altLang="es-ES_tradnl" dirty="0" err="1"/>
              <a:t>Herb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Simon</a:t>
            </a:r>
            <a:r>
              <a:rPr lang="es-ES_tradnl" altLang="es-ES_tradnl" dirty="0"/>
              <a:t>: </a:t>
            </a:r>
          </a:p>
          <a:p>
            <a:pPr>
              <a:buFontTx/>
              <a:buNone/>
            </a:pPr>
            <a:endParaRPr lang="es-ES_tradnl" altLang="es-ES_tradnl" dirty="0"/>
          </a:p>
          <a:p>
            <a:pPr>
              <a:buFontTx/>
              <a:buNone/>
            </a:pPr>
            <a:r>
              <a:rPr lang="es-ES_tradnl" altLang="es-ES_tradnl" dirty="0"/>
              <a:t>	“</a:t>
            </a:r>
            <a:r>
              <a:rPr lang="es-ES_tradnl" altLang="es-ES_tradnl" dirty="0" err="1"/>
              <a:t>Learning</a:t>
            </a:r>
            <a:r>
              <a:rPr lang="es-ES_tradnl" altLang="es-ES_tradnl" dirty="0"/>
              <a:t> denotes </a:t>
            </a:r>
            <a:r>
              <a:rPr lang="es-ES_tradnl" altLang="es-ES_tradnl" dirty="0" err="1"/>
              <a:t>changes</a:t>
            </a:r>
            <a:r>
              <a:rPr lang="es-ES_tradnl" altLang="es-ES_tradnl" dirty="0"/>
              <a:t> in </a:t>
            </a:r>
            <a:r>
              <a:rPr lang="es-ES_tradnl" altLang="es-ES_tradnl" dirty="0" err="1"/>
              <a:t>the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system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that</a:t>
            </a:r>
            <a:r>
              <a:rPr lang="es-ES_tradnl" altLang="es-ES_tradnl" dirty="0"/>
              <a:t> are </a:t>
            </a:r>
            <a:r>
              <a:rPr lang="es-ES_tradnl" altLang="es-ES_tradnl" dirty="0" err="1"/>
              <a:t>adaptive</a:t>
            </a:r>
            <a:r>
              <a:rPr lang="es-ES_tradnl" altLang="es-ES_tradnl" dirty="0"/>
              <a:t>  in </a:t>
            </a:r>
            <a:r>
              <a:rPr lang="es-ES_tradnl" altLang="es-ES_tradnl" dirty="0" err="1"/>
              <a:t>the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sense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that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they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enable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the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system</a:t>
            </a:r>
            <a:r>
              <a:rPr lang="es-ES_tradnl" altLang="es-ES_tradnl" dirty="0"/>
              <a:t> to do </a:t>
            </a:r>
            <a:r>
              <a:rPr lang="es-ES_tradnl" altLang="es-ES_tradnl" dirty="0" err="1"/>
              <a:t>the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task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or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tasks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drown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from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the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same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population</a:t>
            </a:r>
            <a:r>
              <a:rPr lang="es-ES_tradnl" altLang="es-ES_tradnl" dirty="0"/>
              <a:t> more </a:t>
            </a:r>
            <a:r>
              <a:rPr lang="es-ES_tradnl" altLang="es-ES_tradnl" dirty="0" err="1"/>
              <a:t>efficiently</a:t>
            </a:r>
            <a:r>
              <a:rPr lang="es-ES_tradnl" altLang="es-ES_tradnl" dirty="0"/>
              <a:t> and more </a:t>
            </a:r>
            <a:r>
              <a:rPr lang="es-ES_tradnl" altLang="es-ES_tradnl" dirty="0" err="1"/>
              <a:t>effectively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the</a:t>
            </a:r>
            <a:r>
              <a:rPr lang="es-ES_tradnl" altLang="es-ES_tradnl" dirty="0"/>
              <a:t> </a:t>
            </a:r>
            <a:r>
              <a:rPr lang="es-ES_tradnl" altLang="es-ES_tradnl" dirty="0" err="1"/>
              <a:t>next</a:t>
            </a:r>
            <a:r>
              <a:rPr lang="es-ES_tradnl" altLang="es-ES_tradnl" dirty="0"/>
              <a:t> time”</a:t>
            </a:r>
          </a:p>
          <a:p>
            <a:pPr>
              <a:buFontTx/>
              <a:buNone/>
            </a:pPr>
            <a:endParaRPr lang="en-GB" altLang="es-ES_tradnl" dirty="0"/>
          </a:p>
          <a:p>
            <a:pPr marL="342900" indent="-342900">
              <a:buFont typeface="Arial" charset="0"/>
              <a:buChar char="•"/>
            </a:pPr>
            <a:r>
              <a:rPr lang="en-GB" altLang="es-ES_tradnl" dirty="0" err="1"/>
              <a:t>mejorar</a:t>
            </a:r>
            <a:r>
              <a:rPr lang="en-GB" altLang="es-ES_tradnl" dirty="0"/>
              <a:t> la </a:t>
            </a:r>
            <a:r>
              <a:rPr lang="en-GB" altLang="es-ES_tradnl" dirty="0" err="1"/>
              <a:t>efectividad</a:t>
            </a:r>
            <a:r>
              <a:rPr lang="en-GB" altLang="es-ES_tradnl" dirty="0"/>
              <a:t> de un </a:t>
            </a:r>
            <a:r>
              <a:rPr lang="en-GB" altLang="es-ES_tradnl" dirty="0" err="1"/>
              <a:t>sistema</a:t>
            </a:r>
            <a:r>
              <a:rPr lang="en-GB" altLang="es-ES_tradnl" dirty="0"/>
              <a:t> (</a:t>
            </a:r>
            <a:r>
              <a:rPr lang="en-GB" altLang="es-ES_tradnl" dirty="0" err="1"/>
              <a:t>realizar</a:t>
            </a:r>
            <a:r>
              <a:rPr lang="en-GB" altLang="es-ES_tradnl" dirty="0"/>
              <a:t> las </a:t>
            </a:r>
            <a:r>
              <a:rPr lang="en-GB" altLang="es-ES_tradnl" dirty="0" err="1"/>
              <a:t>tareas</a:t>
            </a:r>
            <a:r>
              <a:rPr lang="en-GB" altLang="es-ES_tradnl" dirty="0"/>
              <a:t> de forma </a:t>
            </a:r>
            <a:r>
              <a:rPr lang="en-GB" altLang="es-ES_tradnl" dirty="0" err="1"/>
              <a:t>mejor</a:t>
            </a:r>
            <a:r>
              <a:rPr lang="en-GB" altLang="es-ES_tradnl" dirty="0"/>
              <a:t>)</a:t>
            </a:r>
          </a:p>
          <a:p>
            <a:pPr marL="342900" indent="-342900">
              <a:buFont typeface="Arial" charset="0"/>
              <a:buChar char="•"/>
            </a:pPr>
            <a:endParaRPr lang="en-GB" altLang="es-ES_tradnl" dirty="0"/>
          </a:p>
          <a:p>
            <a:pPr marL="342900" indent="-342900">
              <a:buFont typeface="Arial" charset="0"/>
              <a:buChar char="•"/>
            </a:pPr>
            <a:r>
              <a:rPr lang="en-GB" altLang="es-ES_tradnl" dirty="0" err="1"/>
              <a:t>mejorar</a:t>
            </a:r>
            <a:r>
              <a:rPr lang="en-GB" altLang="es-ES_tradnl" dirty="0"/>
              <a:t> la </a:t>
            </a:r>
            <a:r>
              <a:rPr lang="en-GB" altLang="es-ES_tradnl" dirty="0" err="1"/>
              <a:t>eficiencia</a:t>
            </a:r>
            <a:r>
              <a:rPr lang="en-GB" altLang="es-ES_tradnl" dirty="0"/>
              <a:t> de un </a:t>
            </a:r>
            <a:r>
              <a:rPr lang="en-GB" altLang="es-ES_tradnl" dirty="0" err="1"/>
              <a:t>sistema</a:t>
            </a:r>
            <a:r>
              <a:rPr lang="en-GB" altLang="es-ES_tradnl" dirty="0"/>
              <a:t> (</a:t>
            </a:r>
            <a:r>
              <a:rPr lang="en-GB" altLang="es-ES_tradnl" dirty="0" err="1"/>
              <a:t>realizar</a:t>
            </a:r>
            <a:r>
              <a:rPr lang="en-GB" altLang="es-ES_tradnl" dirty="0"/>
              <a:t> las </a:t>
            </a:r>
            <a:r>
              <a:rPr lang="en-GB" altLang="es-ES_tradnl" dirty="0" err="1"/>
              <a:t>tareas</a:t>
            </a:r>
            <a:r>
              <a:rPr lang="en-GB" altLang="es-ES_tradnl" dirty="0"/>
              <a:t> de forma </a:t>
            </a:r>
            <a:r>
              <a:rPr lang="en-GB" altLang="es-ES_tradnl" dirty="0" err="1"/>
              <a:t>más</a:t>
            </a:r>
            <a:r>
              <a:rPr lang="en-GB" altLang="es-ES_tradnl" dirty="0"/>
              <a:t> </a:t>
            </a:r>
            <a:r>
              <a:rPr lang="en-GB" altLang="es-ES_tradnl" dirty="0" err="1"/>
              <a:t>rápido</a:t>
            </a:r>
            <a:r>
              <a:rPr lang="en-GB" altLang="es-ES_tradnl" dirty="0"/>
              <a:t> o con </a:t>
            </a:r>
            <a:r>
              <a:rPr lang="en-GB" altLang="es-ES_tradnl" dirty="0" err="1"/>
              <a:t>menos</a:t>
            </a:r>
            <a:r>
              <a:rPr lang="en-GB" altLang="es-ES_tradnl" dirty="0"/>
              <a:t> </a:t>
            </a:r>
            <a:r>
              <a:rPr lang="en-GB" altLang="es-ES_tradnl" dirty="0" err="1"/>
              <a:t>coste</a:t>
            </a:r>
            <a:r>
              <a:rPr lang="en-GB" altLang="es-ES_tradnl" dirty="0"/>
              <a:t> </a:t>
            </a:r>
            <a:r>
              <a:rPr lang="en-GB" altLang="es-ES_tradnl" dirty="0" err="1"/>
              <a:t>computacional</a:t>
            </a:r>
            <a:r>
              <a:rPr lang="en-GB" altLang="es-ES_trad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50662088"/>
      </p:ext>
    </p:ext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Ejercicio</a:t>
            </a:r>
          </a:p>
        </p:txBody>
      </p:sp>
      <p:sp>
        <p:nvSpPr>
          <p:cNvPr id="152" name="Rectángulo 151">
            <a:extLst>
              <a:ext uri="{FF2B5EF4-FFF2-40B4-BE49-F238E27FC236}">
                <a16:creationId xmlns:a16="http://schemas.microsoft.com/office/drawing/2014/main" id="{23B5986E-FB04-A642-875C-BF02FFB7D922}"/>
              </a:ext>
            </a:extLst>
          </p:cNvPr>
          <p:cNvSpPr/>
          <p:nvPr/>
        </p:nvSpPr>
        <p:spPr bwMode="auto">
          <a:xfrm>
            <a:off x="4167123" y="800100"/>
            <a:ext cx="4797365" cy="18233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6D936D43-7CC3-3643-830E-21F86A2CFF80}"/>
              </a:ext>
            </a:extLst>
          </p:cNvPr>
          <p:cNvSpPr txBox="1"/>
          <p:nvPr/>
        </p:nvSpPr>
        <p:spPr>
          <a:xfrm>
            <a:off x="624328" y="998441"/>
            <a:ext cx="3263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{E1,…,E8}; {Pelo, </a:t>
            </a:r>
            <a:r>
              <a:rPr lang="es-ES" sz="1600" dirty="0" err="1">
                <a:solidFill>
                  <a:schemeClr val="tx1"/>
                </a:solidFill>
              </a:rPr>
              <a:t>Altura,Peso,Prot</a:t>
            </a:r>
            <a:r>
              <a:rPr lang="es-ES" sz="160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154" name="Rectangle 52">
            <a:extLst>
              <a:ext uri="{FF2B5EF4-FFF2-40B4-BE49-F238E27FC236}">
                <a16:creationId xmlns:a16="http://schemas.microsoft.com/office/drawing/2014/main" id="{E3138AD0-B3F2-7246-8F46-6566DDF1D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2178" y="1412776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Pelo</a:t>
            </a:r>
          </a:p>
        </p:txBody>
      </p:sp>
      <p:grpSp>
        <p:nvGrpSpPr>
          <p:cNvPr id="155" name="Grupo 154">
            <a:extLst>
              <a:ext uri="{FF2B5EF4-FFF2-40B4-BE49-F238E27FC236}">
                <a16:creationId xmlns:a16="http://schemas.microsoft.com/office/drawing/2014/main" id="{B1ABBFC8-7ADA-8D42-864B-99892858E172}"/>
              </a:ext>
            </a:extLst>
          </p:cNvPr>
          <p:cNvGrpSpPr/>
          <p:nvPr/>
        </p:nvGrpSpPr>
        <p:grpSpPr>
          <a:xfrm>
            <a:off x="515710" y="1765206"/>
            <a:ext cx="3320397" cy="949747"/>
            <a:chOff x="515710" y="2061801"/>
            <a:chExt cx="3320397" cy="949747"/>
          </a:xfrm>
        </p:grpSpPr>
        <p:sp>
          <p:nvSpPr>
            <p:cNvPr id="156" name="Rectangle 52">
              <a:extLst>
                <a:ext uri="{FF2B5EF4-FFF2-40B4-BE49-F238E27FC236}">
                  <a16:creationId xmlns:a16="http://schemas.microsoft.com/office/drawing/2014/main" id="{CCAD2D40-B5D0-A94A-BBA1-F6953750B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10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grpSp>
          <p:nvGrpSpPr>
            <p:cNvPr id="157" name="Group 71">
              <a:extLst>
                <a:ext uri="{FF2B5EF4-FFF2-40B4-BE49-F238E27FC236}">
                  <a16:creationId xmlns:a16="http://schemas.microsoft.com/office/drawing/2014/main" id="{7B2977A0-A177-2E46-B206-34F76F4987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557" y="2061801"/>
              <a:ext cx="2513014" cy="584201"/>
              <a:chOff x="2909" y="1710"/>
              <a:chExt cx="1583" cy="368"/>
            </a:xfrm>
          </p:grpSpPr>
          <p:sp>
            <p:nvSpPr>
              <p:cNvPr id="159" name="Line 72">
                <a:extLst>
                  <a:ext uri="{FF2B5EF4-FFF2-40B4-BE49-F238E27FC236}">
                    <a16:creationId xmlns:a16="http://schemas.microsoft.com/office/drawing/2014/main" id="{8B7A4C56-50D3-7045-B6E0-C56BB33637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67" y="1710"/>
                <a:ext cx="740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60" name="Line 73">
                <a:extLst>
                  <a:ext uri="{FF2B5EF4-FFF2-40B4-BE49-F238E27FC236}">
                    <a16:creationId xmlns:a16="http://schemas.microsoft.com/office/drawing/2014/main" id="{F92284FA-6887-804A-AE1F-64E9DC0289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61" name="Text Box 74">
                <a:extLst>
                  <a:ext uri="{FF2B5EF4-FFF2-40B4-BE49-F238E27FC236}">
                    <a16:creationId xmlns:a16="http://schemas.microsoft.com/office/drawing/2014/main" id="{954838BD-F9EC-5546-805A-B48ECCDD17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9" y="1829"/>
                <a:ext cx="388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rubio</a:t>
                </a:r>
              </a:p>
            </p:txBody>
          </p:sp>
          <p:sp>
            <p:nvSpPr>
              <p:cNvPr id="162" name="Text Box 75">
                <a:extLst>
                  <a:ext uri="{FF2B5EF4-FFF2-40B4-BE49-F238E27FC236}">
                    <a16:creationId xmlns:a16="http://schemas.microsoft.com/office/drawing/2014/main" id="{FCCA0E90-216C-A643-9FD7-B4E9DC1B44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09" y="1786"/>
                <a:ext cx="510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moreno</a:t>
                </a:r>
              </a:p>
            </p:txBody>
          </p:sp>
          <p:sp>
            <p:nvSpPr>
              <p:cNvPr id="163" name="Line 78">
                <a:extLst>
                  <a:ext uri="{FF2B5EF4-FFF2-40B4-BE49-F238E27FC236}">
                    <a16:creationId xmlns:a16="http://schemas.microsoft.com/office/drawing/2014/main" id="{B4949B98-0708-5544-B6E6-0C5670601A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786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64" name="Text Box 80">
                <a:extLst>
                  <a:ext uri="{FF2B5EF4-FFF2-40B4-BE49-F238E27FC236}">
                    <a16:creationId xmlns:a16="http://schemas.microsoft.com/office/drawing/2014/main" id="{7A11E7E6-FB64-1E4E-88C0-8D2B4004C56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3" y="1739"/>
                <a:ext cx="32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rojo</a:t>
                </a:r>
              </a:p>
            </p:txBody>
          </p:sp>
        </p:grpSp>
        <p:sp>
          <p:nvSpPr>
            <p:cNvPr id="158" name="Rectangle 52">
              <a:extLst>
                <a:ext uri="{FF2B5EF4-FFF2-40B4-BE49-F238E27FC236}">
                  <a16:creationId xmlns:a16="http://schemas.microsoft.com/office/drawing/2014/main" id="{4F9EC6A4-BBA8-9740-B525-654CF1152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1707" y="265912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A6606CDF-D9E4-6D41-B5E7-CADA3B5C2E49}"/>
              </a:ext>
            </a:extLst>
          </p:cNvPr>
          <p:cNvSpPr txBox="1"/>
          <p:nvPr/>
        </p:nvSpPr>
        <p:spPr>
          <a:xfrm>
            <a:off x="341780" y="2764409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{E3,E6,E7}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F60FBB27-644A-8541-B275-FC570E443AB9}"/>
              </a:ext>
            </a:extLst>
          </p:cNvPr>
          <p:cNvSpPr txBox="1"/>
          <p:nvPr/>
        </p:nvSpPr>
        <p:spPr>
          <a:xfrm>
            <a:off x="1728004" y="2780564"/>
            <a:ext cx="840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{E1,E2,</a:t>
            </a:r>
          </a:p>
          <a:p>
            <a:pPr algn="ctr"/>
            <a:r>
              <a:rPr lang="es-ES" sz="1600" dirty="0">
                <a:solidFill>
                  <a:schemeClr val="tx1"/>
                </a:solidFill>
              </a:rPr>
              <a:t>E4,E8}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DD196BF3-385F-9243-9D8C-F404830CFD98}"/>
              </a:ext>
            </a:extLst>
          </p:cNvPr>
          <p:cNvSpPr txBox="1"/>
          <p:nvPr/>
        </p:nvSpPr>
        <p:spPr>
          <a:xfrm>
            <a:off x="3144247" y="2730406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dirty="0">
                <a:solidFill>
                  <a:schemeClr val="tx1"/>
                </a:solidFill>
              </a:rPr>
              <a:t>{E5}</a:t>
            </a:r>
          </a:p>
        </p:txBody>
      </p: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EA26DC03-CE32-034B-AB81-50EF2DB734A7}"/>
              </a:ext>
            </a:extLst>
          </p:cNvPr>
          <p:cNvSpPr txBox="1"/>
          <p:nvPr/>
        </p:nvSpPr>
        <p:spPr>
          <a:xfrm>
            <a:off x="757751" y="2420889"/>
            <a:ext cx="47961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NO</a:t>
            </a: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D4EA91D5-48A0-084F-ADBA-BF9017A7DEEF}"/>
              </a:ext>
            </a:extLst>
          </p:cNvPr>
          <p:cNvSpPr txBox="1"/>
          <p:nvPr/>
        </p:nvSpPr>
        <p:spPr>
          <a:xfrm>
            <a:off x="3221898" y="2420888"/>
            <a:ext cx="36740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SI</a:t>
            </a:r>
          </a:p>
        </p:txBody>
      </p:sp>
      <p:sp>
        <p:nvSpPr>
          <p:cNvPr id="170" name="Rectangle 52">
            <a:extLst>
              <a:ext uri="{FF2B5EF4-FFF2-40B4-BE49-F238E27FC236}">
                <a16:creationId xmlns:a16="http://schemas.microsoft.com/office/drawing/2014/main" id="{72AD6901-7BE4-3249-A4D3-87844B70C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5488" y="2352864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 err="1">
                <a:solidFill>
                  <a:srgbClr val="000000"/>
                </a:solidFill>
              </a:rPr>
              <a:t>Prot</a:t>
            </a:r>
            <a:r>
              <a:rPr lang="es-ES_tradnl" altLang="es-ES_tradnl" sz="1800" dirty="0">
                <a:solidFill>
                  <a:srgbClr val="000000"/>
                </a:solidFill>
              </a:rPr>
              <a:t>.</a:t>
            </a:r>
          </a:p>
        </p:txBody>
      </p:sp>
      <p:grpSp>
        <p:nvGrpSpPr>
          <p:cNvPr id="171" name="Grupo 170">
            <a:extLst>
              <a:ext uri="{FF2B5EF4-FFF2-40B4-BE49-F238E27FC236}">
                <a16:creationId xmlns:a16="http://schemas.microsoft.com/office/drawing/2014/main" id="{E6C9E3C9-5141-0D45-942E-3087456722EC}"/>
              </a:ext>
            </a:extLst>
          </p:cNvPr>
          <p:cNvGrpSpPr/>
          <p:nvPr/>
        </p:nvGrpSpPr>
        <p:grpSpPr>
          <a:xfrm>
            <a:off x="689133" y="2705293"/>
            <a:ext cx="2989965" cy="1139826"/>
            <a:chOff x="689133" y="2705293"/>
            <a:chExt cx="2989965" cy="1139826"/>
          </a:xfrm>
        </p:grpSpPr>
        <p:grpSp>
          <p:nvGrpSpPr>
            <p:cNvPr id="172" name="Group 71">
              <a:extLst>
                <a:ext uri="{FF2B5EF4-FFF2-40B4-BE49-F238E27FC236}">
                  <a16:creationId xmlns:a16="http://schemas.microsoft.com/office/drawing/2014/main" id="{016928D9-2777-8B4C-8DF8-EAF16D535A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9394" y="2705293"/>
              <a:ext cx="2058990" cy="787401"/>
              <a:chOff x="3075" y="1710"/>
              <a:chExt cx="1297" cy="496"/>
            </a:xfrm>
          </p:grpSpPr>
          <p:sp>
            <p:nvSpPr>
              <p:cNvPr id="175" name="Line 72">
                <a:extLst>
                  <a:ext uri="{FF2B5EF4-FFF2-40B4-BE49-F238E27FC236}">
                    <a16:creationId xmlns:a16="http://schemas.microsoft.com/office/drawing/2014/main" id="{1EF1CC56-D5E0-2340-9588-C68B7AE059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75" y="1710"/>
                <a:ext cx="632" cy="481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76" name="Text Box 74">
                <a:extLst>
                  <a:ext uri="{FF2B5EF4-FFF2-40B4-BE49-F238E27FC236}">
                    <a16:creationId xmlns:a16="http://schemas.microsoft.com/office/drawing/2014/main" id="{1B2194D4-9F29-C442-A8AF-5B28F84EF5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89" y="1896"/>
                <a:ext cx="201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177" name="Line 78">
                <a:extLst>
                  <a:ext uri="{FF2B5EF4-FFF2-40B4-BE49-F238E27FC236}">
                    <a16:creationId xmlns:a16="http://schemas.microsoft.com/office/drawing/2014/main" id="{004EF2EB-403A-DC40-815E-4F6A1E795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644" cy="496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78" name="Text Box 80">
                <a:extLst>
                  <a:ext uri="{FF2B5EF4-FFF2-40B4-BE49-F238E27FC236}">
                    <a16:creationId xmlns:a16="http://schemas.microsoft.com/office/drawing/2014/main" id="{4CAFEF09-8892-7E4C-A250-BD41BAFC10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8" y="1913"/>
                <a:ext cx="24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</p:grpSp>
        <p:sp>
          <p:nvSpPr>
            <p:cNvPr id="173" name="Rectangle 52">
              <a:extLst>
                <a:ext uri="{FF2B5EF4-FFF2-40B4-BE49-F238E27FC236}">
                  <a16:creationId xmlns:a16="http://schemas.microsoft.com/office/drawing/2014/main" id="{3B3E5FD1-2591-FF47-9F8D-FEC6B1359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698" y="3492694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?</a:t>
              </a:r>
            </a:p>
          </p:txBody>
        </p:sp>
        <p:sp>
          <p:nvSpPr>
            <p:cNvPr id="174" name="Rectangle 52">
              <a:extLst>
                <a:ext uri="{FF2B5EF4-FFF2-40B4-BE49-F238E27FC236}">
                  <a16:creationId xmlns:a16="http://schemas.microsoft.com/office/drawing/2014/main" id="{2AE6D84F-2CCC-8D40-98A8-0819BBC1D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133" y="3468364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>
                  <a:solidFill>
                    <a:srgbClr val="000000"/>
                  </a:solidFill>
                </a:rPr>
                <a:t>?</a:t>
              </a:r>
            </a:p>
          </p:txBody>
        </p:sp>
      </p:grp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31F99495-8868-B840-BD24-E3B5A65264DB}"/>
              </a:ext>
            </a:extLst>
          </p:cNvPr>
          <p:cNvSpPr txBox="1"/>
          <p:nvPr/>
        </p:nvSpPr>
        <p:spPr>
          <a:xfrm>
            <a:off x="612817" y="4288514"/>
            <a:ext cx="6053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Se crean los nuevos nodos hijos y se pasan los ejemplos a los nodos.</a:t>
            </a:r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59EE9D94-3A5E-5443-B333-6B4F186E0A1F}"/>
              </a:ext>
            </a:extLst>
          </p:cNvPr>
          <p:cNvSpPr txBox="1"/>
          <p:nvPr/>
        </p:nvSpPr>
        <p:spPr>
          <a:xfrm>
            <a:off x="612817" y="4626976"/>
            <a:ext cx="5032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Después se tratan los nuevos nodos de forma recursiva:</a:t>
            </a:r>
          </a:p>
          <a:p>
            <a:pPr marL="285750" indent="-285750">
              <a:buFontTx/>
              <a:buChar char="-"/>
            </a:pPr>
            <a:endParaRPr lang="es-ES" sz="1600" dirty="0">
              <a:solidFill>
                <a:schemeClr val="tx1"/>
              </a:solidFill>
            </a:endParaRPr>
          </a:p>
        </p:txBody>
      </p:sp>
      <p:grpSp>
        <p:nvGrpSpPr>
          <p:cNvPr id="181" name="Grupo 180">
            <a:extLst>
              <a:ext uri="{FF2B5EF4-FFF2-40B4-BE49-F238E27FC236}">
                <a16:creationId xmlns:a16="http://schemas.microsoft.com/office/drawing/2014/main" id="{50CC8D1D-17DB-374F-99B3-79A2C2497366}"/>
              </a:ext>
            </a:extLst>
          </p:cNvPr>
          <p:cNvGrpSpPr/>
          <p:nvPr/>
        </p:nvGrpSpPr>
        <p:grpSpPr>
          <a:xfrm>
            <a:off x="738229" y="3849986"/>
            <a:ext cx="2969679" cy="349616"/>
            <a:chOff x="738229" y="3849986"/>
            <a:chExt cx="2969679" cy="349616"/>
          </a:xfrm>
        </p:grpSpPr>
        <p:sp>
          <p:nvSpPr>
            <p:cNvPr id="182" name="CuadroTexto 181">
              <a:extLst>
                <a:ext uri="{FF2B5EF4-FFF2-40B4-BE49-F238E27FC236}">
                  <a16:creationId xmlns:a16="http://schemas.microsoft.com/office/drawing/2014/main" id="{0771D76D-B064-FD4D-A68E-E5543240036B}"/>
                </a:ext>
              </a:extLst>
            </p:cNvPr>
            <p:cNvSpPr txBox="1"/>
            <p:nvPr/>
          </p:nvSpPr>
          <p:spPr>
            <a:xfrm>
              <a:off x="738229" y="3849986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600" dirty="0">
                  <a:solidFill>
                    <a:schemeClr val="tx1"/>
                  </a:solidFill>
                </a:rPr>
                <a:t>{E1,E4}</a:t>
              </a:r>
            </a:p>
          </p:txBody>
        </p:sp>
        <p:sp>
          <p:nvSpPr>
            <p:cNvPr id="183" name="CuadroTexto 182">
              <a:extLst>
                <a:ext uri="{FF2B5EF4-FFF2-40B4-BE49-F238E27FC236}">
                  <a16:creationId xmlns:a16="http://schemas.microsoft.com/office/drawing/2014/main" id="{DDA04F53-0E6A-6248-9EEC-68E3EBB8F9E8}"/>
                </a:ext>
              </a:extLst>
            </p:cNvPr>
            <p:cNvSpPr txBox="1"/>
            <p:nvPr/>
          </p:nvSpPr>
          <p:spPr>
            <a:xfrm>
              <a:off x="2821127" y="3861048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1600" dirty="0">
                  <a:solidFill>
                    <a:schemeClr val="tx1"/>
                  </a:solidFill>
                </a:rPr>
                <a:t>{E2,E8}</a:t>
              </a:r>
            </a:p>
          </p:txBody>
        </p:sp>
      </p:grp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FACBFBFB-0496-C241-A418-8B01AEF33402}"/>
              </a:ext>
            </a:extLst>
          </p:cNvPr>
          <p:cNvSpPr txBox="1"/>
          <p:nvPr/>
        </p:nvSpPr>
        <p:spPr>
          <a:xfrm>
            <a:off x="624328" y="4936354"/>
            <a:ext cx="7622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Nodo </a:t>
            </a:r>
            <a:r>
              <a:rPr lang="es-ES" sz="1600" dirty="0" err="1">
                <a:solidFill>
                  <a:schemeClr val="tx1"/>
                </a:solidFill>
              </a:rPr>
              <a:t>Prot</a:t>
            </a:r>
            <a:r>
              <a:rPr lang="es-ES" sz="1600" dirty="0">
                <a:solidFill>
                  <a:schemeClr val="tx1"/>
                </a:solidFill>
              </a:rPr>
              <a:t>.=si: </a:t>
            </a:r>
          </a:p>
          <a:p>
            <a:pPr marL="742950" lvl="1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Todos los ejemplos de este nodo son de la misma clase; se asigna esta clase (NO)</a:t>
            </a: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B4F0C2B3-35CD-B94E-9B77-CB2EB33B102F}"/>
              </a:ext>
            </a:extLst>
          </p:cNvPr>
          <p:cNvSpPr txBox="1"/>
          <p:nvPr/>
        </p:nvSpPr>
        <p:spPr>
          <a:xfrm>
            <a:off x="612817" y="5532494"/>
            <a:ext cx="7510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Nodo </a:t>
            </a:r>
            <a:r>
              <a:rPr lang="es-ES" sz="1600" dirty="0" err="1">
                <a:solidFill>
                  <a:schemeClr val="tx1"/>
                </a:solidFill>
              </a:rPr>
              <a:t>Prot</a:t>
            </a:r>
            <a:r>
              <a:rPr lang="es-ES" sz="1600" dirty="0">
                <a:solidFill>
                  <a:schemeClr val="tx1"/>
                </a:solidFill>
              </a:rPr>
              <a:t>.=no: </a:t>
            </a:r>
          </a:p>
          <a:p>
            <a:pPr marL="742950" lvl="1" indent="-285750">
              <a:buFontTx/>
              <a:buChar char="-"/>
            </a:pPr>
            <a:r>
              <a:rPr lang="es-ES" sz="1600" dirty="0">
                <a:solidFill>
                  <a:schemeClr val="tx1"/>
                </a:solidFill>
              </a:rPr>
              <a:t>Todos los ejemplos de este nodo son de la misma clase; se asigna esta clase (SI)</a:t>
            </a: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8AFD2DBD-A4B6-C04C-96E1-B205FF681CCB}"/>
              </a:ext>
            </a:extLst>
          </p:cNvPr>
          <p:cNvSpPr txBox="1"/>
          <p:nvPr/>
        </p:nvSpPr>
        <p:spPr>
          <a:xfrm>
            <a:off x="915153" y="3542819"/>
            <a:ext cx="47961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NO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DCA1E8F0-C45C-FC4F-A210-80E6BBC33276}"/>
              </a:ext>
            </a:extLst>
          </p:cNvPr>
          <p:cNvSpPr txBox="1"/>
          <p:nvPr/>
        </p:nvSpPr>
        <p:spPr>
          <a:xfrm>
            <a:off x="3052464" y="3573016"/>
            <a:ext cx="36740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SI</a:t>
            </a:r>
          </a:p>
        </p:txBody>
      </p:sp>
      <p:grpSp>
        <p:nvGrpSpPr>
          <p:cNvPr id="188" name="Grupo 187">
            <a:extLst>
              <a:ext uri="{FF2B5EF4-FFF2-40B4-BE49-F238E27FC236}">
                <a16:creationId xmlns:a16="http://schemas.microsoft.com/office/drawing/2014/main" id="{981190A6-ED4A-F94B-A25D-5AB788F40E13}"/>
              </a:ext>
            </a:extLst>
          </p:cNvPr>
          <p:cNvGrpSpPr/>
          <p:nvPr/>
        </p:nvGrpSpPr>
        <p:grpSpPr>
          <a:xfrm>
            <a:off x="4365021" y="730629"/>
            <a:ext cx="4734188" cy="1734275"/>
            <a:chOff x="1228614" y="1083157"/>
            <a:chExt cx="4734188" cy="1734275"/>
          </a:xfrm>
          <a:noFill/>
        </p:grpSpPr>
        <p:sp>
          <p:nvSpPr>
            <p:cNvPr id="189" name="Rectangle 4">
              <a:extLst>
                <a:ext uri="{FF2B5EF4-FFF2-40B4-BE49-F238E27FC236}">
                  <a16:creationId xmlns:a16="http://schemas.microsoft.com/office/drawing/2014/main" id="{02C87C0C-D03D-844A-AF5C-27BB8D522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Pelo</a:t>
              </a:r>
            </a:p>
          </p:txBody>
        </p:sp>
        <p:sp>
          <p:nvSpPr>
            <p:cNvPr id="190" name="Rectangle 5">
              <a:extLst>
                <a:ext uri="{FF2B5EF4-FFF2-40B4-BE49-F238E27FC236}">
                  <a16:creationId xmlns:a16="http://schemas.microsoft.com/office/drawing/2014/main" id="{2226F127-940C-9641-A13D-C4DF3BC39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Altura</a:t>
              </a:r>
            </a:p>
          </p:txBody>
        </p:sp>
        <p:sp>
          <p:nvSpPr>
            <p:cNvPr id="191" name="Rectangle 6">
              <a:extLst>
                <a:ext uri="{FF2B5EF4-FFF2-40B4-BE49-F238E27FC236}">
                  <a16:creationId xmlns:a16="http://schemas.microsoft.com/office/drawing/2014/main" id="{E4FDCFD1-B29C-DD4B-8D02-A1D6BA172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Peso</a:t>
              </a:r>
            </a:p>
          </p:txBody>
        </p:sp>
        <p:sp>
          <p:nvSpPr>
            <p:cNvPr id="192" name="Rectangle 7">
              <a:extLst>
                <a:ext uri="{FF2B5EF4-FFF2-40B4-BE49-F238E27FC236}">
                  <a16:creationId xmlns:a16="http://schemas.microsoft.com/office/drawing/2014/main" id="{7C9C6B58-55E5-8A4E-A2E6-48A8C2DBA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083157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600" b="1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93" name="Rectangle 8">
              <a:extLst>
                <a:ext uri="{FF2B5EF4-FFF2-40B4-BE49-F238E27FC236}">
                  <a16:creationId xmlns:a16="http://schemas.microsoft.com/office/drawing/2014/main" id="{EB948DF3-0BE2-5D4C-8CE6-717B47472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083157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 err="1">
                  <a:solidFill>
                    <a:srgbClr val="000000"/>
                  </a:solidFill>
                </a:rPr>
                <a:t>Quem</a:t>
              </a:r>
              <a:r>
                <a:rPr lang="es-ES_tradnl" altLang="es-ES_tradnl" sz="16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94" name="Rectangle 9">
              <a:extLst>
                <a:ext uri="{FF2B5EF4-FFF2-40B4-BE49-F238E27FC236}">
                  <a16:creationId xmlns:a16="http://schemas.microsoft.com/office/drawing/2014/main" id="{2C6E2665-8F40-4245-9284-AA9E5FE93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95" name="Rectangle 10">
              <a:extLst>
                <a:ext uri="{FF2B5EF4-FFF2-40B4-BE49-F238E27FC236}">
                  <a16:creationId xmlns:a16="http://schemas.microsoft.com/office/drawing/2014/main" id="{37F4F580-4775-EF4C-820F-B32614EA1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96" name="Rectangle 11">
              <a:extLst>
                <a:ext uri="{FF2B5EF4-FFF2-40B4-BE49-F238E27FC236}">
                  <a16:creationId xmlns:a16="http://schemas.microsoft.com/office/drawing/2014/main" id="{B6321669-A0C4-C246-8191-A45E95E6A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97" name="Rectangle 12">
              <a:extLst>
                <a:ext uri="{FF2B5EF4-FFF2-40B4-BE49-F238E27FC236}">
                  <a16:creationId xmlns:a16="http://schemas.microsoft.com/office/drawing/2014/main" id="{B05DFCEE-2F37-034B-942C-CCABEA5B4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26253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98" name="Rectangle 13">
              <a:extLst>
                <a:ext uri="{FF2B5EF4-FFF2-40B4-BE49-F238E27FC236}">
                  <a16:creationId xmlns:a16="http://schemas.microsoft.com/office/drawing/2014/main" id="{C01B0E5A-810D-5B40-82F0-9CFBAEA96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26253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99" name="Rectangle 14">
              <a:extLst>
                <a:ext uri="{FF2B5EF4-FFF2-40B4-BE49-F238E27FC236}">
                  <a16:creationId xmlns:a16="http://schemas.microsoft.com/office/drawing/2014/main" id="{0D73C775-B3C4-8B4B-9446-C35953EF4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00" name="Rectangle 15">
              <a:extLst>
                <a:ext uri="{FF2B5EF4-FFF2-40B4-BE49-F238E27FC236}">
                  <a16:creationId xmlns:a16="http://schemas.microsoft.com/office/drawing/2014/main" id="{1937EABC-C02A-4E42-82B7-7922F9F29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201" name="Rectangle 16">
              <a:extLst>
                <a:ext uri="{FF2B5EF4-FFF2-40B4-BE49-F238E27FC236}">
                  <a16:creationId xmlns:a16="http://schemas.microsoft.com/office/drawing/2014/main" id="{F7DC11E6-CB92-7C42-886C-A8BF2D85F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202" name="Rectangle 17">
              <a:extLst>
                <a:ext uri="{FF2B5EF4-FFF2-40B4-BE49-F238E27FC236}">
                  <a16:creationId xmlns:a16="http://schemas.microsoft.com/office/drawing/2014/main" id="{F888C260-3FE7-5346-9844-9EEAC50C0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441914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03" name="Rectangle 18">
              <a:extLst>
                <a:ext uri="{FF2B5EF4-FFF2-40B4-BE49-F238E27FC236}">
                  <a16:creationId xmlns:a16="http://schemas.microsoft.com/office/drawing/2014/main" id="{CD89C3FD-8C5C-8347-B48F-80FB9E08E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441914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04" name="Rectangle 19">
              <a:extLst>
                <a:ext uri="{FF2B5EF4-FFF2-40B4-BE49-F238E27FC236}">
                  <a16:creationId xmlns:a16="http://schemas.microsoft.com/office/drawing/2014/main" id="{27483D04-612C-344E-87AE-B6EBE3454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05" name="Rectangle 20">
              <a:extLst>
                <a:ext uri="{FF2B5EF4-FFF2-40B4-BE49-F238E27FC236}">
                  <a16:creationId xmlns:a16="http://schemas.microsoft.com/office/drawing/2014/main" id="{C8313442-9A10-1B48-8018-D7AF4204B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06" name="Rectangle 21">
              <a:extLst>
                <a:ext uri="{FF2B5EF4-FFF2-40B4-BE49-F238E27FC236}">
                  <a16:creationId xmlns:a16="http://schemas.microsoft.com/office/drawing/2014/main" id="{E071728C-E2EA-5041-8D24-26EE4B157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207" name="Rectangle 22">
              <a:extLst>
                <a:ext uri="{FF2B5EF4-FFF2-40B4-BE49-F238E27FC236}">
                  <a16:creationId xmlns:a16="http://schemas.microsoft.com/office/drawing/2014/main" id="{720FF1B6-7462-9648-AE13-F8C827D19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622142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08" name="Rectangle 23">
              <a:extLst>
                <a:ext uri="{FF2B5EF4-FFF2-40B4-BE49-F238E27FC236}">
                  <a16:creationId xmlns:a16="http://schemas.microsoft.com/office/drawing/2014/main" id="{57C34054-A22A-534C-A763-2812BB647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622142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09" name="Rectangle 24">
              <a:extLst>
                <a:ext uri="{FF2B5EF4-FFF2-40B4-BE49-F238E27FC236}">
                  <a16:creationId xmlns:a16="http://schemas.microsoft.com/office/drawing/2014/main" id="{454BAD89-D6B3-D649-98D2-1E70EC22C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10" name="Rectangle 25">
              <a:extLst>
                <a:ext uri="{FF2B5EF4-FFF2-40B4-BE49-F238E27FC236}">
                  <a16:creationId xmlns:a16="http://schemas.microsoft.com/office/drawing/2014/main" id="{DD5BCD63-47B2-574D-A267-F8AE979F9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11" name="Rectangle 26">
              <a:extLst>
                <a:ext uri="{FF2B5EF4-FFF2-40B4-BE49-F238E27FC236}">
                  <a16:creationId xmlns:a16="http://schemas.microsoft.com/office/drawing/2014/main" id="{134B9267-57CC-164F-950A-ABB3C4235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212" name="Rectangle 27">
              <a:extLst>
                <a:ext uri="{FF2B5EF4-FFF2-40B4-BE49-F238E27FC236}">
                  <a16:creationId xmlns:a16="http://schemas.microsoft.com/office/drawing/2014/main" id="{87E86CCA-9800-454B-B6AF-C6CDEE30D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801521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13" name="Rectangle 28">
              <a:extLst>
                <a:ext uri="{FF2B5EF4-FFF2-40B4-BE49-F238E27FC236}">
                  <a16:creationId xmlns:a16="http://schemas.microsoft.com/office/drawing/2014/main" id="{0ABCE4A1-C813-0543-988C-523CEC383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801521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214" name="Rectangle 29">
              <a:extLst>
                <a:ext uri="{FF2B5EF4-FFF2-40B4-BE49-F238E27FC236}">
                  <a16:creationId xmlns:a16="http://schemas.microsoft.com/office/drawing/2014/main" id="{E8857D99-FA14-3C45-B014-6E31E3364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rojo</a:t>
              </a:r>
            </a:p>
          </p:txBody>
        </p:sp>
        <p:sp>
          <p:nvSpPr>
            <p:cNvPr id="215" name="Rectangle 30">
              <a:extLst>
                <a:ext uri="{FF2B5EF4-FFF2-40B4-BE49-F238E27FC236}">
                  <a16:creationId xmlns:a16="http://schemas.microsoft.com/office/drawing/2014/main" id="{C6EF6CE9-EAA3-3F47-ADA3-039CBAF0C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216" name="Rectangle 31">
              <a:extLst>
                <a:ext uri="{FF2B5EF4-FFF2-40B4-BE49-F238E27FC236}">
                  <a16:creationId xmlns:a16="http://schemas.microsoft.com/office/drawing/2014/main" id="{C4005CA9-2D49-A74D-9A13-1BF8C9B55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60" name="Rectangle 32">
              <a:extLst>
                <a:ext uri="{FF2B5EF4-FFF2-40B4-BE49-F238E27FC236}">
                  <a16:creationId xmlns:a16="http://schemas.microsoft.com/office/drawing/2014/main" id="{823A66F1-A3BB-E444-88E6-062C0AB1E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980899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61" name="Rectangle 33">
              <a:extLst>
                <a:ext uri="{FF2B5EF4-FFF2-40B4-BE49-F238E27FC236}">
                  <a16:creationId xmlns:a16="http://schemas.microsoft.com/office/drawing/2014/main" id="{57AE7E02-74CD-A34C-9082-FF797F759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980899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262" name="Rectangle 34">
              <a:extLst>
                <a:ext uri="{FF2B5EF4-FFF2-40B4-BE49-F238E27FC236}">
                  <a16:creationId xmlns:a16="http://schemas.microsoft.com/office/drawing/2014/main" id="{8AF151E3-AE58-5542-8ED3-7E3A17490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63" name="Rectangle 35">
              <a:extLst>
                <a:ext uri="{FF2B5EF4-FFF2-40B4-BE49-F238E27FC236}">
                  <a16:creationId xmlns:a16="http://schemas.microsoft.com/office/drawing/2014/main" id="{FF9CD6C0-63AE-2C46-8F40-34969CF23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264" name="Rectangle 36">
              <a:extLst>
                <a:ext uri="{FF2B5EF4-FFF2-40B4-BE49-F238E27FC236}">
                  <a16:creationId xmlns:a16="http://schemas.microsoft.com/office/drawing/2014/main" id="{708A09AE-A869-C342-A267-6A6B0A539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65" name="Rectangle 37">
              <a:extLst>
                <a:ext uri="{FF2B5EF4-FFF2-40B4-BE49-F238E27FC236}">
                  <a16:creationId xmlns:a16="http://schemas.microsoft.com/office/drawing/2014/main" id="{A7C273C7-AF49-BF40-B99A-238EA2A4D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160278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66" name="Rectangle 38">
              <a:extLst>
                <a:ext uri="{FF2B5EF4-FFF2-40B4-BE49-F238E27FC236}">
                  <a16:creationId xmlns:a16="http://schemas.microsoft.com/office/drawing/2014/main" id="{264E24B2-2451-504D-98A9-50E88AF1B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160278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67" name="Rectangle 39">
              <a:extLst>
                <a:ext uri="{FF2B5EF4-FFF2-40B4-BE49-F238E27FC236}">
                  <a16:creationId xmlns:a16="http://schemas.microsoft.com/office/drawing/2014/main" id="{E0531CCA-CAD9-3E49-99E7-25283410D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68" name="Rectangle 40">
              <a:extLst>
                <a:ext uri="{FF2B5EF4-FFF2-40B4-BE49-F238E27FC236}">
                  <a16:creationId xmlns:a16="http://schemas.microsoft.com/office/drawing/2014/main" id="{0C2558F4-8430-224B-BFF8-7620B6C8C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269" name="Rectangle 41">
              <a:extLst>
                <a:ext uri="{FF2B5EF4-FFF2-40B4-BE49-F238E27FC236}">
                  <a16:creationId xmlns:a16="http://schemas.microsoft.com/office/drawing/2014/main" id="{5D48DBDC-6140-3C4B-B2F6-D747D71E3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70" name="Rectangle 42">
              <a:extLst>
                <a:ext uri="{FF2B5EF4-FFF2-40B4-BE49-F238E27FC236}">
                  <a16:creationId xmlns:a16="http://schemas.microsoft.com/office/drawing/2014/main" id="{BAD938A5-D428-0D41-80C9-F2F477F0B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339656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71" name="Rectangle 43">
              <a:extLst>
                <a:ext uri="{FF2B5EF4-FFF2-40B4-BE49-F238E27FC236}">
                  <a16:creationId xmlns:a16="http://schemas.microsoft.com/office/drawing/2014/main" id="{D6AF7AF2-2B22-E344-AB2E-012DD6A93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339656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72" name="Rectangle 44">
              <a:extLst>
                <a:ext uri="{FF2B5EF4-FFF2-40B4-BE49-F238E27FC236}">
                  <a16:creationId xmlns:a16="http://schemas.microsoft.com/office/drawing/2014/main" id="{ABC3829B-4E27-3E4A-BDCD-C74D8A509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73" name="Rectangle 45">
              <a:extLst>
                <a:ext uri="{FF2B5EF4-FFF2-40B4-BE49-F238E27FC236}">
                  <a16:creationId xmlns:a16="http://schemas.microsoft.com/office/drawing/2014/main" id="{3C38A5E7-40C0-054F-8950-50D2A9A1D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74" name="Rectangle 46">
              <a:extLst>
                <a:ext uri="{FF2B5EF4-FFF2-40B4-BE49-F238E27FC236}">
                  <a16:creationId xmlns:a16="http://schemas.microsoft.com/office/drawing/2014/main" id="{4FCE72C2-290C-924E-AC06-E4CC018C8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275" name="Rectangle 47">
              <a:extLst>
                <a:ext uri="{FF2B5EF4-FFF2-40B4-BE49-F238E27FC236}">
                  <a16:creationId xmlns:a16="http://schemas.microsoft.com/office/drawing/2014/main" id="{58014936-C325-7540-AADA-457C1A2A6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51988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76" name="Rectangle 48">
              <a:extLst>
                <a:ext uri="{FF2B5EF4-FFF2-40B4-BE49-F238E27FC236}">
                  <a16:creationId xmlns:a16="http://schemas.microsoft.com/office/drawing/2014/main" id="{D7047CAC-7172-D148-8E15-48DB1C7DF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51988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77" name="Line 49">
              <a:extLst>
                <a:ext uri="{FF2B5EF4-FFF2-40B4-BE49-F238E27FC236}">
                  <a16:creationId xmlns:a16="http://schemas.microsoft.com/office/drawing/2014/main" id="{602703C8-86D6-F747-B157-2E74C4E65E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2992" y="1201326"/>
              <a:ext cx="1169" cy="161610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8" name="Line 50">
              <a:extLst>
                <a:ext uri="{FF2B5EF4-FFF2-40B4-BE49-F238E27FC236}">
                  <a16:creationId xmlns:a16="http://schemas.microsoft.com/office/drawing/2014/main" id="{15424E47-2332-EA49-8D5B-1308202FA3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8615" y="1333256"/>
              <a:ext cx="4575951" cy="1181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9" name="Rectangle 4">
              <a:extLst>
                <a:ext uri="{FF2B5EF4-FFF2-40B4-BE49-F238E27FC236}">
                  <a16:creationId xmlns:a16="http://schemas.microsoft.com/office/drawing/2014/main" id="{7D7FDCAF-D196-0B4C-B4EF-E5CD64568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ID</a:t>
              </a:r>
            </a:p>
          </p:txBody>
        </p:sp>
        <p:sp>
          <p:nvSpPr>
            <p:cNvPr id="280" name="Rectangle 9">
              <a:extLst>
                <a:ext uri="{FF2B5EF4-FFF2-40B4-BE49-F238E27FC236}">
                  <a16:creationId xmlns:a16="http://schemas.microsoft.com/office/drawing/2014/main" id="{6C6A5789-F3A6-6A49-ABC5-F80CBACF7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281" name="Rectangle 14">
              <a:extLst>
                <a:ext uri="{FF2B5EF4-FFF2-40B4-BE49-F238E27FC236}">
                  <a16:creationId xmlns:a16="http://schemas.microsoft.com/office/drawing/2014/main" id="{68461CD1-91CF-C944-BC98-5E2795D79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282" name="Rectangle 19">
              <a:extLst>
                <a:ext uri="{FF2B5EF4-FFF2-40B4-BE49-F238E27FC236}">
                  <a16:creationId xmlns:a16="http://schemas.microsoft.com/office/drawing/2014/main" id="{BC021F92-24C7-7448-9EE4-E2815E996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283" name="Rectangle 24">
              <a:extLst>
                <a:ext uri="{FF2B5EF4-FFF2-40B4-BE49-F238E27FC236}">
                  <a16:creationId xmlns:a16="http://schemas.microsoft.com/office/drawing/2014/main" id="{5C04B4F2-EF45-A741-B690-6A770EB32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284" name="Rectangle 29">
              <a:extLst>
                <a:ext uri="{FF2B5EF4-FFF2-40B4-BE49-F238E27FC236}">
                  <a16:creationId xmlns:a16="http://schemas.microsoft.com/office/drawing/2014/main" id="{CC27EF9A-6EF1-034E-AABF-618B59E5F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285" name="Rectangle 34">
              <a:extLst>
                <a:ext uri="{FF2B5EF4-FFF2-40B4-BE49-F238E27FC236}">
                  <a16:creationId xmlns:a16="http://schemas.microsoft.com/office/drawing/2014/main" id="{1BECABE5-0C00-804A-9BE0-68B4CB68D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286" name="Rectangle 39">
              <a:extLst>
                <a:ext uri="{FF2B5EF4-FFF2-40B4-BE49-F238E27FC236}">
                  <a16:creationId xmlns:a16="http://schemas.microsoft.com/office/drawing/2014/main" id="{A50380F2-6EDB-5A46-A889-62F9C0BAA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287" name="Rectangle 44">
              <a:extLst>
                <a:ext uri="{FF2B5EF4-FFF2-40B4-BE49-F238E27FC236}">
                  <a16:creationId xmlns:a16="http://schemas.microsoft.com/office/drawing/2014/main" id="{0EDCC429-B067-7F41-9016-CFFF2DB0E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03139305"/>
      </p:ext>
    </p:extLst>
  </p:cSld>
  <p:clrMapOvr>
    <a:masterClrMapping/>
  </p:clrMapOvr>
  <p:transition advTm="5395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/>
      <p:bldP spid="180" grpId="0"/>
      <p:bldP spid="184" grpId="0"/>
      <p:bldP spid="185" grpId="0"/>
      <p:bldP spid="186" grpId="0" animBg="1"/>
      <p:bldP spid="18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Ejercicio</a:t>
            </a:r>
          </a:p>
        </p:txBody>
      </p:sp>
      <p:sp>
        <p:nvSpPr>
          <p:cNvPr id="96" name="Rectángulo 95">
            <a:extLst>
              <a:ext uri="{FF2B5EF4-FFF2-40B4-BE49-F238E27FC236}">
                <a16:creationId xmlns:a16="http://schemas.microsoft.com/office/drawing/2014/main" id="{88B2C43C-285F-694E-94B9-57535D54A103}"/>
              </a:ext>
            </a:extLst>
          </p:cNvPr>
          <p:cNvSpPr/>
          <p:nvPr/>
        </p:nvSpPr>
        <p:spPr bwMode="auto">
          <a:xfrm>
            <a:off x="4167123" y="800100"/>
            <a:ext cx="4797365" cy="18233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97" name="Rectangle 52">
            <a:extLst>
              <a:ext uri="{FF2B5EF4-FFF2-40B4-BE49-F238E27FC236}">
                <a16:creationId xmlns:a16="http://schemas.microsoft.com/office/drawing/2014/main" id="{CD8D14BD-B3F6-A04A-B433-18C087012B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3334603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Pelo</a:t>
            </a:r>
          </a:p>
        </p:txBody>
      </p:sp>
      <p:grpSp>
        <p:nvGrpSpPr>
          <p:cNvPr id="98" name="Grupo 97">
            <a:extLst>
              <a:ext uri="{FF2B5EF4-FFF2-40B4-BE49-F238E27FC236}">
                <a16:creationId xmlns:a16="http://schemas.microsoft.com/office/drawing/2014/main" id="{B424B1AA-80B5-0349-BE9A-52970346569A}"/>
              </a:ext>
            </a:extLst>
          </p:cNvPr>
          <p:cNvGrpSpPr/>
          <p:nvPr/>
        </p:nvGrpSpPr>
        <p:grpSpPr>
          <a:xfrm>
            <a:off x="2531132" y="3687033"/>
            <a:ext cx="3320397" cy="949747"/>
            <a:chOff x="515710" y="2061801"/>
            <a:chExt cx="3320397" cy="949747"/>
          </a:xfrm>
        </p:grpSpPr>
        <p:sp>
          <p:nvSpPr>
            <p:cNvPr id="99" name="Rectangle 52">
              <a:extLst>
                <a:ext uri="{FF2B5EF4-FFF2-40B4-BE49-F238E27FC236}">
                  <a16:creationId xmlns:a16="http://schemas.microsoft.com/office/drawing/2014/main" id="{CAD4E17C-6BEB-324E-9987-974839827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10" y="264800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  <p:grpSp>
          <p:nvGrpSpPr>
            <p:cNvPr id="100" name="Group 71">
              <a:extLst>
                <a:ext uri="{FF2B5EF4-FFF2-40B4-BE49-F238E27FC236}">
                  <a16:creationId xmlns:a16="http://schemas.microsoft.com/office/drawing/2014/main" id="{37601DBA-B810-FE4C-AC8C-3C0EE2E2E0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557" y="2061801"/>
              <a:ext cx="2513014" cy="584201"/>
              <a:chOff x="2909" y="1710"/>
              <a:chExt cx="1583" cy="368"/>
            </a:xfrm>
          </p:grpSpPr>
          <p:sp>
            <p:nvSpPr>
              <p:cNvPr id="102" name="Line 72">
                <a:extLst>
                  <a:ext uri="{FF2B5EF4-FFF2-40B4-BE49-F238E27FC236}">
                    <a16:creationId xmlns:a16="http://schemas.microsoft.com/office/drawing/2014/main" id="{D042BA89-441E-594C-988C-D778B41A0B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67" y="1710"/>
                <a:ext cx="740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3" name="Line 73">
                <a:extLst>
                  <a:ext uri="{FF2B5EF4-FFF2-40B4-BE49-F238E27FC236}">
                    <a16:creationId xmlns:a16="http://schemas.microsoft.com/office/drawing/2014/main" id="{0249F8DF-358A-B940-9A5C-B29688C2A5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21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4" name="Text Box 74">
                <a:extLst>
                  <a:ext uri="{FF2B5EF4-FFF2-40B4-BE49-F238E27FC236}">
                    <a16:creationId xmlns:a16="http://schemas.microsoft.com/office/drawing/2014/main" id="{08EB5D5C-6D89-C440-B2CD-CB7F41FE22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69" y="1829"/>
                <a:ext cx="388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rubio</a:t>
                </a:r>
              </a:p>
            </p:txBody>
          </p:sp>
          <p:sp>
            <p:nvSpPr>
              <p:cNvPr id="105" name="Text Box 75">
                <a:extLst>
                  <a:ext uri="{FF2B5EF4-FFF2-40B4-BE49-F238E27FC236}">
                    <a16:creationId xmlns:a16="http://schemas.microsoft.com/office/drawing/2014/main" id="{E0E6CE0D-36D6-7041-B7AF-29B3F2A8A3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09" y="1786"/>
                <a:ext cx="510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moreno</a:t>
                </a:r>
              </a:p>
            </p:txBody>
          </p:sp>
          <p:sp>
            <p:nvSpPr>
              <p:cNvPr id="106" name="Line 78">
                <a:extLst>
                  <a:ext uri="{FF2B5EF4-FFF2-40B4-BE49-F238E27FC236}">
                    <a16:creationId xmlns:a16="http://schemas.microsoft.com/office/drawing/2014/main" id="{FA6C3E44-B67A-D446-9917-AFAD810FA3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786" cy="368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07" name="Text Box 80">
                <a:extLst>
                  <a:ext uri="{FF2B5EF4-FFF2-40B4-BE49-F238E27FC236}">
                    <a16:creationId xmlns:a16="http://schemas.microsoft.com/office/drawing/2014/main" id="{299877B7-CF89-114B-93F9-E13C1C934A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63" y="1739"/>
                <a:ext cx="32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rojo</a:t>
                </a:r>
              </a:p>
            </p:txBody>
          </p:sp>
        </p:grpSp>
        <p:sp>
          <p:nvSpPr>
            <p:cNvPr id="101" name="Rectangle 52">
              <a:extLst>
                <a:ext uri="{FF2B5EF4-FFF2-40B4-BE49-F238E27FC236}">
                  <a16:creationId xmlns:a16="http://schemas.microsoft.com/office/drawing/2014/main" id="{6D760ED8-9759-134C-9133-F0EC87925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1707" y="2659123"/>
              <a:ext cx="914400" cy="352425"/>
            </a:xfrm>
            <a:prstGeom prst="rect">
              <a:avLst/>
            </a:prstGeom>
            <a:noFill/>
            <a:ln w="2844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_tradnl" altLang="es-ES_tradnl" sz="1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A0B6F14B-49EA-8E44-BF9F-8E2201316914}"/>
              </a:ext>
            </a:extLst>
          </p:cNvPr>
          <p:cNvSpPr txBox="1"/>
          <p:nvPr/>
        </p:nvSpPr>
        <p:spPr>
          <a:xfrm>
            <a:off x="2773173" y="4342716"/>
            <a:ext cx="47961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NO</a:t>
            </a:r>
          </a:p>
        </p:txBody>
      </p:sp>
      <p:sp>
        <p:nvSpPr>
          <p:cNvPr id="109" name="CuadroTexto 108">
            <a:extLst>
              <a:ext uri="{FF2B5EF4-FFF2-40B4-BE49-F238E27FC236}">
                <a16:creationId xmlns:a16="http://schemas.microsoft.com/office/drawing/2014/main" id="{FCD3B2D1-7D97-614E-9BC1-3C9C6794A705}"/>
              </a:ext>
            </a:extLst>
          </p:cNvPr>
          <p:cNvSpPr txBox="1"/>
          <p:nvPr/>
        </p:nvSpPr>
        <p:spPr>
          <a:xfrm>
            <a:off x="5237320" y="4342715"/>
            <a:ext cx="36740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SI</a:t>
            </a:r>
          </a:p>
        </p:txBody>
      </p:sp>
      <p:grpSp>
        <p:nvGrpSpPr>
          <p:cNvPr id="110" name="Grupo 109">
            <a:extLst>
              <a:ext uri="{FF2B5EF4-FFF2-40B4-BE49-F238E27FC236}">
                <a16:creationId xmlns:a16="http://schemas.microsoft.com/office/drawing/2014/main" id="{4996C232-474C-144C-AAC8-9EB4A3251A7E}"/>
              </a:ext>
            </a:extLst>
          </p:cNvPr>
          <p:cNvGrpSpPr/>
          <p:nvPr/>
        </p:nvGrpSpPr>
        <p:grpSpPr>
          <a:xfrm>
            <a:off x="3174816" y="4274691"/>
            <a:ext cx="2058990" cy="1139830"/>
            <a:chOff x="401792" y="3369046"/>
            <a:chExt cx="2058990" cy="1139830"/>
          </a:xfrm>
        </p:grpSpPr>
        <p:sp>
          <p:nvSpPr>
            <p:cNvPr id="111" name="Rectangle 52">
              <a:extLst>
                <a:ext uri="{FF2B5EF4-FFF2-40B4-BE49-F238E27FC236}">
                  <a16:creationId xmlns:a16="http://schemas.microsoft.com/office/drawing/2014/main" id="{5B565C06-2668-FC42-9496-B88BF1432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886" y="3369046"/>
              <a:ext cx="914400" cy="352425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800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800" dirty="0">
                  <a:solidFill>
                    <a:srgbClr val="000000"/>
                  </a:solidFill>
                </a:rPr>
                <a:t>.</a:t>
              </a:r>
            </a:p>
          </p:txBody>
        </p:sp>
        <p:grpSp>
          <p:nvGrpSpPr>
            <p:cNvPr id="112" name="Group 71">
              <a:extLst>
                <a:ext uri="{FF2B5EF4-FFF2-40B4-BE49-F238E27FC236}">
                  <a16:creationId xmlns:a16="http://schemas.microsoft.com/office/drawing/2014/main" id="{BAD38EBC-D97F-7445-BE50-2A095DC059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792" y="3721475"/>
              <a:ext cx="2058990" cy="787401"/>
              <a:chOff x="3075" y="1710"/>
              <a:chExt cx="1297" cy="496"/>
            </a:xfrm>
          </p:grpSpPr>
          <p:sp>
            <p:nvSpPr>
              <p:cNvPr id="113" name="Line 72">
                <a:extLst>
                  <a:ext uri="{FF2B5EF4-FFF2-40B4-BE49-F238E27FC236}">
                    <a16:creationId xmlns:a16="http://schemas.microsoft.com/office/drawing/2014/main" id="{06B9B89C-B7BE-CC48-A14B-C4997C87AC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75" y="1710"/>
                <a:ext cx="632" cy="481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4" name="Text Box 74">
                <a:extLst>
                  <a:ext uri="{FF2B5EF4-FFF2-40B4-BE49-F238E27FC236}">
                    <a16:creationId xmlns:a16="http://schemas.microsoft.com/office/drawing/2014/main" id="{6DBB54F7-101E-7746-A2C0-137EDC99D7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89" y="1896"/>
                <a:ext cx="201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115" name="Line 78">
                <a:extLst>
                  <a:ext uri="{FF2B5EF4-FFF2-40B4-BE49-F238E27FC236}">
                    <a16:creationId xmlns:a16="http://schemas.microsoft.com/office/drawing/2014/main" id="{A86BCF3C-D2E7-CF44-B0B2-9C5427D18F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710"/>
                <a:ext cx="644" cy="496"/>
              </a:xfrm>
              <a:prstGeom prst="line">
                <a:avLst/>
              </a:prstGeom>
              <a:noFill/>
              <a:ln w="28440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116" name="Text Box 80">
                <a:extLst>
                  <a:ext uri="{FF2B5EF4-FFF2-40B4-BE49-F238E27FC236}">
                    <a16:creationId xmlns:a16="http://schemas.microsoft.com/office/drawing/2014/main" id="{0270DC4E-837D-0046-AE0C-F08EE54205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28" y="1913"/>
                <a:ext cx="244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</p:grpSp>
      </p:grpSp>
      <p:sp>
        <p:nvSpPr>
          <p:cNvPr id="117" name="Rectangle 52">
            <a:extLst>
              <a:ext uri="{FF2B5EF4-FFF2-40B4-BE49-F238E27FC236}">
                <a16:creationId xmlns:a16="http://schemas.microsoft.com/office/drawing/2014/main" id="{D850DFEA-34B3-B24F-AAD6-C22B28819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0120" y="5414521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118" name="Rectangle 52">
            <a:extLst>
              <a:ext uri="{FF2B5EF4-FFF2-40B4-BE49-F238E27FC236}">
                <a16:creationId xmlns:a16="http://schemas.microsoft.com/office/drawing/2014/main" id="{5985C7B8-1FAA-4F41-9953-6FEF4869A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4555" y="5390191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6A649DB5-704A-5C40-8B0C-5EFFB58BDAEC}"/>
              </a:ext>
            </a:extLst>
          </p:cNvPr>
          <p:cNvSpPr txBox="1"/>
          <p:nvPr/>
        </p:nvSpPr>
        <p:spPr>
          <a:xfrm>
            <a:off x="642212" y="2806375"/>
            <a:ext cx="2138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>
                <a:solidFill>
                  <a:schemeClr val="tx1"/>
                </a:solidFill>
              </a:rPr>
              <a:t>Resultado final: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CAD14525-653A-0449-8119-400FA34C6940}"/>
              </a:ext>
            </a:extLst>
          </p:cNvPr>
          <p:cNvSpPr txBox="1"/>
          <p:nvPr/>
        </p:nvSpPr>
        <p:spPr>
          <a:xfrm>
            <a:off x="2957634" y="5458572"/>
            <a:ext cx="47961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NO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D10BD0B7-F345-2C4E-9ED2-EB48E3E650EF}"/>
              </a:ext>
            </a:extLst>
          </p:cNvPr>
          <p:cNvSpPr txBox="1"/>
          <p:nvPr/>
        </p:nvSpPr>
        <p:spPr>
          <a:xfrm>
            <a:off x="5094945" y="5482949"/>
            <a:ext cx="367408" cy="246221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r>
              <a:rPr lang="es-ES" sz="1600" dirty="0">
                <a:solidFill>
                  <a:schemeClr val="tx1"/>
                </a:solidFill>
              </a:rPr>
              <a:t>SI</a:t>
            </a:r>
          </a:p>
        </p:txBody>
      </p:sp>
      <p:grpSp>
        <p:nvGrpSpPr>
          <p:cNvPr id="122" name="Grupo 121">
            <a:extLst>
              <a:ext uri="{FF2B5EF4-FFF2-40B4-BE49-F238E27FC236}">
                <a16:creationId xmlns:a16="http://schemas.microsoft.com/office/drawing/2014/main" id="{BB8261DD-4FDF-7E42-AD8D-8AAF3B6CE27E}"/>
              </a:ext>
            </a:extLst>
          </p:cNvPr>
          <p:cNvGrpSpPr/>
          <p:nvPr/>
        </p:nvGrpSpPr>
        <p:grpSpPr>
          <a:xfrm>
            <a:off x="4365021" y="730629"/>
            <a:ext cx="4734188" cy="1734275"/>
            <a:chOff x="1228614" y="1083157"/>
            <a:chExt cx="4734188" cy="1734275"/>
          </a:xfrm>
          <a:noFill/>
        </p:grpSpPr>
        <p:sp>
          <p:nvSpPr>
            <p:cNvPr id="123" name="Rectangle 4">
              <a:extLst>
                <a:ext uri="{FF2B5EF4-FFF2-40B4-BE49-F238E27FC236}">
                  <a16:creationId xmlns:a16="http://schemas.microsoft.com/office/drawing/2014/main" id="{18E4B858-7B00-C443-934E-784E76E29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Pelo</a:t>
              </a:r>
            </a:p>
          </p:txBody>
        </p:sp>
        <p:sp>
          <p:nvSpPr>
            <p:cNvPr id="124" name="Rectangle 5">
              <a:extLst>
                <a:ext uri="{FF2B5EF4-FFF2-40B4-BE49-F238E27FC236}">
                  <a16:creationId xmlns:a16="http://schemas.microsoft.com/office/drawing/2014/main" id="{4606CE77-975C-4C48-B9BF-8C541D4C0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Altura</a:t>
              </a:r>
            </a:p>
          </p:txBody>
        </p:sp>
        <p:sp>
          <p:nvSpPr>
            <p:cNvPr id="125" name="Rectangle 6">
              <a:extLst>
                <a:ext uri="{FF2B5EF4-FFF2-40B4-BE49-F238E27FC236}">
                  <a16:creationId xmlns:a16="http://schemas.microsoft.com/office/drawing/2014/main" id="{559068F4-5492-9D4F-9425-812C132BC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>
                  <a:solidFill>
                    <a:srgbClr val="000000"/>
                  </a:solidFill>
                </a:rPr>
                <a:t>Peso</a:t>
              </a:r>
            </a:p>
          </p:txBody>
        </p:sp>
        <p:sp>
          <p:nvSpPr>
            <p:cNvPr id="126" name="Rectangle 7">
              <a:extLst>
                <a:ext uri="{FF2B5EF4-FFF2-40B4-BE49-F238E27FC236}">
                  <a16:creationId xmlns:a16="http://schemas.microsoft.com/office/drawing/2014/main" id="{454FE85E-A3DD-5846-A138-BEA66FD7D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083157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 err="1">
                  <a:solidFill>
                    <a:srgbClr val="000000"/>
                  </a:solidFill>
                </a:rPr>
                <a:t>Prot</a:t>
              </a:r>
              <a:r>
                <a:rPr lang="es-ES_tradnl" altLang="es-ES_tradnl" sz="1600" b="1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27" name="Rectangle 8">
              <a:extLst>
                <a:ext uri="{FF2B5EF4-FFF2-40B4-BE49-F238E27FC236}">
                  <a16:creationId xmlns:a16="http://schemas.microsoft.com/office/drawing/2014/main" id="{B5E116FE-F330-FF4F-9664-407153FB3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083157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 err="1">
                  <a:solidFill>
                    <a:srgbClr val="000000"/>
                  </a:solidFill>
                </a:rPr>
                <a:t>Quem</a:t>
              </a:r>
              <a:r>
                <a:rPr lang="es-ES_tradnl" altLang="es-ES_tradnl" sz="1600" dirty="0">
                  <a:solidFill>
                    <a:srgbClr val="000000"/>
                  </a:solidFill>
                </a:rPr>
                <a:t>.</a:t>
              </a:r>
            </a:p>
          </p:txBody>
        </p:sp>
        <p:sp>
          <p:nvSpPr>
            <p:cNvPr id="128" name="Rectangle 9">
              <a:extLst>
                <a:ext uri="{FF2B5EF4-FFF2-40B4-BE49-F238E27FC236}">
                  <a16:creationId xmlns:a16="http://schemas.microsoft.com/office/drawing/2014/main" id="{B885B002-F3D2-164F-9215-DDFDE5296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29" name="Rectangle 10">
              <a:extLst>
                <a:ext uri="{FF2B5EF4-FFF2-40B4-BE49-F238E27FC236}">
                  <a16:creationId xmlns:a16="http://schemas.microsoft.com/office/drawing/2014/main" id="{D5EF8017-F069-014D-A97E-CC24C8CC0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30" name="Rectangle 11">
              <a:extLst>
                <a:ext uri="{FF2B5EF4-FFF2-40B4-BE49-F238E27FC236}">
                  <a16:creationId xmlns:a16="http://schemas.microsoft.com/office/drawing/2014/main" id="{8729AD92-5802-4F41-82BC-56ADF6208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131" name="Rectangle 12">
              <a:extLst>
                <a:ext uri="{FF2B5EF4-FFF2-40B4-BE49-F238E27FC236}">
                  <a16:creationId xmlns:a16="http://schemas.microsoft.com/office/drawing/2014/main" id="{FFE54117-4F9F-6E4D-8277-C43F2EE92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26253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32" name="Rectangle 13">
              <a:extLst>
                <a:ext uri="{FF2B5EF4-FFF2-40B4-BE49-F238E27FC236}">
                  <a16:creationId xmlns:a16="http://schemas.microsoft.com/office/drawing/2014/main" id="{A4CF694C-3E4E-2542-9F8B-B953525F6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26253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33" name="Rectangle 14">
              <a:extLst>
                <a:ext uri="{FF2B5EF4-FFF2-40B4-BE49-F238E27FC236}">
                  <a16:creationId xmlns:a16="http://schemas.microsoft.com/office/drawing/2014/main" id="{9AAC17F8-2882-7542-96AB-DEB630052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34" name="Rectangle 15">
              <a:extLst>
                <a:ext uri="{FF2B5EF4-FFF2-40B4-BE49-F238E27FC236}">
                  <a16:creationId xmlns:a16="http://schemas.microsoft.com/office/drawing/2014/main" id="{3CD90230-4D4F-2440-967A-3990A2C74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135" name="Rectangle 16">
              <a:extLst>
                <a:ext uri="{FF2B5EF4-FFF2-40B4-BE49-F238E27FC236}">
                  <a16:creationId xmlns:a16="http://schemas.microsoft.com/office/drawing/2014/main" id="{FA9CD3FA-6324-6B43-B11A-490860543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36" name="Rectangle 17">
              <a:extLst>
                <a:ext uri="{FF2B5EF4-FFF2-40B4-BE49-F238E27FC236}">
                  <a16:creationId xmlns:a16="http://schemas.microsoft.com/office/drawing/2014/main" id="{73218103-38F8-F148-ACD1-21A5D11F4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441914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37" name="Rectangle 18">
              <a:extLst>
                <a:ext uri="{FF2B5EF4-FFF2-40B4-BE49-F238E27FC236}">
                  <a16:creationId xmlns:a16="http://schemas.microsoft.com/office/drawing/2014/main" id="{666F8050-A7BE-E94E-9B92-19485F4D9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441914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38" name="Rectangle 19">
              <a:extLst>
                <a:ext uri="{FF2B5EF4-FFF2-40B4-BE49-F238E27FC236}">
                  <a16:creationId xmlns:a16="http://schemas.microsoft.com/office/drawing/2014/main" id="{9E617F0D-4064-1C49-8725-ECCB4EB01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139" name="Rectangle 20">
              <a:extLst>
                <a:ext uri="{FF2B5EF4-FFF2-40B4-BE49-F238E27FC236}">
                  <a16:creationId xmlns:a16="http://schemas.microsoft.com/office/drawing/2014/main" id="{0ABCE764-7621-CC42-ABD5-02C9741D2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140" name="Rectangle 21">
              <a:extLst>
                <a:ext uri="{FF2B5EF4-FFF2-40B4-BE49-F238E27FC236}">
                  <a16:creationId xmlns:a16="http://schemas.microsoft.com/office/drawing/2014/main" id="{6649F4EC-94C6-7740-ACEC-7340B7BEF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41" name="Rectangle 22">
              <a:extLst>
                <a:ext uri="{FF2B5EF4-FFF2-40B4-BE49-F238E27FC236}">
                  <a16:creationId xmlns:a16="http://schemas.microsoft.com/office/drawing/2014/main" id="{70AED042-6E6A-A64F-B4EC-8B5640C23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622142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142" name="Rectangle 23">
              <a:extLst>
                <a:ext uri="{FF2B5EF4-FFF2-40B4-BE49-F238E27FC236}">
                  <a16:creationId xmlns:a16="http://schemas.microsoft.com/office/drawing/2014/main" id="{503C1BBE-674B-0142-9FB5-2EDCBC734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622142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43" name="Rectangle 24">
              <a:extLst>
                <a:ext uri="{FF2B5EF4-FFF2-40B4-BE49-F238E27FC236}">
                  <a16:creationId xmlns:a16="http://schemas.microsoft.com/office/drawing/2014/main" id="{D4C434A6-1CEB-6A47-9350-B32206345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144" name="Rectangle 25">
              <a:extLst>
                <a:ext uri="{FF2B5EF4-FFF2-40B4-BE49-F238E27FC236}">
                  <a16:creationId xmlns:a16="http://schemas.microsoft.com/office/drawing/2014/main" id="{99FB1E03-D5C8-FC45-9AFC-986F2E588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145" name="Rectangle 26">
              <a:extLst>
                <a:ext uri="{FF2B5EF4-FFF2-40B4-BE49-F238E27FC236}">
                  <a16:creationId xmlns:a16="http://schemas.microsoft.com/office/drawing/2014/main" id="{426C7AE0-AD0F-3A4B-A392-521AC283A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medio</a:t>
              </a:r>
            </a:p>
          </p:txBody>
        </p:sp>
        <p:sp>
          <p:nvSpPr>
            <p:cNvPr id="146" name="Rectangle 27">
              <a:extLst>
                <a:ext uri="{FF2B5EF4-FFF2-40B4-BE49-F238E27FC236}">
                  <a16:creationId xmlns:a16="http://schemas.microsoft.com/office/drawing/2014/main" id="{188BC90A-323A-5C45-8336-F78ECD501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801521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147" name="Rectangle 28">
              <a:extLst>
                <a:ext uri="{FF2B5EF4-FFF2-40B4-BE49-F238E27FC236}">
                  <a16:creationId xmlns:a16="http://schemas.microsoft.com/office/drawing/2014/main" id="{C8FDC4C3-4E6D-624C-8466-DB0D70CD1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801521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148" name="Rectangle 29">
              <a:extLst>
                <a:ext uri="{FF2B5EF4-FFF2-40B4-BE49-F238E27FC236}">
                  <a16:creationId xmlns:a16="http://schemas.microsoft.com/office/drawing/2014/main" id="{F9FEAF11-C072-4B48-8DA2-22D236D42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rojo</a:t>
              </a:r>
            </a:p>
          </p:txBody>
        </p:sp>
        <p:sp>
          <p:nvSpPr>
            <p:cNvPr id="149" name="Rectangle 30">
              <a:extLst>
                <a:ext uri="{FF2B5EF4-FFF2-40B4-BE49-F238E27FC236}">
                  <a16:creationId xmlns:a16="http://schemas.microsoft.com/office/drawing/2014/main" id="{E492D58C-45CA-9045-8509-0A66BD69A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150" name="Rectangle 31">
              <a:extLst>
                <a:ext uri="{FF2B5EF4-FFF2-40B4-BE49-F238E27FC236}">
                  <a16:creationId xmlns:a16="http://schemas.microsoft.com/office/drawing/2014/main" id="{E299A6D7-B3FD-4145-A820-D23ADDA2D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151" name="Rectangle 32">
              <a:extLst>
                <a:ext uri="{FF2B5EF4-FFF2-40B4-BE49-F238E27FC236}">
                  <a16:creationId xmlns:a16="http://schemas.microsoft.com/office/drawing/2014/main" id="{CE016770-0C62-0C46-A9F6-2FCDA19AE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1980899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17" name="Rectangle 33">
              <a:extLst>
                <a:ext uri="{FF2B5EF4-FFF2-40B4-BE49-F238E27FC236}">
                  <a16:creationId xmlns:a16="http://schemas.microsoft.com/office/drawing/2014/main" id="{C86395F3-3613-6144-9CEE-6559BDE11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1980899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si</a:t>
              </a:r>
            </a:p>
          </p:txBody>
        </p:sp>
        <p:sp>
          <p:nvSpPr>
            <p:cNvPr id="218" name="Rectangle 34">
              <a:extLst>
                <a:ext uri="{FF2B5EF4-FFF2-40B4-BE49-F238E27FC236}">
                  <a16:creationId xmlns:a16="http://schemas.microsoft.com/office/drawing/2014/main" id="{7CB464C1-154B-EB4B-8DD2-00930BF3C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19" name="Rectangle 35">
              <a:extLst>
                <a:ext uri="{FF2B5EF4-FFF2-40B4-BE49-F238E27FC236}">
                  <a16:creationId xmlns:a16="http://schemas.microsoft.com/office/drawing/2014/main" id="{07A18C69-7963-C34C-82D2-C68FF6F83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alta</a:t>
              </a:r>
            </a:p>
          </p:txBody>
        </p:sp>
        <p:sp>
          <p:nvSpPr>
            <p:cNvPr id="220" name="Rectangle 36">
              <a:extLst>
                <a:ext uri="{FF2B5EF4-FFF2-40B4-BE49-F238E27FC236}">
                  <a16:creationId xmlns:a16="http://schemas.microsoft.com/office/drawing/2014/main" id="{49B7C9C1-D3FF-AC44-9D8E-0299DF1C2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21" name="Rectangle 37">
              <a:extLst>
                <a:ext uri="{FF2B5EF4-FFF2-40B4-BE49-F238E27FC236}">
                  <a16:creationId xmlns:a16="http://schemas.microsoft.com/office/drawing/2014/main" id="{3BFC1064-CFED-AC46-B167-9863C3C36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160278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22" name="Rectangle 38">
              <a:extLst>
                <a:ext uri="{FF2B5EF4-FFF2-40B4-BE49-F238E27FC236}">
                  <a16:creationId xmlns:a16="http://schemas.microsoft.com/office/drawing/2014/main" id="{4CEAA17D-A542-9B4D-972A-E333B802B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160278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23" name="Rectangle 39">
              <a:extLst>
                <a:ext uri="{FF2B5EF4-FFF2-40B4-BE49-F238E27FC236}">
                  <a16:creationId xmlns:a16="http://schemas.microsoft.com/office/drawing/2014/main" id="{EB286EC9-B757-C646-B548-9264FAF63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moreno</a:t>
              </a:r>
            </a:p>
          </p:txBody>
        </p:sp>
        <p:sp>
          <p:nvSpPr>
            <p:cNvPr id="224" name="Rectangle 40">
              <a:extLst>
                <a:ext uri="{FF2B5EF4-FFF2-40B4-BE49-F238E27FC236}">
                  <a16:creationId xmlns:a16="http://schemas.microsoft.com/office/drawing/2014/main" id="{479EDB3C-932C-E240-AA3C-A36B2E32C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</a:t>
              </a:r>
            </a:p>
          </p:txBody>
        </p:sp>
        <p:sp>
          <p:nvSpPr>
            <p:cNvPr id="225" name="Rectangle 41">
              <a:extLst>
                <a:ext uri="{FF2B5EF4-FFF2-40B4-BE49-F238E27FC236}">
                  <a16:creationId xmlns:a16="http://schemas.microsoft.com/office/drawing/2014/main" id="{C142EBBD-554E-F143-8B6F-BC3A1D0C4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226" name="Rectangle 42">
              <a:extLst>
                <a:ext uri="{FF2B5EF4-FFF2-40B4-BE49-F238E27FC236}">
                  <a16:creationId xmlns:a16="http://schemas.microsoft.com/office/drawing/2014/main" id="{30F6FE88-AEF2-064D-9658-762A77E01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339656"/>
              <a:ext cx="850026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27" name="Rectangle 43">
              <a:extLst>
                <a:ext uri="{FF2B5EF4-FFF2-40B4-BE49-F238E27FC236}">
                  <a16:creationId xmlns:a16="http://schemas.microsoft.com/office/drawing/2014/main" id="{60B6F076-7E79-C34E-A8C9-1861BF00D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339656"/>
              <a:ext cx="84768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28" name="Rectangle 44">
              <a:extLst>
                <a:ext uri="{FF2B5EF4-FFF2-40B4-BE49-F238E27FC236}">
                  <a16:creationId xmlns:a16="http://schemas.microsoft.com/office/drawing/2014/main" id="{308BC61F-EFED-BD4E-9720-877C60E17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519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rubio</a:t>
              </a:r>
            </a:p>
          </p:txBody>
        </p:sp>
        <p:sp>
          <p:nvSpPr>
            <p:cNvPr id="229" name="Rectangle 45">
              <a:extLst>
                <a:ext uri="{FF2B5EF4-FFF2-40B4-BE49-F238E27FC236}">
                  <a16:creationId xmlns:a16="http://schemas.microsoft.com/office/drawing/2014/main" id="{383C38B2-C930-B24D-9BAD-DBD4BBCD5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7376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baja</a:t>
              </a:r>
            </a:p>
          </p:txBody>
        </p:sp>
        <p:sp>
          <p:nvSpPr>
            <p:cNvPr id="230" name="Rectangle 46">
              <a:extLst>
                <a:ext uri="{FF2B5EF4-FFF2-40B4-BE49-F238E27FC236}">
                  <a16:creationId xmlns:a16="http://schemas.microsoft.com/office/drawing/2014/main" id="{D71FACF4-2012-A642-8857-A99716C79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232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bajo</a:t>
              </a:r>
            </a:p>
          </p:txBody>
        </p:sp>
        <p:sp>
          <p:nvSpPr>
            <p:cNvPr id="231" name="Rectangle 47">
              <a:extLst>
                <a:ext uri="{FF2B5EF4-FFF2-40B4-BE49-F238E27FC236}">
                  <a16:creationId xmlns:a16="http://schemas.microsoft.com/office/drawing/2014/main" id="{1E0728DB-A108-EB47-BB99-8CBEA2879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5089" y="2519885"/>
              <a:ext cx="850026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232" name="Rectangle 48">
              <a:extLst>
                <a:ext uri="{FF2B5EF4-FFF2-40B4-BE49-F238E27FC236}">
                  <a16:creationId xmlns:a16="http://schemas.microsoft.com/office/drawing/2014/main" id="{2BEE5684-A227-7B42-A0D5-ED4BCC7DB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115" y="2519885"/>
              <a:ext cx="84768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233" name="Line 49">
              <a:extLst>
                <a:ext uri="{FF2B5EF4-FFF2-40B4-BE49-F238E27FC236}">
                  <a16:creationId xmlns:a16="http://schemas.microsoft.com/office/drawing/2014/main" id="{0461C202-EB05-CA42-B1B8-FDD6D28687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82992" y="1201326"/>
              <a:ext cx="1169" cy="161610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4" name="Line 50">
              <a:extLst>
                <a:ext uri="{FF2B5EF4-FFF2-40B4-BE49-F238E27FC236}">
                  <a16:creationId xmlns:a16="http://schemas.microsoft.com/office/drawing/2014/main" id="{A83BB055-6ADF-224B-B0C0-06E81F711F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28615" y="1333256"/>
              <a:ext cx="4575951" cy="11816"/>
            </a:xfrm>
            <a:prstGeom prst="line">
              <a:avLst/>
            </a:prstGeom>
            <a:grp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5" name="Rectangle 4">
              <a:extLst>
                <a:ext uri="{FF2B5EF4-FFF2-40B4-BE49-F238E27FC236}">
                  <a16:creationId xmlns:a16="http://schemas.microsoft.com/office/drawing/2014/main" id="{4E940C35-F53A-6A44-BD03-C7729DB99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083157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b="1" dirty="0">
                  <a:solidFill>
                    <a:srgbClr val="000000"/>
                  </a:solidFill>
                </a:rPr>
                <a:t>ID</a:t>
              </a:r>
            </a:p>
          </p:txBody>
        </p:sp>
        <p:sp>
          <p:nvSpPr>
            <p:cNvPr id="236" name="Rectangle 9">
              <a:extLst>
                <a:ext uri="{FF2B5EF4-FFF2-40B4-BE49-F238E27FC236}">
                  <a16:creationId xmlns:a16="http://schemas.microsoft.com/office/drawing/2014/main" id="{C7B10582-6353-0F40-A204-FBD7A2B83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26253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E1</a:t>
              </a:r>
            </a:p>
          </p:txBody>
        </p:sp>
        <p:sp>
          <p:nvSpPr>
            <p:cNvPr id="237" name="Rectangle 14">
              <a:extLst>
                <a:ext uri="{FF2B5EF4-FFF2-40B4-BE49-F238E27FC236}">
                  <a16:creationId xmlns:a16="http://schemas.microsoft.com/office/drawing/2014/main" id="{12D0EF16-2FA1-7A4D-AAB5-FB858E99E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441914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E2</a:t>
              </a:r>
            </a:p>
          </p:txBody>
        </p:sp>
        <p:sp>
          <p:nvSpPr>
            <p:cNvPr id="238" name="Rectangle 19">
              <a:extLst>
                <a:ext uri="{FF2B5EF4-FFF2-40B4-BE49-F238E27FC236}">
                  <a16:creationId xmlns:a16="http://schemas.microsoft.com/office/drawing/2014/main" id="{3AC04F18-E8E9-E14D-A1A0-888D1890F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622142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E3</a:t>
              </a:r>
            </a:p>
          </p:txBody>
        </p:sp>
        <p:sp>
          <p:nvSpPr>
            <p:cNvPr id="239" name="Rectangle 24">
              <a:extLst>
                <a:ext uri="{FF2B5EF4-FFF2-40B4-BE49-F238E27FC236}">
                  <a16:creationId xmlns:a16="http://schemas.microsoft.com/office/drawing/2014/main" id="{15FCC798-E73A-D14D-AF63-E699AF627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801521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E4</a:t>
              </a:r>
            </a:p>
          </p:txBody>
        </p:sp>
        <p:sp>
          <p:nvSpPr>
            <p:cNvPr id="240" name="Rectangle 29">
              <a:extLst>
                <a:ext uri="{FF2B5EF4-FFF2-40B4-BE49-F238E27FC236}">
                  <a16:creationId xmlns:a16="http://schemas.microsoft.com/office/drawing/2014/main" id="{48044339-8CDF-554B-8425-3A998B5F4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1980899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241" name="Rectangle 34">
              <a:extLst>
                <a:ext uri="{FF2B5EF4-FFF2-40B4-BE49-F238E27FC236}">
                  <a16:creationId xmlns:a16="http://schemas.microsoft.com/office/drawing/2014/main" id="{19BD0C5A-CA8A-3A43-9227-279587FD2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160278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E6</a:t>
              </a:r>
            </a:p>
          </p:txBody>
        </p:sp>
        <p:sp>
          <p:nvSpPr>
            <p:cNvPr id="242" name="Rectangle 39">
              <a:extLst>
                <a:ext uri="{FF2B5EF4-FFF2-40B4-BE49-F238E27FC236}">
                  <a16:creationId xmlns:a16="http://schemas.microsoft.com/office/drawing/2014/main" id="{0716C08F-2149-C246-AE37-A16F5ECD2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339656"/>
              <a:ext cx="848857" cy="1802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E7</a:t>
              </a:r>
            </a:p>
          </p:txBody>
        </p:sp>
        <p:sp>
          <p:nvSpPr>
            <p:cNvPr id="243" name="Rectangle 44">
              <a:extLst>
                <a:ext uri="{FF2B5EF4-FFF2-40B4-BE49-F238E27FC236}">
                  <a16:creationId xmlns:a16="http://schemas.microsoft.com/office/drawing/2014/main" id="{08052600-0477-1342-A128-6617DD237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8614" y="2519885"/>
              <a:ext cx="848857" cy="1793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E8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92572509"/>
      </p:ext>
    </p:extLst>
  </p:cSld>
  <p:clrMapOvr>
    <a:masterClrMapping/>
  </p:clrMapOvr>
  <p:transition advTm="9529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 dirty="0">
                <a:solidFill>
                  <a:srgbClr val="000000"/>
                </a:solidFill>
                <a:latin typeface="Arial" charset="0"/>
              </a:rPr>
              <a:t>Aprendizaje de árboles de decisión: Comentarios</a:t>
            </a:r>
          </a:p>
        </p:txBody>
      </p:sp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Ventajas: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decisiones basadas en la estadística (es capaz de tratar </a:t>
            </a:r>
            <a:r>
              <a:rPr lang="es-ES_tradnl" altLang="es-ES_tradnl" sz="1800" b="1" i="1" dirty="0">
                <a:solidFill>
                  <a:srgbClr val="FF0000"/>
                </a:solidFill>
              </a:rPr>
              <a:t>ruido</a:t>
            </a:r>
            <a:r>
              <a:rPr lang="es-ES_tradnl" altLang="es-ES_tradnl" sz="1800" dirty="0">
                <a:solidFill>
                  <a:srgbClr val="000000"/>
                </a:solidFill>
              </a:rPr>
              <a:t>) 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Los clasificadores aprendidos (árboles de decisión) son fácilmente interpretables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 dirty="0">
                <a:solidFill>
                  <a:srgbClr val="000000"/>
                </a:solidFill>
              </a:rPr>
              <a:t>Problemas: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mantiene una hipótesis única /no es capaz de aprender de forma incremental (si se tienen nuevos ejemplos hay que calcular el árbol de nuevo)</a:t>
            </a:r>
            <a:r>
              <a:rPr lang="ar-SA" altLang="es-ES_tradnl" sz="1800" dirty="0">
                <a:solidFill>
                  <a:srgbClr val="000000"/>
                </a:solidFill>
              </a:rPr>
              <a:t>‏</a:t>
            </a:r>
            <a:endParaRPr lang="es-ES_tradnl" altLang="es-ES_tradnl" sz="18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tratamientos de valores continuos, o atributos con un gran número de valores discretos (C4.5)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tratamiento de valores desconocidos (información incompleta)</a:t>
            </a:r>
            <a:r>
              <a:rPr lang="ar-SA" altLang="es-ES_tradnl" sz="1800" dirty="0">
                <a:solidFill>
                  <a:srgbClr val="000000"/>
                </a:solidFill>
              </a:rPr>
              <a:t>‏</a:t>
            </a:r>
            <a:endParaRPr lang="es-ES_tradnl" altLang="es-ES_tradnl" sz="18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b="1" i="1" dirty="0" err="1">
                <a:solidFill>
                  <a:srgbClr val="000000"/>
                </a:solidFill>
              </a:rPr>
              <a:t>overfitting</a:t>
            </a:r>
            <a:r>
              <a:rPr lang="es-ES_tradnl" altLang="es-ES_tradnl" sz="1800" dirty="0">
                <a:solidFill>
                  <a:srgbClr val="000000"/>
                </a:solidFill>
              </a:rPr>
              <a:t>: generar árboles demasiado específicos (¿Cuándo se debe parar de dividir los nodos?)</a:t>
            </a:r>
            <a:r>
              <a:rPr lang="ar-SA" altLang="es-ES_tradnl" sz="1800" dirty="0">
                <a:solidFill>
                  <a:srgbClr val="000000"/>
                </a:solidFill>
              </a:rPr>
              <a:t>‏</a:t>
            </a:r>
            <a:endParaRPr lang="es-ES" altLang="es-ES_tradnl" sz="1800" dirty="0">
              <a:solidFill>
                <a:srgbClr val="000000"/>
              </a:solidFill>
            </a:endParaRP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" altLang="es-ES_tradnl" sz="1800" b="1" i="1" dirty="0">
                <a:solidFill>
                  <a:schemeClr val="tx1"/>
                </a:solidFill>
              </a:rPr>
              <a:t>árboles exponenciales</a:t>
            </a:r>
            <a:r>
              <a:rPr lang="es-ES" altLang="es-ES_tradnl" sz="1800" dirty="0">
                <a:solidFill>
                  <a:schemeClr val="tx1"/>
                </a:solidFill>
              </a:rPr>
              <a:t> para determinadas funciones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endParaRPr lang="es-ES" altLang="es-ES_tradnl" sz="1800" dirty="0">
              <a:solidFill>
                <a:schemeClr val="tx1"/>
              </a:solidFill>
            </a:endParaRP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endParaRPr lang="es-ES_tradnl" altLang="es-ES_tradnl" sz="18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s-ES_tradnl" sz="1800" dirty="0">
              <a:solidFill>
                <a:srgbClr val="000000"/>
              </a:solidFill>
            </a:endParaRPr>
          </a:p>
        </p:txBody>
      </p:sp>
      <p:sp>
        <p:nvSpPr>
          <p:cNvPr id="84995" name="3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5B3032F-BA1C-5F45-B245-5C79C406F9F6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52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C190F995-E7CA-D349-B868-755C13054A8F}" type="slidenum">
              <a:rPr lang="es-ES_tradnl" altLang="es-ES_tradnl" sz="1000"/>
              <a:pPr/>
              <a:t>53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3"/>
            <a:ext cx="7766050" cy="683468"/>
          </a:xfrm>
        </p:spPr>
        <p:txBody>
          <a:bodyPr/>
          <a:lstStyle/>
          <a:p>
            <a:r>
              <a:rPr lang="es-ES_tradnl" altLang="es-ES_tradnl" dirty="0">
                <a:latin typeface="Arial" charset="0"/>
              </a:rPr>
              <a:t>Comentarios: RUIDO</a:t>
            </a:r>
            <a:endParaRPr lang="es-ES" altLang="es-ES_tradnl" dirty="0"/>
          </a:p>
        </p:txBody>
      </p:sp>
      <p:sp>
        <p:nvSpPr>
          <p:cNvPr id="59397" name="Rectangle 3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2176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2000" dirty="0"/>
              <a:t>El conjunto de ejemplos de entrenamiento no es perfecto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puede haber fallos en la obtención de los valores de los atributos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el conjunto de atributos elegidos no es completo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el dominio puede ser no determinista (existen ejemplos idénticos que se clasifican de manera distinta: (x,y</a:t>
            </a:r>
            <a:r>
              <a:rPr lang="es-ES" altLang="es-ES_tradnl" sz="1800" baseline="-25000" dirty="0"/>
              <a:t>1</a:t>
            </a:r>
            <a:r>
              <a:rPr lang="es-ES" altLang="es-ES_tradnl" sz="1800" dirty="0"/>
              <a:t>) y (x,y</a:t>
            </a:r>
            <a:r>
              <a:rPr lang="es-ES" altLang="es-ES_tradnl" sz="1800" baseline="-25000" dirty="0"/>
              <a:t>2</a:t>
            </a:r>
            <a:r>
              <a:rPr lang="es-ES" altLang="es-ES_tradnl" sz="1800" dirty="0"/>
              <a:t>) con y</a:t>
            </a:r>
            <a:r>
              <a:rPr lang="es-ES" altLang="es-ES_tradnl" sz="1800" baseline="-25000" dirty="0"/>
              <a:t>1</a:t>
            </a:r>
            <a:r>
              <a:rPr lang="es-ES" altLang="es-ES_tradnl" sz="1800" dirty="0"/>
              <a:t>≠y</a:t>
            </a:r>
            <a:r>
              <a:rPr lang="es-ES" altLang="es-ES_tradnl" sz="1800" baseline="-25000" dirty="0"/>
              <a:t>1</a:t>
            </a:r>
            <a:r>
              <a:rPr lang="es-ES" altLang="es-ES_tradnl" sz="1800" dirty="0"/>
              <a:t>)</a:t>
            </a:r>
          </a:p>
          <a:p>
            <a:pPr lvl="2">
              <a:spcBef>
                <a:spcPct val="20000"/>
              </a:spcBef>
              <a:buFontTx/>
              <a:buChar char="–"/>
            </a:pPr>
            <a:r>
              <a:rPr lang="es-ES" altLang="es-ES_tradnl" sz="1800" dirty="0"/>
              <a:t>¿Se le ha dado una tarjeta de crédito al hijo del director del banco que tiene 16 años?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2000" dirty="0"/>
              <a:t>Entonces se dice que hay </a:t>
            </a:r>
            <a:r>
              <a:rPr lang="es-ES" altLang="es-ES_tradnl" sz="2000" i="1" dirty="0"/>
              <a:t>ruido</a:t>
            </a:r>
            <a:r>
              <a:rPr lang="es-ES" altLang="es-ES_tradnl" sz="2000" dirty="0"/>
              <a:t> en los datos</a:t>
            </a:r>
            <a:r>
              <a:rPr lang="es-ES" altLang="es-ES_tradnl" sz="2000" i="1" dirty="0"/>
              <a:t>:</a:t>
            </a:r>
          </a:p>
          <a:p>
            <a:pPr>
              <a:spcBef>
                <a:spcPct val="20000"/>
              </a:spcBef>
            </a:pPr>
            <a:endParaRPr lang="es-ES" altLang="es-ES_tradnl" sz="2000" dirty="0"/>
          </a:p>
        </p:txBody>
      </p:sp>
      <p:grpSp>
        <p:nvGrpSpPr>
          <p:cNvPr id="2" name="Group 161"/>
          <p:cNvGrpSpPr>
            <a:grpSpLocks/>
          </p:cNvGrpSpPr>
          <p:nvPr/>
        </p:nvGrpSpPr>
        <p:grpSpPr bwMode="auto">
          <a:xfrm>
            <a:off x="701675" y="3657600"/>
            <a:ext cx="7221538" cy="2500313"/>
            <a:chOff x="442" y="2304"/>
            <a:chExt cx="4549" cy="1575"/>
          </a:xfrm>
        </p:grpSpPr>
        <p:sp>
          <p:nvSpPr>
            <p:cNvPr id="59399" name="Line 6"/>
            <p:cNvSpPr>
              <a:spLocks noChangeShapeType="1"/>
            </p:cNvSpPr>
            <p:nvPr/>
          </p:nvSpPr>
          <p:spPr bwMode="auto">
            <a:xfrm>
              <a:off x="642" y="2649"/>
              <a:ext cx="0" cy="1041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59400" name="Line 7"/>
            <p:cNvSpPr>
              <a:spLocks noChangeShapeType="1"/>
            </p:cNvSpPr>
            <p:nvPr/>
          </p:nvSpPr>
          <p:spPr bwMode="auto">
            <a:xfrm>
              <a:off x="642" y="3690"/>
              <a:ext cx="1042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59401" name="Text Box 8"/>
            <p:cNvSpPr txBox="1">
              <a:spLocks noChangeArrowheads="1"/>
            </p:cNvSpPr>
            <p:nvPr/>
          </p:nvSpPr>
          <p:spPr bwMode="auto">
            <a:xfrm>
              <a:off x="1590" y="3648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x</a:t>
              </a:r>
            </a:p>
          </p:txBody>
        </p:sp>
        <p:sp>
          <p:nvSpPr>
            <p:cNvPr id="59402" name="Text Box 9"/>
            <p:cNvSpPr txBox="1">
              <a:spLocks noChangeArrowheads="1"/>
            </p:cNvSpPr>
            <p:nvPr/>
          </p:nvSpPr>
          <p:spPr bwMode="auto">
            <a:xfrm>
              <a:off x="442" y="2551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y</a:t>
              </a:r>
            </a:p>
          </p:txBody>
        </p:sp>
        <p:sp>
          <p:nvSpPr>
            <p:cNvPr id="59403" name="Oval 10"/>
            <p:cNvSpPr>
              <a:spLocks noChangeArrowheads="1"/>
            </p:cNvSpPr>
            <p:nvPr/>
          </p:nvSpPr>
          <p:spPr bwMode="auto">
            <a:xfrm>
              <a:off x="1091" y="3247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04" name="Oval 11"/>
            <p:cNvSpPr>
              <a:spLocks noChangeArrowheads="1"/>
            </p:cNvSpPr>
            <p:nvPr/>
          </p:nvSpPr>
          <p:spPr bwMode="auto">
            <a:xfrm>
              <a:off x="1147" y="3347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05" name="Oval 12"/>
            <p:cNvSpPr>
              <a:spLocks noChangeArrowheads="1"/>
            </p:cNvSpPr>
            <p:nvPr/>
          </p:nvSpPr>
          <p:spPr bwMode="auto">
            <a:xfrm>
              <a:off x="1203" y="3175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06" name="Line 13"/>
            <p:cNvSpPr>
              <a:spLocks noChangeShapeType="1"/>
            </p:cNvSpPr>
            <p:nvPr/>
          </p:nvSpPr>
          <p:spPr bwMode="auto">
            <a:xfrm flipV="1">
              <a:off x="724" y="2804"/>
              <a:ext cx="1013" cy="598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59407" name="Line 14"/>
            <p:cNvSpPr>
              <a:spLocks noChangeShapeType="1"/>
            </p:cNvSpPr>
            <p:nvPr/>
          </p:nvSpPr>
          <p:spPr bwMode="auto">
            <a:xfrm>
              <a:off x="2143" y="2633"/>
              <a:ext cx="0" cy="1041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59408" name="Line 15"/>
            <p:cNvSpPr>
              <a:spLocks noChangeShapeType="1"/>
            </p:cNvSpPr>
            <p:nvPr/>
          </p:nvSpPr>
          <p:spPr bwMode="auto">
            <a:xfrm>
              <a:off x="2143" y="3674"/>
              <a:ext cx="1042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59409" name="Text Box 16"/>
            <p:cNvSpPr txBox="1">
              <a:spLocks noChangeArrowheads="1"/>
            </p:cNvSpPr>
            <p:nvPr/>
          </p:nvSpPr>
          <p:spPr bwMode="auto">
            <a:xfrm>
              <a:off x="3091" y="3632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x</a:t>
              </a:r>
            </a:p>
          </p:txBody>
        </p:sp>
        <p:sp>
          <p:nvSpPr>
            <p:cNvPr id="59410" name="Text Box 17"/>
            <p:cNvSpPr txBox="1">
              <a:spLocks noChangeArrowheads="1"/>
            </p:cNvSpPr>
            <p:nvPr/>
          </p:nvSpPr>
          <p:spPr bwMode="auto">
            <a:xfrm>
              <a:off x="1943" y="2535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y</a:t>
              </a:r>
            </a:p>
          </p:txBody>
        </p:sp>
        <p:sp>
          <p:nvSpPr>
            <p:cNvPr id="59411" name="Line 21"/>
            <p:cNvSpPr>
              <a:spLocks noChangeShapeType="1"/>
            </p:cNvSpPr>
            <p:nvPr/>
          </p:nvSpPr>
          <p:spPr bwMode="auto">
            <a:xfrm>
              <a:off x="3769" y="2649"/>
              <a:ext cx="0" cy="1041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59412" name="Line 22"/>
            <p:cNvSpPr>
              <a:spLocks noChangeShapeType="1"/>
            </p:cNvSpPr>
            <p:nvPr/>
          </p:nvSpPr>
          <p:spPr bwMode="auto">
            <a:xfrm>
              <a:off x="3769" y="3690"/>
              <a:ext cx="1042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59413" name="Text Box 23"/>
            <p:cNvSpPr txBox="1">
              <a:spLocks noChangeArrowheads="1"/>
            </p:cNvSpPr>
            <p:nvPr/>
          </p:nvSpPr>
          <p:spPr bwMode="auto">
            <a:xfrm>
              <a:off x="4717" y="3648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x</a:t>
              </a:r>
            </a:p>
          </p:txBody>
        </p:sp>
        <p:sp>
          <p:nvSpPr>
            <p:cNvPr id="59414" name="Text Box 24"/>
            <p:cNvSpPr txBox="1">
              <a:spLocks noChangeArrowheads="1"/>
            </p:cNvSpPr>
            <p:nvPr/>
          </p:nvSpPr>
          <p:spPr bwMode="auto">
            <a:xfrm>
              <a:off x="3569" y="2551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y</a:t>
              </a:r>
            </a:p>
          </p:txBody>
        </p:sp>
        <p:sp>
          <p:nvSpPr>
            <p:cNvPr id="59415" name="Text Box 30"/>
            <p:cNvSpPr txBox="1">
              <a:spLocks noChangeArrowheads="1"/>
            </p:cNvSpPr>
            <p:nvPr/>
          </p:nvSpPr>
          <p:spPr bwMode="auto">
            <a:xfrm>
              <a:off x="579" y="2304"/>
              <a:ext cx="11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s-ES" altLang="es-ES_tradnl" sz="1800"/>
                <a:t>Datos sin ruido:</a:t>
              </a:r>
            </a:p>
          </p:txBody>
        </p:sp>
        <p:sp>
          <p:nvSpPr>
            <p:cNvPr id="59416" name="Oval 31"/>
            <p:cNvSpPr>
              <a:spLocks noChangeArrowheads="1"/>
            </p:cNvSpPr>
            <p:nvPr/>
          </p:nvSpPr>
          <p:spPr bwMode="auto">
            <a:xfrm>
              <a:off x="1339" y="3311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17" name="Oval 32"/>
            <p:cNvSpPr>
              <a:spLocks noChangeArrowheads="1"/>
            </p:cNvSpPr>
            <p:nvPr/>
          </p:nvSpPr>
          <p:spPr bwMode="auto">
            <a:xfrm>
              <a:off x="1311" y="3191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18" name="Oval 33"/>
            <p:cNvSpPr>
              <a:spLocks noChangeArrowheads="1"/>
            </p:cNvSpPr>
            <p:nvPr/>
          </p:nvSpPr>
          <p:spPr bwMode="auto">
            <a:xfrm>
              <a:off x="1231" y="3255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19" name="Oval 34"/>
            <p:cNvSpPr>
              <a:spLocks noChangeArrowheads="1"/>
            </p:cNvSpPr>
            <p:nvPr/>
          </p:nvSpPr>
          <p:spPr bwMode="auto">
            <a:xfrm>
              <a:off x="1035" y="3334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20" name="Oval 35"/>
            <p:cNvSpPr>
              <a:spLocks noChangeArrowheads="1"/>
            </p:cNvSpPr>
            <p:nvPr/>
          </p:nvSpPr>
          <p:spPr bwMode="auto">
            <a:xfrm>
              <a:off x="1259" y="3416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21" name="Oval 36"/>
            <p:cNvSpPr>
              <a:spLocks noChangeArrowheads="1"/>
            </p:cNvSpPr>
            <p:nvPr/>
          </p:nvSpPr>
          <p:spPr bwMode="auto">
            <a:xfrm>
              <a:off x="1119" y="3428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grpSp>
          <p:nvGrpSpPr>
            <p:cNvPr id="59422" name="Group 39"/>
            <p:cNvGrpSpPr>
              <a:grpSpLocks/>
            </p:cNvGrpSpPr>
            <p:nvPr/>
          </p:nvGrpSpPr>
          <p:grpSpPr bwMode="auto">
            <a:xfrm>
              <a:off x="1091" y="2912"/>
              <a:ext cx="56" cy="66"/>
              <a:chOff x="1035" y="2430"/>
              <a:chExt cx="56" cy="66"/>
            </a:xfrm>
          </p:grpSpPr>
          <p:sp>
            <p:nvSpPr>
              <p:cNvPr id="59541" name="Line 37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42" name="Line 38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23" name="Group 40"/>
            <p:cNvGrpSpPr>
              <a:grpSpLocks/>
            </p:cNvGrpSpPr>
            <p:nvPr/>
          </p:nvGrpSpPr>
          <p:grpSpPr bwMode="auto">
            <a:xfrm>
              <a:off x="1171" y="2874"/>
              <a:ext cx="56" cy="66"/>
              <a:chOff x="1035" y="2430"/>
              <a:chExt cx="56" cy="66"/>
            </a:xfrm>
          </p:grpSpPr>
          <p:sp>
            <p:nvSpPr>
              <p:cNvPr id="59539" name="Line 41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40" name="Line 42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24" name="Group 43"/>
            <p:cNvGrpSpPr>
              <a:grpSpLocks/>
            </p:cNvGrpSpPr>
            <p:nvPr/>
          </p:nvGrpSpPr>
          <p:grpSpPr bwMode="auto">
            <a:xfrm>
              <a:off x="1091" y="3007"/>
              <a:ext cx="56" cy="66"/>
              <a:chOff x="1035" y="2430"/>
              <a:chExt cx="56" cy="66"/>
            </a:xfrm>
          </p:grpSpPr>
          <p:sp>
            <p:nvSpPr>
              <p:cNvPr id="59537" name="Line 44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38" name="Line 45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25" name="Group 46"/>
            <p:cNvGrpSpPr>
              <a:grpSpLocks/>
            </p:cNvGrpSpPr>
            <p:nvPr/>
          </p:nvGrpSpPr>
          <p:grpSpPr bwMode="auto">
            <a:xfrm>
              <a:off x="1203" y="2969"/>
              <a:ext cx="56" cy="66"/>
              <a:chOff x="1035" y="2430"/>
              <a:chExt cx="56" cy="66"/>
            </a:xfrm>
          </p:grpSpPr>
          <p:sp>
            <p:nvSpPr>
              <p:cNvPr id="59535" name="Line 47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36" name="Line 48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26" name="Group 49"/>
            <p:cNvGrpSpPr>
              <a:grpSpLocks/>
            </p:cNvGrpSpPr>
            <p:nvPr/>
          </p:nvGrpSpPr>
          <p:grpSpPr bwMode="auto">
            <a:xfrm>
              <a:off x="1007" y="3037"/>
              <a:ext cx="56" cy="66"/>
              <a:chOff x="1035" y="2430"/>
              <a:chExt cx="56" cy="66"/>
            </a:xfrm>
          </p:grpSpPr>
          <p:sp>
            <p:nvSpPr>
              <p:cNvPr id="59533" name="Line 50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34" name="Line 51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27" name="Group 52"/>
            <p:cNvGrpSpPr>
              <a:grpSpLocks/>
            </p:cNvGrpSpPr>
            <p:nvPr/>
          </p:nvGrpSpPr>
          <p:grpSpPr bwMode="auto">
            <a:xfrm>
              <a:off x="1007" y="2936"/>
              <a:ext cx="56" cy="66"/>
              <a:chOff x="1035" y="2430"/>
              <a:chExt cx="56" cy="66"/>
            </a:xfrm>
          </p:grpSpPr>
          <p:sp>
            <p:nvSpPr>
              <p:cNvPr id="59531" name="Line 53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32" name="Line 54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28" name="Group 55"/>
            <p:cNvGrpSpPr>
              <a:grpSpLocks/>
            </p:cNvGrpSpPr>
            <p:nvPr/>
          </p:nvGrpSpPr>
          <p:grpSpPr bwMode="auto">
            <a:xfrm flipV="1">
              <a:off x="1035" y="2804"/>
              <a:ext cx="56" cy="48"/>
              <a:chOff x="1035" y="2430"/>
              <a:chExt cx="56" cy="66"/>
            </a:xfrm>
          </p:grpSpPr>
          <p:sp>
            <p:nvSpPr>
              <p:cNvPr id="59529" name="Line 56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30" name="Line 57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29" name="Group 61"/>
            <p:cNvGrpSpPr>
              <a:grpSpLocks/>
            </p:cNvGrpSpPr>
            <p:nvPr/>
          </p:nvGrpSpPr>
          <p:grpSpPr bwMode="auto">
            <a:xfrm>
              <a:off x="1147" y="2770"/>
              <a:ext cx="56" cy="66"/>
              <a:chOff x="1035" y="2430"/>
              <a:chExt cx="56" cy="66"/>
            </a:xfrm>
          </p:grpSpPr>
          <p:sp>
            <p:nvSpPr>
              <p:cNvPr id="59527" name="Line 62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28" name="Line 63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30" name="Group 64"/>
            <p:cNvGrpSpPr>
              <a:grpSpLocks/>
            </p:cNvGrpSpPr>
            <p:nvPr/>
          </p:nvGrpSpPr>
          <p:grpSpPr bwMode="auto">
            <a:xfrm>
              <a:off x="1255" y="2808"/>
              <a:ext cx="56" cy="66"/>
              <a:chOff x="1035" y="2430"/>
              <a:chExt cx="56" cy="66"/>
            </a:xfrm>
          </p:grpSpPr>
          <p:sp>
            <p:nvSpPr>
              <p:cNvPr id="59525" name="Line 65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26" name="Line 66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9431" name="Oval 67"/>
            <p:cNvSpPr>
              <a:spLocks noChangeArrowheads="1"/>
            </p:cNvSpPr>
            <p:nvPr/>
          </p:nvSpPr>
          <p:spPr bwMode="auto">
            <a:xfrm>
              <a:off x="2627" y="3271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32" name="Oval 68"/>
            <p:cNvSpPr>
              <a:spLocks noChangeArrowheads="1"/>
            </p:cNvSpPr>
            <p:nvPr/>
          </p:nvSpPr>
          <p:spPr bwMode="auto">
            <a:xfrm>
              <a:off x="2683" y="3371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33" name="Oval 69"/>
            <p:cNvSpPr>
              <a:spLocks noChangeArrowheads="1"/>
            </p:cNvSpPr>
            <p:nvPr/>
          </p:nvSpPr>
          <p:spPr bwMode="auto">
            <a:xfrm>
              <a:off x="2739" y="3199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34" name="Line 70"/>
            <p:cNvSpPr>
              <a:spLocks noChangeShapeType="1"/>
            </p:cNvSpPr>
            <p:nvPr/>
          </p:nvSpPr>
          <p:spPr bwMode="auto">
            <a:xfrm flipV="1">
              <a:off x="2260" y="2828"/>
              <a:ext cx="1013" cy="598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59435" name="Oval 71"/>
            <p:cNvSpPr>
              <a:spLocks noChangeArrowheads="1"/>
            </p:cNvSpPr>
            <p:nvPr/>
          </p:nvSpPr>
          <p:spPr bwMode="auto">
            <a:xfrm>
              <a:off x="2875" y="3335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36" name="Oval 72"/>
            <p:cNvSpPr>
              <a:spLocks noChangeArrowheads="1"/>
            </p:cNvSpPr>
            <p:nvPr/>
          </p:nvSpPr>
          <p:spPr bwMode="auto">
            <a:xfrm>
              <a:off x="2847" y="3215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37" name="Oval 73"/>
            <p:cNvSpPr>
              <a:spLocks noChangeArrowheads="1"/>
            </p:cNvSpPr>
            <p:nvPr/>
          </p:nvSpPr>
          <p:spPr bwMode="auto">
            <a:xfrm>
              <a:off x="2767" y="3279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38" name="Oval 74"/>
            <p:cNvSpPr>
              <a:spLocks noChangeArrowheads="1"/>
            </p:cNvSpPr>
            <p:nvPr/>
          </p:nvSpPr>
          <p:spPr bwMode="auto">
            <a:xfrm>
              <a:off x="2571" y="3358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39" name="Oval 75"/>
            <p:cNvSpPr>
              <a:spLocks noChangeArrowheads="1"/>
            </p:cNvSpPr>
            <p:nvPr/>
          </p:nvSpPr>
          <p:spPr bwMode="auto">
            <a:xfrm>
              <a:off x="2795" y="3440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40" name="Oval 76"/>
            <p:cNvSpPr>
              <a:spLocks noChangeArrowheads="1"/>
            </p:cNvSpPr>
            <p:nvPr/>
          </p:nvSpPr>
          <p:spPr bwMode="auto">
            <a:xfrm>
              <a:off x="2655" y="3452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grpSp>
          <p:nvGrpSpPr>
            <p:cNvPr id="59441" name="Group 77"/>
            <p:cNvGrpSpPr>
              <a:grpSpLocks/>
            </p:cNvGrpSpPr>
            <p:nvPr/>
          </p:nvGrpSpPr>
          <p:grpSpPr bwMode="auto">
            <a:xfrm>
              <a:off x="2627" y="2936"/>
              <a:ext cx="56" cy="66"/>
              <a:chOff x="1035" y="2430"/>
              <a:chExt cx="56" cy="66"/>
            </a:xfrm>
          </p:grpSpPr>
          <p:sp>
            <p:nvSpPr>
              <p:cNvPr id="59523" name="Line 78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24" name="Line 79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42" name="Group 80"/>
            <p:cNvGrpSpPr>
              <a:grpSpLocks/>
            </p:cNvGrpSpPr>
            <p:nvPr/>
          </p:nvGrpSpPr>
          <p:grpSpPr bwMode="auto">
            <a:xfrm>
              <a:off x="2707" y="2898"/>
              <a:ext cx="56" cy="66"/>
              <a:chOff x="1035" y="2430"/>
              <a:chExt cx="56" cy="66"/>
            </a:xfrm>
          </p:grpSpPr>
          <p:sp>
            <p:nvSpPr>
              <p:cNvPr id="59521" name="Line 81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22" name="Line 82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43" name="Group 83"/>
            <p:cNvGrpSpPr>
              <a:grpSpLocks/>
            </p:cNvGrpSpPr>
            <p:nvPr/>
          </p:nvGrpSpPr>
          <p:grpSpPr bwMode="auto">
            <a:xfrm>
              <a:off x="2627" y="3031"/>
              <a:ext cx="56" cy="66"/>
              <a:chOff x="1035" y="2430"/>
              <a:chExt cx="56" cy="66"/>
            </a:xfrm>
          </p:grpSpPr>
          <p:sp>
            <p:nvSpPr>
              <p:cNvPr id="59519" name="Line 84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20" name="Line 85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44" name="Group 86"/>
            <p:cNvGrpSpPr>
              <a:grpSpLocks/>
            </p:cNvGrpSpPr>
            <p:nvPr/>
          </p:nvGrpSpPr>
          <p:grpSpPr bwMode="auto">
            <a:xfrm>
              <a:off x="2739" y="2993"/>
              <a:ext cx="56" cy="66"/>
              <a:chOff x="1035" y="2430"/>
              <a:chExt cx="56" cy="66"/>
            </a:xfrm>
          </p:grpSpPr>
          <p:sp>
            <p:nvSpPr>
              <p:cNvPr id="59517" name="Line 87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18" name="Line 88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45" name="Group 89"/>
            <p:cNvGrpSpPr>
              <a:grpSpLocks/>
            </p:cNvGrpSpPr>
            <p:nvPr/>
          </p:nvGrpSpPr>
          <p:grpSpPr bwMode="auto">
            <a:xfrm>
              <a:off x="2543" y="3061"/>
              <a:ext cx="56" cy="66"/>
              <a:chOff x="1035" y="2430"/>
              <a:chExt cx="56" cy="66"/>
            </a:xfrm>
          </p:grpSpPr>
          <p:sp>
            <p:nvSpPr>
              <p:cNvPr id="59515" name="Line 90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16" name="Line 91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46" name="Group 92"/>
            <p:cNvGrpSpPr>
              <a:grpSpLocks/>
            </p:cNvGrpSpPr>
            <p:nvPr/>
          </p:nvGrpSpPr>
          <p:grpSpPr bwMode="auto">
            <a:xfrm>
              <a:off x="2543" y="2960"/>
              <a:ext cx="56" cy="66"/>
              <a:chOff x="1035" y="2430"/>
              <a:chExt cx="56" cy="66"/>
            </a:xfrm>
          </p:grpSpPr>
          <p:sp>
            <p:nvSpPr>
              <p:cNvPr id="59513" name="Line 93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14" name="Line 94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47" name="Group 95"/>
            <p:cNvGrpSpPr>
              <a:grpSpLocks/>
            </p:cNvGrpSpPr>
            <p:nvPr/>
          </p:nvGrpSpPr>
          <p:grpSpPr bwMode="auto">
            <a:xfrm flipV="1">
              <a:off x="2571" y="2828"/>
              <a:ext cx="56" cy="48"/>
              <a:chOff x="1035" y="2430"/>
              <a:chExt cx="56" cy="66"/>
            </a:xfrm>
          </p:grpSpPr>
          <p:sp>
            <p:nvSpPr>
              <p:cNvPr id="59511" name="Line 96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12" name="Line 97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48" name="Group 98"/>
            <p:cNvGrpSpPr>
              <a:grpSpLocks/>
            </p:cNvGrpSpPr>
            <p:nvPr/>
          </p:nvGrpSpPr>
          <p:grpSpPr bwMode="auto">
            <a:xfrm>
              <a:off x="2683" y="2794"/>
              <a:ext cx="56" cy="66"/>
              <a:chOff x="1035" y="2430"/>
              <a:chExt cx="56" cy="66"/>
            </a:xfrm>
          </p:grpSpPr>
          <p:sp>
            <p:nvSpPr>
              <p:cNvPr id="59509" name="Line 99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10" name="Line 100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49" name="Group 101"/>
            <p:cNvGrpSpPr>
              <a:grpSpLocks/>
            </p:cNvGrpSpPr>
            <p:nvPr/>
          </p:nvGrpSpPr>
          <p:grpSpPr bwMode="auto">
            <a:xfrm>
              <a:off x="2791" y="2832"/>
              <a:ext cx="56" cy="66"/>
              <a:chOff x="1035" y="2430"/>
              <a:chExt cx="56" cy="66"/>
            </a:xfrm>
          </p:grpSpPr>
          <p:sp>
            <p:nvSpPr>
              <p:cNvPr id="59507" name="Line 102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08" name="Line 103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9450" name="Oval 104"/>
            <p:cNvSpPr>
              <a:spLocks noChangeArrowheads="1"/>
            </p:cNvSpPr>
            <p:nvPr/>
          </p:nvSpPr>
          <p:spPr bwMode="auto">
            <a:xfrm>
              <a:off x="2794" y="2945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51" name="Oval 105"/>
            <p:cNvSpPr>
              <a:spLocks noChangeArrowheads="1"/>
            </p:cNvSpPr>
            <p:nvPr/>
          </p:nvSpPr>
          <p:spPr bwMode="auto">
            <a:xfrm>
              <a:off x="2269" y="3309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grpSp>
          <p:nvGrpSpPr>
            <p:cNvPr id="59452" name="Group 106"/>
            <p:cNvGrpSpPr>
              <a:grpSpLocks/>
            </p:cNvGrpSpPr>
            <p:nvPr/>
          </p:nvGrpSpPr>
          <p:grpSpPr bwMode="auto">
            <a:xfrm>
              <a:off x="2553" y="3267"/>
              <a:ext cx="56" cy="66"/>
              <a:chOff x="1035" y="2430"/>
              <a:chExt cx="56" cy="66"/>
            </a:xfrm>
          </p:grpSpPr>
          <p:sp>
            <p:nvSpPr>
              <p:cNvPr id="59505" name="Line 107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06" name="Line 108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9453" name="Oval 109"/>
            <p:cNvSpPr>
              <a:spLocks noChangeArrowheads="1"/>
            </p:cNvSpPr>
            <p:nvPr/>
          </p:nvSpPr>
          <p:spPr bwMode="auto">
            <a:xfrm>
              <a:off x="4259" y="3305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54" name="Oval 110"/>
            <p:cNvSpPr>
              <a:spLocks noChangeArrowheads="1"/>
            </p:cNvSpPr>
            <p:nvPr/>
          </p:nvSpPr>
          <p:spPr bwMode="auto">
            <a:xfrm>
              <a:off x="4315" y="3405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55" name="Oval 111"/>
            <p:cNvSpPr>
              <a:spLocks noChangeArrowheads="1"/>
            </p:cNvSpPr>
            <p:nvPr/>
          </p:nvSpPr>
          <p:spPr bwMode="auto">
            <a:xfrm>
              <a:off x="4371" y="3233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56" name="Line 112"/>
            <p:cNvSpPr>
              <a:spLocks noChangeShapeType="1"/>
            </p:cNvSpPr>
            <p:nvPr/>
          </p:nvSpPr>
          <p:spPr bwMode="auto">
            <a:xfrm flipV="1">
              <a:off x="3892" y="2862"/>
              <a:ext cx="1013" cy="598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59457" name="Oval 113"/>
            <p:cNvSpPr>
              <a:spLocks noChangeArrowheads="1"/>
            </p:cNvSpPr>
            <p:nvPr/>
          </p:nvSpPr>
          <p:spPr bwMode="auto">
            <a:xfrm>
              <a:off x="4507" y="3369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58" name="Oval 114"/>
            <p:cNvSpPr>
              <a:spLocks noChangeArrowheads="1"/>
            </p:cNvSpPr>
            <p:nvPr/>
          </p:nvSpPr>
          <p:spPr bwMode="auto">
            <a:xfrm>
              <a:off x="4479" y="3249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59" name="Oval 115"/>
            <p:cNvSpPr>
              <a:spLocks noChangeArrowheads="1"/>
            </p:cNvSpPr>
            <p:nvPr/>
          </p:nvSpPr>
          <p:spPr bwMode="auto">
            <a:xfrm>
              <a:off x="4399" y="3313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60" name="Oval 116"/>
            <p:cNvSpPr>
              <a:spLocks noChangeArrowheads="1"/>
            </p:cNvSpPr>
            <p:nvPr/>
          </p:nvSpPr>
          <p:spPr bwMode="auto">
            <a:xfrm>
              <a:off x="4203" y="3392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61" name="Oval 117"/>
            <p:cNvSpPr>
              <a:spLocks noChangeArrowheads="1"/>
            </p:cNvSpPr>
            <p:nvPr/>
          </p:nvSpPr>
          <p:spPr bwMode="auto">
            <a:xfrm>
              <a:off x="4427" y="3474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62" name="Oval 118"/>
            <p:cNvSpPr>
              <a:spLocks noChangeArrowheads="1"/>
            </p:cNvSpPr>
            <p:nvPr/>
          </p:nvSpPr>
          <p:spPr bwMode="auto">
            <a:xfrm>
              <a:off x="4287" y="3486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grpSp>
          <p:nvGrpSpPr>
            <p:cNvPr id="59463" name="Group 119"/>
            <p:cNvGrpSpPr>
              <a:grpSpLocks/>
            </p:cNvGrpSpPr>
            <p:nvPr/>
          </p:nvGrpSpPr>
          <p:grpSpPr bwMode="auto">
            <a:xfrm>
              <a:off x="4259" y="2970"/>
              <a:ext cx="56" cy="66"/>
              <a:chOff x="1035" y="2430"/>
              <a:chExt cx="56" cy="66"/>
            </a:xfrm>
          </p:grpSpPr>
          <p:sp>
            <p:nvSpPr>
              <p:cNvPr id="59503" name="Line 120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04" name="Line 121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64" name="Group 122"/>
            <p:cNvGrpSpPr>
              <a:grpSpLocks/>
            </p:cNvGrpSpPr>
            <p:nvPr/>
          </p:nvGrpSpPr>
          <p:grpSpPr bwMode="auto">
            <a:xfrm>
              <a:off x="4339" y="2932"/>
              <a:ext cx="56" cy="66"/>
              <a:chOff x="1035" y="2430"/>
              <a:chExt cx="56" cy="66"/>
            </a:xfrm>
          </p:grpSpPr>
          <p:sp>
            <p:nvSpPr>
              <p:cNvPr id="59501" name="Line 123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02" name="Line 124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65" name="Group 125"/>
            <p:cNvGrpSpPr>
              <a:grpSpLocks/>
            </p:cNvGrpSpPr>
            <p:nvPr/>
          </p:nvGrpSpPr>
          <p:grpSpPr bwMode="auto">
            <a:xfrm>
              <a:off x="4259" y="3065"/>
              <a:ext cx="56" cy="66"/>
              <a:chOff x="1035" y="2430"/>
              <a:chExt cx="56" cy="66"/>
            </a:xfrm>
          </p:grpSpPr>
          <p:sp>
            <p:nvSpPr>
              <p:cNvPr id="59499" name="Line 126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500" name="Line 127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66" name="Group 128"/>
            <p:cNvGrpSpPr>
              <a:grpSpLocks/>
            </p:cNvGrpSpPr>
            <p:nvPr/>
          </p:nvGrpSpPr>
          <p:grpSpPr bwMode="auto">
            <a:xfrm>
              <a:off x="4371" y="3027"/>
              <a:ext cx="56" cy="66"/>
              <a:chOff x="1035" y="2430"/>
              <a:chExt cx="56" cy="66"/>
            </a:xfrm>
          </p:grpSpPr>
          <p:sp>
            <p:nvSpPr>
              <p:cNvPr id="59497" name="Line 129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498" name="Line 130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67" name="Group 131"/>
            <p:cNvGrpSpPr>
              <a:grpSpLocks/>
            </p:cNvGrpSpPr>
            <p:nvPr/>
          </p:nvGrpSpPr>
          <p:grpSpPr bwMode="auto">
            <a:xfrm>
              <a:off x="4175" y="3095"/>
              <a:ext cx="56" cy="66"/>
              <a:chOff x="1035" y="2430"/>
              <a:chExt cx="56" cy="66"/>
            </a:xfrm>
          </p:grpSpPr>
          <p:sp>
            <p:nvSpPr>
              <p:cNvPr id="59495" name="Line 132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496" name="Line 133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68" name="Group 134"/>
            <p:cNvGrpSpPr>
              <a:grpSpLocks/>
            </p:cNvGrpSpPr>
            <p:nvPr/>
          </p:nvGrpSpPr>
          <p:grpSpPr bwMode="auto">
            <a:xfrm>
              <a:off x="4175" y="2994"/>
              <a:ext cx="56" cy="66"/>
              <a:chOff x="1035" y="2430"/>
              <a:chExt cx="56" cy="66"/>
            </a:xfrm>
          </p:grpSpPr>
          <p:sp>
            <p:nvSpPr>
              <p:cNvPr id="59493" name="Line 135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494" name="Line 136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69" name="Group 137"/>
            <p:cNvGrpSpPr>
              <a:grpSpLocks/>
            </p:cNvGrpSpPr>
            <p:nvPr/>
          </p:nvGrpSpPr>
          <p:grpSpPr bwMode="auto">
            <a:xfrm flipV="1">
              <a:off x="4203" y="2862"/>
              <a:ext cx="56" cy="48"/>
              <a:chOff x="1035" y="2430"/>
              <a:chExt cx="56" cy="66"/>
            </a:xfrm>
          </p:grpSpPr>
          <p:sp>
            <p:nvSpPr>
              <p:cNvPr id="59491" name="Line 138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492" name="Line 139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70" name="Group 140"/>
            <p:cNvGrpSpPr>
              <a:grpSpLocks/>
            </p:cNvGrpSpPr>
            <p:nvPr/>
          </p:nvGrpSpPr>
          <p:grpSpPr bwMode="auto">
            <a:xfrm>
              <a:off x="4315" y="2828"/>
              <a:ext cx="56" cy="66"/>
              <a:chOff x="1035" y="2430"/>
              <a:chExt cx="56" cy="66"/>
            </a:xfrm>
          </p:grpSpPr>
          <p:sp>
            <p:nvSpPr>
              <p:cNvPr id="59489" name="Line 141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490" name="Line 142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71" name="Group 143"/>
            <p:cNvGrpSpPr>
              <a:grpSpLocks/>
            </p:cNvGrpSpPr>
            <p:nvPr/>
          </p:nvGrpSpPr>
          <p:grpSpPr bwMode="auto">
            <a:xfrm>
              <a:off x="4423" y="2866"/>
              <a:ext cx="56" cy="66"/>
              <a:chOff x="1035" y="2430"/>
              <a:chExt cx="56" cy="66"/>
            </a:xfrm>
          </p:grpSpPr>
          <p:sp>
            <p:nvSpPr>
              <p:cNvPr id="59487" name="Line 144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488" name="Line 145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9472" name="Oval 146"/>
            <p:cNvSpPr>
              <a:spLocks noChangeArrowheads="1"/>
            </p:cNvSpPr>
            <p:nvPr/>
          </p:nvSpPr>
          <p:spPr bwMode="auto">
            <a:xfrm>
              <a:off x="4426" y="2979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73" name="Oval 147"/>
            <p:cNvSpPr>
              <a:spLocks noChangeArrowheads="1"/>
            </p:cNvSpPr>
            <p:nvPr/>
          </p:nvSpPr>
          <p:spPr bwMode="auto">
            <a:xfrm>
              <a:off x="4157" y="3205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grpSp>
          <p:nvGrpSpPr>
            <p:cNvPr id="59474" name="Group 148"/>
            <p:cNvGrpSpPr>
              <a:grpSpLocks/>
            </p:cNvGrpSpPr>
            <p:nvPr/>
          </p:nvGrpSpPr>
          <p:grpSpPr bwMode="auto">
            <a:xfrm>
              <a:off x="4185" y="3301"/>
              <a:ext cx="56" cy="66"/>
              <a:chOff x="1035" y="2430"/>
              <a:chExt cx="56" cy="66"/>
            </a:xfrm>
          </p:grpSpPr>
          <p:sp>
            <p:nvSpPr>
              <p:cNvPr id="59485" name="Line 149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486" name="Line 150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75" name="Group 151"/>
            <p:cNvGrpSpPr>
              <a:grpSpLocks/>
            </p:cNvGrpSpPr>
            <p:nvPr/>
          </p:nvGrpSpPr>
          <p:grpSpPr bwMode="auto">
            <a:xfrm>
              <a:off x="4287" y="3172"/>
              <a:ext cx="56" cy="66"/>
              <a:chOff x="1035" y="2430"/>
              <a:chExt cx="56" cy="66"/>
            </a:xfrm>
          </p:grpSpPr>
          <p:sp>
            <p:nvSpPr>
              <p:cNvPr id="59483" name="Line 152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484" name="Line 153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59476" name="Group 154"/>
            <p:cNvGrpSpPr>
              <a:grpSpLocks/>
            </p:cNvGrpSpPr>
            <p:nvPr/>
          </p:nvGrpSpPr>
          <p:grpSpPr bwMode="auto">
            <a:xfrm>
              <a:off x="4423" y="3128"/>
              <a:ext cx="56" cy="66"/>
              <a:chOff x="1035" y="2430"/>
              <a:chExt cx="56" cy="66"/>
            </a:xfrm>
          </p:grpSpPr>
          <p:sp>
            <p:nvSpPr>
              <p:cNvPr id="59481" name="Line 155"/>
              <p:cNvSpPr>
                <a:spLocks noChangeShapeType="1"/>
              </p:cNvSpPr>
              <p:nvPr/>
            </p:nvSpPr>
            <p:spPr bwMode="auto">
              <a:xfrm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59482" name="Line 156"/>
              <p:cNvSpPr>
                <a:spLocks noChangeShapeType="1"/>
              </p:cNvSpPr>
              <p:nvPr/>
            </p:nvSpPr>
            <p:spPr bwMode="auto">
              <a:xfrm flipH="1">
                <a:off x="1035" y="2430"/>
                <a:ext cx="56" cy="66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59477" name="Oval 157"/>
            <p:cNvSpPr>
              <a:spLocks noChangeArrowheads="1"/>
            </p:cNvSpPr>
            <p:nvPr/>
          </p:nvSpPr>
          <p:spPr bwMode="auto">
            <a:xfrm>
              <a:off x="4367" y="3128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78" name="Oval 158"/>
            <p:cNvSpPr>
              <a:spLocks noChangeArrowheads="1"/>
            </p:cNvSpPr>
            <p:nvPr/>
          </p:nvSpPr>
          <p:spPr bwMode="auto">
            <a:xfrm>
              <a:off x="4507" y="3093"/>
              <a:ext cx="56" cy="56"/>
            </a:xfrm>
            <a:prstGeom prst="ellips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s-ES" altLang="es-ES_tradnl"/>
            </a:p>
          </p:txBody>
        </p:sp>
        <p:sp>
          <p:nvSpPr>
            <p:cNvPr id="59479" name="Text Box 159"/>
            <p:cNvSpPr txBox="1">
              <a:spLocks noChangeArrowheads="1"/>
            </p:cNvSpPr>
            <p:nvPr/>
          </p:nvSpPr>
          <p:spPr bwMode="auto">
            <a:xfrm>
              <a:off x="2143" y="2324"/>
              <a:ext cx="11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s-ES" altLang="es-ES_tradnl" sz="1800"/>
                <a:t>Datos con ruido:</a:t>
              </a:r>
            </a:p>
          </p:txBody>
        </p:sp>
        <p:sp>
          <p:nvSpPr>
            <p:cNvPr id="59480" name="Text Box 160"/>
            <p:cNvSpPr txBox="1">
              <a:spLocks noChangeArrowheads="1"/>
            </p:cNvSpPr>
            <p:nvPr/>
          </p:nvSpPr>
          <p:spPr bwMode="auto">
            <a:xfrm>
              <a:off x="3807" y="2324"/>
              <a:ext cx="11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s-ES" altLang="es-ES_tradnl" sz="1800"/>
                <a:t>Datos típicos: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6017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5"/>
          <p:cNvSpPr>
            <a:spLocks noChangeArrowheads="1"/>
          </p:cNvSpPr>
          <p:nvPr/>
        </p:nvSpPr>
        <p:spPr bwMode="auto">
          <a:xfrm>
            <a:off x="179388" y="1124744"/>
            <a:ext cx="866457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8159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sz="2000" dirty="0">
                <a:solidFill>
                  <a:schemeClr val="tx1"/>
                </a:solidFill>
              </a:rPr>
              <a:t> </a:t>
            </a:r>
            <a:r>
              <a:rPr lang="es-ES" sz="2000" dirty="0">
                <a:solidFill>
                  <a:schemeClr val="tx1"/>
                </a:solidFill>
              </a:rPr>
              <a:t>Posible solución a la aparición de ruido:</a:t>
            </a:r>
            <a:r>
              <a:rPr lang="es-ES_tradnl" sz="2000" dirty="0">
                <a:solidFill>
                  <a:schemeClr val="tx1"/>
                </a:solidFill>
              </a:rPr>
              <a:t> </a:t>
            </a:r>
          </a:p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sz="2000" dirty="0">
                <a:solidFill>
                  <a:schemeClr val="tx1"/>
                </a:solidFill>
              </a:rPr>
              <a:t> Si </a:t>
            </a:r>
            <a:r>
              <a:rPr lang="es-ES_tradnl" altLang="en-GB" sz="2000" dirty="0">
                <a:solidFill>
                  <a:srgbClr val="000000"/>
                </a:solidFill>
              </a:rPr>
              <a:t>“</a:t>
            </a:r>
            <a:r>
              <a:rPr lang="es-ES_tradnl" altLang="en-GB" sz="2000" dirty="0" err="1">
                <a:solidFill>
                  <a:srgbClr val="000000"/>
                </a:solidFill>
              </a:rPr>
              <a:t>quas</a:t>
            </a:r>
            <a:r>
              <a:rPr lang="es-ES_tradnl" altLang="es-ES_tradnl" sz="2000" dirty="0" err="1">
                <a:solidFill>
                  <a:srgbClr val="000000"/>
                </a:solidFill>
              </a:rPr>
              <a:t>i</a:t>
            </a:r>
            <a:r>
              <a:rPr lang="es-ES_tradnl" altLang="es-ES_tradnl" sz="2000" dirty="0">
                <a:solidFill>
                  <a:srgbClr val="000000"/>
                </a:solidFill>
              </a:rPr>
              <a:t> todos</a:t>
            </a:r>
            <a:r>
              <a:rPr lang="es-ES_tradnl" altLang="en-GB" sz="2000" dirty="0">
                <a:solidFill>
                  <a:srgbClr val="000000"/>
                </a:solidFill>
              </a:rPr>
              <a:t>”</a:t>
            </a:r>
            <a:r>
              <a:rPr lang="es-ES_tradnl" altLang="es-ES_tradnl" sz="2000" dirty="0">
                <a:solidFill>
                  <a:srgbClr val="000000"/>
                </a:solidFill>
              </a:rPr>
              <a:t> los ejemplos </a:t>
            </a:r>
            <a:r>
              <a:rPr lang="es-ES_tradnl" sz="2000" dirty="0">
                <a:solidFill>
                  <a:schemeClr val="tx1"/>
                </a:solidFill>
              </a:rPr>
              <a:t>de un nodo </a:t>
            </a:r>
            <a:r>
              <a:rPr lang="es-ES_tradnl" altLang="es-ES_tradnl" sz="2000" dirty="0">
                <a:solidFill>
                  <a:srgbClr val="000000"/>
                </a:solidFill>
              </a:rPr>
              <a:t>son de una misma clase </a:t>
            </a:r>
            <a:r>
              <a:rPr lang="es-ES_tradnl" altLang="ja-JP" sz="2000" i="1" dirty="0" err="1">
                <a:solidFill>
                  <a:srgbClr val="000000"/>
                </a:solidFill>
              </a:rPr>
              <a:t>c</a:t>
            </a:r>
            <a:r>
              <a:rPr lang="es-ES_tradnl" altLang="ja-JP" sz="2000" i="1" baseline="-25000" dirty="0" err="1">
                <a:solidFill>
                  <a:srgbClr val="000000"/>
                </a:solidFill>
              </a:rPr>
              <a:t>k</a:t>
            </a:r>
            <a:r>
              <a:rPr lang="es-ES_tradnl" altLang="ja-JP" sz="2000" i="1" baseline="-25000" dirty="0">
                <a:solidFill>
                  <a:srgbClr val="000000"/>
                </a:solidFill>
              </a:rPr>
              <a:t> </a:t>
            </a:r>
            <a:r>
              <a:rPr lang="es-ES_tradnl" altLang="ja-JP" sz="2000" dirty="0">
                <a:solidFill>
                  <a:srgbClr val="000000"/>
                </a:solidFill>
              </a:rPr>
              <a:t>:</a:t>
            </a:r>
            <a:endParaRPr lang="es-ES_tradnl" sz="2000" dirty="0">
              <a:solidFill>
                <a:schemeClr val="tx1"/>
              </a:solidFill>
            </a:endParaRP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Si 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domina una clase de forma significativa (la </a:t>
            </a:r>
            <a:r>
              <a:rPr lang="es-ES_tradnl" altLang="es-ES_tradnl" sz="1800" b="1" dirty="0" err="1">
                <a:solidFill>
                  <a:srgbClr val="000000"/>
                </a:solidFill>
              </a:rPr>
              <a:t>entropia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 es muy baja)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 dirty="0">
                <a:solidFill>
                  <a:srgbClr val="000000"/>
                </a:solidFill>
              </a:rPr>
              <a:t>Los otros ejemplos se podrían considerar </a:t>
            </a:r>
            <a:r>
              <a:rPr lang="es-ES_tradnl" altLang="es-ES_tradnl" sz="1800" b="1" dirty="0">
                <a:solidFill>
                  <a:srgbClr val="000000"/>
                </a:solidFill>
              </a:rPr>
              <a:t>ruido</a:t>
            </a:r>
            <a:r>
              <a:rPr lang="es-ES_tradnl" altLang="es-ES_tradnl" sz="1800" dirty="0">
                <a:solidFill>
                  <a:srgbClr val="000000"/>
                </a:solidFill>
              </a:rPr>
              <a:t> y se puede clasificar el nodo con la clase </a:t>
            </a:r>
            <a:r>
              <a:rPr lang="es-ES_tradnl" altLang="es-ES_tradnl" sz="1800" dirty="0" err="1">
                <a:solidFill>
                  <a:srgbClr val="000000"/>
                </a:solidFill>
              </a:rPr>
              <a:t>c</a:t>
            </a:r>
            <a:r>
              <a:rPr lang="es-ES_tradnl" altLang="es-ES_tradnl" sz="1800" baseline="-25000" dirty="0" err="1">
                <a:solidFill>
                  <a:srgbClr val="000000"/>
                </a:solidFill>
              </a:rPr>
              <a:t>k</a:t>
            </a:r>
            <a:r>
              <a:rPr lang="es-ES_tradnl" altLang="es-ES_tradnl" sz="1800" baseline="-25000" dirty="0">
                <a:solidFill>
                  <a:srgbClr val="000000"/>
                </a:solidFill>
              </a:rPr>
              <a:t> </a:t>
            </a:r>
          </a:p>
          <a:p>
            <a:pPr marL="473075" lvl="1" indent="0" eaLnBrk="1" hangingPunct="1">
              <a:spcBef>
                <a:spcPts val="450"/>
              </a:spcBef>
              <a:buClr>
                <a:srgbClr val="000000"/>
              </a:buClr>
              <a:buSzPct val="100000"/>
            </a:pPr>
            <a:r>
              <a:rPr lang="es-ES_tradnl" altLang="es-ES_tradnl" sz="1800" i="1" dirty="0">
                <a:solidFill>
                  <a:srgbClr val="000000"/>
                </a:solidFill>
              </a:rPr>
              <a:t>☛ </a:t>
            </a:r>
            <a:r>
              <a:rPr lang="es-ES_tradnl" altLang="es-ES_tradnl" sz="1800" dirty="0">
                <a:solidFill>
                  <a:srgbClr val="000000"/>
                </a:solidFill>
              </a:rPr>
              <a:t>Es razonable terminar la rama en el nodo, etiquetándolo con </a:t>
            </a:r>
            <a:r>
              <a:rPr lang="es-ES_tradnl" altLang="ja-JP" sz="1800" i="1" dirty="0" err="1">
                <a:solidFill>
                  <a:srgbClr val="000000"/>
                </a:solidFill>
              </a:rPr>
              <a:t>c</a:t>
            </a:r>
            <a:r>
              <a:rPr lang="es-ES_tradnl" altLang="ja-JP" sz="1800" i="1" baseline="-25000" dirty="0" err="1">
                <a:solidFill>
                  <a:srgbClr val="000000"/>
                </a:solidFill>
              </a:rPr>
              <a:t>k</a:t>
            </a:r>
            <a:r>
              <a:rPr lang="es-ES_tradnl" altLang="ja-JP" sz="18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0898" name="Rectangle 52"/>
          <p:cNvSpPr>
            <a:spLocks noChangeArrowheads="1"/>
          </p:cNvSpPr>
          <p:nvPr/>
        </p:nvSpPr>
        <p:spPr bwMode="auto">
          <a:xfrm>
            <a:off x="5868988" y="3764980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edad</a:t>
            </a:r>
          </a:p>
        </p:txBody>
      </p:sp>
      <p:sp>
        <p:nvSpPr>
          <p:cNvPr id="80899" name="Text Box 53"/>
          <p:cNvSpPr txBox="1">
            <a:spLocks noChangeArrowheads="1"/>
          </p:cNvSpPr>
          <p:nvPr/>
        </p:nvSpPr>
        <p:spPr bwMode="auto">
          <a:xfrm>
            <a:off x="5076825" y="3428430"/>
            <a:ext cx="246380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{E1,E2,E3,E4,E5,…,E100}</a:t>
            </a:r>
          </a:p>
        </p:txBody>
      </p:sp>
      <p:sp>
        <p:nvSpPr>
          <p:cNvPr id="80900" name="Text Box 55"/>
          <p:cNvSpPr txBox="1">
            <a:spLocks noChangeArrowheads="1"/>
          </p:cNvSpPr>
          <p:nvPr/>
        </p:nvSpPr>
        <p:spPr bwMode="auto">
          <a:xfrm>
            <a:off x="6296025" y="4611117"/>
            <a:ext cx="5286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NO</a:t>
            </a:r>
          </a:p>
        </p:txBody>
      </p:sp>
      <p:sp>
        <p:nvSpPr>
          <p:cNvPr id="80901" name="Text Box 68"/>
          <p:cNvSpPr txBox="1">
            <a:spLocks noChangeArrowheads="1"/>
          </p:cNvSpPr>
          <p:nvPr/>
        </p:nvSpPr>
        <p:spPr bwMode="auto">
          <a:xfrm>
            <a:off x="5765800" y="4963542"/>
            <a:ext cx="16256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3333CC"/>
                </a:solidFill>
              </a:rPr>
              <a:t>{E3,E4,</a:t>
            </a:r>
            <a:r>
              <a:rPr lang="es-ES" altLang="es-ES_tradnl" sz="1600">
                <a:solidFill>
                  <a:srgbClr val="3333CC"/>
                </a:solidFill>
              </a:rPr>
              <a:t>…</a:t>
            </a:r>
            <a:r>
              <a:rPr lang="es-ES_tradnl" altLang="es-ES_tradnl" sz="1600">
                <a:solidFill>
                  <a:srgbClr val="3333CC"/>
                </a:solidFill>
              </a:rPr>
              <a:t>,E100}</a:t>
            </a:r>
          </a:p>
        </p:txBody>
      </p:sp>
      <p:grpSp>
        <p:nvGrpSpPr>
          <p:cNvPr id="80902" name="Group 71"/>
          <p:cNvGrpSpPr>
            <a:grpSpLocks/>
          </p:cNvGrpSpPr>
          <p:nvPr/>
        </p:nvGrpSpPr>
        <p:grpSpPr bwMode="auto">
          <a:xfrm>
            <a:off x="4772025" y="4080892"/>
            <a:ext cx="3568700" cy="898525"/>
            <a:chOff x="2728" y="1687"/>
            <a:chExt cx="2248" cy="566"/>
          </a:xfrm>
        </p:grpSpPr>
        <p:sp>
          <p:nvSpPr>
            <p:cNvPr id="80956" name="Line 72"/>
            <p:cNvSpPr>
              <a:spLocks noChangeShapeType="1"/>
            </p:cNvSpPr>
            <p:nvPr/>
          </p:nvSpPr>
          <p:spPr bwMode="auto">
            <a:xfrm flipH="1">
              <a:off x="3026" y="1710"/>
              <a:ext cx="681" cy="31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0957" name="Line 73"/>
            <p:cNvSpPr>
              <a:spLocks noChangeShapeType="1"/>
            </p:cNvSpPr>
            <p:nvPr/>
          </p:nvSpPr>
          <p:spPr bwMode="auto">
            <a:xfrm>
              <a:off x="3706" y="1710"/>
              <a:ext cx="160" cy="322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0958" name="Text Box 74"/>
            <p:cNvSpPr txBox="1">
              <a:spLocks noChangeArrowheads="1"/>
            </p:cNvSpPr>
            <p:nvPr/>
          </p:nvSpPr>
          <p:spPr bwMode="auto">
            <a:xfrm>
              <a:off x="3028" y="1763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80959" name="Text Box 75"/>
            <p:cNvSpPr txBox="1">
              <a:spLocks noChangeArrowheads="1"/>
            </p:cNvSpPr>
            <p:nvPr/>
          </p:nvSpPr>
          <p:spPr bwMode="auto">
            <a:xfrm>
              <a:off x="3746" y="1763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80960" name="Rectangle 76"/>
            <p:cNvSpPr>
              <a:spLocks noChangeArrowheads="1"/>
            </p:cNvSpPr>
            <p:nvPr/>
          </p:nvSpPr>
          <p:spPr bwMode="auto">
            <a:xfrm>
              <a:off x="2728" y="2021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0961" name="Rectangle 77"/>
            <p:cNvSpPr>
              <a:spLocks noChangeArrowheads="1"/>
            </p:cNvSpPr>
            <p:nvPr/>
          </p:nvSpPr>
          <p:spPr bwMode="auto">
            <a:xfrm>
              <a:off x="3578" y="2032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0962" name="Line 78"/>
            <p:cNvSpPr>
              <a:spLocks noChangeShapeType="1"/>
            </p:cNvSpPr>
            <p:nvPr/>
          </p:nvSpPr>
          <p:spPr bwMode="auto">
            <a:xfrm>
              <a:off x="3706" y="1710"/>
              <a:ext cx="998" cy="298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0963" name="Rectangle 79"/>
            <p:cNvSpPr>
              <a:spLocks noChangeArrowheads="1"/>
            </p:cNvSpPr>
            <p:nvPr/>
          </p:nvSpPr>
          <p:spPr bwMode="auto">
            <a:xfrm>
              <a:off x="4430" y="2021"/>
              <a:ext cx="547" cy="211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0964" name="Text Box 80"/>
            <p:cNvSpPr txBox="1">
              <a:spLocks noChangeArrowheads="1"/>
            </p:cNvSpPr>
            <p:nvPr/>
          </p:nvSpPr>
          <p:spPr bwMode="auto">
            <a:xfrm>
              <a:off x="4272" y="1687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&gt;25</a:t>
              </a:r>
            </a:p>
          </p:txBody>
        </p:sp>
      </p:grpSp>
      <p:sp>
        <p:nvSpPr>
          <p:cNvPr id="80903" name="207 Elipse"/>
          <p:cNvSpPr>
            <a:spLocks noChangeArrowheads="1"/>
          </p:cNvSpPr>
          <p:nvPr/>
        </p:nvSpPr>
        <p:spPr bwMode="auto">
          <a:xfrm>
            <a:off x="5924550" y="4369817"/>
            <a:ext cx="1295400" cy="1295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80904" name="79 Marcador de número de diapositiva"/>
          <p:cNvSpPr>
            <a:spLocks noGrp="1"/>
          </p:cNvSpPr>
          <p:nvPr>
            <p:ph type="sldNum" sz="quarter" idx="10"/>
          </p:nvPr>
        </p:nvSpPr>
        <p:spPr bwMode="auto">
          <a:xfrm>
            <a:off x="6588125" y="6308725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C8AB1F3D-1F13-E640-9CF4-08F828020E61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54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grpSp>
        <p:nvGrpSpPr>
          <p:cNvPr id="80906" name="Agrupar 73"/>
          <p:cNvGrpSpPr>
            <a:grpSpLocks/>
          </p:cNvGrpSpPr>
          <p:nvPr/>
        </p:nvGrpSpPr>
        <p:grpSpPr bwMode="auto">
          <a:xfrm>
            <a:off x="539750" y="3356992"/>
            <a:ext cx="3095625" cy="2462213"/>
            <a:chOff x="611560" y="1268760"/>
            <a:chExt cx="3816351" cy="2657473"/>
          </a:xfrm>
        </p:grpSpPr>
        <p:grpSp>
          <p:nvGrpSpPr>
            <p:cNvPr id="80919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657473"/>
              <a:chOff x="432" y="662"/>
              <a:chExt cx="2404" cy="1674"/>
            </a:xfrm>
          </p:grpSpPr>
          <p:sp>
            <p:nvSpPr>
              <p:cNvPr id="80925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80926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80927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s_a</a:t>
                </a:r>
              </a:p>
            </p:txBody>
          </p:sp>
          <p:sp>
            <p:nvSpPr>
              <p:cNvPr id="80928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80929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80930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80931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80932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80933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80934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80935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80936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80937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80938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80939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median</a:t>
                </a:r>
              </a:p>
            </p:txBody>
          </p:sp>
          <p:sp>
            <p:nvSpPr>
              <p:cNvPr id="80940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80941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80942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80943" name="Rectangle 21"/>
              <p:cNvSpPr>
                <a:spLocks noChangeArrowheads="1"/>
              </p:cNvSpPr>
              <p:nvPr/>
            </p:nvSpPr>
            <p:spPr bwMode="auto">
              <a:xfrm>
                <a:off x="1555" y="1494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80944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80945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10" cy="166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46" name="Line 24"/>
              <p:cNvSpPr>
                <a:spLocks noChangeShapeType="1"/>
              </p:cNvSpPr>
              <p:nvPr/>
            </p:nvSpPr>
            <p:spPr bwMode="auto">
              <a:xfrm flipH="1">
                <a:off x="1541" y="662"/>
                <a:ext cx="8" cy="167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47" name="Line 25"/>
              <p:cNvSpPr>
                <a:spLocks noChangeShapeType="1"/>
              </p:cNvSpPr>
              <p:nvPr/>
            </p:nvSpPr>
            <p:spPr bwMode="auto">
              <a:xfrm flipH="1">
                <a:off x="2223" y="662"/>
                <a:ext cx="10" cy="1669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48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49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0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1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2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8" cy="1669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3" name="Line 31"/>
              <p:cNvSpPr>
                <a:spLocks noChangeShapeType="1"/>
              </p:cNvSpPr>
              <p:nvPr/>
            </p:nvSpPr>
            <p:spPr bwMode="auto">
              <a:xfrm flipH="1">
                <a:off x="2831" y="662"/>
                <a:ext cx="1" cy="167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4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5" name="Line 33"/>
              <p:cNvSpPr>
                <a:spLocks noChangeShapeType="1"/>
              </p:cNvSpPr>
              <p:nvPr/>
            </p:nvSpPr>
            <p:spPr bwMode="auto">
              <a:xfrm>
                <a:off x="432" y="2327"/>
                <a:ext cx="2404" cy="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80920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0921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80922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80923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median</a:t>
              </a:r>
            </a:p>
          </p:txBody>
        </p:sp>
        <p:sp>
          <p:nvSpPr>
            <p:cNvPr id="80924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NO</a:t>
              </a:r>
            </a:p>
          </p:txBody>
        </p:sp>
      </p:grpSp>
      <p:sp>
        <p:nvSpPr>
          <p:cNvPr id="80907" name="Rectangle 19"/>
          <p:cNvSpPr>
            <a:spLocks noChangeArrowheads="1"/>
          </p:cNvSpPr>
          <p:nvPr/>
        </p:nvSpPr>
        <p:spPr bwMode="auto">
          <a:xfrm>
            <a:off x="539750" y="5493767"/>
            <a:ext cx="771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E100</a:t>
            </a:r>
          </a:p>
        </p:txBody>
      </p:sp>
      <p:sp>
        <p:nvSpPr>
          <p:cNvPr id="80908" name="Rectangle 20"/>
          <p:cNvSpPr>
            <a:spLocks noChangeArrowheads="1"/>
          </p:cNvSpPr>
          <p:nvPr/>
        </p:nvSpPr>
        <p:spPr bwMode="auto">
          <a:xfrm>
            <a:off x="1311275" y="5493767"/>
            <a:ext cx="6667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18-25</a:t>
            </a:r>
          </a:p>
        </p:txBody>
      </p:sp>
      <p:sp>
        <p:nvSpPr>
          <p:cNvPr id="80909" name="Rectangle 21"/>
          <p:cNvSpPr>
            <a:spLocks noChangeArrowheads="1"/>
          </p:cNvSpPr>
          <p:nvPr/>
        </p:nvSpPr>
        <p:spPr bwMode="auto">
          <a:xfrm>
            <a:off x="1978025" y="5493767"/>
            <a:ext cx="88106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alto</a:t>
            </a:r>
          </a:p>
        </p:txBody>
      </p:sp>
      <p:sp>
        <p:nvSpPr>
          <p:cNvPr id="80910" name="Rectangle 22"/>
          <p:cNvSpPr>
            <a:spLocks noChangeArrowheads="1"/>
          </p:cNvSpPr>
          <p:nvPr/>
        </p:nvSpPr>
        <p:spPr bwMode="auto">
          <a:xfrm>
            <a:off x="2859088" y="5493767"/>
            <a:ext cx="771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NO</a:t>
            </a:r>
          </a:p>
        </p:txBody>
      </p:sp>
      <p:sp>
        <p:nvSpPr>
          <p:cNvPr id="80911" name="Line 29"/>
          <p:cNvSpPr>
            <a:spLocks noChangeShapeType="1"/>
          </p:cNvSpPr>
          <p:nvPr/>
        </p:nvSpPr>
        <p:spPr bwMode="auto">
          <a:xfrm>
            <a:off x="539750" y="5228655"/>
            <a:ext cx="3090863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80912" name="Line 29"/>
          <p:cNvSpPr>
            <a:spLocks noChangeShapeType="1"/>
          </p:cNvSpPr>
          <p:nvPr/>
        </p:nvSpPr>
        <p:spPr bwMode="auto">
          <a:xfrm>
            <a:off x="539750" y="5515992"/>
            <a:ext cx="3090863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80913" name="Rectangle 19"/>
          <p:cNvSpPr>
            <a:spLocks noChangeArrowheads="1"/>
          </p:cNvSpPr>
          <p:nvPr/>
        </p:nvSpPr>
        <p:spPr bwMode="auto">
          <a:xfrm>
            <a:off x="541338" y="5228655"/>
            <a:ext cx="771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80914" name="Rectangle 20"/>
          <p:cNvSpPr>
            <a:spLocks noChangeArrowheads="1"/>
          </p:cNvSpPr>
          <p:nvPr/>
        </p:nvSpPr>
        <p:spPr bwMode="auto">
          <a:xfrm>
            <a:off x="1312863" y="5228655"/>
            <a:ext cx="6667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80915" name="Rectangle 21"/>
          <p:cNvSpPr>
            <a:spLocks noChangeArrowheads="1"/>
          </p:cNvSpPr>
          <p:nvPr/>
        </p:nvSpPr>
        <p:spPr bwMode="auto">
          <a:xfrm>
            <a:off x="1969122" y="5215418"/>
            <a:ext cx="88106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80916" name="Rectangle 22"/>
          <p:cNvSpPr>
            <a:spLocks noChangeArrowheads="1"/>
          </p:cNvSpPr>
          <p:nvPr/>
        </p:nvSpPr>
        <p:spPr bwMode="auto">
          <a:xfrm>
            <a:off x="2860675" y="5228655"/>
            <a:ext cx="771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NO</a:t>
            </a:r>
          </a:p>
        </p:txBody>
      </p:sp>
      <p:sp>
        <p:nvSpPr>
          <p:cNvPr id="80917" name="Rectangle 81"/>
          <p:cNvSpPr>
            <a:spLocks noChangeArrowheads="1"/>
          </p:cNvSpPr>
          <p:nvPr/>
        </p:nvSpPr>
        <p:spPr bwMode="auto">
          <a:xfrm>
            <a:off x="539750" y="4290442"/>
            <a:ext cx="3074988" cy="1512888"/>
          </a:xfrm>
          <a:prstGeom prst="rect">
            <a:avLst/>
          </a:prstGeom>
          <a:noFill/>
          <a:ln w="28440">
            <a:solidFill>
              <a:srgbClr val="33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685800" y="116633"/>
            <a:ext cx="7766050" cy="683468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+mj-lt"/>
                <a:ea typeface="ＭＳ Ｐゴシック" charset="0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4572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9144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1371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18288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r>
              <a:rPr lang="es-ES_tradnl" altLang="es-ES_tradnl" kern="0" dirty="0">
                <a:latin typeface="Arial" charset="0"/>
              </a:rPr>
              <a:t>Comentarios: RUIDO</a:t>
            </a:r>
            <a:endParaRPr lang="es-ES" alt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440794432"/>
      </p:ext>
    </p:extLst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5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2B8DF975-90D0-0843-A9C7-28C5772578C2}" type="slidenum">
              <a:rPr lang="es-ES_tradnl" altLang="es-ES_tradnl" sz="1000"/>
              <a:pPr/>
              <a:t>55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Comentarios: Árboles exponenciales</a:t>
            </a:r>
            <a:endParaRPr lang="es-ES" altLang="es-ES_tradnl" dirty="0"/>
          </a:p>
        </p:txBody>
      </p:sp>
      <p:graphicFrame>
        <p:nvGraphicFramePr>
          <p:cNvPr id="775326" name="Group 158"/>
          <p:cNvGraphicFramePr>
            <a:graphicFrameLocks noGrp="1"/>
          </p:cNvGraphicFramePr>
          <p:nvPr>
            <p:ph sz="half" idx="1"/>
          </p:nvPr>
        </p:nvGraphicFramePr>
        <p:xfrm>
          <a:off x="685800" y="2387600"/>
          <a:ext cx="3541713" cy="1676400"/>
        </p:xfrm>
        <a:graphic>
          <a:graphicData uri="http://schemas.openxmlformats.org/drawingml/2006/table">
            <a:tbl>
              <a:tblPr/>
              <a:tblGrid>
                <a:gridCol w="1019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3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9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edad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saldo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tarjeta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&lt;18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&lt;18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bajo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&gt;18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&gt;18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bajo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0447" name="Rectangle 3"/>
          <p:cNvSpPr>
            <a:spLocks noChangeArrowheads="1"/>
          </p:cNvSpPr>
          <p:nvPr/>
        </p:nvSpPr>
        <p:spPr bwMode="auto">
          <a:xfrm>
            <a:off x="468313" y="1093788"/>
            <a:ext cx="7961312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2000"/>
              <a:t>Comparamos los siguientes problemas: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endParaRPr lang="es-ES" altLang="es-ES_tradnl" sz="1800"/>
          </a:p>
        </p:txBody>
      </p:sp>
      <p:grpSp>
        <p:nvGrpSpPr>
          <p:cNvPr id="2" name="Group 161"/>
          <p:cNvGrpSpPr>
            <a:grpSpLocks/>
          </p:cNvGrpSpPr>
          <p:nvPr/>
        </p:nvGrpSpPr>
        <p:grpSpPr bwMode="auto">
          <a:xfrm>
            <a:off x="930275" y="4413250"/>
            <a:ext cx="3382963" cy="1493838"/>
            <a:chOff x="651" y="2823"/>
            <a:chExt cx="2131" cy="941"/>
          </a:xfrm>
        </p:grpSpPr>
        <p:sp>
          <p:nvSpPr>
            <p:cNvPr id="60505" name="Rectangle 42"/>
            <p:cNvSpPr>
              <a:spLocks noChangeArrowheads="1"/>
            </p:cNvSpPr>
            <p:nvPr/>
          </p:nvSpPr>
          <p:spPr bwMode="auto">
            <a:xfrm>
              <a:off x="1227" y="2823"/>
              <a:ext cx="576" cy="22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edad</a:t>
              </a:r>
            </a:p>
          </p:txBody>
        </p:sp>
        <p:sp>
          <p:nvSpPr>
            <p:cNvPr id="60506" name="Line 61"/>
            <p:cNvSpPr>
              <a:spLocks noChangeShapeType="1"/>
            </p:cNvSpPr>
            <p:nvPr/>
          </p:nvSpPr>
          <p:spPr bwMode="auto">
            <a:xfrm flipH="1">
              <a:off x="887" y="3045"/>
              <a:ext cx="679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507" name="Line 62"/>
            <p:cNvSpPr>
              <a:spLocks noChangeShapeType="1"/>
            </p:cNvSpPr>
            <p:nvPr/>
          </p:nvSpPr>
          <p:spPr bwMode="auto">
            <a:xfrm>
              <a:off x="1566" y="3045"/>
              <a:ext cx="541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508" name="Text Box 63"/>
            <p:cNvSpPr txBox="1">
              <a:spLocks noChangeArrowheads="1"/>
            </p:cNvSpPr>
            <p:nvPr/>
          </p:nvSpPr>
          <p:spPr bwMode="auto">
            <a:xfrm>
              <a:off x="911" y="2939"/>
              <a:ext cx="3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&lt;18</a:t>
              </a:r>
            </a:p>
          </p:txBody>
        </p:sp>
        <p:sp>
          <p:nvSpPr>
            <p:cNvPr id="60509" name="Rectangle 78"/>
            <p:cNvSpPr>
              <a:spLocks noChangeArrowheads="1"/>
            </p:cNvSpPr>
            <p:nvPr/>
          </p:nvSpPr>
          <p:spPr bwMode="auto">
            <a:xfrm>
              <a:off x="651" y="3181"/>
              <a:ext cx="576" cy="22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no</a:t>
              </a:r>
            </a:p>
          </p:txBody>
        </p:sp>
        <p:sp>
          <p:nvSpPr>
            <p:cNvPr id="60510" name="Rectangle 79"/>
            <p:cNvSpPr>
              <a:spLocks noChangeArrowheads="1"/>
            </p:cNvSpPr>
            <p:nvPr/>
          </p:nvSpPr>
          <p:spPr bwMode="auto">
            <a:xfrm>
              <a:off x="1803" y="3181"/>
              <a:ext cx="576" cy="22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saldo</a:t>
              </a:r>
            </a:p>
          </p:txBody>
        </p:sp>
        <p:grpSp>
          <p:nvGrpSpPr>
            <p:cNvPr id="60511" name="Group 86"/>
            <p:cNvGrpSpPr>
              <a:grpSpLocks/>
            </p:cNvGrpSpPr>
            <p:nvPr/>
          </p:nvGrpSpPr>
          <p:grpSpPr bwMode="auto">
            <a:xfrm>
              <a:off x="1601" y="3533"/>
              <a:ext cx="403" cy="231"/>
              <a:chOff x="144" y="3628"/>
              <a:chExt cx="403" cy="231"/>
            </a:xfrm>
          </p:grpSpPr>
          <p:sp>
            <p:nvSpPr>
              <p:cNvPr id="60520" name="Text Box 87"/>
              <p:cNvSpPr txBox="1">
                <a:spLocks noChangeArrowheads="1"/>
              </p:cNvSpPr>
              <p:nvPr/>
            </p:nvSpPr>
            <p:spPr bwMode="auto">
              <a:xfrm>
                <a:off x="176" y="3628"/>
                <a:ext cx="26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no</a:t>
                </a:r>
              </a:p>
            </p:txBody>
          </p:sp>
          <p:sp>
            <p:nvSpPr>
              <p:cNvPr id="60521" name="Rectangle 88"/>
              <p:cNvSpPr>
                <a:spLocks noChangeArrowheads="1"/>
              </p:cNvSpPr>
              <p:nvPr/>
            </p:nvSpPr>
            <p:spPr bwMode="auto">
              <a:xfrm>
                <a:off x="144" y="3628"/>
                <a:ext cx="403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endParaRPr lang="es-ES" altLang="es-ES_tradnl" sz="1800"/>
              </a:p>
            </p:txBody>
          </p:sp>
        </p:grpSp>
        <p:grpSp>
          <p:nvGrpSpPr>
            <p:cNvPr id="60512" name="Group 89"/>
            <p:cNvGrpSpPr>
              <a:grpSpLocks/>
            </p:cNvGrpSpPr>
            <p:nvPr/>
          </p:nvGrpSpPr>
          <p:grpSpPr bwMode="auto">
            <a:xfrm>
              <a:off x="2379" y="3533"/>
              <a:ext cx="403" cy="231"/>
              <a:chOff x="144" y="3628"/>
              <a:chExt cx="403" cy="231"/>
            </a:xfrm>
          </p:grpSpPr>
          <p:sp>
            <p:nvSpPr>
              <p:cNvPr id="60518" name="Text Box 90"/>
              <p:cNvSpPr txBox="1">
                <a:spLocks noChangeArrowheads="1"/>
              </p:cNvSpPr>
              <p:nvPr/>
            </p:nvSpPr>
            <p:spPr bwMode="auto">
              <a:xfrm>
                <a:off x="200" y="3628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si</a:t>
                </a:r>
              </a:p>
            </p:txBody>
          </p:sp>
          <p:sp>
            <p:nvSpPr>
              <p:cNvPr id="60519" name="Rectangle 91"/>
              <p:cNvSpPr>
                <a:spLocks noChangeArrowheads="1"/>
              </p:cNvSpPr>
              <p:nvPr/>
            </p:nvSpPr>
            <p:spPr bwMode="auto">
              <a:xfrm>
                <a:off x="144" y="3628"/>
                <a:ext cx="403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endParaRPr lang="es-ES" altLang="es-ES_tradnl" sz="1800"/>
              </a:p>
            </p:txBody>
          </p:sp>
        </p:grpSp>
        <p:sp>
          <p:nvSpPr>
            <p:cNvPr id="60513" name="Line 92"/>
            <p:cNvSpPr>
              <a:spLocks noChangeShapeType="1"/>
            </p:cNvSpPr>
            <p:nvPr/>
          </p:nvSpPr>
          <p:spPr bwMode="auto">
            <a:xfrm flipH="1">
              <a:off x="1803" y="3407"/>
              <a:ext cx="345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514" name="Line 93"/>
            <p:cNvSpPr>
              <a:spLocks noChangeShapeType="1"/>
            </p:cNvSpPr>
            <p:nvPr/>
          </p:nvSpPr>
          <p:spPr bwMode="auto">
            <a:xfrm>
              <a:off x="2148" y="3407"/>
              <a:ext cx="515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515" name="Text Box 97"/>
            <p:cNvSpPr txBox="1">
              <a:spLocks noChangeArrowheads="1"/>
            </p:cNvSpPr>
            <p:nvPr/>
          </p:nvSpPr>
          <p:spPr bwMode="auto">
            <a:xfrm>
              <a:off x="2408" y="3300"/>
              <a:ext cx="30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alto</a:t>
              </a:r>
            </a:p>
          </p:txBody>
        </p:sp>
        <p:sp>
          <p:nvSpPr>
            <p:cNvPr id="60516" name="Text Box 98"/>
            <p:cNvSpPr txBox="1">
              <a:spLocks noChangeArrowheads="1"/>
            </p:cNvSpPr>
            <p:nvPr/>
          </p:nvSpPr>
          <p:spPr bwMode="auto">
            <a:xfrm>
              <a:off x="1767" y="2939"/>
              <a:ext cx="3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&gt;18</a:t>
              </a:r>
            </a:p>
          </p:txBody>
        </p:sp>
        <p:sp>
          <p:nvSpPr>
            <p:cNvPr id="60517" name="Text Box 100"/>
            <p:cNvSpPr txBox="1">
              <a:spLocks noChangeArrowheads="1"/>
            </p:cNvSpPr>
            <p:nvPr/>
          </p:nvSpPr>
          <p:spPr bwMode="auto">
            <a:xfrm>
              <a:off x="1555" y="3321"/>
              <a:ext cx="33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bajo</a:t>
              </a:r>
            </a:p>
          </p:txBody>
        </p:sp>
      </p:grpSp>
      <p:grpSp>
        <p:nvGrpSpPr>
          <p:cNvPr id="5" name="Group 102"/>
          <p:cNvGrpSpPr>
            <a:grpSpLocks/>
          </p:cNvGrpSpPr>
          <p:nvPr/>
        </p:nvGrpSpPr>
        <p:grpSpPr bwMode="auto">
          <a:xfrm>
            <a:off x="4837113" y="4448175"/>
            <a:ext cx="3868737" cy="1493838"/>
            <a:chOff x="345" y="2823"/>
            <a:chExt cx="2437" cy="941"/>
          </a:xfrm>
        </p:grpSpPr>
        <p:sp>
          <p:nvSpPr>
            <p:cNvPr id="60478" name="Rectangle 103"/>
            <p:cNvSpPr>
              <a:spLocks noChangeArrowheads="1"/>
            </p:cNvSpPr>
            <p:nvPr/>
          </p:nvSpPr>
          <p:spPr bwMode="auto">
            <a:xfrm>
              <a:off x="1227" y="2823"/>
              <a:ext cx="576" cy="22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Gato</a:t>
              </a:r>
            </a:p>
          </p:txBody>
        </p:sp>
        <p:sp>
          <p:nvSpPr>
            <p:cNvPr id="60479" name="Line 104"/>
            <p:cNvSpPr>
              <a:spLocks noChangeShapeType="1"/>
            </p:cNvSpPr>
            <p:nvPr/>
          </p:nvSpPr>
          <p:spPr bwMode="auto">
            <a:xfrm flipH="1">
              <a:off x="887" y="3045"/>
              <a:ext cx="679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480" name="Line 105"/>
            <p:cNvSpPr>
              <a:spLocks noChangeShapeType="1"/>
            </p:cNvSpPr>
            <p:nvPr/>
          </p:nvSpPr>
          <p:spPr bwMode="auto">
            <a:xfrm>
              <a:off x="1566" y="3045"/>
              <a:ext cx="541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481" name="Text Box 106"/>
            <p:cNvSpPr txBox="1">
              <a:spLocks noChangeArrowheads="1"/>
            </p:cNvSpPr>
            <p:nvPr/>
          </p:nvSpPr>
          <p:spPr bwMode="auto">
            <a:xfrm>
              <a:off x="968" y="2939"/>
              <a:ext cx="20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si</a:t>
              </a:r>
            </a:p>
          </p:txBody>
        </p:sp>
        <p:grpSp>
          <p:nvGrpSpPr>
            <p:cNvPr id="60482" name="Group 107"/>
            <p:cNvGrpSpPr>
              <a:grpSpLocks/>
            </p:cNvGrpSpPr>
            <p:nvPr/>
          </p:nvGrpSpPr>
          <p:grpSpPr bwMode="auto">
            <a:xfrm>
              <a:off x="345" y="3512"/>
              <a:ext cx="403" cy="231"/>
              <a:chOff x="144" y="3628"/>
              <a:chExt cx="403" cy="231"/>
            </a:xfrm>
          </p:grpSpPr>
          <p:sp>
            <p:nvSpPr>
              <p:cNvPr id="60503" name="Text Box 108"/>
              <p:cNvSpPr txBox="1">
                <a:spLocks noChangeArrowheads="1"/>
              </p:cNvSpPr>
              <p:nvPr/>
            </p:nvSpPr>
            <p:spPr bwMode="auto">
              <a:xfrm>
                <a:off x="144" y="3628"/>
                <a:ext cx="32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NO</a:t>
                </a:r>
              </a:p>
            </p:txBody>
          </p:sp>
          <p:sp>
            <p:nvSpPr>
              <p:cNvPr id="60504" name="Rectangle 109"/>
              <p:cNvSpPr>
                <a:spLocks noChangeArrowheads="1"/>
              </p:cNvSpPr>
              <p:nvPr/>
            </p:nvSpPr>
            <p:spPr bwMode="auto">
              <a:xfrm>
                <a:off x="144" y="3628"/>
                <a:ext cx="403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endParaRPr lang="es-ES" altLang="es-ES_tradnl" sz="1800"/>
              </a:p>
            </p:txBody>
          </p:sp>
        </p:grpSp>
        <p:sp>
          <p:nvSpPr>
            <p:cNvPr id="60483" name="Rectangle 110"/>
            <p:cNvSpPr>
              <a:spLocks noChangeArrowheads="1"/>
            </p:cNvSpPr>
            <p:nvPr/>
          </p:nvSpPr>
          <p:spPr bwMode="auto">
            <a:xfrm>
              <a:off x="651" y="3181"/>
              <a:ext cx="576" cy="22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Perro</a:t>
              </a:r>
            </a:p>
          </p:txBody>
        </p:sp>
        <p:sp>
          <p:nvSpPr>
            <p:cNvPr id="60484" name="Rectangle 111"/>
            <p:cNvSpPr>
              <a:spLocks noChangeArrowheads="1"/>
            </p:cNvSpPr>
            <p:nvPr/>
          </p:nvSpPr>
          <p:spPr bwMode="auto">
            <a:xfrm>
              <a:off x="1803" y="3181"/>
              <a:ext cx="576" cy="22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Perro</a:t>
              </a:r>
            </a:p>
          </p:txBody>
        </p:sp>
        <p:grpSp>
          <p:nvGrpSpPr>
            <p:cNvPr id="60485" name="Group 112"/>
            <p:cNvGrpSpPr>
              <a:grpSpLocks/>
            </p:cNvGrpSpPr>
            <p:nvPr/>
          </p:nvGrpSpPr>
          <p:grpSpPr bwMode="auto">
            <a:xfrm>
              <a:off x="1023" y="3533"/>
              <a:ext cx="403" cy="231"/>
              <a:chOff x="144" y="3628"/>
              <a:chExt cx="403" cy="231"/>
            </a:xfrm>
          </p:grpSpPr>
          <p:sp>
            <p:nvSpPr>
              <p:cNvPr id="60501" name="Text Box 113"/>
              <p:cNvSpPr txBox="1">
                <a:spLocks noChangeArrowheads="1"/>
              </p:cNvSpPr>
              <p:nvPr/>
            </p:nvSpPr>
            <p:spPr bwMode="auto">
              <a:xfrm>
                <a:off x="184" y="3628"/>
                <a:ext cx="24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SI</a:t>
                </a:r>
              </a:p>
            </p:txBody>
          </p:sp>
          <p:sp>
            <p:nvSpPr>
              <p:cNvPr id="60502" name="Rectangle 114"/>
              <p:cNvSpPr>
                <a:spLocks noChangeArrowheads="1"/>
              </p:cNvSpPr>
              <p:nvPr/>
            </p:nvSpPr>
            <p:spPr bwMode="auto">
              <a:xfrm>
                <a:off x="144" y="3628"/>
                <a:ext cx="403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endParaRPr lang="es-ES" altLang="es-ES_tradnl" sz="1800"/>
              </a:p>
            </p:txBody>
          </p:sp>
        </p:grpSp>
        <p:grpSp>
          <p:nvGrpSpPr>
            <p:cNvPr id="60486" name="Group 115"/>
            <p:cNvGrpSpPr>
              <a:grpSpLocks/>
            </p:cNvGrpSpPr>
            <p:nvPr/>
          </p:nvGrpSpPr>
          <p:grpSpPr bwMode="auto">
            <a:xfrm>
              <a:off x="1601" y="3533"/>
              <a:ext cx="403" cy="231"/>
              <a:chOff x="144" y="3628"/>
              <a:chExt cx="403" cy="231"/>
            </a:xfrm>
          </p:grpSpPr>
          <p:sp>
            <p:nvSpPr>
              <p:cNvPr id="60499" name="Text Box 116"/>
              <p:cNvSpPr txBox="1">
                <a:spLocks noChangeArrowheads="1"/>
              </p:cNvSpPr>
              <p:nvPr/>
            </p:nvSpPr>
            <p:spPr bwMode="auto">
              <a:xfrm>
                <a:off x="144" y="3628"/>
                <a:ext cx="32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NO</a:t>
                </a:r>
              </a:p>
            </p:txBody>
          </p:sp>
          <p:sp>
            <p:nvSpPr>
              <p:cNvPr id="60500" name="Rectangle 117"/>
              <p:cNvSpPr>
                <a:spLocks noChangeArrowheads="1"/>
              </p:cNvSpPr>
              <p:nvPr/>
            </p:nvSpPr>
            <p:spPr bwMode="auto">
              <a:xfrm>
                <a:off x="144" y="3628"/>
                <a:ext cx="403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endParaRPr lang="es-ES" altLang="es-ES_tradnl" sz="1800"/>
              </a:p>
            </p:txBody>
          </p:sp>
        </p:grpSp>
        <p:grpSp>
          <p:nvGrpSpPr>
            <p:cNvPr id="60487" name="Group 118"/>
            <p:cNvGrpSpPr>
              <a:grpSpLocks/>
            </p:cNvGrpSpPr>
            <p:nvPr/>
          </p:nvGrpSpPr>
          <p:grpSpPr bwMode="auto">
            <a:xfrm>
              <a:off x="2379" y="3533"/>
              <a:ext cx="403" cy="231"/>
              <a:chOff x="144" y="3628"/>
              <a:chExt cx="403" cy="231"/>
            </a:xfrm>
          </p:grpSpPr>
          <p:sp>
            <p:nvSpPr>
              <p:cNvPr id="60497" name="Text Box 119"/>
              <p:cNvSpPr txBox="1">
                <a:spLocks noChangeArrowheads="1"/>
              </p:cNvSpPr>
              <p:nvPr/>
            </p:nvSpPr>
            <p:spPr bwMode="auto">
              <a:xfrm>
                <a:off x="184" y="3628"/>
                <a:ext cx="24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SI</a:t>
                </a:r>
              </a:p>
            </p:txBody>
          </p:sp>
          <p:sp>
            <p:nvSpPr>
              <p:cNvPr id="60498" name="Rectangle 120"/>
              <p:cNvSpPr>
                <a:spLocks noChangeArrowheads="1"/>
              </p:cNvSpPr>
              <p:nvPr/>
            </p:nvSpPr>
            <p:spPr bwMode="auto">
              <a:xfrm>
                <a:off x="144" y="3628"/>
                <a:ext cx="403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endParaRPr lang="es-ES" altLang="es-ES_tradnl" sz="1800"/>
              </a:p>
            </p:txBody>
          </p:sp>
        </p:grpSp>
        <p:sp>
          <p:nvSpPr>
            <p:cNvPr id="60488" name="Line 121"/>
            <p:cNvSpPr>
              <a:spLocks noChangeShapeType="1"/>
            </p:cNvSpPr>
            <p:nvPr/>
          </p:nvSpPr>
          <p:spPr bwMode="auto">
            <a:xfrm flipH="1">
              <a:off x="1803" y="3407"/>
              <a:ext cx="345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489" name="Line 122"/>
            <p:cNvSpPr>
              <a:spLocks noChangeShapeType="1"/>
            </p:cNvSpPr>
            <p:nvPr/>
          </p:nvSpPr>
          <p:spPr bwMode="auto">
            <a:xfrm>
              <a:off x="2148" y="3407"/>
              <a:ext cx="515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490" name="Line 123"/>
            <p:cNvSpPr>
              <a:spLocks noChangeShapeType="1"/>
            </p:cNvSpPr>
            <p:nvPr/>
          </p:nvSpPr>
          <p:spPr bwMode="auto">
            <a:xfrm flipH="1">
              <a:off x="542" y="3386"/>
              <a:ext cx="345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491" name="Line 124"/>
            <p:cNvSpPr>
              <a:spLocks noChangeShapeType="1"/>
            </p:cNvSpPr>
            <p:nvPr/>
          </p:nvSpPr>
          <p:spPr bwMode="auto">
            <a:xfrm>
              <a:off x="887" y="3386"/>
              <a:ext cx="340" cy="147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0492" name="Text Box 125"/>
            <p:cNvSpPr txBox="1">
              <a:spLocks noChangeArrowheads="1"/>
            </p:cNvSpPr>
            <p:nvPr/>
          </p:nvSpPr>
          <p:spPr bwMode="auto">
            <a:xfrm>
              <a:off x="432" y="3321"/>
              <a:ext cx="20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si</a:t>
              </a:r>
            </a:p>
          </p:txBody>
        </p:sp>
        <p:sp>
          <p:nvSpPr>
            <p:cNvPr id="60493" name="Text Box 126"/>
            <p:cNvSpPr txBox="1">
              <a:spLocks noChangeArrowheads="1"/>
            </p:cNvSpPr>
            <p:nvPr/>
          </p:nvSpPr>
          <p:spPr bwMode="auto">
            <a:xfrm>
              <a:off x="2461" y="3300"/>
              <a:ext cx="20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si</a:t>
              </a:r>
            </a:p>
          </p:txBody>
        </p:sp>
        <p:sp>
          <p:nvSpPr>
            <p:cNvPr id="60494" name="Text Box 127"/>
            <p:cNvSpPr txBox="1">
              <a:spLocks noChangeArrowheads="1"/>
            </p:cNvSpPr>
            <p:nvPr/>
          </p:nvSpPr>
          <p:spPr bwMode="auto">
            <a:xfrm>
              <a:off x="1803" y="2939"/>
              <a:ext cx="24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no</a:t>
              </a:r>
            </a:p>
          </p:txBody>
        </p:sp>
        <p:sp>
          <p:nvSpPr>
            <p:cNvPr id="60495" name="Text Box 128"/>
            <p:cNvSpPr txBox="1">
              <a:spLocks noChangeArrowheads="1"/>
            </p:cNvSpPr>
            <p:nvPr/>
          </p:nvSpPr>
          <p:spPr bwMode="auto">
            <a:xfrm>
              <a:off x="1185" y="3321"/>
              <a:ext cx="24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no</a:t>
              </a:r>
            </a:p>
          </p:txBody>
        </p:sp>
        <p:sp>
          <p:nvSpPr>
            <p:cNvPr id="60496" name="Text Box 129"/>
            <p:cNvSpPr txBox="1">
              <a:spLocks noChangeArrowheads="1"/>
            </p:cNvSpPr>
            <p:nvPr/>
          </p:nvSpPr>
          <p:spPr bwMode="auto">
            <a:xfrm>
              <a:off x="1601" y="3321"/>
              <a:ext cx="24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no</a:t>
              </a:r>
            </a:p>
          </p:txBody>
        </p:sp>
      </p:grpSp>
      <p:graphicFrame>
        <p:nvGraphicFramePr>
          <p:cNvPr id="775325" name="Group 157"/>
          <p:cNvGraphicFramePr>
            <a:graphicFrameLocks noGrp="1"/>
          </p:cNvGraphicFramePr>
          <p:nvPr>
            <p:ph sz="half" idx="2"/>
          </p:nvPr>
        </p:nvGraphicFramePr>
        <p:xfrm>
          <a:off x="4946650" y="2387600"/>
          <a:ext cx="3482975" cy="1676400"/>
        </p:xfrm>
        <a:graphic>
          <a:graphicData uri="http://schemas.openxmlformats.org/drawingml/2006/table">
            <a:tbl>
              <a:tblPr/>
              <a:tblGrid>
                <a:gridCol w="1001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8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Contento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75327" name="Text Box 159"/>
          <p:cNvSpPr txBox="1">
            <a:spLocks noChangeArrowheads="1"/>
          </p:cNvSpPr>
          <p:nvPr/>
        </p:nvSpPr>
        <p:spPr bwMode="auto">
          <a:xfrm>
            <a:off x="674688" y="1543050"/>
            <a:ext cx="4227439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</a:pPr>
            <a:r>
              <a:rPr lang="es-ES" altLang="es-ES_tradnl" sz="1600" dirty="0"/>
              <a:t>Atributos: </a:t>
            </a:r>
            <a:r>
              <a:rPr lang="es-ES" altLang="es-ES_tradnl" sz="1600" i="1" dirty="0"/>
              <a:t>edad</a:t>
            </a:r>
            <a:r>
              <a:rPr lang="es-ES" altLang="es-ES_tradnl" sz="1600" dirty="0"/>
              <a:t>∈{&lt;18,&gt;18}, </a:t>
            </a:r>
            <a:r>
              <a:rPr lang="es-ES" altLang="es-ES_tradnl" sz="1600" i="1" dirty="0"/>
              <a:t>saldo</a:t>
            </a:r>
            <a:r>
              <a:rPr lang="es-ES" altLang="es-ES_tradnl" sz="1600" dirty="0"/>
              <a:t>∈{</a:t>
            </a:r>
            <a:r>
              <a:rPr lang="es-ES" altLang="es-ES_tradnl" sz="1600" dirty="0" err="1"/>
              <a:t>alto,bajo</a:t>
            </a:r>
            <a:r>
              <a:rPr lang="es-ES" altLang="es-ES_tradnl" sz="1600" dirty="0"/>
              <a:t>}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/>
              <a:t>Concepto a aprender:  </a:t>
            </a:r>
            <a:r>
              <a:rPr lang="es-ES" altLang="es-ES_tradnl" sz="1600" i="1" dirty="0"/>
              <a:t>tarjeta</a:t>
            </a:r>
            <a:r>
              <a:rPr lang="es-ES" altLang="es-ES_tradnl" sz="1600" dirty="0"/>
              <a:t> ∈{</a:t>
            </a:r>
            <a:r>
              <a:rPr lang="es-ES" altLang="es-ES_tradnl" sz="1600" dirty="0" err="1"/>
              <a:t>si,no</a:t>
            </a:r>
            <a:r>
              <a:rPr lang="es-ES" altLang="es-ES_tradnl" sz="1600" dirty="0"/>
              <a:t>}</a:t>
            </a:r>
          </a:p>
        </p:txBody>
      </p:sp>
      <p:sp>
        <p:nvSpPr>
          <p:cNvPr id="775328" name="Text Box 160"/>
          <p:cNvSpPr txBox="1">
            <a:spLocks noChangeArrowheads="1"/>
          </p:cNvSpPr>
          <p:nvPr/>
        </p:nvSpPr>
        <p:spPr bwMode="auto">
          <a:xfrm>
            <a:off x="4905375" y="1543050"/>
            <a:ext cx="3645998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</a:pPr>
            <a:r>
              <a:rPr lang="es-ES" altLang="es-ES_tradnl" sz="1600" dirty="0"/>
              <a:t>Atributos: </a:t>
            </a:r>
            <a:r>
              <a:rPr lang="es-ES" altLang="es-ES_tradnl" sz="1600" i="1" dirty="0"/>
              <a:t>Gato</a:t>
            </a:r>
            <a:r>
              <a:rPr lang="es-ES" altLang="es-ES_tradnl" sz="1600" dirty="0"/>
              <a:t>∈{</a:t>
            </a:r>
            <a:r>
              <a:rPr lang="es-ES" altLang="es-ES_tradnl" sz="1600" dirty="0" err="1"/>
              <a:t>si,no</a:t>
            </a:r>
            <a:r>
              <a:rPr lang="es-ES" altLang="es-ES_tradnl" sz="1600" dirty="0"/>
              <a:t>}, </a:t>
            </a:r>
            <a:r>
              <a:rPr lang="es-ES" altLang="es-ES_tradnl" sz="1600" i="1" dirty="0"/>
              <a:t>Perro</a:t>
            </a:r>
            <a:r>
              <a:rPr lang="es-ES" altLang="es-ES_tradnl" sz="1600" dirty="0"/>
              <a:t>∈{</a:t>
            </a:r>
            <a:r>
              <a:rPr lang="es-ES" altLang="es-ES_tradnl" sz="1600" dirty="0" err="1"/>
              <a:t>si,no</a:t>
            </a:r>
            <a:r>
              <a:rPr lang="es-ES" altLang="es-ES_tradnl" sz="1600" dirty="0"/>
              <a:t>}</a:t>
            </a:r>
          </a:p>
          <a:p>
            <a:pPr>
              <a:spcBef>
                <a:spcPct val="20000"/>
              </a:spcBef>
            </a:pPr>
            <a:r>
              <a:rPr lang="es-ES" altLang="es-ES_tradnl" sz="1600" dirty="0"/>
              <a:t>Concepto a aprender:  </a:t>
            </a:r>
            <a:r>
              <a:rPr lang="es-ES" altLang="es-ES_tradnl" sz="1600" i="1" dirty="0"/>
              <a:t>Contento</a:t>
            </a:r>
            <a:r>
              <a:rPr lang="es-ES" altLang="es-ES_tradnl" sz="1600" dirty="0"/>
              <a:t> ∈{</a:t>
            </a:r>
            <a:r>
              <a:rPr lang="es-ES" altLang="es-ES_tradnl" sz="1600" dirty="0" err="1"/>
              <a:t>si,no</a:t>
            </a:r>
            <a:r>
              <a:rPr lang="es-ES" altLang="es-ES_tradnl" sz="16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00972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5327" grpId="0"/>
      <p:bldP spid="77532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58C55392-EBC7-594E-8075-FF44C741DA32}" type="slidenum">
              <a:rPr lang="es-ES_tradnl" altLang="es-ES_tradnl" sz="1000"/>
              <a:pPr/>
              <a:t>56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Comentarios: Árboles exponenciales</a:t>
            </a:r>
            <a:endParaRPr lang="es-ES" altLang="es-ES_tradnl" dirty="0"/>
          </a:p>
        </p:txBody>
      </p:sp>
      <p:sp>
        <p:nvSpPr>
          <p:cNvPr id="13318" name="Rectangle 106"/>
          <p:cNvSpPr>
            <a:spLocks noChangeArrowheads="1"/>
          </p:cNvSpPr>
          <p:nvPr/>
        </p:nvSpPr>
        <p:spPr bwMode="auto">
          <a:xfrm>
            <a:off x="231775" y="1168400"/>
            <a:ext cx="82264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79513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 dirty="0"/>
              <a:t>Problema: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determinadas funciones objetivo no dependen del valor de los diferentes atributos sino de la combinación de valores (por ejemplo en el caso de los gatos y perros)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en estos casos, los árboles serán </a:t>
            </a:r>
            <a:r>
              <a:rPr lang="es-ES_tradnl" altLang="es-ES_tradnl" sz="1800" i="1" dirty="0"/>
              <a:t>árboles completos</a:t>
            </a:r>
            <a:r>
              <a:rPr lang="es-ES_tradnl" altLang="es-ES_tradnl" sz="1800" dirty="0"/>
              <a:t> que no generalizan los resultados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supongamos el siguiente ejemplo: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altLang="es-ES_tradnl" sz="1600" dirty="0"/>
              <a:t>10 atributos booleanos A</a:t>
            </a:r>
            <a:r>
              <a:rPr lang="es-ES_tradnl" altLang="es-ES_tradnl" sz="1600" baseline="-25000" dirty="0"/>
              <a:t>1</a:t>
            </a:r>
            <a:r>
              <a:rPr lang="es-ES_tradnl" altLang="es-ES_tradnl" sz="1600" dirty="0"/>
              <a:t>, …, A</a:t>
            </a:r>
            <a:r>
              <a:rPr lang="es-ES_tradnl" altLang="es-ES_tradnl" sz="1600" baseline="-25000" dirty="0"/>
              <a:t>10</a:t>
            </a:r>
            <a:r>
              <a:rPr lang="es-ES_tradnl" altLang="es-ES_tradnl" sz="1600" dirty="0"/>
              <a:t>∈{0,1}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altLang="es-ES_tradnl" sz="1600" dirty="0"/>
              <a:t>la función que describe el concepto objetivo es la </a:t>
            </a:r>
            <a:r>
              <a:rPr lang="es-ES_tradnl" altLang="es-ES_tradnl" sz="1600" i="1" dirty="0"/>
              <a:t>función de paridad:</a:t>
            </a:r>
          </a:p>
          <a:p>
            <a:pPr lvl="2">
              <a:spcBef>
                <a:spcPct val="20000"/>
              </a:spcBef>
              <a:buFontTx/>
              <a:buChar char="•"/>
            </a:pPr>
            <a:endParaRPr lang="es-ES_tradnl" altLang="es-ES_tradnl" sz="1600" i="1" dirty="0"/>
          </a:p>
          <a:p>
            <a:pPr lvl="2">
              <a:spcBef>
                <a:spcPct val="20000"/>
              </a:spcBef>
              <a:buFontTx/>
              <a:buChar char="•"/>
            </a:pPr>
            <a:endParaRPr lang="es-ES_tradnl" altLang="es-ES_tradnl" sz="1600" i="1" dirty="0"/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altLang="es-ES_tradnl" sz="1600" dirty="0"/>
              <a:t>Para representar esta función de forma correcta hace falta un árbol completo.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altLang="es-ES_tradnl" sz="1600" dirty="0"/>
              <a:t>En el ejemplo: el árbol tiene 2</a:t>
            </a:r>
            <a:r>
              <a:rPr lang="es-ES_tradnl" altLang="es-ES_tradnl" sz="1600" baseline="30000" dirty="0"/>
              <a:t>10 </a:t>
            </a:r>
            <a:r>
              <a:rPr lang="es-ES_tradnl" altLang="es-ES_tradnl" sz="1600" dirty="0"/>
              <a:t>=1024 nodos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los árboles de derivación no son apropiados para representar funciones que dependen de la distribución de determinados valores entre los atributos</a:t>
            </a:r>
          </a:p>
        </p:txBody>
      </p:sp>
      <p:graphicFrame>
        <p:nvGraphicFramePr>
          <p:cNvPr id="13314" name="Object 107"/>
          <p:cNvGraphicFramePr>
            <a:graphicFrameLocks noGrp="1" noChangeAspect="1"/>
          </p:cNvGraphicFramePr>
          <p:nvPr>
            <p:ph idx="1"/>
          </p:nvPr>
        </p:nvGraphicFramePr>
        <p:xfrm>
          <a:off x="1763713" y="3933825"/>
          <a:ext cx="477520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95" name="Ecuación" r:id="rId4" imgW="3403440" imgH="482400" progId="Equation.3">
                  <p:embed/>
                </p:oleObj>
              </mc:Choice>
              <mc:Fallback>
                <p:oleObj name="Ecuación" r:id="rId4" imgW="34034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3933825"/>
                        <a:ext cx="4775200" cy="676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7702163"/>
      </p:ext>
    </p:extLst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A9D590FD-E1D2-9544-B70B-7D064A933A7D}" type="slidenum">
              <a:rPr lang="es-ES_tradnl" altLang="es-ES_tradnl" sz="1000"/>
              <a:pPr/>
              <a:t>57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Comentarios: </a:t>
            </a:r>
            <a:r>
              <a:rPr lang="es-ES_tradnl" altLang="es-ES_tradnl" dirty="0" err="1"/>
              <a:t>Overfitting</a:t>
            </a:r>
            <a:endParaRPr lang="es-ES" altLang="es-ES_tradnl" dirty="0"/>
          </a:p>
        </p:txBody>
      </p:sp>
      <p:sp>
        <p:nvSpPr>
          <p:cNvPr id="61445" name="Rectangle 3"/>
          <p:cNvSpPr>
            <a:spLocks noChangeArrowheads="1"/>
          </p:cNvSpPr>
          <p:nvPr/>
        </p:nvSpPr>
        <p:spPr bwMode="auto">
          <a:xfrm>
            <a:off x="415925" y="1019175"/>
            <a:ext cx="8323263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79513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 dirty="0" err="1"/>
              <a:t>Overfitting</a:t>
            </a:r>
            <a:r>
              <a:rPr lang="es-ES_tradnl" altLang="es-ES_tradnl" sz="2000" dirty="0"/>
              <a:t> (Sobreajuste)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encontrar “regularidades” en los datos que son poco (o nada) significativos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se produce por: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altLang="es-ES_tradnl" sz="1600" dirty="0"/>
              <a:t>errores en la representación 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altLang="es-ES_tradnl" sz="1600" dirty="0"/>
              <a:t>un número insuficiente de ejemplos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altLang="es-ES_tradnl" sz="1600" dirty="0"/>
              <a:t>ruido en los ejemplos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altLang="es-ES_tradnl" sz="1600" dirty="0"/>
              <a:t>falta de atributos </a:t>
            </a:r>
            <a:r>
              <a:rPr lang="es-ES_tradnl" altLang="es-ES_tradnl" sz="1600" dirty="0" err="1"/>
              <a:t>relevantesrelevantes</a:t>
            </a:r>
            <a:endParaRPr lang="es-ES_tradnl" altLang="es-ES_tradnl" sz="1600" dirty="0"/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altLang="es-ES_tradnl" sz="1600" b="1" dirty="0"/>
              <a:t>ejemplos mal elegidos (elección sesgada de los ejemplos o insuficiente número)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s-ES_tradnl" altLang="es-ES_tradnl" sz="2000" dirty="0"/>
          </a:p>
          <a:p>
            <a:pPr>
              <a:spcBef>
                <a:spcPct val="20000"/>
              </a:spcBef>
              <a:buFontTx/>
              <a:buChar char="•"/>
            </a:pPr>
            <a:endParaRPr lang="es-ES_tradnl" altLang="es-ES_tradnl" sz="2000" dirty="0"/>
          </a:p>
          <a:p>
            <a:pPr>
              <a:spcBef>
                <a:spcPct val="20000"/>
              </a:spcBef>
              <a:buFontTx/>
              <a:buChar char="•"/>
            </a:pPr>
            <a:endParaRPr lang="es-ES_tradnl" altLang="es-ES_tradnl" sz="2000" dirty="0"/>
          </a:p>
          <a:p>
            <a:pPr>
              <a:spcBef>
                <a:spcPct val="20000"/>
              </a:spcBef>
              <a:buFontTx/>
              <a:buChar char="•"/>
            </a:pPr>
            <a:endParaRPr lang="es-ES_tradnl" altLang="es-ES_tradnl" sz="2000" dirty="0"/>
          </a:p>
          <a:p>
            <a:pPr>
              <a:spcBef>
                <a:spcPct val="20000"/>
              </a:spcBef>
              <a:buFontTx/>
              <a:buChar char="•"/>
            </a:pPr>
            <a:endParaRPr lang="es-ES_tradnl" altLang="es-ES_tradnl" sz="2000" dirty="0"/>
          </a:p>
          <a:p>
            <a:pPr>
              <a:spcBef>
                <a:spcPct val="20000"/>
              </a:spcBef>
              <a:buFontTx/>
              <a:buChar char="•"/>
            </a:pPr>
            <a:endParaRPr lang="es-ES_tradnl" altLang="es-ES_tradnl" sz="20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 dirty="0"/>
              <a:t>es un problema en todos los algoritmos de aprendizaje</a:t>
            </a:r>
          </a:p>
        </p:txBody>
      </p:sp>
      <p:sp>
        <p:nvSpPr>
          <p:cNvPr id="61446" name="Line 4"/>
          <p:cNvSpPr>
            <a:spLocks noChangeShapeType="1"/>
          </p:cNvSpPr>
          <p:nvPr/>
        </p:nvSpPr>
        <p:spPr bwMode="auto">
          <a:xfrm>
            <a:off x="2224088" y="3683000"/>
            <a:ext cx="0" cy="1652588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1447" name="Line 5"/>
          <p:cNvSpPr>
            <a:spLocks noChangeShapeType="1"/>
          </p:cNvSpPr>
          <p:nvPr/>
        </p:nvSpPr>
        <p:spPr bwMode="auto">
          <a:xfrm>
            <a:off x="2224088" y="5335588"/>
            <a:ext cx="3049587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1448" name="Text Box 6"/>
          <p:cNvSpPr txBox="1">
            <a:spLocks noChangeArrowheads="1"/>
          </p:cNvSpPr>
          <p:nvPr/>
        </p:nvSpPr>
        <p:spPr bwMode="auto">
          <a:xfrm>
            <a:off x="71438" y="3668713"/>
            <a:ext cx="2152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/>
            <a:r>
              <a:rPr lang="es-ES" altLang="es-ES_tradnl" sz="1800"/>
              <a:t>Error de clasificación</a:t>
            </a:r>
          </a:p>
        </p:txBody>
      </p:sp>
      <p:sp>
        <p:nvSpPr>
          <p:cNvPr id="61449" name="Text Box 7"/>
          <p:cNvSpPr txBox="1">
            <a:spLocks noChangeArrowheads="1"/>
          </p:cNvSpPr>
          <p:nvPr/>
        </p:nvSpPr>
        <p:spPr bwMode="auto">
          <a:xfrm>
            <a:off x="5243513" y="5222875"/>
            <a:ext cx="179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/>
            <a:r>
              <a:rPr lang="es-ES" altLang="es-ES_tradnl" sz="1800"/>
              <a:t>Tamaño del árbol</a:t>
            </a:r>
          </a:p>
        </p:txBody>
      </p:sp>
      <p:sp>
        <p:nvSpPr>
          <p:cNvPr id="61450" name="Freeform 8"/>
          <p:cNvSpPr>
            <a:spLocks/>
          </p:cNvSpPr>
          <p:nvPr/>
        </p:nvSpPr>
        <p:spPr bwMode="auto">
          <a:xfrm>
            <a:off x="2346325" y="3852863"/>
            <a:ext cx="2627313" cy="1273175"/>
          </a:xfrm>
          <a:custGeom>
            <a:avLst/>
            <a:gdLst>
              <a:gd name="T0" fmla="*/ 0 w 1655"/>
              <a:gd name="T1" fmla="*/ 0 h 802"/>
              <a:gd name="T2" fmla="*/ 2147483647 w 1655"/>
              <a:gd name="T3" fmla="*/ 2147483647 h 802"/>
              <a:gd name="T4" fmla="*/ 2147483647 w 1655"/>
              <a:gd name="T5" fmla="*/ 2147483647 h 802"/>
              <a:gd name="T6" fmla="*/ 0 60000 65536"/>
              <a:gd name="T7" fmla="*/ 0 60000 65536"/>
              <a:gd name="T8" fmla="*/ 0 60000 65536"/>
              <a:gd name="T9" fmla="*/ 0 w 1655"/>
              <a:gd name="T10" fmla="*/ 0 h 802"/>
              <a:gd name="T11" fmla="*/ 1655 w 1655"/>
              <a:gd name="T12" fmla="*/ 802 h 8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55" h="802">
                <a:moveTo>
                  <a:pt x="0" y="0"/>
                </a:moveTo>
                <a:cubicBezTo>
                  <a:pt x="121" y="232"/>
                  <a:pt x="242" y="464"/>
                  <a:pt x="518" y="598"/>
                </a:cubicBezTo>
                <a:cubicBezTo>
                  <a:pt x="794" y="732"/>
                  <a:pt x="1224" y="767"/>
                  <a:pt x="1655" y="802"/>
                </a:cubicBezTo>
              </a:path>
            </a:pathLst>
          </a:custGeom>
          <a:noFill/>
          <a:ln w="28575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61451" name="Freeform 9"/>
          <p:cNvSpPr>
            <a:spLocks/>
          </p:cNvSpPr>
          <p:nvPr/>
        </p:nvSpPr>
        <p:spPr bwMode="auto">
          <a:xfrm>
            <a:off x="2462213" y="3817938"/>
            <a:ext cx="2443162" cy="962025"/>
          </a:xfrm>
          <a:custGeom>
            <a:avLst/>
            <a:gdLst>
              <a:gd name="T0" fmla="*/ 0 w 1539"/>
              <a:gd name="T1" fmla="*/ 0 h 606"/>
              <a:gd name="T2" fmla="*/ 2147483647 w 1539"/>
              <a:gd name="T3" fmla="*/ 2147483647 h 606"/>
              <a:gd name="T4" fmla="*/ 2147483647 w 1539"/>
              <a:gd name="T5" fmla="*/ 2147483647 h 606"/>
              <a:gd name="T6" fmla="*/ 0 60000 65536"/>
              <a:gd name="T7" fmla="*/ 0 60000 65536"/>
              <a:gd name="T8" fmla="*/ 0 60000 65536"/>
              <a:gd name="T9" fmla="*/ 0 w 1539"/>
              <a:gd name="T10" fmla="*/ 0 h 606"/>
              <a:gd name="T11" fmla="*/ 1539 w 1539"/>
              <a:gd name="T12" fmla="*/ 606 h 6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39" h="606">
                <a:moveTo>
                  <a:pt x="0" y="0"/>
                </a:moveTo>
                <a:cubicBezTo>
                  <a:pt x="185" y="252"/>
                  <a:pt x="371" y="504"/>
                  <a:pt x="627" y="555"/>
                </a:cubicBezTo>
                <a:cubicBezTo>
                  <a:pt x="883" y="606"/>
                  <a:pt x="1211" y="456"/>
                  <a:pt x="1539" y="307"/>
                </a:cubicBezTo>
              </a:path>
            </a:pathLst>
          </a:custGeom>
          <a:noFill/>
          <a:ln w="28575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s-ES" altLang="es-ES_tradnl"/>
          </a:p>
        </p:txBody>
      </p:sp>
      <p:sp>
        <p:nvSpPr>
          <p:cNvPr id="61452" name="Text Box 10"/>
          <p:cNvSpPr txBox="1">
            <a:spLocks noChangeArrowheads="1"/>
          </p:cNvSpPr>
          <p:nvPr/>
        </p:nvSpPr>
        <p:spPr bwMode="auto">
          <a:xfrm>
            <a:off x="5021263" y="4095750"/>
            <a:ext cx="3394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/>
            <a:r>
              <a:rPr lang="es-ES" altLang="es-ES_tradnl" sz="1600">
                <a:solidFill>
                  <a:schemeClr val="accent2"/>
                </a:solidFill>
              </a:rPr>
              <a:t>clasificación de ejemplos desconocidos</a:t>
            </a:r>
          </a:p>
        </p:txBody>
      </p:sp>
      <p:sp>
        <p:nvSpPr>
          <p:cNvPr id="61453" name="Line 11"/>
          <p:cNvSpPr>
            <a:spLocks noChangeShapeType="1"/>
          </p:cNvSpPr>
          <p:nvPr/>
        </p:nvSpPr>
        <p:spPr bwMode="auto">
          <a:xfrm>
            <a:off x="4684713" y="4583113"/>
            <a:ext cx="0" cy="404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61454" name="Text Box 12"/>
          <p:cNvSpPr txBox="1">
            <a:spLocks noChangeArrowheads="1"/>
          </p:cNvSpPr>
          <p:nvPr/>
        </p:nvSpPr>
        <p:spPr bwMode="auto">
          <a:xfrm>
            <a:off x="5056188" y="4965700"/>
            <a:ext cx="39957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 algn="ctr"/>
            <a:r>
              <a:rPr lang="es-ES" altLang="es-ES_tradnl" sz="1600">
                <a:solidFill>
                  <a:schemeClr val="accent2"/>
                </a:solidFill>
              </a:rPr>
              <a:t>clasificación de los ejemplos de entrenamiento</a:t>
            </a:r>
          </a:p>
        </p:txBody>
      </p:sp>
    </p:spTree>
    <p:extLst>
      <p:ext uri="{BB962C8B-B14F-4D97-AF65-F5344CB8AC3E}">
        <p14:creationId xmlns:p14="http://schemas.microsoft.com/office/powerpoint/2010/main" val="1382477204"/>
      </p:ext>
    </p:extLst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6BA97C6F-EAB5-B14E-81A0-381DBFEDE459}" type="slidenum">
              <a:rPr lang="es-ES_tradnl" altLang="es-ES_tradnl" sz="1000"/>
              <a:pPr/>
              <a:t>58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Ejemplo: Overfitting</a:t>
            </a:r>
            <a:endParaRPr lang="es-ES" altLang="es-ES_tradnl"/>
          </a:p>
        </p:txBody>
      </p:sp>
      <p:sp>
        <p:nvSpPr>
          <p:cNvPr id="62469" name="Rectangle 3"/>
          <p:cNvSpPr>
            <a:spLocks noChangeArrowheads="1"/>
          </p:cNvSpPr>
          <p:nvPr/>
        </p:nvSpPr>
        <p:spPr bwMode="auto">
          <a:xfrm>
            <a:off x="415925" y="1019175"/>
            <a:ext cx="8323263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endParaRPr lang="es-ES" altLang="es-ES_tradnl" sz="2000"/>
          </a:p>
        </p:txBody>
      </p:sp>
      <p:graphicFrame>
        <p:nvGraphicFramePr>
          <p:cNvPr id="786707" name="Group 275"/>
          <p:cNvGraphicFramePr>
            <a:graphicFrameLocks noGrp="1"/>
          </p:cNvGraphicFramePr>
          <p:nvPr>
            <p:ph sz="half" idx="1"/>
          </p:nvPr>
        </p:nvGraphicFramePr>
        <p:xfrm>
          <a:off x="415925" y="1050925"/>
          <a:ext cx="2859088" cy="2682872"/>
        </p:xfrm>
        <a:graphic>
          <a:graphicData uri="http://schemas.openxmlformats.org/drawingml/2006/table">
            <a:tbl>
              <a:tblPr/>
              <a:tblGrid>
                <a:gridCol w="822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09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53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edad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s_a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tarjeta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&lt;18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bajo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&lt;18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bajo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&lt;18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alto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&gt;18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alto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&gt;18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alto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&gt;18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alto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3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&gt;18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bajo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marT="45731" marB="4573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2" name="Group 313"/>
          <p:cNvGrpSpPr>
            <a:grpSpLocks/>
          </p:cNvGrpSpPr>
          <p:nvPr/>
        </p:nvGrpSpPr>
        <p:grpSpPr bwMode="auto">
          <a:xfrm>
            <a:off x="1457325" y="3028950"/>
            <a:ext cx="6481763" cy="2633663"/>
            <a:chOff x="918" y="1908"/>
            <a:chExt cx="4083" cy="1659"/>
          </a:xfrm>
        </p:grpSpPr>
        <p:sp>
          <p:nvSpPr>
            <p:cNvPr id="62509" name="Text Box 276"/>
            <p:cNvSpPr txBox="1">
              <a:spLocks noChangeArrowheads="1"/>
            </p:cNvSpPr>
            <p:nvPr/>
          </p:nvSpPr>
          <p:spPr bwMode="auto">
            <a:xfrm>
              <a:off x="2873" y="1908"/>
              <a:ext cx="2128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es-ES" altLang="es-ES_tradnl" sz="1800"/>
                <a:t>¿Cuál de los dos árboles es mejor?</a:t>
              </a:r>
            </a:p>
          </p:txBody>
        </p:sp>
        <p:grpSp>
          <p:nvGrpSpPr>
            <p:cNvPr id="62510" name="Group 312"/>
            <p:cNvGrpSpPr>
              <a:grpSpLocks/>
            </p:cNvGrpSpPr>
            <p:nvPr/>
          </p:nvGrpSpPr>
          <p:grpSpPr bwMode="auto">
            <a:xfrm>
              <a:off x="918" y="2523"/>
              <a:ext cx="3895" cy="1044"/>
              <a:chOff x="918" y="2523"/>
              <a:chExt cx="3895" cy="1044"/>
            </a:xfrm>
          </p:grpSpPr>
          <p:sp>
            <p:nvSpPr>
              <p:cNvPr id="62511" name="Rectangle 278"/>
              <p:cNvSpPr>
                <a:spLocks noChangeArrowheads="1"/>
              </p:cNvSpPr>
              <p:nvPr/>
            </p:nvSpPr>
            <p:spPr bwMode="auto">
              <a:xfrm>
                <a:off x="1494" y="2609"/>
                <a:ext cx="576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edad</a:t>
                </a:r>
              </a:p>
            </p:txBody>
          </p:sp>
          <p:sp>
            <p:nvSpPr>
              <p:cNvPr id="62512" name="Line 279"/>
              <p:cNvSpPr>
                <a:spLocks noChangeShapeType="1"/>
              </p:cNvSpPr>
              <p:nvPr/>
            </p:nvSpPr>
            <p:spPr bwMode="auto">
              <a:xfrm flipH="1">
                <a:off x="1154" y="2831"/>
                <a:ext cx="679" cy="12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3" name="Line 280"/>
              <p:cNvSpPr>
                <a:spLocks noChangeShapeType="1"/>
              </p:cNvSpPr>
              <p:nvPr/>
            </p:nvSpPr>
            <p:spPr bwMode="auto">
              <a:xfrm>
                <a:off x="1833" y="2831"/>
                <a:ext cx="541" cy="12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4" name="Text Box 281"/>
              <p:cNvSpPr txBox="1">
                <a:spLocks noChangeArrowheads="1"/>
              </p:cNvSpPr>
              <p:nvPr/>
            </p:nvSpPr>
            <p:spPr bwMode="auto">
              <a:xfrm>
                <a:off x="1178" y="2725"/>
                <a:ext cx="316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600"/>
                  <a:t>&lt;18</a:t>
                </a:r>
              </a:p>
            </p:txBody>
          </p:sp>
          <p:grpSp>
            <p:nvGrpSpPr>
              <p:cNvPr id="62515" name="Group 282"/>
              <p:cNvGrpSpPr>
                <a:grpSpLocks/>
              </p:cNvGrpSpPr>
              <p:nvPr/>
            </p:nvGrpSpPr>
            <p:grpSpPr bwMode="auto">
              <a:xfrm>
                <a:off x="1833" y="3315"/>
                <a:ext cx="403" cy="231"/>
                <a:chOff x="144" y="3628"/>
                <a:chExt cx="403" cy="231"/>
              </a:xfrm>
            </p:grpSpPr>
            <p:sp>
              <p:nvSpPr>
                <p:cNvPr id="62533" name="Text Box 283"/>
                <p:cNvSpPr txBox="1">
                  <a:spLocks noChangeArrowheads="1"/>
                </p:cNvSpPr>
                <p:nvPr/>
              </p:nvSpPr>
              <p:spPr bwMode="auto">
                <a:xfrm>
                  <a:off x="176" y="3628"/>
                  <a:ext cx="26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9pPr>
                </a:lstStyle>
                <a:p>
                  <a:pPr algn="ctr"/>
                  <a:r>
                    <a:rPr lang="es-ES" altLang="es-ES_tradnl" sz="1800"/>
                    <a:t>no</a:t>
                  </a:r>
                </a:p>
              </p:txBody>
            </p:sp>
            <p:sp>
              <p:nvSpPr>
                <p:cNvPr id="62534" name="Rectangle 284"/>
                <p:cNvSpPr>
                  <a:spLocks noChangeArrowheads="1"/>
                </p:cNvSpPr>
                <p:nvPr/>
              </p:nvSpPr>
              <p:spPr bwMode="auto">
                <a:xfrm>
                  <a:off x="144" y="3628"/>
                  <a:ext cx="403" cy="222"/>
                </a:xfrm>
                <a:prstGeom prst="rect">
                  <a:avLst/>
                </a:prstGeom>
                <a:noFill/>
                <a:ln w="28575">
                  <a:solidFill>
                    <a:srgbClr val="99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9pPr>
                </a:lstStyle>
                <a:p>
                  <a:pPr algn="ctr"/>
                  <a:endParaRPr lang="es-ES" altLang="es-ES_tradnl" sz="1800"/>
                </a:p>
              </p:txBody>
            </p:sp>
          </p:grpSp>
          <p:sp>
            <p:nvSpPr>
              <p:cNvPr id="62516" name="Rectangle 285"/>
              <p:cNvSpPr>
                <a:spLocks noChangeArrowheads="1"/>
              </p:cNvSpPr>
              <p:nvPr/>
            </p:nvSpPr>
            <p:spPr bwMode="auto">
              <a:xfrm>
                <a:off x="918" y="2967"/>
                <a:ext cx="576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no</a:t>
                </a:r>
              </a:p>
            </p:txBody>
          </p:sp>
          <p:sp>
            <p:nvSpPr>
              <p:cNvPr id="62517" name="Rectangle 286"/>
              <p:cNvSpPr>
                <a:spLocks noChangeArrowheads="1"/>
              </p:cNvSpPr>
              <p:nvPr/>
            </p:nvSpPr>
            <p:spPr bwMode="auto">
              <a:xfrm>
                <a:off x="2070" y="2967"/>
                <a:ext cx="576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s_a</a:t>
                </a:r>
              </a:p>
            </p:txBody>
          </p:sp>
          <p:grpSp>
            <p:nvGrpSpPr>
              <p:cNvPr id="62518" name="Group 287"/>
              <p:cNvGrpSpPr>
                <a:grpSpLocks/>
              </p:cNvGrpSpPr>
              <p:nvPr/>
            </p:nvGrpSpPr>
            <p:grpSpPr bwMode="auto">
              <a:xfrm>
                <a:off x="2511" y="3336"/>
                <a:ext cx="403" cy="231"/>
                <a:chOff x="144" y="3628"/>
                <a:chExt cx="403" cy="231"/>
              </a:xfrm>
            </p:grpSpPr>
            <p:sp>
              <p:nvSpPr>
                <p:cNvPr id="62531" name="Text Box 288"/>
                <p:cNvSpPr txBox="1">
                  <a:spLocks noChangeArrowheads="1"/>
                </p:cNvSpPr>
                <p:nvPr/>
              </p:nvSpPr>
              <p:spPr bwMode="auto">
                <a:xfrm>
                  <a:off x="200" y="3628"/>
                  <a:ext cx="21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9pPr>
                </a:lstStyle>
                <a:p>
                  <a:pPr algn="ctr"/>
                  <a:r>
                    <a:rPr lang="es-ES" altLang="es-ES_tradnl" sz="1800"/>
                    <a:t>si</a:t>
                  </a:r>
                </a:p>
              </p:txBody>
            </p:sp>
            <p:sp>
              <p:nvSpPr>
                <p:cNvPr id="62532" name="Rectangle 289"/>
                <p:cNvSpPr>
                  <a:spLocks noChangeArrowheads="1"/>
                </p:cNvSpPr>
                <p:nvPr/>
              </p:nvSpPr>
              <p:spPr bwMode="auto">
                <a:xfrm>
                  <a:off x="144" y="3628"/>
                  <a:ext cx="403" cy="222"/>
                </a:xfrm>
                <a:prstGeom prst="rect">
                  <a:avLst/>
                </a:prstGeom>
                <a:noFill/>
                <a:ln w="28575">
                  <a:solidFill>
                    <a:srgbClr val="99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sym typeface="Symbol" charset="2"/>
                    </a:defRPr>
                  </a:lvl9pPr>
                </a:lstStyle>
                <a:p>
                  <a:pPr algn="ctr"/>
                  <a:endParaRPr lang="es-ES" altLang="es-ES_tradnl" sz="1800"/>
                </a:p>
              </p:txBody>
            </p:sp>
          </p:grpSp>
          <p:sp>
            <p:nvSpPr>
              <p:cNvPr id="62519" name="Line 290"/>
              <p:cNvSpPr>
                <a:spLocks noChangeShapeType="1"/>
              </p:cNvSpPr>
              <p:nvPr/>
            </p:nvSpPr>
            <p:spPr bwMode="auto">
              <a:xfrm flipH="1">
                <a:off x="2030" y="3189"/>
                <a:ext cx="345" cy="12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0" name="Line 291"/>
              <p:cNvSpPr>
                <a:spLocks noChangeShapeType="1"/>
              </p:cNvSpPr>
              <p:nvPr/>
            </p:nvSpPr>
            <p:spPr bwMode="auto">
              <a:xfrm>
                <a:off x="2375" y="3189"/>
                <a:ext cx="340" cy="147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1" name="Text Box 292"/>
              <p:cNvSpPr txBox="1">
                <a:spLocks noChangeArrowheads="1"/>
              </p:cNvSpPr>
              <p:nvPr/>
            </p:nvSpPr>
            <p:spPr bwMode="auto">
              <a:xfrm>
                <a:off x="1853" y="3124"/>
                <a:ext cx="337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600"/>
                  <a:t>bajo</a:t>
                </a:r>
              </a:p>
            </p:txBody>
          </p:sp>
          <p:sp>
            <p:nvSpPr>
              <p:cNvPr id="62522" name="Text Box 293"/>
              <p:cNvSpPr txBox="1">
                <a:spLocks noChangeArrowheads="1"/>
              </p:cNvSpPr>
              <p:nvPr/>
            </p:nvSpPr>
            <p:spPr bwMode="auto">
              <a:xfrm>
                <a:off x="2034" y="2725"/>
                <a:ext cx="316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600"/>
                  <a:t>&gt;18</a:t>
                </a:r>
              </a:p>
            </p:txBody>
          </p:sp>
          <p:sp>
            <p:nvSpPr>
              <p:cNvPr id="62523" name="Text Box 294"/>
              <p:cNvSpPr txBox="1">
                <a:spLocks noChangeArrowheads="1"/>
              </p:cNvSpPr>
              <p:nvPr/>
            </p:nvSpPr>
            <p:spPr bwMode="auto">
              <a:xfrm>
                <a:off x="2640" y="3124"/>
                <a:ext cx="30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600"/>
                  <a:t>alto</a:t>
                </a:r>
              </a:p>
            </p:txBody>
          </p:sp>
          <p:sp>
            <p:nvSpPr>
              <p:cNvPr id="62524" name="Rectangle 295"/>
              <p:cNvSpPr>
                <a:spLocks noChangeArrowheads="1"/>
              </p:cNvSpPr>
              <p:nvPr/>
            </p:nvSpPr>
            <p:spPr bwMode="auto">
              <a:xfrm>
                <a:off x="3661" y="2523"/>
                <a:ext cx="576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edad</a:t>
                </a:r>
              </a:p>
            </p:txBody>
          </p:sp>
          <p:sp>
            <p:nvSpPr>
              <p:cNvPr id="62525" name="Line 296"/>
              <p:cNvSpPr>
                <a:spLocks noChangeShapeType="1"/>
              </p:cNvSpPr>
              <p:nvPr/>
            </p:nvSpPr>
            <p:spPr bwMode="auto">
              <a:xfrm flipH="1">
                <a:off x="3321" y="2745"/>
                <a:ext cx="679" cy="12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6" name="Line 297"/>
              <p:cNvSpPr>
                <a:spLocks noChangeShapeType="1"/>
              </p:cNvSpPr>
              <p:nvPr/>
            </p:nvSpPr>
            <p:spPr bwMode="auto">
              <a:xfrm>
                <a:off x="4000" y="2745"/>
                <a:ext cx="541" cy="126"/>
              </a:xfrm>
              <a:prstGeom prst="line">
                <a:avLst/>
              </a:prstGeom>
              <a:noFill/>
              <a:ln w="28575">
                <a:solidFill>
                  <a:srgbClr val="99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7" name="Text Box 298"/>
              <p:cNvSpPr txBox="1">
                <a:spLocks noChangeArrowheads="1"/>
              </p:cNvSpPr>
              <p:nvPr/>
            </p:nvSpPr>
            <p:spPr bwMode="auto">
              <a:xfrm>
                <a:off x="3345" y="2639"/>
                <a:ext cx="316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600"/>
                  <a:t>&lt;18</a:t>
                </a:r>
              </a:p>
            </p:txBody>
          </p:sp>
          <p:sp>
            <p:nvSpPr>
              <p:cNvPr id="62528" name="Rectangle 302"/>
              <p:cNvSpPr>
                <a:spLocks noChangeArrowheads="1"/>
              </p:cNvSpPr>
              <p:nvPr/>
            </p:nvSpPr>
            <p:spPr bwMode="auto">
              <a:xfrm>
                <a:off x="3085" y="2881"/>
                <a:ext cx="576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no</a:t>
                </a:r>
              </a:p>
            </p:txBody>
          </p:sp>
          <p:sp>
            <p:nvSpPr>
              <p:cNvPr id="62529" name="Rectangle 303"/>
              <p:cNvSpPr>
                <a:spLocks noChangeArrowheads="1"/>
              </p:cNvSpPr>
              <p:nvPr/>
            </p:nvSpPr>
            <p:spPr bwMode="auto">
              <a:xfrm>
                <a:off x="4237" y="2881"/>
                <a:ext cx="576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si</a:t>
                </a:r>
              </a:p>
            </p:txBody>
          </p:sp>
          <p:sp>
            <p:nvSpPr>
              <p:cNvPr id="62530" name="Text Box 310"/>
              <p:cNvSpPr txBox="1">
                <a:spLocks noChangeArrowheads="1"/>
              </p:cNvSpPr>
              <p:nvPr/>
            </p:nvSpPr>
            <p:spPr bwMode="auto">
              <a:xfrm>
                <a:off x="4201" y="2639"/>
                <a:ext cx="316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600"/>
                  <a:t>&gt;18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94533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3 Marcador de fecha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800"/>
              <a:t>Inteligencia Artificial</a:t>
            </a:r>
          </a:p>
          <a:p>
            <a:r>
              <a:rPr lang="es-ES_tradnl" altLang="es-ES_tradnl" sz="800"/>
              <a:t>Diploma de Informática Militar </a:t>
            </a:r>
          </a:p>
        </p:txBody>
      </p:sp>
      <p:sp>
        <p:nvSpPr>
          <p:cNvPr id="14340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2FBCD8EB-8A94-B148-80FE-D6765AB52406}" type="slidenum">
              <a:rPr lang="es-ES_tradnl" altLang="es-ES_tradnl" sz="1000"/>
              <a:pPr/>
              <a:t>59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/>
              <a:t>Solución al </a:t>
            </a:r>
            <a:r>
              <a:rPr lang="es-ES_tradnl" altLang="es-ES_tradnl" dirty="0" err="1"/>
              <a:t>Overfitting</a:t>
            </a:r>
            <a:endParaRPr lang="es-ES" altLang="es-ES_tradnl" dirty="0"/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415925" y="1019175"/>
            <a:ext cx="8323263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endParaRPr lang="es-ES" altLang="es-ES_tradnl" sz="2000"/>
          </a:p>
        </p:txBody>
      </p:sp>
      <p:sp>
        <p:nvSpPr>
          <p:cNvPr id="14343" name="Rectangle 70"/>
          <p:cNvSpPr>
            <a:spLocks noChangeArrowheads="1"/>
          </p:cNvSpPr>
          <p:nvPr/>
        </p:nvSpPr>
        <p:spPr bwMode="auto">
          <a:xfrm>
            <a:off x="631825" y="1235075"/>
            <a:ext cx="782637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 b="1" dirty="0"/>
              <a:t>Podar el árbol</a:t>
            </a:r>
            <a:r>
              <a:rPr lang="es-ES_tradnl" altLang="es-ES_tradnl" sz="2000" dirty="0"/>
              <a:t> (eliminar nodos)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 dirty="0"/>
              <a:t>La cuestión clave es decidir si un nodo debe dividirse más o no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si el atributo es relevante o no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 dirty="0"/>
              <a:t>La ganancia de información (véase antes) mide la relevancia de un atributo </a:t>
            </a:r>
            <a:r>
              <a:rPr lang="es-ES_tradnl" altLang="es-ES_tradnl" sz="2000" i="1" dirty="0" err="1"/>
              <a:t>A</a:t>
            </a:r>
            <a:r>
              <a:rPr lang="es-ES_tradnl" altLang="es-ES_tradnl" sz="2000" i="1" baseline="-25000" dirty="0" err="1"/>
              <a:t>k</a:t>
            </a:r>
            <a:r>
              <a:rPr lang="es-ES_tradnl" altLang="es-ES_tradnl" sz="2000" dirty="0"/>
              <a:t>: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mide cuanta información se </a:t>
            </a:r>
            <a:r>
              <a:rPr lang="es-ES_tradnl" altLang="es-ES_tradnl" sz="1800" i="1" dirty="0"/>
              <a:t>gana</a:t>
            </a:r>
            <a:r>
              <a:rPr lang="es-ES_tradnl" altLang="es-ES_tradnl" sz="1800" dirty="0"/>
              <a:t> (cuanto desorden se elimina) al dividir los ejemplos según un atributo </a:t>
            </a:r>
            <a:r>
              <a:rPr lang="es-ES_tradnl" altLang="es-ES_tradnl" sz="1800" i="1" dirty="0" err="1"/>
              <a:t>A</a:t>
            </a:r>
            <a:r>
              <a:rPr lang="es-ES_tradnl" altLang="es-ES_tradnl" sz="1800" i="1" baseline="-25000" dirty="0" err="1"/>
              <a:t>k</a:t>
            </a:r>
            <a:endParaRPr lang="es-ES_tradnl" altLang="es-ES_tradnl" sz="1800" dirty="0"/>
          </a:p>
          <a:p>
            <a:pPr lvl="1">
              <a:spcBef>
                <a:spcPct val="20000"/>
              </a:spcBef>
              <a:buFontTx/>
              <a:buChar char="–"/>
            </a:pPr>
            <a:endParaRPr lang="es-ES_tradnl" altLang="es-ES_tradnl" sz="1800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 dirty="0"/>
              <a:t>Pero: ¿A partir de que valores de </a:t>
            </a:r>
            <a:r>
              <a:rPr lang="es-ES_tradnl" altLang="es-ES_tradnl" sz="2000" i="1" dirty="0"/>
              <a:t>Ganancia(</a:t>
            </a:r>
            <a:r>
              <a:rPr lang="es-ES_tradnl" altLang="es-ES_tradnl" sz="2000" i="1" dirty="0" err="1"/>
              <a:t>A</a:t>
            </a:r>
            <a:r>
              <a:rPr lang="es-ES_tradnl" altLang="es-ES_tradnl" sz="2000" i="1" baseline="-25000" dirty="0" err="1"/>
              <a:t>k</a:t>
            </a:r>
            <a:r>
              <a:rPr lang="es-ES_tradnl" altLang="es-ES_tradnl" sz="2000" i="1" dirty="0"/>
              <a:t>)</a:t>
            </a:r>
            <a:r>
              <a:rPr lang="es-ES_tradnl" altLang="es-ES_tradnl" sz="2000" dirty="0"/>
              <a:t> se debe dividir los ejemplos, es decir, realizar un nodo de atributo?</a:t>
            </a:r>
          </a:p>
        </p:txBody>
      </p:sp>
      <p:graphicFrame>
        <p:nvGraphicFramePr>
          <p:cNvPr id="14338" name="Object 72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1516063" y="3024188"/>
          <a:ext cx="2363787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40" name="Ecuación" r:id="rId4" imgW="1688760" imgH="228600" progId="Equation.3">
                  <p:embed/>
                </p:oleObj>
              </mc:Choice>
              <mc:Fallback>
                <p:oleObj name="Ecuación" r:id="rId4" imgW="1688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063" y="3024188"/>
                        <a:ext cx="2363787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38113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685800" y="34290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altLang="es-ES_tradnl" b="1">
                <a:solidFill>
                  <a:srgbClr val="000000"/>
                </a:solidFill>
                <a:latin typeface="Arial" charset="0"/>
              </a:rPr>
              <a:t>Aprendizaje: posibles tareas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96888" y="1003300"/>
            <a:ext cx="72929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588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Clasificación: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clasificar productos de una fábrica en correctos y erróneos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Predicción: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predecir el tráfico en una ciudad  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Diagnostico: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diagnosticar enfermedades de pacientes a partir de síntomas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Agrupación: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agrupar páginas Web en función de su contenido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Caracterización: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Determinar las características de las personas que compren determinados tipos de productos 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Mejorar la eficiencia: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mejorar un robot que tiene que encontrar caminos a una determinada posición en un edificio para que encuentre los caminos más rápido</a:t>
            </a:r>
          </a:p>
        </p:txBody>
      </p:sp>
      <p:sp>
        <p:nvSpPr>
          <p:cNvPr id="24579" name="3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D172FB6-4CE2-6C45-996A-E0E78272BEB3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6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5E7456E1-D5A8-6F4A-BA77-F037DA524A71}" type="slidenum">
              <a:rPr lang="es-ES_tradnl" altLang="es-ES_tradnl" sz="1000"/>
              <a:pPr/>
              <a:t>60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 dirty="0" err="1"/>
              <a:t>Soluci</a:t>
            </a:r>
            <a:r>
              <a:rPr lang="es-ES" altLang="es-ES_tradnl" dirty="0" err="1"/>
              <a:t>ón</a:t>
            </a:r>
            <a:r>
              <a:rPr lang="es-ES" altLang="es-ES_tradnl" dirty="0"/>
              <a:t> al </a:t>
            </a:r>
            <a:r>
              <a:rPr lang="es-ES" altLang="es-ES_tradnl" dirty="0" err="1"/>
              <a:t>Overfitting</a:t>
            </a:r>
            <a:r>
              <a:rPr lang="es-ES" altLang="es-ES_tradnl" dirty="0"/>
              <a:t>: </a:t>
            </a:r>
            <a:r>
              <a:rPr lang="es-ES_tradnl" altLang="es-ES_tradnl" dirty="0"/>
              <a:t>Podar el árbol</a:t>
            </a:r>
            <a:endParaRPr lang="es-ES" altLang="es-ES_tradnl" dirty="0"/>
          </a:p>
        </p:txBody>
      </p:sp>
      <p:sp>
        <p:nvSpPr>
          <p:cNvPr id="63493" name="Rectangle 3"/>
          <p:cNvSpPr>
            <a:spLocks noChangeArrowheads="1"/>
          </p:cNvSpPr>
          <p:nvPr/>
        </p:nvSpPr>
        <p:spPr bwMode="auto">
          <a:xfrm>
            <a:off x="415925" y="1019175"/>
            <a:ext cx="8323263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endParaRPr lang="es-ES" altLang="es-ES_tradnl" sz="2000"/>
          </a:p>
        </p:txBody>
      </p:sp>
      <p:sp>
        <p:nvSpPr>
          <p:cNvPr id="63494" name="Rectangle 4"/>
          <p:cNvSpPr>
            <a:spLocks noChangeArrowheads="1"/>
          </p:cNvSpPr>
          <p:nvPr/>
        </p:nvSpPr>
        <p:spPr bwMode="auto">
          <a:xfrm>
            <a:off x="631825" y="1235075"/>
            <a:ext cx="782637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60413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 b="1" dirty="0"/>
              <a:t>Solución 1: </a:t>
            </a:r>
            <a:r>
              <a:rPr lang="es-ES_tradnl" altLang="es-ES_tradnl" sz="2000" dirty="0"/>
              <a:t>Test de significancia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determinar si Ganancia (A) es estadísticamente significativa (para un nivel de error de, por ejemplo, 5%)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véase p. E. “Inteligencia Artificial: un enfoque moderno” de S. Russell </a:t>
            </a:r>
            <a:endParaRPr lang="es-ES_tradnl" altLang="es-ES_tradnl" sz="2000" b="1" dirty="0"/>
          </a:p>
          <a:p>
            <a:pPr>
              <a:spcBef>
                <a:spcPct val="20000"/>
              </a:spcBef>
              <a:buFontTx/>
              <a:buChar char="•"/>
            </a:pPr>
            <a:endParaRPr lang="es-ES_tradnl" altLang="es-ES_tradnl" sz="2000" b="1" dirty="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 b="1" dirty="0"/>
              <a:t>Solución 2: </a:t>
            </a:r>
            <a:r>
              <a:rPr lang="es-ES_tradnl" altLang="es-ES_tradnl" sz="2000" dirty="0"/>
              <a:t>Podar el árbol de forma directa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 dividir el conjunto de ejemplos en dos conjuntos TEST y TRAINING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aprender un árbol de decisión sobre TRAINING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s-ES_tradnl" altLang="es-ES_tradnl" sz="1800" dirty="0"/>
              <a:t>desde las hojas del árbol analiza recursivamente qué nodos se pueden eliminar sin que empeoren los resultados de la clasificación de los ejemplos de TEST</a:t>
            </a:r>
          </a:p>
          <a:p>
            <a:pPr lvl="1">
              <a:spcBef>
                <a:spcPct val="20000"/>
              </a:spcBef>
              <a:buFontTx/>
              <a:buChar char="–"/>
            </a:pPr>
            <a:endParaRPr lang="es-ES_tradnl" altLang="es-ES_tradnl" sz="1800" dirty="0"/>
          </a:p>
          <a:p>
            <a:pPr marL="285750" indent="-285750">
              <a:spcBef>
                <a:spcPct val="20000"/>
              </a:spcBef>
              <a:buFont typeface="Arial" charset="0"/>
              <a:buChar char="•"/>
            </a:pPr>
            <a:r>
              <a:rPr lang="is-IS" altLang="es-ES_tradnl" sz="1800" dirty="0"/>
              <a:t>…</a:t>
            </a:r>
            <a:endParaRPr lang="es-ES_tradnl" altLang="es-ES_tradnl" sz="1800" dirty="0"/>
          </a:p>
        </p:txBody>
      </p:sp>
    </p:spTree>
    <p:extLst>
      <p:ext uri="{BB962C8B-B14F-4D97-AF65-F5344CB8AC3E}">
        <p14:creationId xmlns:p14="http://schemas.microsoft.com/office/powerpoint/2010/main" val="1513918787"/>
      </p:ext>
    </p:extLst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5"/>
          <p:cNvSpPr>
            <a:spLocks noChangeArrowheads="1"/>
          </p:cNvSpPr>
          <p:nvPr/>
        </p:nvSpPr>
        <p:spPr bwMode="auto">
          <a:xfrm>
            <a:off x="179388" y="1124744"/>
            <a:ext cx="866457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815975" indent="-3429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216025" indent="-28575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es-ES_tradnl" altLang="ja-JP" sz="1800" dirty="0">
              <a:solidFill>
                <a:srgbClr val="000000"/>
              </a:solidFill>
            </a:endParaRPr>
          </a:p>
        </p:txBody>
      </p:sp>
      <p:sp>
        <p:nvSpPr>
          <p:cNvPr id="80898" name="Rectangle 52"/>
          <p:cNvSpPr>
            <a:spLocks noChangeArrowheads="1"/>
          </p:cNvSpPr>
          <p:nvPr/>
        </p:nvSpPr>
        <p:spPr bwMode="auto">
          <a:xfrm>
            <a:off x="4705240" y="1484314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edad</a:t>
            </a:r>
          </a:p>
        </p:txBody>
      </p:sp>
      <p:sp>
        <p:nvSpPr>
          <p:cNvPr id="80899" name="Text Box 53"/>
          <p:cNvSpPr txBox="1">
            <a:spLocks noChangeArrowheads="1"/>
          </p:cNvSpPr>
          <p:nvPr/>
        </p:nvSpPr>
        <p:spPr bwMode="auto">
          <a:xfrm>
            <a:off x="3913077" y="1147764"/>
            <a:ext cx="246380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{E1,E2,E3,E4,E5,…,E100}</a:t>
            </a:r>
          </a:p>
        </p:txBody>
      </p:sp>
      <p:sp>
        <p:nvSpPr>
          <p:cNvPr id="80900" name="Text Box 55"/>
          <p:cNvSpPr txBox="1">
            <a:spLocks noChangeArrowheads="1"/>
          </p:cNvSpPr>
          <p:nvPr/>
        </p:nvSpPr>
        <p:spPr bwMode="auto">
          <a:xfrm>
            <a:off x="5062062" y="2330451"/>
            <a:ext cx="669071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saldo</a:t>
            </a:r>
          </a:p>
        </p:txBody>
      </p:sp>
      <p:sp>
        <p:nvSpPr>
          <p:cNvPr id="80901" name="Text Box 68"/>
          <p:cNvSpPr txBox="1">
            <a:spLocks noChangeArrowheads="1"/>
          </p:cNvSpPr>
          <p:nvPr/>
        </p:nvSpPr>
        <p:spPr bwMode="auto">
          <a:xfrm>
            <a:off x="6180228" y="3646092"/>
            <a:ext cx="1624461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3333CC"/>
                </a:solidFill>
              </a:rPr>
              <a:t>{E4,E6,</a:t>
            </a:r>
            <a:r>
              <a:rPr lang="es-ES" altLang="es-ES_tradnl" sz="1600" dirty="0">
                <a:solidFill>
                  <a:srgbClr val="3333CC"/>
                </a:solidFill>
              </a:rPr>
              <a:t>…</a:t>
            </a:r>
            <a:r>
              <a:rPr lang="es-ES_tradnl" altLang="es-ES_tradnl" sz="1600" dirty="0">
                <a:solidFill>
                  <a:srgbClr val="3333CC"/>
                </a:solidFill>
              </a:rPr>
              <a:t>,E100}</a:t>
            </a:r>
          </a:p>
        </p:txBody>
      </p:sp>
      <p:grpSp>
        <p:nvGrpSpPr>
          <p:cNvPr id="80902" name="Group 71"/>
          <p:cNvGrpSpPr>
            <a:grpSpLocks/>
          </p:cNvGrpSpPr>
          <p:nvPr/>
        </p:nvGrpSpPr>
        <p:grpSpPr bwMode="auto">
          <a:xfrm>
            <a:off x="3608278" y="1836739"/>
            <a:ext cx="2271713" cy="863600"/>
            <a:chOff x="2728" y="1710"/>
            <a:chExt cx="1431" cy="544"/>
          </a:xfrm>
        </p:grpSpPr>
        <p:sp>
          <p:nvSpPr>
            <p:cNvPr id="80956" name="Line 72"/>
            <p:cNvSpPr>
              <a:spLocks noChangeShapeType="1"/>
            </p:cNvSpPr>
            <p:nvPr/>
          </p:nvSpPr>
          <p:spPr bwMode="auto">
            <a:xfrm flipH="1">
              <a:off x="3026" y="1710"/>
              <a:ext cx="681" cy="31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0957" name="Line 73"/>
            <p:cNvSpPr>
              <a:spLocks noChangeShapeType="1"/>
            </p:cNvSpPr>
            <p:nvPr/>
          </p:nvSpPr>
          <p:spPr bwMode="auto">
            <a:xfrm>
              <a:off x="3706" y="1710"/>
              <a:ext cx="160" cy="322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0958" name="Text Box 74"/>
            <p:cNvSpPr txBox="1">
              <a:spLocks noChangeArrowheads="1"/>
            </p:cNvSpPr>
            <p:nvPr/>
          </p:nvSpPr>
          <p:spPr bwMode="auto">
            <a:xfrm>
              <a:off x="3028" y="1763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80959" name="Text Box 75"/>
            <p:cNvSpPr txBox="1">
              <a:spLocks noChangeArrowheads="1"/>
            </p:cNvSpPr>
            <p:nvPr/>
          </p:nvSpPr>
          <p:spPr bwMode="auto">
            <a:xfrm>
              <a:off x="3746" y="1763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80960" name="Rectangle 76"/>
            <p:cNvSpPr>
              <a:spLocks noChangeArrowheads="1"/>
            </p:cNvSpPr>
            <p:nvPr/>
          </p:nvSpPr>
          <p:spPr bwMode="auto">
            <a:xfrm>
              <a:off x="2728" y="2021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80961" name="Rectangle 77"/>
            <p:cNvSpPr>
              <a:spLocks noChangeArrowheads="1"/>
            </p:cNvSpPr>
            <p:nvPr/>
          </p:nvSpPr>
          <p:spPr bwMode="auto">
            <a:xfrm>
              <a:off x="3578" y="2032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grpSp>
        <p:nvGrpSpPr>
          <p:cNvPr id="80906" name="Agrupar 73"/>
          <p:cNvGrpSpPr>
            <a:grpSpLocks/>
          </p:cNvGrpSpPr>
          <p:nvPr/>
        </p:nvGrpSpPr>
        <p:grpSpPr bwMode="auto">
          <a:xfrm>
            <a:off x="222185" y="1147764"/>
            <a:ext cx="3095625" cy="2462213"/>
            <a:chOff x="611560" y="1268760"/>
            <a:chExt cx="3816351" cy="2657473"/>
          </a:xfrm>
        </p:grpSpPr>
        <p:grpSp>
          <p:nvGrpSpPr>
            <p:cNvPr id="80919" name="Group 2"/>
            <p:cNvGrpSpPr>
              <a:grpSpLocks/>
            </p:cNvGrpSpPr>
            <p:nvPr/>
          </p:nvGrpSpPr>
          <p:grpSpPr bwMode="auto">
            <a:xfrm>
              <a:off x="611560" y="1268760"/>
              <a:ext cx="3816351" cy="2657473"/>
              <a:chOff x="432" y="662"/>
              <a:chExt cx="2404" cy="1674"/>
            </a:xfrm>
          </p:grpSpPr>
          <p:sp>
            <p:nvSpPr>
              <p:cNvPr id="80925" name="Rectangle 3"/>
              <p:cNvSpPr>
                <a:spLocks noChangeArrowheads="1"/>
              </p:cNvSpPr>
              <p:nvPr/>
            </p:nvSpPr>
            <p:spPr bwMode="auto">
              <a:xfrm>
                <a:off x="432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80926" name="Rectangle 4"/>
              <p:cNvSpPr>
                <a:spLocks noChangeArrowheads="1"/>
              </p:cNvSpPr>
              <p:nvPr/>
            </p:nvSpPr>
            <p:spPr bwMode="auto">
              <a:xfrm>
                <a:off x="1031" y="662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edad</a:t>
                </a:r>
              </a:p>
            </p:txBody>
          </p:sp>
          <p:sp>
            <p:nvSpPr>
              <p:cNvPr id="80927" name="Rectangle 5"/>
              <p:cNvSpPr>
                <a:spLocks noChangeArrowheads="1"/>
              </p:cNvSpPr>
              <p:nvPr/>
            </p:nvSpPr>
            <p:spPr bwMode="auto">
              <a:xfrm>
                <a:off x="1549" y="662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 dirty="0">
                    <a:solidFill>
                      <a:srgbClr val="000000"/>
                    </a:solidFill>
                  </a:rPr>
                  <a:t>saldo</a:t>
                </a:r>
              </a:p>
            </p:txBody>
          </p:sp>
          <p:sp>
            <p:nvSpPr>
              <p:cNvPr id="80928" name="Rectangle 6"/>
              <p:cNvSpPr>
                <a:spLocks noChangeArrowheads="1"/>
              </p:cNvSpPr>
              <p:nvPr/>
            </p:nvSpPr>
            <p:spPr bwMode="auto">
              <a:xfrm>
                <a:off x="2233" y="662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b="1">
                    <a:solidFill>
                      <a:srgbClr val="000000"/>
                    </a:solidFill>
                  </a:rPr>
                  <a:t>tarjeta</a:t>
                </a:r>
              </a:p>
            </p:txBody>
          </p:sp>
          <p:sp>
            <p:nvSpPr>
              <p:cNvPr id="80929" name="Rectangle 7"/>
              <p:cNvSpPr>
                <a:spLocks noChangeArrowheads="1"/>
              </p:cNvSpPr>
              <p:nvPr/>
            </p:nvSpPr>
            <p:spPr bwMode="auto">
              <a:xfrm>
                <a:off x="432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E1</a:t>
                </a:r>
              </a:p>
            </p:txBody>
          </p:sp>
          <p:sp>
            <p:nvSpPr>
              <p:cNvPr id="80930" name="Rectangle 8"/>
              <p:cNvSpPr>
                <a:spLocks noChangeArrowheads="1"/>
              </p:cNvSpPr>
              <p:nvPr/>
            </p:nvSpPr>
            <p:spPr bwMode="auto">
              <a:xfrm>
                <a:off x="1031" y="873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80931" name="Rectangle 9"/>
              <p:cNvSpPr>
                <a:spLocks noChangeArrowheads="1"/>
              </p:cNvSpPr>
              <p:nvPr/>
            </p:nvSpPr>
            <p:spPr bwMode="auto">
              <a:xfrm>
                <a:off x="1549" y="873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80932" name="Rectangle 10"/>
              <p:cNvSpPr>
                <a:spLocks noChangeArrowheads="1"/>
              </p:cNvSpPr>
              <p:nvPr/>
            </p:nvSpPr>
            <p:spPr bwMode="auto">
              <a:xfrm>
                <a:off x="2233" y="873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80933" name="Rectangle 11"/>
              <p:cNvSpPr>
                <a:spLocks noChangeArrowheads="1"/>
              </p:cNvSpPr>
              <p:nvPr/>
            </p:nvSpPr>
            <p:spPr bwMode="auto">
              <a:xfrm>
                <a:off x="432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E2</a:t>
                </a:r>
              </a:p>
            </p:txBody>
          </p:sp>
          <p:sp>
            <p:nvSpPr>
              <p:cNvPr id="80934" name="Rectangle 12"/>
              <p:cNvSpPr>
                <a:spLocks noChangeArrowheads="1"/>
              </p:cNvSpPr>
              <p:nvPr/>
            </p:nvSpPr>
            <p:spPr bwMode="auto">
              <a:xfrm>
                <a:off x="1031" y="1084"/>
                <a:ext cx="51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&lt;18</a:t>
                </a:r>
              </a:p>
            </p:txBody>
          </p:sp>
          <p:sp>
            <p:nvSpPr>
              <p:cNvPr id="80935" name="Rectangle 13"/>
              <p:cNvSpPr>
                <a:spLocks noChangeArrowheads="1"/>
              </p:cNvSpPr>
              <p:nvPr/>
            </p:nvSpPr>
            <p:spPr bwMode="auto">
              <a:xfrm>
                <a:off x="1549" y="1084"/>
                <a:ext cx="68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80936" name="Rectangle 14"/>
              <p:cNvSpPr>
                <a:spLocks noChangeArrowheads="1"/>
              </p:cNvSpPr>
              <p:nvPr/>
            </p:nvSpPr>
            <p:spPr bwMode="auto">
              <a:xfrm>
                <a:off x="2233" y="1084"/>
                <a:ext cx="59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80937" name="Rectangle 15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E3</a:t>
                </a:r>
              </a:p>
            </p:txBody>
          </p:sp>
          <p:sp>
            <p:nvSpPr>
              <p:cNvPr id="80938" name="Rectangle 16"/>
              <p:cNvSpPr>
                <a:spLocks noChangeArrowheads="1"/>
              </p:cNvSpPr>
              <p:nvPr/>
            </p:nvSpPr>
            <p:spPr bwMode="auto">
              <a:xfrm>
                <a:off x="1031" y="1296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80939" name="Rectangle 17"/>
              <p:cNvSpPr>
                <a:spLocks noChangeArrowheads="1"/>
              </p:cNvSpPr>
              <p:nvPr/>
            </p:nvSpPr>
            <p:spPr bwMode="auto">
              <a:xfrm>
                <a:off x="1549" y="1296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alto</a:t>
                </a:r>
              </a:p>
            </p:txBody>
          </p:sp>
          <p:sp>
            <p:nvSpPr>
              <p:cNvPr id="80940" name="Rectangle 18"/>
              <p:cNvSpPr>
                <a:spLocks noChangeArrowheads="1"/>
              </p:cNvSpPr>
              <p:nvPr/>
            </p:nvSpPr>
            <p:spPr bwMode="auto">
              <a:xfrm>
                <a:off x="2233" y="1296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NO</a:t>
                </a:r>
              </a:p>
            </p:txBody>
          </p:sp>
          <p:sp>
            <p:nvSpPr>
              <p:cNvPr id="80941" name="Rectangle 19"/>
              <p:cNvSpPr>
                <a:spLocks noChangeArrowheads="1"/>
              </p:cNvSpPr>
              <p:nvPr/>
            </p:nvSpPr>
            <p:spPr bwMode="auto">
              <a:xfrm>
                <a:off x="432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E4</a:t>
                </a:r>
              </a:p>
            </p:txBody>
          </p:sp>
          <p:sp>
            <p:nvSpPr>
              <p:cNvPr id="80942" name="Rectangle 20"/>
              <p:cNvSpPr>
                <a:spLocks noChangeArrowheads="1"/>
              </p:cNvSpPr>
              <p:nvPr/>
            </p:nvSpPr>
            <p:spPr bwMode="auto">
              <a:xfrm>
                <a:off x="1031" y="1507"/>
                <a:ext cx="518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>
                    <a:solidFill>
                      <a:srgbClr val="000000"/>
                    </a:solidFill>
                  </a:rPr>
                  <a:t>18-25</a:t>
                </a:r>
              </a:p>
            </p:txBody>
          </p:sp>
          <p:sp>
            <p:nvSpPr>
              <p:cNvPr id="80943" name="Rectangle 21"/>
              <p:cNvSpPr>
                <a:spLocks noChangeArrowheads="1"/>
              </p:cNvSpPr>
              <p:nvPr/>
            </p:nvSpPr>
            <p:spPr bwMode="auto">
              <a:xfrm>
                <a:off x="1555" y="1494"/>
                <a:ext cx="684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bajo</a:t>
                </a:r>
              </a:p>
            </p:txBody>
          </p:sp>
          <p:sp>
            <p:nvSpPr>
              <p:cNvPr id="80944" name="Rectangle 22"/>
              <p:cNvSpPr>
                <a:spLocks noChangeArrowheads="1"/>
              </p:cNvSpPr>
              <p:nvPr/>
            </p:nvSpPr>
            <p:spPr bwMode="auto">
              <a:xfrm>
                <a:off x="2233" y="1507"/>
                <a:ext cx="599" cy="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>
                <a:lvl1pPr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1pPr>
                <a:lvl2pPr marL="742950" indent="-28575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2pPr>
                <a:lvl3pPr marL="11430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3pPr>
                <a:lvl4pPr marL="16002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4pPr>
                <a:lvl5pPr marL="2057400" indent="-228600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ts val="400"/>
                  </a:spcBef>
                  <a:buClr>
                    <a:srgbClr val="000000"/>
                  </a:buClr>
                  <a:buSzPct val="100000"/>
                  <a:buFont typeface="Times New Roman" charset="0"/>
                  <a:buNone/>
                </a:pPr>
                <a:r>
                  <a:rPr lang="es-ES_tradnl" altLang="es-ES_tradnl" sz="1600" dirty="0">
                    <a:solidFill>
                      <a:srgbClr val="000000"/>
                    </a:solidFill>
                  </a:rPr>
                  <a:t>SI</a:t>
                </a:r>
              </a:p>
            </p:txBody>
          </p:sp>
          <p:sp>
            <p:nvSpPr>
              <p:cNvPr id="80945" name="Line 23"/>
              <p:cNvSpPr>
                <a:spLocks noChangeShapeType="1"/>
              </p:cNvSpPr>
              <p:nvPr/>
            </p:nvSpPr>
            <p:spPr bwMode="auto">
              <a:xfrm>
                <a:off x="1031" y="662"/>
                <a:ext cx="10" cy="1663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46" name="Line 24"/>
              <p:cNvSpPr>
                <a:spLocks noChangeShapeType="1"/>
              </p:cNvSpPr>
              <p:nvPr/>
            </p:nvSpPr>
            <p:spPr bwMode="auto">
              <a:xfrm flipH="1">
                <a:off x="1541" y="662"/>
                <a:ext cx="8" cy="1674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47" name="Line 25"/>
              <p:cNvSpPr>
                <a:spLocks noChangeShapeType="1"/>
              </p:cNvSpPr>
              <p:nvPr/>
            </p:nvSpPr>
            <p:spPr bwMode="auto">
              <a:xfrm flipH="1">
                <a:off x="2223" y="662"/>
                <a:ext cx="10" cy="1669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48" name="Line 26"/>
              <p:cNvSpPr>
                <a:spLocks noChangeShapeType="1"/>
              </p:cNvSpPr>
              <p:nvPr/>
            </p:nvSpPr>
            <p:spPr bwMode="auto">
              <a:xfrm>
                <a:off x="432" y="873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49" name="Line 27"/>
              <p:cNvSpPr>
                <a:spLocks noChangeShapeType="1"/>
              </p:cNvSpPr>
              <p:nvPr/>
            </p:nvSpPr>
            <p:spPr bwMode="auto">
              <a:xfrm>
                <a:off x="432" y="1084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0" name="Line 28"/>
              <p:cNvSpPr>
                <a:spLocks noChangeShapeType="1"/>
              </p:cNvSpPr>
              <p:nvPr/>
            </p:nvSpPr>
            <p:spPr bwMode="auto">
              <a:xfrm>
                <a:off x="432" y="1296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1" name="Line 29"/>
              <p:cNvSpPr>
                <a:spLocks noChangeShapeType="1"/>
              </p:cNvSpPr>
              <p:nvPr/>
            </p:nvSpPr>
            <p:spPr bwMode="auto">
              <a:xfrm>
                <a:off x="432" y="1507"/>
                <a:ext cx="2400" cy="1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2" name="Line 30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8" cy="1669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3" name="Line 31"/>
              <p:cNvSpPr>
                <a:spLocks noChangeShapeType="1"/>
              </p:cNvSpPr>
              <p:nvPr/>
            </p:nvSpPr>
            <p:spPr bwMode="auto">
              <a:xfrm flipH="1">
                <a:off x="2831" y="662"/>
                <a:ext cx="1" cy="1674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4" name="Line 32"/>
              <p:cNvSpPr>
                <a:spLocks noChangeShapeType="1"/>
              </p:cNvSpPr>
              <p:nvPr/>
            </p:nvSpPr>
            <p:spPr bwMode="auto">
              <a:xfrm>
                <a:off x="432" y="662"/>
                <a:ext cx="2400" cy="1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80955" name="Line 33"/>
              <p:cNvSpPr>
                <a:spLocks noChangeShapeType="1"/>
              </p:cNvSpPr>
              <p:nvPr/>
            </p:nvSpPr>
            <p:spPr bwMode="auto">
              <a:xfrm>
                <a:off x="432" y="2327"/>
                <a:ext cx="2404" cy="0"/>
              </a:xfrm>
              <a:prstGeom prst="line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ES_tradnl"/>
              </a:p>
            </p:txBody>
          </p:sp>
        </p:grpSp>
        <p:sp>
          <p:nvSpPr>
            <p:cNvPr id="80920" name="Line 29"/>
            <p:cNvSpPr>
              <a:spLocks noChangeShapeType="1"/>
            </p:cNvSpPr>
            <p:nvPr/>
          </p:nvSpPr>
          <p:spPr bwMode="auto">
            <a:xfrm>
              <a:off x="611560" y="2924944"/>
              <a:ext cx="3810001" cy="15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0921" name="Rectangle 19"/>
            <p:cNvSpPr>
              <a:spLocks noChangeArrowheads="1"/>
            </p:cNvSpPr>
            <p:nvPr/>
          </p:nvSpPr>
          <p:spPr bwMode="auto">
            <a:xfrm>
              <a:off x="611560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E5</a:t>
              </a:r>
            </a:p>
          </p:txBody>
        </p:sp>
        <p:sp>
          <p:nvSpPr>
            <p:cNvPr id="80922" name="Rectangle 20"/>
            <p:cNvSpPr>
              <a:spLocks noChangeArrowheads="1"/>
            </p:cNvSpPr>
            <p:nvPr/>
          </p:nvSpPr>
          <p:spPr bwMode="auto">
            <a:xfrm>
              <a:off x="1562473" y="2950022"/>
              <a:ext cx="822325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80923" name="Rectangle 21"/>
            <p:cNvSpPr>
              <a:spLocks noChangeArrowheads="1"/>
            </p:cNvSpPr>
            <p:nvPr/>
          </p:nvSpPr>
          <p:spPr bwMode="auto">
            <a:xfrm>
              <a:off x="2384798" y="2950022"/>
              <a:ext cx="1085850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80924" name="Rectangle 22"/>
            <p:cNvSpPr>
              <a:spLocks noChangeArrowheads="1"/>
            </p:cNvSpPr>
            <p:nvPr/>
          </p:nvSpPr>
          <p:spPr bwMode="auto">
            <a:xfrm>
              <a:off x="3470648" y="2950022"/>
              <a:ext cx="950913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ts val="400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SI</a:t>
              </a:r>
            </a:p>
          </p:txBody>
        </p:sp>
      </p:grpSp>
      <p:sp>
        <p:nvSpPr>
          <p:cNvPr id="80907" name="Rectangle 19"/>
          <p:cNvSpPr>
            <a:spLocks noChangeArrowheads="1"/>
          </p:cNvSpPr>
          <p:nvPr/>
        </p:nvSpPr>
        <p:spPr bwMode="auto">
          <a:xfrm>
            <a:off x="222185" y="3284539"/>
            <a:ext cx="771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E100</a:t>
            </a:r>
          </a:p>
        </p:txBody>
      </p:sp>
      <p:sp>
        <p:nvSpPr>
          <p:cNvPr id="80908" name="Rectangle 20"/>
          <p:cNvSpPr>
            <a:spLocks noChangeArrowheads="1"/>
          </p:cNvSpPr>
          <p:nvPr/>
        </p:nvSpPr>
        <p:spPr bwMode="auto">
          <a:xfrm>
            <a:off x="993710" y="3284539"/>
            <a:ext cx="6667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18-25</a:t>
            </a:r>
          </a:p>
        </p:txBody>
      </p:sp>
      <p:sp>
        <p:nvSpPr>
          <p:cNvPr id="80909" name="Rectangle 21"/>
          <p:cNvSpPr>
            <a:spLocks noChangeArrowheads="1"/>
          </p:cNvSpPr>
          <p:nvPr/>
        </p:nvSpPr>
        <p:spPr bwMode="auto">
          <a:xfrm>
            <a:off x="1660460" y="3284539"/>
            <a:ext cx="88106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bajo</a:t>
            </a:r>
          </a:p>
        </p:txBody>
      </p:sp>
      <p:sp>
        <p:nvSpPr>
          <p:cNvPr id="80910" name="Rectangle 22"/>
          <p:cNvSpPr>
            <a:spLocks noChangeArrowheads="1"/>
          </p:cNvSpPr>
          <p:nvPr/>
        </p:nvSpPr>
        <p:spPr bwMode="auto">
          <a:xfrm>
            <a:off x="2541523" y="3284539"/>
            <a:ext cx="771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SI</a:t>
            </a:r>
          </a:p>
        </p:txBody>
      </p:sp>
      <p:sp>
        <p:nvSpPr>
          <p:cNvPr id="80911" name="Line 29"/>
          <p:cNvSpPr>
            <a:spLocks noChangeShapeType="1"/>
          </p:cNvSpPr>
          <p:nvPr/>
        </p:nvSpPr>
        <p:spPr bwMode="auto">
          <a:xfrm>
            <a:off x="222185" y="3019427"/>
            <a:ext cx="3090863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80912" name="Line 29"/>
          <p:cNvSpPr>
            <a:spLocks noChangeShapeType="1"/>
          </p:cNvSpPr>
          <p:nvPr/>
        </p:nvSpPr>
        <p:spPr bwMode="auto">
          <a:xfrm>
            <a:off x="222185" y="3306764"/>
            <a:ext cx="3090863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_tradnl"/>
          </a:p>
        </p:txBody>
      </p:sp>
      <p:sp>
        <p:nvSpPr>
          <p:cNvPr id="80913" name="Rectangle 19"/>
          <p:cNvSpPr>
            <a:spLocks noChangeArrowheads="1"/>
          </p:cNvSpPr>
          <p:nvPr/>
        </p:nvSpPr>
        <p:spPr bwMode="auto">
          <a:xfrm>
            <a:off x="223773" y="3019427"/>
            <a:ext cx="771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80914" name="Rectangle 20"/>
          <p:cNvSpPr>
            <a:spLocks noChangeArrowheads="1"/>
          </p:cNvSpPr>
          <p:nvPr/>
        </p:nvSpPr>
        <p:spPr bwMode="auto">
          <a:xfrm>
            <a:off x="995298" y="3019427"/>
            <a:ext cx="6667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80915" name="Rectangle 21"/>
          <p:cNvSpPr>
            <a:spLocks noChangeArrowheads="1"/>
          </p:cNvSpPr>
          <p:nvPr/>
        </p:nvSpPr>
        <p:spPr bwMode="auto">
          <a:xfrm>
            <a:off x="1651557" y="3006190"/>
            <a:ext cx="88106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80916" name="Rectangle 22"/>
          <p:cNvSpPr>
            <a:spLocks noChangeArrowheads="1"/>
          </p:cNvSpPr>
          <p:nvPr/>
        </p:nvSpPr>
        <p:spPr bwMode="auto">
          <a:xfrm>
            <a:off x="2543110" y="3019427"/>
            <a:ext cx="77152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400"/>
              </a:spcBef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SI</a:t>
            </a:r>
          </a:p>
        </p:txBody>
      </p:sp>
      <p:sp>
        <p:nvSpPr>
          <p:cNvPr id="80917" name="Rectangle 81"/>
          <p:cNvSpPr>
            <a:spLocks noChangeArrowheads="1"/>
          </p:cNvSpPr>
          <p:nvPr/>
        </p:nvSpPr>
        <p:spPr bwMode="auto">
          <a:xfrm>
            <a:off x="222185" y="2081214"/>
            <a:ext cx="3074988" cy="1512888"/>
          </a:xfrm>
          <a:prstGeom prst="rect">
            <a:avLst/>
          </a:prstGeom>
          <a:noFill/>
          <a:ln w="28440">
            <a:solidFill>
              <a:srgbClr val="33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/>
          </a:p>
        </p:txBody>
      </p:sp>
      <p:sp>
        <p:nvSpPr>
          <p:cNvPr id="69" name="Rectangle 2"/>
          <p:cNvSpPr txBox="1">
            <a:spLocks noChangeArrowheads="1"/>
          </p:cNvSpPr>
          <p:nvPr/>
        </p:nvSpPr>
        <p:spPr>
          <a:xfrm>
            <a:off x="685800" y="116633"/>
            <a:ext cx="7766050" cy="683468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+mj-lt"/>
                <a:ea typeface="ＭＳ Ｐゴシック" charset="0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4572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9144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13716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1828800"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 b="1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r>
              <a:rPr lang="es-ES_tradnl" altLang="es-ES_tradnl" kern="0" dirty="0">
                <a:latin typeface="Arial" charset="0"/>
              </a:rPr>
              <a:t>Ejemplo poda</a:t>
            </a:r>
            <a:endParaRPr lang="es-ES" altLang="es-ES_tradnl" kern="0" dirty="0"/>
          </a:p>
        </p:txBody>
      </p:sp>
      <p:grpSp>
        <p:nvGrpSpPr>
          <p:cNvPr id="70" name="Group 71"/>
          <p:cNvGrpSpPr>
            <a:grpSpLocks/>
          </p:cNvGrpSpPr>
          <p:nvPr/>
        </p:nvGrpSpPr>
        <p:grpSpPr bwMode="auto">
          <a:xfrm>
            <a:off x="3883135" y="2690182"/>
            <a:ext cx="3570288" cy="874713"/>
            <a:chOff x="2728" y="1692"/>
            <a:chExt cx="2249" cy="551"/>
          </a:xfrm>
        </p:grpSpPr>
        <p:sp>
          <p:nvSpPr>
            <p:cNvPr id="71" name="Line 72"/>
            <p:cNvSpPr>
              <a:spLocks noChangeShapeType="1"/>
            </p:cNvSpPr>
            <p:nvPr/>
          </p:nvSpPr>
          <p:spPr bwMode="auto">
            <a:xfrm flipH="1">
              <a:off x="3026" y="1710"/>
              <a:ext cx="681" cy="31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3" name="Text Box 74"/>
            <p:cNvSpPr txBox="1">
              <a:spLocks noChangeArrowheads="1"/>
            </p:cNvSpPr>
            <p:nvPr/>
          </p:nvSpPr>
          <p:spPr bwMode="auto">
            <a:xfrm>
              <a:off x="3031" y="1763"/>
              <a:ext cx="309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alto</a:t>
              </a:r>
            </a:p>
          </p:txBody>
        </p:sp>
        <p:sp>
          <p:nvSpPr>
            <p:cNvPr id="75" name="Rectangle 76"/>
            <p:cNvSpPr>
              <a:spLocks noChangeArrowheads="1"/>
            </p:cNvSpPr>
            <p:nvPr/>
          </p:nvSpPr>
          <p:spPr bwMode="auto">
            <a:xfrm>
              <a:off x="2728" y="2021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7" name="Line 78"/>
            <p:cNvSpPr>
              <a:spLocks noChangeShapeType="1"/>
            </p:cNvSpPr>
            <p:nvPr/>
          </p:nvSpPr>
          <p:spPr bwMode="auto">
            <a:xfrm>
              <a:off x="3706" y="1710"/>
              <a:ext cx="998" cy="298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8" name="Rectangle 79"/>
            <p:cNvSpPr>
              <a:spLocks noChangeArrowheads="1"/>
            </p:cNvSpPr>
            <p:nvPr/>
          </p:nvSpPr>
          <p:spPr bwMode="auto">
            <a:xfrm>
              <a:off x="4430" y="2021"/>
              <a:ext cx="547" cy="211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79" name="Text Box 80"/>
            <p:cNvSpPr txBox="1">
              <a:spLocks noChangeArrowheads="1"/>
            </p:cNvSpPr>
            <p:nvPr/>
          </p:nvSpPr>
          <p:spPr bwMode="auto">
            <a:xfrm>
              <a:off x="4281" y="1692"/>
              <a:ext cx="338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 dirty="0">
                  <a:solidFill>
                    <a:srgbClr val="000000"/>
                  </a:solidFill>
                </a:rPr>
                <a:t>bajo</a:t>
              </a:r>
            </a:p>
          </p:txBody>
        </p:sp>
      </p:grpSp>
      <p:sp>
        <p:nvSpPr>
          <p:cNvPr id="80" name="Text Box 68"/>
          <p:cNvSpPr txBox="1">
            <a:spLocks noChangeArrowheads="1"/>
          </p:cNvSpPr>
          <p:nvPr/>
        </p:nvSpPr>
        <p:spPr bwMode="auto">
          <a:xfrm>
            <a:off x="3761744" y="3602404"/>
            <a:ext cx="1521868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3333CC"/>
                </a:solidFill>
              </a:rPr>
              <a:t>{E3,E5,</a:t>
            </a:r>
            <a:r>
              <a:rPr lang="es-ES" altLang="es-ES_tradnl" sz="1600" dirty="0">
                <a:solidFill>
                  <a:srgbClr val="3333CC"/>
                </a:solidFill>
              </a:rPr>
              <a:t>…</a:t>
            </a:r>
            <a:r>
              <a:rPr lang="es-ES_tradnl" altLang="es-ES_tradnl" sz="1600" dirty="0">
                <a:solidFill>
                  <a:srgbClr val="3333CC"/>
                </a:solidFill>
              </a:rPr>
              <a:t>,E99}</a:t>
            </a:r>
          </a:p>
        </p:txBody>
      </p:sp>
      <p:sp>
        <p:nvSpPr>
          <p:cNvPr id="81" name="Text Box 68"/>
          <p:cNvSpPr txBox="1">
            <a:spLocks noChangeArrowheads="1"/>
          </p:cNvSpPr>
          <p:nvPr/>
        </p:nvSpPr>
        <p:spPr bwMode="auto">
          <a:xfrm>
            <a:off x="5879991" y="2324190"/>
            <a:ext cx="16256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3333CC"/>
                </a:solidFill>
              </a:rPr>
              <a:t>{E3,E4,</a:t>
            </a:r>
            <a:r>
              <a:rPr lang="es-ES" altLang="es-ES_tradnl" sz="1600" dirty="0">
                <a:solidFill>
                  <a:srgbClr val="3333CC"/>
                </a:solidFill>
              </a:rPr>
              <a:t>…</a:t>
            </a:r>
            <a:r>
              <a:rPr lang="es-ES_tradnl" altLang="es-ES_tradnl" sz="1600" dirty="0">
                <a:solidFill>
                  <a:srgbClr val="3333CC"/>
                </a:solidFill>
              </a:rPr>
              <a:t>,E100}</a:t>
            </a:r>
          </a:p>
        </p:txBody>
      </p:sp>
      <p:sp>
        <p:nvSpPr>
          <p:cNvPr id="82" name="Text Box 68"/>
          <p:cNvSpPr txBox="1">
            <a:spLocks noChangeArrowheads="1"/>
          </p:cNvSpPr>
          <p:nvPr/>
        </p:nvSpPr>
        <p:spPr bwMode="auto">
          <a:xfrm>
            <a:off x="7485018" y="2324768"/>
            <a:ext cx="1125926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" altLang="es-ES_tradnl" sz="1600" dirty="0" err="1">
                <a:solidFill>
                  <a:srgbClr val="FF0000"/>
                </a:solidFill>
              </a:rPr>
              <a:t>E</a:t>
            </a:r>
            <a:r>
              <a:rPr lang="es-ES" altLang="es-ES_tradnl" sz="1600" baseline="-25000" dirty="0" err="1">
                <a:solidFill>
                  <a:srgbClr val="FF0000"/>
                </a:solidFill>
              </a:rPr>
              <a:t>global</a:t>
            </a:r>
            <a:r>
              <a:rPr lang="es-ES" altLang="es-ES_tradnl" sz="1600" dirty="0">
                <a:solidFill>
                  <a:srgbClr val="FF0000"/>
                </a:solidFill>
              </a:rPr>
              <a:t>=0,08</a:t>
            </a:r>
            <a:endParaRPr lang="es-ES_tradnl" altLang="es-ES_tradnl" sz="1600" dirty="0">
              <a:solidFill>
                <a:srgbClr val="FF0000"/>
              </a:solidFill>
            </a:endParaRPr>
          </a:p>
        </p:txBody>
      </p:sp>
      <p:sp>
        <p:nvSpPr>
          <p:cNvPr id="83" name="Text Box 68"/>
          <p:cNvSpPr txBox="1">
            <a:spLocks noChangeArrowheads="1"/>
          </p:cNvSpPr>
          <p:nvPr/>
        </p:nvSpPr>
        <p:spPr bwMode="auto">
          <a:xfrm>
            <a:off x="4905130" y="3215996"/>
            <a:ext cx="883873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" altLang="es-ES_tradnl" sz="1600">
                <a:solidFill>
                  <a:srgbClr val="FF0000"/>
                </a:solidFill>
              </a:rPr>
              <a:t>E=0,157</a:t>
            </a:r>
            <a:endParaRPr lang="es-ES_tradnl" altLang="es-ES_tradnl" sz="1600" dirty="0">
              <a:solidFill>
                <a:srgbClr val="FF0000"/>
              </a:solidFill>
            </a:endParaRPr>
          </a:p>
        </p:txBody>
      </p:sp>
      <p:sp>
        <p:nvSpPr>
          <p:cNvPr id="84" name="Text Box 68"/>
          <p:cNvSpPr txBox="1">
            <a:spLocks noChangeArrowheads="1"/>
          </p:cNvSpPr>
          <p:nvPr/>
        </p:nvSpPr>
        <p:spPr bwMode="auto">
          <a:xfrm>
            <a:off x="7574735" y="3173059"/>
            <a:ext cx="524800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" altLang="es-ES_tradnl" sz="1600" dirty="0">
                <a:solidFill>
                  <a:srgbClr val="FF0000"/>
                </a:solidFill>
              </a:rPr>
              <a:t>E=0</a:t>
            </a:r>
            <a:endParaRPr lang="es-ES_tradnl" altLang="es-ES_tradnl" sz="1600" dirty="0">
              <a:solidFill>
                <a:srgbClr val="FF0000"/>
              </a:solidFill>
            </a:endParaRPr>
          </a:p>
        </p:txBody>
      </p:sp>
      <p:sp>
        <p:nvSpPr>
          <p:cNvPr id="85" name="Text Box 68"/>
          <p:cNvSpPr txBox="1">
            <a:spLocks noChangeArrowheads="1"/>
          </p:cNvSpPr>
          <p:nvPr/>
        </p:nvSpPr>
        <p:spPr bwMode="auto">
          <a:xfrm>
            <a:off x="4065478" y="4050598"/>
            <a:ext cx="3366925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" altLang="es-ES_tradnl" sz="1600" dirty="0" err="1">
                <a:solidFill>
                  <a:srgbClr val="FF0000"/>
                </a:solidFill>
              </a:rPr>
              <a:t>E</a:t>
            </a:r>
            <a:r>
              <a:rPr lang="es-ES" altLang="es-ES_tradnl" sz="1600" baseline="-25000" dirty="0" err="1">
                <a:solidFill>
                  <a:srgbClr val="FF0000"/>
                </a:solidFill>
              </a:rPr>
              <a:t>saldo</a:t>
            </a:r>
            <a:r>
              <a:rPr lang="es-ES" altLang="es-ES_tradnl" sz="1600" dirty="0">
                <a:solidFill>
                  <a:srgbClr val="FF0000"/>
                </a:solidFill>
              </a:rPr>
              <a:t>=44/97* 0,157 + 43/97*0=0,071</a:t>
            </a:r>
            <a:endParaRPr lang="es-ES_tradnl" altLang="es-ES_tradnl" sz="1600" dirty="0">
              <a:solidFill>
                <a:srgbClr val="FF0000"/>
              </a:solidFill>
            </a:endParaRPr>
          </a:p>
        </p:txBody>
      </p:sp>
      <p:sp>
        <p:nvSpPr>
          <p:cNvPr id="86" name="Text Box 68"/>
          <p:cNvSpPr txBox="1">
            <a:spLocks noChangeArrowheads="1"/>
          </p:cNvSpPr>
          <p:nvPr/>
        </p:nvSpPr>
        <p:spPr bwMode="auto">
          <a:xfrm>
            <a:off x="4356210" y="4443302"/>
            <a:ext cx="3126475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" altLang="es-ES_tradnl" sz="2000" dirty="0">
                <a:solidFill>
                  <a:srgbClr val="FF0000"/>
                </a:solidFill>
              </a:rPr>
              <a:t>Ganancia=0,08-0,071=0,009</a:t>
            </a:r>
            <a:endParaRPr lang="es-ES_tradnl" altLang="es-ES_tradnl" sz="2000" dirty="0">
              <a:solidFill>
                <a:srgbClr val="FF0000"/>
              </a:solidFill>
            </a:endParaRPr>
          </a:p>
        </p:txBody>
      </p:sp>
      <p:sp>
        <p:nvSpPr>
          <p:cNvPr id="87" name="Text Box 80"/>
          <p:cNvSpPr txBox="1">
            <a:spLocks noChangeArrowheads="1"/>
          </p:cNvSpPr>
          <p:nvPr/>
        </p:nvSpPr>
        <p:spPr bwMode="auto">
          <a:xfrm>
            <a:off x="4144809" y="3202134"/>
            <a:ext cx="364501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SI</a:t>
            </a:r>
          </a:p>
        </p:txBody>
      </p:sp>
      <p:sp>
        <p:nvSpPr>
          <p:cNvPr id="88" name="Text Box 80"/>
          <p:cNvSpPr txBox="1">
            <a:spLocks noChangeArrowheads="1"/>
          </p:cNvSpPr>
          <p:nvPr/>
        </p:nvSpPr>
        <p:spPr bwMode="auto">
          <a:xfrm>
            <a:off x="6855118" y="3210381"/>
            <a:ext cx="364501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SI</a:t>
            </a:r>
          </a:p>
        </p:txBody>
      </p:sp>
      <p:sp>
        <p:nvSpPr>
          <p:cNvPr id="89" name="Text Box 68"/>
          <p:cNvSpPr txBox="1">
            <a:spLocks noChangeArrowheads="1"/>
          </p:cNvSpPr>
          <p:nvPr/>
        </p:nvSpPr>
        <p:spPr bwMode="auto">
          <a:xfrm>
            <a:off x="4012373" y="4949338"/>
            <a:ext cx="3814162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" altLang="es-ES_tradnl" sz="2000" dirty="0">
                <a:solidFill>
                  <a:schemeClr val="tx1"/>
                </a:solidFill>
              </a:rPr>
              <a:t>Esta ganancia no es “significativa”.</a:t>
            </a:r>
          </a:p>
        </p:txBody>
      </p:sp>
      <p:sp>
        <p:nvSpPr>
          <p:cNvPr id="90" name="Rectangle 52"/>
          <p:cNvSpPr>
            <a:spLocks noChangeArrowheads="1"/>
          </p:cNvSpPr>
          <p:nvPr/>
        </p:nvSpPr>
        <p:spPr bwMode="auto">
          <a:xfrm>
            <a:off x="1646173" y="4566900"/>
            <a:ext cx="914400" cy="352425"/>
          </a:xfrm>
          <a:prstGeom prst="rect">
            <a:avLst/>
          </a:prstGeom>
          <a:noFill/>
          <a:ln w="2844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>
                <a:solidFill>
                  <a:srgbClr val="000000"/>
                </a:solidFill>
              </a:rPr>
              <a:t>edad</a:t>
            </a:r>
          </a:p>
        </p:txBody>
      </p:sp>
      <p:sp>
        <p:nvSpPr>
          <p:cNvPr id="91" name="Text Box 53"/>
          <p:cNvSpPr txBox="1">
            <a:spLocks noChangeArrowheads="1"/>
          </p:cNvSpPr>
          <p:nvPr/>
        </p:nvSpPr>
        <p:spPr bwMode="auto">
          <a:xfrm>
            <a:off x="854010" y="4230350"/>
            <a:ext cx="2463800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>
                <a:solidFill>
                  <a:srgbClr val="000000"/>
                </a:solidFill>
              </a:rPr>
              <a:t>{E1,E2,E3,E4,E5,…,E100}</a:t>
            </a:r>
          </a:p>
        </p:txBody>
      </p:sp>
      <p:sp>
        <p:nvSpPr>
          <p:cNvPr id="92" name="Text Box 55"/>
          <p:cNvSpPr txBox="1">
            <a:spLocks noChangeArrowheads="1"/>
          </p:cNvSpPr>
          <p:nvPr/>
        </p:nvSpPr>
        <p:spPr bwMode="auto">
          <a:xfrm>
            <a:off x="2144059" y="5413037"/>
            <a:ext cx="386943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800" dirty="0">
                <a:solidFill>
                  <a:srgbClr val="000000"/>
                </a:solidFill>
              </a:rPr>
              <a:t>SI</a:t>
            </a:r>
          </a:p>
        </p:txBody>
      </p:sp>
      <p:grpSp>
        <p:nvGrpSpPr>
          <p:cNvPr id="94" name="Group 71"/>
          <p:cNvGrpSpPr>
            <a:grpSpLocks/>
          </p:cNvGrpSpPr>
          <p:nvPr/>
        </p:nvGrpSpPr>
        <p:grpSpPr bwMode="auto">
          <a:xfrm>
            <a:off x="549211" y="4919325"/>
            <a:ext cx="2271713" cy="863600"/>
            <a:chOff x="2728" y="1710"/>
            <a:chExt cx="1431" cy="544"/>
          </a:xfrm>
        </p:grpSpPr>
        <p:sp>
          <p:nvSpPr>
            <p:cNvPr id="95" name="Line 72"/>
            <p:cNvSpPr>
              <a:spLocks noChangeShapeType="1"/>
            </p:cNvSpPr>
            <p:nvPr/>
          </p:nvSpPr>
          <p:spPr bwMode="auto">
            <a:xfrm flipH="1">
              <a:off x="3026" y="1710"/>
              <a:ext cx="681" cy="311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6" name="Line 73"/>
            <p:cNvSpPr>
              <a:spLocks noChangeShapeType="1"/>
            </p:cNvSpPr>
            <p:nvPr/>
          </p:nvSpPr>
          <p:spPr bwMode="auto">
            <a:xfrm>
              <a:off x="3706" y="1710"/>
              <a:ext cx="160" cy="322"/>
            </a:xfrm>
            <a:prstGeom prst="line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7" name="Text Box 74"/>
            <p:cNvSpPr txBox="1">
              <a:spLocks noChangeArrowheads="1"/>
            </p:cNvSpPr>
            <p:nvPr/>
          </p:nvSpPr>
          <p:spPr bwMode="auto">
            <a:xfrm>
              <a:off x="3028" y="1763"/>
              <a:ext cx="31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&lt;18</a:t>
              </a:r>
            </a:p>
          </p:txBody>
        </p:sp>
        <p:sp>
          <p:nvSpPr>
            <p:cNvPr id="98" name="Text Box 75"/>
            <p:cNvSpPr txBox="1">
              <a:spLocks noChangeArrowheads="1"/>
            </p:cNvSpPr>
            <p:nvPr/>
          </p:nvSpPr>
          <p:spPr bwMode="auto">
            <a:xfrm>
              <a:off x="3746" y="1763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algn="ctr"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s-ES_tradnl" altLang="es-ES_tradnl" sz="1600">
                  <a:solidFill>
                    <a:srgbClr val="000000"/>
                  </a:solidFill>
                </a:rPr>
                <a:t>18-25</a:t>
              </a:r>
            </a:p>
          </p:txBody>
        </p:sp>
        <p:sp>
          <p:nvSpPr>
            <p:cNvPr id="99" name="Rectangle 76"/>
            <p:cNvSpPr>
              <a:spLocks noChangeArrowheads="1"/>
            </p:cNvSpPr>
            <p:nvPr/>
          </p:nvSpPr>
          <p:spPr bwMode="auto">
            <a:xfrm>
              <a:off x="2728" y="2021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  <p:sp>
          <p:nvSpPr>
            <p:cNvPr id="100" name="Rectangle 77"/>
            <p:cNvSpPr>
              <a:spLocks noChangeArrowheads="1"/>
            </p:cNvSpPr>
            <p:nvPr/>
          </p:nvSpPr>
          <p:spPr bwMode="auto">
            <a:xfrm>
              <a:off x="3578" y="2032"/>
              <a:ext cx="576" cy="222"/>
            </a:xfrm>
            <a:prstGeom prst="rect">
              <a:avLst/>
            </a:prstGeom>
            <a:noFill/>
            <a:ln w="28440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-128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es-ES" altLang="es-ES_tradnl"/>
            </a:p>
          </p:txBody>
        </p:sp>
      </p:grpSp>
      <p:sp>
        <p:nvSpPr>
          <p:cNvPr id="115" name="Text Box 80"/>
          <p:cNvSpPr txBox="1">
            <a:spLocks noChangeArrowheads="1"/>
          </p:cNvSpPr>
          <p:nvPr/>
        </p:nvSpPr>
        <p:spPr bwMode="auto">
          <a:xfrm>
            <a:off x="3842996" y="2340788"/>
            <a:ext cx="476711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NO</a:t>
            </a:r>
          </a:p>
        </p:txBody>
      </p:sp>
      <p:sp>
        <p:nvSpPr>
          <p:cNvPr id="116" name="Text Box 80"/>
          <p:cNvSpPr txBox="1">
            <a:spLocks noChangeArrowheads="1"/>
          </p:cNvSpPr>
          <p:nvPr/>
        </p:nvSpPr>
        <p:spPr bwMode="auto">
          <a:xfrm>
            <a:off x="751546" y="5428425"/>
            <a:ext cx="476711" cy="3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 sz="1600" dirty="0">
                <a:solidFill>
                  <a:srgbClr val="000000"/>
                </a:solidFill>
              </a:rPr>
              <a:t>NO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473272" y="5552092"/>
            <a:ext cx="2797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es-ES" altLang="es-ES_tradnl">
                <a:solidFill>
                  <a:srgbClr val="FF0000"/>
                </a:solidFill>
              </a:rPr>
              <a:t>Mejor podar el árbol.</a:t>
            </a:r>
            <a:endParaRPr lang="es-ES_tradnl" altLang="es-ES_tradnl" dirty="0">
              <a:solidFill>
                <a:srgbClr val="FF0000"/>
              </a:solidFill>
            </a:endParaRPr>
          </a:p>
        </p:txBody>
      </p:sp>
      <p:cxnSp>
        <p:nvCxnSpPr>
          <p:cNvPr id="5" name="Conector recto de flecha 4"/>
          <p:cNvCxnSpPr/>
          <p:nvPr/>
        </p:nvCxnSpPr>
        <p:spPr bwMode="auto">
          <a:xfrm flipH="1" flipV="1">
            <a:off x="3058459" y="5302068"/>
            <a:ext cx="1261248" cy="463395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237167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nimBg="1"/>
      <p:bldP spid="80899" grpId="0"/>
      <p:bldP spid="80900" grpId="0"/>
      <p:bldP spid="80901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 animBg="1"/>
      <p:bldP spid="91" grpId="0"/>
      <p:bldP spid="92" grpId="0"/>
      <p:bldP spid="115" grpId="0"/>
      <p:bldP spid="116" grpId="0"/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4 Marcador de pie de página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r>
              <a:rPr lang="es-ES_tradnl" altLang="es-ES_tradnl" sz="1000"/>
              <a:t>– </a:t>
            </a:r>
            <a:fld id="{BD2539C1-BA36-FE46-86BC-0D089AEBE2C5}" type="slidenum">
              <a:rPr lang="es-ES_tradnl" altLang="es-ES_tradnl" sz="1000"/>
              <a:pPr/>
              <a:t>62</a:t>
            </a:fld>
            <a:r>
              <a:rPr lang="es-ES_tradnl" altLang="es-ES_tradnl" sz="1000"/>
              <a:t> –</a:t>
            </a:r>
            <a:endParaRPr lang="es-ES_tradnl" altLang="es-ES_tradnl" sz="140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altLang="es-ES_tradnl"/>
              <a:t>Selección de atributos y de ejemplos</a:t>
            </a:r>
            <a:endParaRPr lang="es-ES" altLang="es-ES_tradnl"/>
          </a:p>
        </p:txBody>
      </p:sp>
      <p:sp>
        <p:nvSpPr>
          <p:cNvPr id="65541" name="Rectangle 3"/>
          <p:cNvSpPr>
            <a:spLocks noChangeArrowheads="1"/>
          </p:cNvSpPr>
          <p:nvPr/>
        </p:nvSpPr>
        <p:spPr bwMode="auto">
          <a:xfrm>
            <a:off x="231775" y="1168400"/>
            <a:ext cx="82264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s-ES_tradnl" altLang="es-ES_tradnl" sz="2000"/>
              <a:t>Es algo relacionado con el overfitting:</a:t>
            </a:r>
          </a:p>
        </p:txBody>
      </p:sp>
      <p:graphicFrame>
        <p:nvGraphicFramePr>
          <p:cNvPr id="784431" name="Group 47"/>
          <p:cNvGraphicFramePr>
            <a:graphicFrameLocks noGrp="1"/>
          </p:cNvGraphicFramePr>
          <p:nvPr>
            <p:ph sz="half" idx="1"/>
          </p:nvPr>
        </p:nvGraphicFramePr>
        <p:xfrm>
          <a:off x="825500" y="1812925"/>
          <a:ext cx="3875088" cy="1676400"/>
        </p:xfrm>
        <a:graphic>
          <a:graphicData uri="http://schemas.openxmlformats.org/drawingml/2006/table">
            <a:tbl>
              <a:tblPr/>
              <a:tblGrid>
                <a:gridCol w="808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02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guapo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sexo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hijos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tarjeta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" name="Group 76"/>
          <p:cNvGrpSpPr>
            <a:grpSpLocks/>
          </p:cNvGrpSpPr>
          <p:nvPr/>
        </p:nvGrpSpPr>
        <p:grpSpPr bwMode="auto">
          <a:xfrm>
            <a:off x="5208588" y="2070100"/>
            <a:ext cx="3228975" cy="1493838"/>
            <a:chOff x="3084" y="2518"/>
            <a:chExt cx="2034" cy="941"/>
          </a:xfrm>
        </p:grpSpPr>
        <p:sp>
          <p:nvSpPr>
            <p:cNvPr id="65576" name="Rectangle 49"/>
            <p:cNvSpPr>
              <a:spLocks noChangeArrowheads="1"/>
            </p:cNvSpPr>
            <p:nvPr/>
          </p:nvSpPr>
          <p:spPr bwMode="auto">
            <a:xfrm>
              <a:off x="3966" y="2518"/>
              <a:ext cx="576" cy="22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sexo</a:t>
              </a:r>
            </a:p>
          </p:txBody>
        </p:sp>
        <p:sp>
          <p:nvSpPr>
            <p:cNvPr id="65577" name="Line 50"/>
            <p:cNvSpPr>
              <a:spLocks noChangeShapeType="1"/>
            </p:cNvSpPr>
            <p:nvPr/>
          </p:nvSpPr>
          <p:spPr bwMode="auto">
            <a:xfrm flipH="1">
              <a:off x="3626" y="2740"/>
              <a:ext cx="679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5578" name="Line 51"/>
            <p:cNvSpPr>
              <a:spLocks noChangeShapeType="1"/>
            </p:cNvSpPr>
            <p:nvPr/>
          </p:nvSpPr>
          <p:spPr bwMode="auto">
            <a:xfrm>
              <a:off x="4305" y="2740"/>
              <a:ext cx="541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5579" name="Text Box 52"/>
            <p:cNvSpPr txBox="1">
              <a:spLocks noChangeArrowheads="1"/>
            </p:cNvSpPr>
            <p:nvPr/>
          </p:nvSpPr>
          <p:spPr bwMode="auto">
            <a:xfrm>
              <a:off x="3718" y="2634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h</a:t>
              </a:r>
            </a:p>
          </p:txBody>
        </p:sp>
        <p:grpSp>
          <p:nvGrpSpPr>
            <p:cNvPr id="65580" name="Group 53"/>
            <p:cNvGrpSpPr>
              <a:grpSpLocks/>
            </p:cNvGrpSpPr>
            <p:nvPr/>
          </p:nvGrpSpPr>
          <p:grpSpPr bwMode="auto">
            <a:xfrm>
              <a:off x="3084" y="3207"/>
              <a:ext cx="403" cy="231"/>
              <a:chOff x="144" y="3628"/>
              <a:chExt cx="403" cy="231"/>
            </a:xfrm>
          </p:grpSpPr>
          <p:sp>
            <p:nvSpPr>
              <p:cNvPr id="65591" name="Text Box 54"/>
              <p:cNvSpPr txBox="1">
                <a:spLocks noChangeArrowheads="1"/>
              </p:cNvSpPr>
              <p:nvPr/>
            </p:nvSpPr>
            <p:spPr bwMode="auto">
              <a:xfrm>
                <a:off x="144" y="3628"/>
                <a:ext cx="32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NO</a:t>
                </a:r>
              </a:p>
            </p:txBody>
          </p:sp>
          <p:sp>
            <p:nvSpPr>
              <p:cNvPr id="65592" name="Rectangle 55"/>
              <p:cNvSpPr>
                <a:spLocks noChangeArrowheads="1"/>
              </p:cNvSpPr>
              <p:nvPr/>
            </p:nvSpPr>
            <p:spPr bwMode="auto">
              <a:xfrm>
                <a:off x="144" y="3628"/>
                <a:ext cx="403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endParaRPr lang="es-ES" altLang="es-ES_tradnl" sz="1800"/>
              </a:p>
            </p:txBody>
          </p:sp>
        </p:grpSp>
        <p:sp>
          <p:nvSpPr>
            <p:cNvPr id="65581" name="Rectangle 56"/>
            <p:cNvSpPr>
              <a:spLocks noChangeArrowheads="1"/>
            </p:cNvSpPr>
            <p:nvPr/>
          </p:nvSpPr>
          <p:spPr bwMode="auto">
            <a:xfrm>
              <a:off x="3390" y="2876"/>
              <a:ext cx="576" cy="22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hijos</a:t>
              </a:r>
            </a:p>
          </p:txBody>
        </p:sp>
        <p:sp>
          <p:nvSpPr>
            <p:cNvPr id="65582" name="Rectangle 57"/>
            <p:cNvSpPr>
              <a:spLocks noChangeArrowheads="1"/>
            </p:cNvSpPr>
            <p:nvPr/>
          </p:nvSpPr>
          <p:spPr bwMode="auto">
            <a:xfrm>
              <a:off x="4542" y="2876"/>
              <a:ext cx="576" cy="22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800"/>
                <a:t>no</a:t>
              </a:r>
            </a:p>
          </p:txBody>
        </p:sp>
        <p:grpSp>
          <p:nvGrpSpPr>
            <p:cNvPr id="65583" name="Group 58"/>
            <p:cNvGrpSpPr>
              <a:grpSpLocks/>
            </p:cNvGrpSpPr>
            <p:nvPr/>
          </p:nvGrpSpPr>
          <p:grpSpPr bwMode="auto">
            <a:xfrm>
              <a:off x="3762" y="3228"/>
              <a:ext cx="403" cy="231"/>
              <a:chOff x="144" y="3628"/>
              <a:chExt cx="403" cy="231"/>
            </a:xfrm>
          </p:grpSpPr>
          <p:sp>
            <p:nvSpPr>
              <p:cNvPr id="65589" name="Text Box 59"/>
              <p:cNvSpPr txBox="1">
                <a:spLocks noChangeArrowheads="1"/>
              </p:cNvSpPr>
              <p:nvPr/>
            </p:nvSpPr>
            <p:spPr bwMode="auto">
              <a:xfrm>
                <a:off x="184" y="3628"/>
                <a:ext cx="24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r>
                  <a:rPr lang="es-ES" altLang="es-ES_tradnl" sz="1800"/>
                  <a:t>SI</a:t>
                </a:r>
              </a:p>
            </p:txBody>
          </p:sp>
          <p:sp>
            <p:nvSpPr>
              <p:cNvPr id="65590" name="Rectangle 60"/>
              <p:cNvSpPr>
                <a:spLocks noChangeArrowheads="1"/>
              </p:cNvSpPr>
              <p:nvPr/>
            </p:nvSpPr>
            <p:spPr bwMode="auto">
              <a:xfrm>
                <a:off x="144" y="3628"/>
                <a:ext cx="403" cy="222"/>
              </a:xfrm>
              <a:prstGeom prst="rect">
                <a:avLst/>
              </a:prstGeom>
              <a:noFill/>
              <a:ln w="28575">
                <a:solidFill>
                  <a:srgbClr val="99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sym typeface="Symbol" charset="2"/>
                  </a:defRPr>
                </a:lvl9pPr>
              </a:lstStyle>
              <a:p>
                <a:pPr algn="ctr"/>
                <a:endParaRPr lang="es-ES" altLang="es-ES_tradnl" sz="1800"/>
              </a:p>
            </p:txBody>
          </p:sp>
        </p:grpSp>
        <p:sp>
          <p:nvSpPr>
            <p:cNvPr id="65584" name="Line 69"/>
            <p:cNvSpPr>
              <a:spLocks noChangeShapeType="1"/>
            </p:cNvSpPr>
            <p:nvPr/>
          </p:nvSpPr>
          <p:spPr bwMode="auto">
            <a:xfrm flipH="1">
              <a:off x="3281" y="3081"/>
              <a:ext cx="345" cy="126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5585" name="Line 70"/>
            <p:cNvSpPr>
              <a:spLocks noChangeShapeType="1"/>
            </p:cNvSpPr>
            <p:nvPr/>
          </p:nvSpPr>
          <p:spPr bwMode="auto">
            <a:xfrm>
              <a:off x="3626" y="3081"/>
              <a:ext cx="340" cy="147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65586" name="Text Box 71"/>
            <p:cNvSpPr txBox="1">
              <a:spLocks noChangeArrowheads="1"/>
            </p:cNvSpPr>
            <p:nvPr/>
          </p:nvSpPr>
          <p:spPr bwMode="auto">
            <a:xfrm>
              <a:off x="3171" y="3016"/>
              <a:ext cx="20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si</a:t>
              </a:r>
            </a:p>
          </p:txBody>
        </p:sp>
        <p:sp>
          <p:nvSpPr>
            <p:cNvPr id="65587" name="Text Box 73"/>
            <p:cNvSpPr txBox="1">
              <a:spLocks noChangeArrowheads="1"/>
            </p:cNvSpPr>
            <p:nvPr/>
          </p:nvSpPr>
          <p:spPr bwMode="auto">
            <a:xfrm>
              <a:off x="4556" y="2634"/>
              <a:ext cx="2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m</a:t>
              </a:r>
            </a:p>
          </p:txBody>
        </p:sp>
        <p:sp>
          <p:nvSpPr>
            <p:cNvPr id="65588" name="Text Box 74"/>
            <p:cNvSpPr txBox="1">
              <a:spLocks noChangeArrowheads="1"/>
            </p:cNvSpPr>
            <p:nvPr/>
          </p:nvSpPr>
          <p:spPr bwMode="auto">
            <a:xfrm>
              <a:off x="3924" y="3016"/>
              <a:ext cx="24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sym typeface="Symbol" charset="2"/>
                </a:defRPr>
              </a:lvl9pPr>
            </a:lstStyle>
            <a:p>
              <a:pPr algn="ctr"/>
              <a:r>
                <a:rPr lang="es-ES" altLang="es-ES_tradnl" sz="1600"/>
                <a:t>no</a:t>
              </a:r>
            </a:p>
          </p:txBody>
        </p:sp>
      </p:grpSp>
      <p:sp>
        <p:nvSpPr>
          <p:cNvPr id="784461" name="Text Box 77"/>
          <p:cNvSpPr txBox="1">
            <a:spLocks noChangeArrowheads="1"/>
          </p:cNvSpPr>
          <p:nvPr/>
        </p:nvSpPr>
        <p:spPr bwMode="auto">
          <a:xfrm>
            <a:off x="1227138" y="4202113"/>
            <a:ext cx="6296025" cy="1806575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sym typeface="Symbol" charset="2"/>
              </a:defRPr>
            </a:lvl9pPr>
          </a:lstStyle>
          <a:p>
            <a:pPr>
              <a:spcBef>
                <a:spcPct val="20000"/>
              </a:spcBef>
            </a:pPr>
            <a:r>
              <a:rPr lang="es-ES" altLang="es-ES_tradnl">
                <a:solidFill>
                  <a:schemeClr val="accent2"/>
                </a:solidFill>
              </a:rPr>
              <a:t>en todos los algoritmos de aprendizaje:</a:t>
            </a:r>
            <a:endParaRPr lang="es-ES" altLang="es-ES_tradnl" sz="1800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>
                <a:solidFill>
                  <a:schemeClr val="accent2"/>
                </a:solidFill>
              </a:rPr>
              <a:t> La selección de los atributos es importante: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s-ES" altLang="es-ES_tradnl" sz="1800">
                <a:solidFill>
                  <a:schemeClr val="accent2"/>
                </a:solidFill>
              </a:rPr>
              <a:t> tienen que ser relevantes 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altLang="es-ES_tradnl" sz="1800">
                <a:solidFill>
                  <a:schemeClr val="accent2"/>
                </a:solidFill>
              </a:rPr>
              <a:t> La selección de los ejemplos de entrenamiento es importante: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s-ES" altLang="es-ES_tradnl" sz="1800">
                <a:solidFill>
                  <a:schemeClr val="accent2"/>
                </a:solidFill>
              </a:rPr>
              <a:t> tienen que ser un conjunto representativo</a:t>
            </a:r>
          </a:p>
        </p:txBody>
      </p:sp>
    </p:spTree>
    <p:extLst>
      <p:ext uri="{BB962C8B-B14F-4D97-AF65-F5344CB8AC3E}">
        <p14:creationId xmlns:p14="http://schemas.microsoft.com/office/powerpoint/2010/main" val="8137638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44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altLang="es-ES_tradnl">
                <a:ea typeface="ＭＳ Ｐゴシック" charset="-128"/>
              </a:rPr>
              <a:t>Clasificación de métodos de aprendizaje</a:t>
            </a:r>
          </a:p>
        </p:txBody>
      </p:sp>
      <p:sp>
        <p:nvSpPr>
          <p:cNvPr id="26626" name="15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4E065395-D95C-0A4B-97AC-2995FA356A1A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7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496888" y="1003300"/>
            <a:ext cx="72929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25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39775" indent="-282575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282575" algn="l"/>
                <a:tab pos="1196975" algn="l"/>
                <a:tab pos="2111375" algn="l"/>
                <a:tab pos="3025775" algn="l"/>
                <a:tab pos="3940175" algn="l"/>
                <a:tab pos="4854575" algn="l"/>
                <a:tab pos="5768975" algn="l"/>
                <a:tab pos="6683375" algn="l"/>
                <a:tab pos="7597775" algn="l"/>
                <a:tab pos="8512175" algn="l"/>
                <a:tab pos="9426575" algn="l"/>
                <a:tab pos="10340975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Según </a:t>
            </a:r>
            <a:r>
              <a:rPr lang="es-ES_tradnl" altLang="es-ES_tradnl" sz="2000" b="1">
                <a:solidFill>
                  <a:srgbClr val="000000"/>
                </a:solidFill>
              </a:rPr>
              <a:t>la información disponible</a:t>
            </a:r>
            <a:r>
              <a:rPr lang="es-ES_tradnl" altLang="es-ES_tradnl" sz="2000">
                <a:solidFill>
                  <a:srgbClr val="000000"/>
                </a:solidFill>
              </a:rPr>
              <a:t>:</a:t>
            </a:r>
          </a:p>
          <a:p>
            <a:pPr lvl="1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Aprendizaje supervisado (o inductivo)</a:t>
            </a:r>
          </a:p>
          <a:p>
            <a:pPr lvl="1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Aprendizaje no supervisado</a:t>
            </a:r>
          </a:p>
          <a:p>
            <a:pPr lvl="1"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Aprendizaje por refuerzo</a:t>
            </a: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endParaRPr lang="es-ES_tradnl" altLang="es-ES_tradnl" sz="2000">
              <a:solidFill>
                <a:srgbClr val="000000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s-ES_tradnl" altLang="es-ES_tradnl" sz="2000">
                <a:solidFill>
                  <a:srgbClr val="000000"/>
                </a:solidFill>
              </a:rPr>
              <a:t>Según la </a:t>
            </a:r>
            <a:r>
              <a:rPr lang="es-ES_tradnl" altLang="es-ES_tradnl" sz="2000" b="1">
                <a:solidFill>
                  <a:srgbClr val="000000"/>
                </a:solidFill>
              </a:rPr>
              <a:t>representación de los datos</a:t>
            </a:r>
            <a:r>
              <a:rPr lang="es-ES_tradnl" altLang="es-ES_tradnl" sz="2000">
                <a:solidFill>
                  <a:srgbClr val="000000"/>
                </a:solidFill>
              </a:rPr>
              <a:t>: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Aprendizaje simbólico</a:t>
            </a:r>
          </a:p>
          <a:p>
            <a:pPr lvl="1" eaLnBrk="1" hangingPunct="1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–"/>
            </a:pPr>
            <a:r>
              <a:rPr lang="es-ES_tradnl" altLang="es-ES_tradnl" sz="1800">
                <a:solidFill>
                  <a:srgbClr val="000000"/>
                </a:solidFill>
              </a:rPr>
              <a:t>Aprendizaje subsimbólico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altLang="es-ES_tradnl">
                <a:ea typeface="ＭＳ Ｐゴシック" charset="-128"/>
              </a:rPr>
              <a:t>Clasificación según la información disponible</a:t>
            </a:r>
          </a:p>
        </p:txBody>
      </p:sp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468313" y="1916113"/>
            <a:ext cx="81788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60413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eaLnBrk="1" hangingPunct="1">
              <a:buClr>
                <a:srgbClr val="000000"/>
              </a:buClr>
              <a:buSzPct val="100000"/>
              <a:buFontTx/>
              <a:buChar char="–"/>
            </a:pPr>
            <a:r>
              <a:rPr lang="es-ES_tradnl" altLang="es-ES_tradnl" sz="1800">
                <a:solidFill>
                  <a:schemeClr val="tx1"/>
                </a:solidFill>
              </a:rPr>
              <a:t>Tenemos: un conjunto de ejemplos para los que conocemos los resultados</a:t>
            </a:r>
          </a:p>
          <a:p>
            <a:pPr lvl="1" eaLnBrk="1" hangingPunct="1">
              <a:buClr>
                <a:srgbClr val="000000"/>
              </a:buClr>
              <a:buSzPct val="100000"/>
              <a:buFontTx/>
              <a:buChar char="–"/>
            </a:pPr>
            <a:r>
              <a:rPr lang="es-ES_tradnl" altLang="es-ES_tradnl" sz="1800">
                <a:solidFill>
                  <a:schemeClr val="tx1"/>
                </a:solidFill>
              </a:rPr>
              <a:t>Queremos: una regla que puede predecir los resultados </a:t>
            </a:r>
          </a:p>
          <a:p>
            <a:pPr lvl="1" eaLnBrk="1" hangingPunct="1">
              <a:buClr>
                <a:srgbClr val="000000"/>
              </a:buClr>
              <a:buSzPct val="100000"/>
              <a:buFontTx/>
              <a:buChar char="–"/>
            </a:pPr>
            <a:r>
              <a:rPr lang="es-ES_tradnl" altLang="es-ES_tradnl" sz="1800">
                <a:solidFill>
                  <a:schemeClr val="tx1"/>
                </a:solidFill>
              </a:rPr>
              <a:t>(también llamado aprendizaje inductivo)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altLang="es-ES_tradnl" sz="1000">
              <a:solidFill>
                <a:schemeClr val="tx1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es-ES_tradnl" sz="2000">
                <a:solidFill>
                  <a:schemeClr val="tx1"/>
                </a:solidFill>
              </a:rPr>
              <a:t>Ejemplo: Predicción del tráfico en función del tiempo y del día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altLang="es-ES_tradnl" sz="2000">
              <a:solidFill>
                <a:schemeClr val="tx1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altLang="es-ES_tradnl" sz="2000">
              <a:solidFill>
                <a:schemeClr val="tx1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altLang="es-ES_tradnl" sz="2000">
              <a:solidFill>
                <a:schemeClr val="tx1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altLang="es-ES_tradnl" sz="2000">
              <a:solidFill>
                <a:schemeClr val="tx1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altLang="es-ES_tradnl" sz="2000">
              <a:solidFill>
                <a:schemeClr val="tx1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altLang="es-ES_tradnl" sz="2000">
              <a:solidFill>
                <a:schemeClr val="tx1"/>
              </a:solidFill>
            </a:endParaRP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1457325" y="4814888"/>
            <a:ext cx="2292350" cy="142240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693863" y="5226050"/>
            <a:ext cx="1671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" altLang="es-ES_tradnl">
                <a:solidFill>
                  <a:schemeClr val="tx1"/>
                </a:solidFill>
              </a:rPr>
              <a:t>Aprendizaje</a:t>
            </a:r>
          </a:p>
        </p:txBody>
      </p:sp>
      <p:sp>
        <p:nvSpPr>
          <p:cNvPr id="28677" name="Line 6"/>
          <p:cNvSpPr>
            <a:spLocks noChangeShapeType="1"/>
          </p:cNvSpPr>
          <p:nvPr/>
        </p:nvSpPr>
        <p:spPr bwMode="auto">
          <a:xfrm>
            <a:off x="1993900" y="4422775"/>
            <a:ext cx="493713" cy="392113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H="1">
            <a:off x="2747963" y="4422775"/>
            <a:ext cx="617537" cy="392113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8679" name="Line 8"/>
          <p:cNvSpPr>
            <a:spLocks noChangeShapeType="1"/>
          </p:cNvSpPr>
          <p:nvPr/>
        </p:nvSpPr>
        <p:spPr bwMode="auto">
          <a:xfrm>
            <a:off x="3749675" y="5683250"/>
            <a:ext cx="788988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8680" name="Text Box 9"/>
          <p:cNvSpPr txBox="1">
            <a:spLocks noChangeArrowheads="1"/>
          </p:cNvSpPr>
          <p:nvPr/>
        </p:nvSpPr>
        <p:spPr bwMode="auto">
          <a:xfrm>
            <a:off x="1116013" y="3252788"/>
            <a:ext cx="32893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" altLang="es-ES_tradnl" sz="1800">
                <a:solidFill>
                  <a:schemeClr val="tx1"/>
                </a:solidFill>
              </a:rPr>
              <a:t>(no llueve,viernes) 	mucho tráfico</a:t>
            </a: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" altLang="es-ES_tradnl" sz="1800">
                <a:solidFill>
                  <a:schemeClr val="tx1"/>
                </a:solidFill>
              </a:rPr>
              <a:t>(llueve,domingo) 	poco tráfico</a:t>
            </a: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" altLang="es-ES_tradnl" sz="1800">
                <a:solidFill>
                  <a:schemeClr val="tx1"/>
                </a:solidFill>
              </a:rPr>
              <a:t>(llueve,viernes) 	mucho tráfico</a:t>
            </a: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" altLang="es-ES_tradnl" sz="1800">
                <a:solidFill>
                  <a:schemeClr val="tx1"/>
                </a:solidFill>
              </a:rPr>
              <a:t>(no llueve,jueves) 	mucho tráfico</a:t>
            </a: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" altLang="es-ES_tradnl" sz="1800">
                <a:solidFill>
                  <a:schemeClr val="tx1"/>
                </a:solidFill>
              </a:rPr>
              <a:t>...</a:t>
            </a:r>
          </a:p>
        </p:txBody>
      </p:sp>
      <p:sp>
        <p:nvSpPr>
          <p:cNvPr id="28681" name="Text Box 10"/>
          <p:cNvSpPr txBox="1">
            <a:spLocks noChangeArrowheads="1"/>
          </p:cNvSpPr>
          <p:nvPr/>
        </p:nvSpPr>
        <p:spPr bwMode="auto">
          <a:xfrm>
            <a:off x="4538663" y="5362575"/>
            <a:ext cx="27687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</a:pPr>
            <a:r>
              <a:rPr lang="es-ES" altLang="es-ES_tradnl" sz="1800" b="1" dirty="0">
                <a:solidFill>
                  <a:schemeClr val="tx1"/>
                </a:solidFill>
              </a:rPr>
              <a:t>Si no llueve o si es viernes </a:t>
            </a:r>
          </a:p>
          <a:p>
            <a:pPr eaLnBrk="1" hangingPunct="1">
              <a:buClr>
                <a:srgbClr val="000000"/>
              </a:buClr>
              <a:buSzPct val="100000"/>
            </a:pPr>
            <a:r>
              <a:rPr lang="es-ES" altLang="es-ES_tradnl" sz="1800" b="1" dirty="0">
                <a:solidFill>
                  <a:schemeClr val="tx1"/>
                </a:solidFill>
              </a:rPr>
              <a:t>hay mucho tráfico.</a:t>
            </a:r>
          </a:p>
        </p:txBody>
      </p:sp>
      <p:sp>
        <p:nvSpPr>
          <p:cNvPr id="13" name="12 Rectángulo redondeado"/>
          <p:cNvSpPr/>
          <p:nvPr/>
        </p:nvSpPr>
        <p:spPr bwMode="auto">
          <a:xfrm>
            <a:off x="1187450" y="1125538"/>
            <a:ext cx="2514600" cy="6254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>
                <a:solidFill>
                  <a:schemeClr val="tx1"/>
                </a:solidFill>
              </a:rPr>
              <a:t>Información disp.</a:t>
            </a:r>
            <a:endParaRPr lang="es-ES" altLang="es-ES_tradnl">
              <a:solidFill>
                <a:schemeClr val="tx1"/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5292725" y="1125538"/>
            <a:ext cx="2133600" cy="6477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s-ES_tradnl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6" charset="0"/>
                <a:ea typeface="+mn-ea"/>
              </a:rPr>
              <a:t>Supervisado</a:t>
            </a:r>
            <a:endParaRPr lang="es-ES" dirty="0">
              <a:solidFill>
                <a:schemeClr val="tx2">
                  <a:lumMod val="95000"/>
                  <a:lumOff val="5000"/>
                </a:schemeClr>
              </a:solidFill>
              <a:latin typeface="Times New Roman" pitchFamily="16" charset="0"/>
              <a:ea typeface="+mn-ea"/>
            </a:endParaRPr>
          </a:p>
        </p:txBody>
      </p:sp>
      <p:cxnSp>
        <p:nvCxnSpPr>
          <p:cNvPr id="28684" name="11 Forma"/>
          <p:cNvCxnSpPr>
            <a:cxnSpLocks noChangeShapeType="1"/>
            <a:stCxn id="13" idx="3"/>
            <a:endCxn id="14" idx="1"/>
          </p:cNvCxnSpPr>
          <p:nvPr/>
        </p:nvCxnSpPr>
        <p:spPr bwMode="auto">
          <a:xfrm>
            <a:off x="3702050" y="1438275"/>
            <a:ext cx="1590675" cy="1111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5" name="15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F76C51CC-5059-6B46-87C1-3BBB37968AA4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8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 redondeado"/>
          <p:cNvSpPr/>
          <p:nvPr/>
        </p:nvSpPr>
        <p:spPr bwMode="auto">
          <a:xfrm>
            <a:off x="1187450" y="1125538"/>
            <a:ext cx="2514600" cy="62547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s-ES_tradnl" altLang="es-ES_tradnl">
                <a:solidFill>
                  <a:srgbClr val="000000"/>
                </a:solidFill>
              </a:rPr>
              <a:t>Información disp.</a:t>
            </a:r>
            <a:endParaRPr lang="es-ES" altLang="es-ES_tradnl">
              <a:solidFill>
                <a:srgbClr val="000000"/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5292725" y="1125538"/>
            <a:ext cx="2374900" cy="6477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s-ES_tradnl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6" charset="0"/>
                <a:ea typeface="+mn-ea"/>
              </a:rPr>
              <a:t>No supervisado</a:t>
            </a:r>
            <a:endParaRPr lang="es-ES" dirty="0">
              <a:solidFill>
                <a:schemeClr val="tx2">
                  <a:lumMod val="95000"/>
                  <a:lumOff val="5000"/>
                </a:schemeClr>
              </a:solidFill>
              <a:latin typeface="Times New Roman" pitchFamily="16" charset="0"/>
              <a:ea typeface="+mn-ea"/>
            </a:endParaRPr>
          </a:p>
        </p:txBody>
      </p:sp>
      <p:cxnSp>
        <p:nvCxnSpPr>
          <p:cNvPr id="30723" name="11 Forma"/>
          <p:cNvCxnSpPr>
            <a:cxnSpLocks noChangeShapeType="1"/>
            <a:stCxn id="13" idx="3"/>
            <a:endCxn id="14" idx="1"/>
          </p:cNvCxnSpPr>
          <p:nvPr/>
        </p:nvCxnSpPr>
        <p:spPr bwMode="auto">
          <a:xfrm>
            <a:off x="3702050" y="1438275"/>
            <a:ext cx="1590675" cy="11113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468313" y="1987550"/>
            <a:ext cx="729297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4163" indent="-284163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60413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lvl="1" eaLnBrk="1" hangingPunct="1">
              <a:buClr>
                <a:srgbClr val="000000"/>
              </a:buClr>
              <a:buSzPct val="100000"/>
              <a:buFontTx/>
              <a:buChar char="–"/>
            </a:pPr>
            <a:r>
              <a:rPr lang="es-ES_tradnl" altLang="es-ES_tradnl" sz="1800">
                <a:solidFill>
                  <a:srgbClr val="0D0D0D"/>
                </a:solidFill>
              </a:rPr>
              <a:t>Tenemos: un conjunto de ejemplos (sin etiquetas)</a:t>
            </a:r>
          </a:p>
          <a:p>
            <a:pPr lvl="1" eaLnBrk="1" hangingPunct="1">
              <a:buClr>
                <a:srgbClr val="000000"/>
              </a:buClr>
              <a:buSzPct val="100000"/>
              <a:buFontTx/>
              <a:buChar char="–"/>
            </a:pPr>
            <a:r>
              <a:rPr lang="es-ES_tradnl" altLang="es-ES_tradnl" sz="1800">
                <a:solidFill>
                  <a:srgbClr val="0D0D0D"/>
                </a:solidFill>
              </a:rPr>
              <a:t>Queremos: un agrupamiento </a:t>
            </a:r>
            <a:r>
              <a:rPr lang="es-ES_tradnl" altLang="en-GB" sz="1800">
                <a:solidFill>
                  <a:srgbClr val="0D0D0D"/>
                </a:solidFill>
              </a:rPr>
              <a:t>“</a:t>
            </a:r>
            <a:r>
              <a:rPr lang="es-ES_tradnl" altLang="es-ES_tradnl" sz="1800">
                <a:solidFill>
                  <a:srgbClr val="0D0D0D"/>
                </a:solidFill>
              </a:rPr>
              <a:t>natural</a:t>
            </a:r>
            <a:r>
              <a:rPr lang="es-ES_tradnl" altLang="en-GB" sz="1800">
                <a:solidFill>
                  <a:srgbClr val="0D0D0D"/>
                </a:solidFill>
              </a:rPr>
              <a:t>”</a:t>
            </a:r>
            <a:r>
              <a:rPr lang="es-ES_tradnl" altLang="es-ES_tradnl" sz="1800">
                <a:solidFill>
                  <a:srgbClr val="0D0D0D"/>
                </a:solidFill>
              </a:rPr>
              <a:t> de los posibles casos 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altLang="es-ES_tradnl" sz="2000">
              <a:solidFill>
                <a:srgbClr val="0D0D0D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altLang="es-ES_tradnl" sz="2000">
                <a:solidFill>
                  <a:srgbClr val="0D0D0D"/>
                </a:solidFill>
              </a:rPr>
              <a:t>Ejemplo: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981200" y="4416425"/>
            <a:ext cx="2292350" cy="142240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217738" y="4827588"/>
            <a:ext cx="1671637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defRPr/>
            </a:pPr>
            <a:r>
              <a:rPr lang="es-ES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</a:rPr>
              <a:t>Aprendizaje</a:t>
            </a:r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>
            <a:off x="2517775" y="4024313"/>
            <a:ext cx="493713" cy="392112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1" name="Line 7"/>
          <p:cNvSpPr>
            <a:spLocks noChangeShapeType="1"/>
          </p:cNvSpPr>
          <p:nvPr/>
        </p:nvSpPr>
        <p:spPr bwMode="auto">
          <a:xfrm flipH="1">
            <a:off x="3271838" y="4024313"/>
            <a:ext cx="617537" cy="392112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>
            <a:off x="4273550" y="5284788"/>
            <a:ext cx="788988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1947863" y="3298825"/>
            <a:ext cx="268287" cy="325438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2941638" y="3289300"/>
            <a:ext cx="269875" cy="3254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5" name="Oval 11"/>
          <p:cNvSpPr>
            <a:spLocks noChangeArrowheads="1"/>
          </p:cNvSpPr>
          <p:nvPr/>
        </p:nvSpPr>
        <p:spPr bwMode="auto">
          <a:xfrm>
            <a:off x="2414588" y="3327400"/>
            <a:ext cx="268287" cy="32543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6" name="Oval 12"/>
          <p:cNvSpPr>
            <a:spLocks noChangeArrowheads="1"/>
          </p:cNvSpPr>
          <p:nvPr/>
        </p:nvSpPr>
        <p:spPr bwMode="auto">
          <a:xfrm>
            <a:off x="3408363" y="3325813"/>
            <a:ext cx="88900" cy="325437"/>
          </a:xfrm>
          <a:prstGeom prst="ellipse">
            <a:avLst/>
          </a:prstGeom>
          <a:solidFill>
            <a:srgbClr val="99FF3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3036888" y="3340100"/>
            <a:ext cx="904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SzPct val="100000"/>
              <a:defRPr/>
            </a:pPr>
            <a:endParaRPr lang="es-ES" sz="1200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8" name="AutoShape 14"/>
          <p:cNvSpPr>
            <a:spLocks noChangeArrowheads="1"/>
          </p:cNvSpPr>
          <p:nvPr/>
        </p:nvSpPr>
        <p:spPr bwMode="auto">
          <a:xfrm>
            <a:off x="4225925" y="3289300"/>
            <a:ext cx="904875" cy="347663"/>
          </a:xfrm>
          <a:prstGeom prst="triangle">
            <a:avLst>
              <a:gd name="adj" fmla="val 50000"/>
            </a:avLst>
          </a:prstGeom>
          <a:solidFill>
            <a:srgbClr val="99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29" name="Rectangle 15"/>
          <p:cNvSpPr>
            <a:spLocks noChangeArrowheads="1"/>
          </p:cNvSpPr>
          <p:nvPr/>
        </p:nvSpPr>
        <p:spPr bwMode="auto">
          <a:xfrm>
            <a:off x="3665538" y="3325813"/>
            <a:ext cx="269875" cy="6334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auto">
          <a:xfrm>
            <a:off x="5499100" y="4800600"/>
            <a:ext cx="268288" cy="325438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1" name="Rectangle 17"/>
          <p:cNvSpPr>
            <a:spLocks noChangeArrowheads="1"/>
          </p:cNvSpPr>
          <p:nvPr/>
        </p:nvSpPr>
        <p:spPr bwMode="auto">
          <a:xfrm>
            <a:off x="6762750" y="4791075"/>
            <a:ext cx="269875" cy="3254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2" name="Oval 18"/>
          <p:cNvSpPr>
            <a:spLocks noChangeArrowheads="1"/>
          </p:cNvSpPr>
          <p:nvPr/>
        </p:nvSpPr>
        <p:spPr bwMode="auto">
          <a:xfrm>
            <a:off x="5830888" y="5513388"/>
            <a:ext cx="268287" cy="325437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6403975" y="5513388"/>
            <a:ext cx="88900" cy="325437"/>
          </a:xfrm>
          <a:prstGeom prst="ellipse">
            <a:avLst/>
          </a:prstGeom>
          <a:solidFill>
            <a:srgbClr val="99FF3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4" name="Text Box 20"/>
          <p:cNvSpPr txBox="1">
            <a:spLocks noChangeArrowheads="1"/>
          </p:cNvSpPr>
          <p:nvPr/>
        </p:nvSpPr>
        <p:spPr bwMode="auto">
          <a:xfrm>
            <a:off x="6588125" y="4841875"/>
            <a:ext cx="904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buClr>
                <a:srgbClr val="000000"/>
              </a:buClr>
              <a:buSzPct val="100000"/>
              <a:defRPr/>
            </a:pPr>
            <a:endParaRPr lang="es-ES" sz="1200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5" name="AutoShape 21"/>
          <p:cNvSpPr>
            <a:spLocks noChangeArrowheads="1"/>
          </p:cNvSpPr>
          <p:nvPr/>
        </p:nvSpPr>
        <p:spPr bwMode="auto">
          <a:xfrm>
            <a:off x="5683250" y="4241800"/>
            <a:ext cx="904875" cy="347663"/>
          </a:xfrm>
          <a:prstGeom prst="triangle">
            <a:avLst>
              <a:gd name="adj" fmla="val 50000"/>
            </a:avLst>
          </a:prstGeom>
          <a:solidFill>
            <a:srgbClr val="99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6" name="Rectangle 22"/>
          <p:cNvSpPr>
            <a:spLocks noChangeArrowheads="1"/>
          </p:cNvSpPr>
          <p:nvPr/>
        </p:nvSpPr>
        <p:spPr bwMode="auto">
          <a:xfrm>
            <a:off x="7216775" y="4827588"/>
            <a:ext cx="269875" cy="6334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7" name="Oval 23"/>
          <p:cNvSpPr>
            <a:spLocks noChangeArrowheads="1"/>
          </p:cNvSpPr>
          <p:nvPr/>
        </p:nvSpPr>
        <p:spPr bwMode="auto">
          <a:xfrm>
            <a:off x="6588125" y="4489450"/>
            <a:ext cx="1173163" cy="1271588"/>
          </a:xfrm>
          <a:prstGeom prst="ellipse">
            <a:avLst/>
          </a:prstGeom>
          <a:noFill/>
          <a:ln w="28575">
            <a:solidFill>
              <a:srgbClr val="3366FF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8" name="Oval 24"/>
          <p:cNvSpPr>
            <a:spLocks noChangeArrowheads="1"/>
          </p:cNvSpPr>
          <p:nvPr/>
        </p:nvSpPr>
        <p:spPr bwMode="auto">
          <a:xfrm>
            <a:off x="5567363" y="5284788"/>
            <a:ext cx="1173162" cy="736600"/>
          </a:xfrm>
          <a:prstGeom prst="ellipse">
            <a:avLst/>
          </a:prstGeom>
          <a:noFill/>
          <a:ln w="28575">
            <a:solidFill>
              <a:srgbClr val="3366FF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9" name="Oval 25"/>
          <p:cNvSpPr>
            <a:spLocks noChangeArrowheads="1"/>
          </p:cNvSpPr>
          <p:nvPr/>
        </p:nvSpPr>
        <p:spPr bwMode="auto">
          <a:xfrm>
            <a:off x="5243513" y="4024313"/>
            <a:ext cx="1435100" cy="1271587"/>
          </a:xfrm>
          <a:prstGeom prst="ellipse">
            <a:avLst/>
          </a:prstGeom>
          <a:noFill/>
          <a:ln w="28575">
            <a:solidFill>
              <a:srgbClr val="3366FF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s-ES">
              <a:solidFill>
                <a:schemeClr val="tx2">
                  <a:lumMod val="95000"/>
                  <a:lumOff val="5000"/>
                </a:schemeClr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30747" name="40 Marcador de número de diapositiva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fld id="{D1E8450D-9189-774B-ABAA-21C04866649D}" type="slidenum">
              <a:rPr lang="es-ES" altLang="es-ES_tradnl" sz="1400">
                <a:solidFill>
                  <a:srgbClr val="898989"/>
                </a:solidFill>
              </a:rPr>
              <a:pPr eaLnBrk="1" hangingPunct="1"/>
              <a:t>9</a:t>
            </a:fld>
            <a:endParaRPr lang="es-ES" altLang="es-ES_tradnl" sz="1400">
              <a:solidFill>
                <a:srgbClr val="898989"/>
              </a:solidFill>
            </a:endParaRPr>
          </a:p>
        </p:txBody>
      </p:sp>
      <p:sp>
        <p:nvSpPr>
          <p:cNvPr id="30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_tradnl" altLang="es-ES_tradnl">
                <a:ea typeface="ＭＳ Ｐゴシック" charset="-128"/>
              </a:rPr>
              <a:t>Clasificación según la información disponible</a:t>
            </a:r>
          </a:p>
        </p:txBody>
      </p:sp>
    </p:spTree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9.4|25.7|14.8|16|5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9.2|2.9|7.1|74.2|4.8|28.1|12.9|21.1|5.1|3|5.7|13.1|17.1|11.4|15.6|7.5|6|5.1|4.7|7.2|1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7.4|8.2|4.6|9.4|6.2|5.1|3.5|11.7|18.4|9.7|12.4|2.7|13.7|16.5|1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|5.1|4.6|7.3|1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13.3|4.8|10|4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|8.6|12.8|11.5|18.5|4.5|10.4|2|4.2|2.9|8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9|8.6|12.8|11.5|18.5|4.5|10.4|2|4.2|2.9|8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4.9|2.4|13.9|1.6|9.6|3.5|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7.4|8.2|4.6|9.4|6.2|5.1|3.5|11.7|18.4|9.7|12.4|2.7|13.7|16.5|15.4"/>
</p:tagLst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DejaVu Sans"/>
        <a:cs typeface="DejaVu Sans"/>
      </a:majorFont>
      <a:minorFont>
        <a:latin typeface="Times New Roman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1731</TotalTime>
  <Words>7871</Words>
  <Application>Microsoft Macintosh PowerPoint</Application>
  <PresentationFormat>Presentación en pantalla (4:3)</PresentationFormat>
  <Paragraphs>2229</Paragraphs>
  <Slides>62</Slides>
  <Notes>61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62</vt:i4>
      </vt:variant>
    </vt:vector>
  </HeadingPairs>
  <TitlesOfParts>
    <vt:vector size="70" baseType="lpstr">
      <vt:lpstr>Arial</vt:lpstr>
      <vt:lpstr>Cambria Math</vt:lpstr>
      <vt:lpstr>Symbol</vt:lpstr>
      <vt:lpstr>Times New Roman</vt:lpstr>
      <vt:lpstr>Tema de Office</vt:lpstr>
      <vt:lpstr>Foto de Photo Editor</vt:lpstr>
      <vt:lpstr>Clip</vt:lpstr>
      <vt:lpstr>Ecuación</vt:lpstr>
      <vt:lpstr>Presentación de PowerPoint</vt:lpstr>
      <vt:lpstr>Aprendizaje Automático</vt:lpstr>
      <vt:lpstr>Presentación de PowerPoint</vt:lpstr>
      <vt:lpstr>¿Qué es aprendizaje?</vt:lpstr>
      <vt:lpstr>¿Qué es aprendizaje?</vt:lpstr>
      <vt:lpstr>Presentación de PowerPoint</vt:lpstr>
      <vt:lpstr>Clasificación de métodos de aprendizaje</vt:lpstr>
      <vt:lpstr>Clasificación según la información disponible</vt:lpstr>
      <vt:lpstr>Clasificación según la información disponible</vt:lpstr>
      <vt:lpstr>Clasificación según la información disponibles</vt:lpstr>
      <vt:lpstr>Presentación de PowerPoint</vt:lpstr>
      <vt:lpstr>Aspectos no técnicos</vt:lpstr>
      <vt:lpstr>Aprendizaje Automático</vt:lpstr>
      <vt:lpstr>Aprendizaje supervisado: </vt:lpstr>
      <vt:lpstr>Presentación de PowerPoint</vt:lpstr>
      <vt:lpstr>Presentación de PowerPoint</vt:lpstr>
      <vt:lpstr>Presentación de PowerPoint</vt:lpstr>
      <vt:lpstr>Espacio de hipótesis</vt:lpstr>
      <vt:lpstr>Presentación de PowerPoint</vt:lpstr>
      <vt:lpstr>Formalización de un problema de aprendizaje supervisado</vt:lpstr>
      <vt:lpstr>Presentación de PowerPoint</vt:lpstr>
      <vt:lpstr>Clasificación discreta vs. Clasificación binaria</vt:lpstr>
      <vt:lpstr>Aprendizaje Automático</vt:lpstr>
      <vt:lpstr>Presentación de PowerPoint</vt:lpstr>
      <vt:lpstr>Presentación de PowerPoint</vt:lpstr>
      <vt:lpstr>Presentación de PowerPoint</vt:lpstr>
      <vt:lpstr>Presentación de PowerPoint</vt:lpstr>
      <vt:lpstr>Aprendizaje de árboles de decisión: algoritmo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Comentarios: RUIDO</vt:lpstr>
      <vt:lpstr>Presentación de PowerPoint</vt:lpstr>
      <vt:lpstr>Comentarios: Árboles exponenciales</vt:lpstr>
      <vt:lpstr>Comentarios: Árboles exponenciales</vt:lpstr>
      <vt:lpstr>Comentarios: Overfitting</vt:lpstr>
      <vt:lpstr>Ejemplo: Overfitting</vt:lpstr>
      <vt:lpstr>Solución al Overfitting</vt:lpstr>
      <vt:lpstr>Solución al Overfitting: Podar el árbol</vt:lpstr>
      <vt:lpstr>Presentación de PowerPoint</vt:lpstr>
      <vt:lpstr>Selección de atributos y de ejemplos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Holger Billhardt .</dc:creator>
  <cp:lastModifiedBy>Holger Billhardt</cp:lastModifiedBy>
  <cp:revision>172</cp:revision>
  <cp:lastPrinted>2013-03-21T12:19:19Z</cp:lastPrinted>
  <dcterms:created xsi:type="dcterms:W3CDTF">2015-09-29T09:47:08Z</dcterms:created>
  <dcterms:modified xsi:type="dcterms:W3CDTF">2020-05-11T12:41:45Z</dcterms:modified>
</cp:coreProperties>
</file>